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01_CA4BE447.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1.xml" ContentType="application/vnd.openxmlformats-officedocument.themeOverrid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2.xml" ContentType="application/vnd.openxmlformats-officedocument.themeOverrid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1.xml" ContentType="application/vnd.openxmlformats-officedocument.drawingml.chartshapes+xml"/>
  <Override PartName="/ppt/notesSlides/notesSlide6.xml" ContentType="application/vnd.openxmlformats-officedocument.presentationml.notesSlid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7.xml" ContentType="application/vnd.openxmlformats-officedocument.presentationml.notesSlid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comments/modernComment_19F_464B4BA2.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1.xml" ContentType="application/vnd.openxmlformats-officedocument.presentationml.notesSlide+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8.xml" ContentType="application/vnd.openxmlformats-officedocument.drawingml.chart+xml"/>
  <Override PartName="/ppt/theme/themeOverride3.xml" ContentType="application/vnd.openxmlformats-officedocument.themeOverride+xml"/>
  <Override PartName="/ppt/charts/chart19.xml" ContentType="application/vnd.openxmlformats-officedocument.drawingml.chart+xml"/>
  <Override PartName="/ppt/theme/themeOverride4.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20.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21.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2.xml" ContentType="application/vnd.openxmlformats-officedocument.drawingml.chart+xml"/>
  <Override PartName="/ppt/charts/chart2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2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21.xml" ContentType="application/vnd.openxmlformats-officedocument.presentationml.notesSlide+xml"/>
  <Override PartName="/ppt/charts/chart25.xml" ContentType="application/vnd.openxmlformats-officedocument.drawingml.chart+xml"/>
  <Override PartName="/ppt/charts/chart26.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129" r:id="rId2"/>
    <p:sldMasterId id="2147484141" r:id="rId3"/>
    <p:sldMasterId id="2147484143" r:id="rId4"/>
  </p:sldMasterIdLst>
  <p:notesMasterIdLst>
    <p:notesMasterId r:id="rId49"/>
  </p:notesMasterIdLst>
  <p:handoutMasterIdLst>
    <p:handoutMasterId r:id="rId50"/>
  </p:handoutMasterIdLst>
  <p:sldIdLst>
    <p:sldId id="256" r:id="rId5"/>
    <p:sldId id="276" r:id="rId6"/>
    <p:sldId id="375" r:id="rId7"/>
    <p:sldId id="257" r:id="rId8"/>
    <p:sldId id="263" r:id="rId9"/>
    <p:sldId id="411" r:id="rId10"/>
    <p:sldId id="413" r:id="rId11"/>
    <p:sldId id="414" r:id="rId12"/>
    <p:sldId id="405" r:id="rId13"/>
    <p:sldId id="262" r:id="rId14"/>
    <p:sldId id="406" r:id="rId15"/>
    <p:sldId id="387" r:id="rId16"/>
    <p:sldId id="388" r:id="rId17"/>
    <p:sldId id="400" r:id="rId18"/>
    <p:sldId id="370" r:id="rId19"/>
    <p:sldId id="415" r:id="rId20"/>
    <p:sldId id="407" r:id="rId21"/>
    <p:sldId id="363" r:id="rId22"/>
    <p:sldId id="332" r:id="rId23"/>
    <p:sldId id="357" r:id="rId24"/>
    <p:sldId id="373" r:id="rId25"/>
    <p:sldId id="264" r:id="rId26"/>
    <p:sldId id="291" r:id="rId27"/>
    <p:sldId id="361" r:id="rId28"/>
    <p:sldId id="266" r:id="rId29"/>
    <p:sldId id="382" r:id="rId30"/>
    <p:sldId id="356" r:id="rId31"/>
    <p:sldId id="359" r:id="rId32"/>
    <p:sldId id="365" r:id="rId33"/>
    <p:sldId id="326" r:id="rId34"/>
    <p:sldId id="358" r:id="rId35"/>
    <p:sldId id="380" r:id="rId36"/>
    <p:sldId id="336" r:id="rId37"/>
    <p:sldId id="350" r:id="rId38"/>
    <p:sldId id="351" r:id="rId39"/>
    <p:sldId id="280" r:id="rId40"/>
    <p:sldId id="296" r:id="rId41"/>
    <p:sldId id="311" r:id="rId42"/>
    <p:sldId id="354" r:id="rId43"/>
    <p:sldId id="379" r:id="rId44"/>
    <p:sldId id="389" r:id="rId45"/>
    <p:sldId id="368" r:id="rId46"/>
    <p:sldId id="367" r:id="rId47"/>
    <p:sldId id="258" r:id="rId48"/>
  </p:sldIdLst>
  <p:sldSz cx="10058400" cy="7315200"/>
  <p:notesSz cx="9236075" cy="6950075"/>
  <p:custShowLst>
    <p:custShow name="Custom Show 1" id="0">
      <p:sldLst>
        <p:sld r:id="rId48"/>
      </p:sldLst>
    </p:custShow>
  </p:custShowLst>
  <p:defaultTextStyle>
    <a:defPPr>
      <a:defRPr lang="en-US"/>
    </a:defPPr>
    <a:lvl1pPr marL="0" algn="l" defTabSz="992764" rtl="0" eaLnBrk="1" latinLnBrk="0" hangingPunct="1">
      <a:defRPr sz="1954" kern="1200">
        <a:solidFill>
          <a:schemeClr val="tx1"/>
        </a:solidFill>
        <a:latin typeface="+mn-lt"/>
        <a:ea typeface="+mn-ea"/>
        <a:cs typeface="+mn-cs"/>
      </a:defRPr>
    </a:lvl1pPr>
    <a:lvl2pPr marL="496382" algn="l" defTabSz="992764" rtl="0" eaLnBrk="1" latinLnBrk="0" hangingPunct="1">
      <a:defRPr sz="1954" kern="1200">
        <a:solidFill>
          <a:schemeClr val="tx1"/>
        </a:solidFill>
        <a:latin typeface="+mn-lt"/>
        <a:ea typeface="+mn-ea"/>
        <a:cs typeface="+mn-cs"/>
      </a:defRPr>
    </a:lvl2pPr>
    <a:lvl3pPr marL="992764" algn="l" defTabSz="992764" rtl="0" eaLnBrk="1" latinLnBrk="0" hangingPunct="1">
      <a:defRPr sz="1954" kern="1200">
        <a:solidFill>
          <a:schemeClr val="tx1"/>
        </a:solidFill>
        <a:latin typeface="+mn-lt"/>
        <a:ea typeface="+mn-ea"/>
        <a:cs typeface="+mn-cs"/>
      </a:defRPr>
    </a:lvl3pPr>
    <a:lvl4pPr marL="1489146" algn="l" defTabSz="992764" rtl="0" eaLnBrk="1" latinLnBrk="0" hangingPunct="1">
      <a:defRPr sz="1954" kern="1200">
        <a:solidFill>
          <a:schemeClr val="tx1"/>
        </a:solidFill>
        <a:latin typeface="+mn-lt"/>
        <a:ea typeface="+mn-ea"/>
        <a:cs typeface="+mn-cs"/>
      </a:defRPr>
    </a:lvl4pPr>
    <a:lvl5pPr marL="1985528" algn="l" defTabSz="992764" rtl="0" eaLnBrk="1" latinLnBrk="0" hangingPunct="1">
      <a:defRPr sz="1954" kern="1200">
        <a:solidFill>
          <a:schemeClr val="tx1"/>
        </a:solidFill>
        <a:latin typeface="+mn-lt"/>
        <a:ea typeface="+mn-ea"/>
        <a:cs typeface="+mn-cs"/>
      </a:defRPr>
    </a:lvl5pPr>
    <a:lvl6pPr marL="2481910" algn="l" defTabSz="992764" rtl="0" eaLnBrk="1" latinLnBrk="0" hangingPunct="1">
      <a:defRPr sz="1954" kern="1200">
        <a:solidFill>
          <a:schemeClr val="tx1"/>
        </a:solidFill>
        <a:latin typeface="+mn-lt"/>
        <a:ea typeface="+mn-ea"/>
        <a:cs typeface="+mn-cs"/>
      </a:defRPr>
    </a:lvl6pPr>
    <a:lvl7pPr marL="2978292" algn="l" defTabSz="992764" rtl="0" eaLnBrk="1" latinLnBrk="0" hangingPunct="1">
      <a:defRPr sz="1954" kern="1200">
        <a:solidFill>
          <a:schemeClr val="tx1"/>
        </a:solidFill>
        <a:latin typeface="+mn-lt"/>
        <a:ea typeface="+mn-ea"/>
        <a:cs typeface="+mn-cs"/>
      </a:defRPr>
    </a:lvl7pPr>
    <a:lvl8pPr marL="3474674" algn="l" defTabSz="992764" rtl="0" eaLnBrk="1" latinLnBrk="0" hangingPunct="1">
      <a:defRPr sz="1954" kern="1200">
        <a:solidFill>
          <a:schemeClr val="tx1"/>
        </a:solidFill>
        <a:latin typeface="+mn-lt"/>
        <a:ea typeface="+mn-ea"/>
        <a:cs typeface="+mn-cs"/>
      </a:defRPr>
    </a:lvl8pPr>
    <a:lvl9pPr marL="3971056" algn="l" defTabSz="992764" rtl="0" eaLnBrk="1" latinLnBrk="0" hangingPunct="1">
      <a:defRPr sz="1954"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04" userDrawn="1">
          <p15:clr>
            <a:srgbClr val="A4A3A4"/>
          </p15:clr>
        </p15:guide>
        <p15:guide id="2" pos="3168" userDrawn="1">
          <p15:clr>
            <a:srgbClr val="A4A3A4"/>
          </p15:clr>
        </p15:guide>
      </p15:sldGuideLst>
    </p:ext>
    <p:ext uri="{2D200454-40CA-4A62-9FC3-DE9A4176ACB9}">
      <p15:notesGuideLst xmlns:p15="http://schemas.microsoft.com/office/powerpoint/2012/main">
        <p15:guide id="1" orient="horz" pos="2190" userDrawn="1">
          <p15:clr>
            <a:srgbClr val="A4A3A4"/>
          </p15:clr>
        </p15:guide>
        <p15:guide id="2" pos="291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0684ABD-2806-98E3-A268-ED91144CB545}" name="Daniel Bernstein" initials="DB" userId="S::danielb@LTCREIT.COM::e59fc876-ecb4-4a54-a315-e0c0caf8288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aren T. Leary" initials="KTL" lastIdx="1" clrIdx="0">
    <p:extLst>
      <p:ext uri="{19B8F6BF-5375-455C-9EA6-DF929625EA0E}">
        <p15:presenceInfo xmlns:p15="http://schemas.microsoft.com/office/powerpoint/2012/main" userId="S-1-5-21-4065666924-974512475-3120036001-1127" providerId="AD"/>
      </p:ext>
    </p:extLst>
  </p:cmAuthor>
  <p:cmAuthor id="2" name="Karen T. Leary" initials="KTL [2]" lastIdx="2" clrIdx="1">
    <p:extLst>
      <p:ext uri="{19B8F6BF-5375-455C-9EA6-DF929625EA0E}">
        <p15:presenceInfo xmlns:p15="http://schemas.microsoft.com/office/powerpoint/2012/main" userId="S::KarenT@LTCREIT.COM::de0d7aa2-e8c9-4b77-8e3f-41574aa6baf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EEED"/>
    <a:srgbClr val="4CADC7"/>
    <a:srgbClr val="4CAEC8"/>
    <a:srgbClr val="4EA72E"/>
    <a:srgbClr val="4FA82E"/>
    <a:srgbClr val="D3EACB"/>
    <a:srgbClr val="65B348"/>
    <a:srgbClr val="053389"/>
    <a:srgbClr val="6FADE7"/>
    <a:srgbClr val="4F75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A52121-6C74-4893-B59B-CD595AE6E762}" v="35" dt="2026-03-11T23:01:08.0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30" autoAdjust="0"/>
    <p:restoredTop sz="91889" autoAdjust="0"/>
  </p:normalViewPr>
  <p:slideViewPr>
    <p:cSldViewPr>
      <p:cViewPr>
        <p:scale>
          <a:sx n="90" d="100"/>
          <a:sy n="90" d="100"/>
        </p:scale>
        <p:origin x="228" y="-100"/>
      </p:cViewPr>
      <p:guideLst>
        <p:guide orient="horz" pos="2304"/>
        <p:guide pos="3168"/>
      </p:guideLst>
    </p:cSldViewPr>
  </p:slideViewPr>
  <p:outlineViewPr>
    <p:cViewPr>
      <p:scale>
        <a:sx n="33" d="100"/>
        <a:sy n="33" d="100"/>
      </p:scale>
      <p:origin x="0" y="15485"/>
    </p:cViewPr>
  </p:outlineViewPr>
  <p:notesTextViewPr>
    <p:cViewPr>
      <p:scale>
        <a:sx n="100" d="100"/>
        <a:sy n="100" d="100"/>
      </p:scale>
      <p:origin x="0" y="0"/>
    </p:cViewPr>
  </p:notesTextViewPr>
  <p:sorterViewPr>
    <p:cViewPr>
      <p:scale>
        <a:sx n="118" d="100"/>
        <a:sy n="118" d="100"/>
      </p:scale>
      <p:origin x="0" y="0"/>
    </p:cViewPr>
  </p:sorterViewPr>
  <p:notesViewPr>
    <p:cSldViewPr>
      <p:cViewPr varScale="1">
        <p:scale>
          <a:sx n="88" d="100"/>
          <a:sy n="88" d="100"/>
        </p:scale>
        <p:origin x="1992" y="53"/>
      </p:cViewPr>
      <p:guideLst>
        <p:guide orient="horz" pos="2190"/>
        <p:guide pos="291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1.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8" Type="http://schemas.microsoft.com/office/2018/10/relationships/authors" Target="author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3.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commentAuthors" Target="commentAuthors.xml"/><Relationship Id="rId3" Type="http://schemas.openxmlformats.org/officeDocument/2006/relationships/slideMaster" Target="slideMasters/slideMaster2.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 Id="rId57" Type="http://schemas.microsoft.com/office/2015/10/relationships/revisionInfo" Target="revisionInfo.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di Hogan" userId="e82e5511-607e-4ffb-95e6-c0b9eb8b152b" providerId="ADAL" clId="{B93B6902-BD95-49D9-B417-19DC8BC6BB8C}"/>
    <pc:docChg chg="undo custSel addSld delSld modSld sldOrd">
      <pc:chgData name="Mandi Hogan" userId="e82e5511-607e-4ffb-95e6-c0b9eb8b152b" providerId="ADAL" clId="{B93B6902-BD95-49D9-B417-19DC8BC6BB8C}" dt="2026-03-11T23:01:50.180" v="643"/>
      <pc:docMkLst>
        <pc:docMk/>
      </pc:docMkLst>
      <pc:sldChg chg="delSp modSp add mod setBg delDesignElem">
        <pc:chgData name="Mandi Hogan" userId="e82e5511-607e-4ffb-95e6-c0b9eb8b152b" providerId="ADAL" clId="{B93B6902-BD95-49D9-B417-19DC8BC6BB8C}" dt="2026-03-11T19:06:37.637" v="36" actId="207"/>
        <pc:sldMkLst>
          <pc:docMk/>
          <pc:sldMk cId="3943114868" sldId="256"/>
        </pc:sldMkLst>
        <pc:spChg chg="mod">
          <ac:chgData name="Mandi Hogan" userId="e82e5511-607e-4ffb-95e6-c0b9eb8b152b" providerId="ADAL" clId="{B93B6902-BD95-49D9-B417-19DC8BC6BB8C}" dt="2026-03-11T19:06:37.637" v="36" actId="207"/>
          <ac:spMkLst>
            <pc:docMk/>
            <pc:sldMk cId="3943114868" sldId="256"/>
            <ac:spMk id="2" creationId="{F025ECF1-BB2E-5A4D-812E-0AE65A051958}"/>
          </ac:spMkLst>
        </pc:spChg>
        <pc:spChg chg="del">
          <ac:chgData name="Mandi Hogan" userId="e82e5511-607e-4ffb-95e6-c0b9eb8b152b" providerId="ADAL" clId="{B93B6902-BD95-49D9-B417-19DC8BC6BB8C}" dt="2026-03-11T19:05:59.846" v="33"/>
          <ac:spMkLst>
            <pc:docMk/>
            <pc:sldMk cId="3943114868" sldId="256"/>
            <ac:spMk id="10" creationId="{275D6C10-B5A7-4715-803E-0501C9C2CC21}"/>
          </ac:spMkLst>
        </pc:spChg>
      </pc:sldChg>
      <pc:sldChg chg="delSp modSp add del mod ord setBg delDesignElem">
        <pc:chgData name="Mandi Hogan" userId="e82e5511-607e-4ffb-95e6-c0b9eb8b152b" providerId="ADAL" clId="{B93B6902-BD95-49D9-B417-19DC8BC6BB8C}" dt="2026-03-11T22:58:16.465" v="618"/>
        <pc:sldMkLst>
          <pc:docMk/>
          <pc:sldMk cId="3393971271" sldId="257"/>
        </pc:sldMkLst>
        <pc:spChg chg="mod">
          <ac:chgData name="Mandi Hogan" userId="e82e5511-607e-4ffb-95e6-c0b9eb8b152b" providerId="ADAL" clId="{B93B6902-BD95-49D9-B417-19DC8BC6BB8C}" dt="2026-03-11T19:07:46.221" v="43" actId="1076"/>
          <ac:spMkLst>
            <pc:docMk/>
            <pc:sldMk cId="3393971271" sldId="257"/>
            <ac:spMk id="2" creationId="{88E7CFAD-6408-1C53-8FCB-500A246CBEA1}"/>
          </ac:spMkLst>
        </pc:spChg>
        <pc:spChg chg="del">
          <ac:chgData name="Mandi Hogan" userId="e82e5511-607e-4ffb-95e6-c0b9eb8b152b" providerId="ADAL" clId="{B93B6902-BD95-49D9-B417-19DC8BC6BB8C}" dt="2026-03-11T22:58:09.848" v="614"/>
          <ac:spMkLst>
            <pc:docMk/>
            <pc:sldMk cId="3393971271" sldId="257"/>
            <ac:spMk id="21" creationId="{7517A47C-B2E5-4B79-8061-D74B1311AF6E}"/>
          </ac:spMkLst>
        </pc:spChg>
        <pc:spChg chg="del">
          <ac:chgData name="Mandi Hogan" userId="e82e5511-607e-4ffb-95e6-c0b9eb8b152b" providerId="ADAL" clId="{B93B6902-BD95-49D9-B417-19DC8BC6BB8C}" dt="2026-03-11T22:58:09.848" v="614"/>
          <ac:spMkLst>
            <pc:docMk/>
            <pc:sldMk cId="3393971271" sldId="257"/>
            <ac:spMk id="22" creationId="{C505E780-2083-4CB5-A42A-5E0E2908ECC3}"/>
          </ac:spMkLst>
        </pc:spChg>
        <pc:spChg chg="del">
          <ac:chgData name="Mandi Hogan" userId="e82e5511-607e-4ffb-95e6-c0b9eb8b152b" providerId="ADAL" clId="{B93B6902-BD95-49D9-B417-19DC8BC6BB8C}" dt="2026-03-11T22:58:09.848" v="614"/>
          <ac:spMkLst>
            <pc:docMk/>
            <pc:sldMk cId="3393971271" sldId="257"/>
            <ac:spMk id="23" creationId="{D2C0AE1C-0118-41AE-8A10-7CDCBF10E96F}"/>
          </ac:spMkLst>
        </pc:spChg>
        <pc:spChg chg="del">
          <ac:chgData name="Mandi Hogan" userId="e82e5511-607e-4ffb-95e6-c0b9eb8b152b" providerId="ADAL" clId="{B93B6902-BD95-49D9-B417-19DC8BC6BB8C}" dt="2026-03-11T22:58:09.848" v="614"/>
          <ac:spMkLst>
            <pc:docMk/>
            <pc:sldMk cId="3393971271" sldId="257"/>
            <ac:spMk id="24" creationId="{463EEC44-1BA3-44ED-81FC-A644B04B2A44}"/>
          </ac:spMkLst>
        </pc:spChg>
      </pc:sldChg>
      <pc:sldChg chg="addSp delSp modSp add del mod modClrScheme chgLayout">
        <pc:chgData name="Mandi Hogan" userId="e82e5511-607e-4ffb-95e6-c0b9eb8b152b" providerId="ADAL" clId="{B93B6902-BD95-49D9-B417-19DC8BC6BB8C}" dt="2026-03-11T22:48:32.813" v="561" actId="47"/>
        <pc:sldMkLst>
          <pc:docMk/>
          <pc:sldMk cId="4126659563" sldId="259"/>
        </pc:sldMkLst>
        <pc:spChg chg="mod ord">
          <ac:chgData name="Mandi Hogan" userId="e82e5511-607e-4ffb-95e6-c0b9eb8b152b" providerId="ADAL" clId="{B93B6902-BD95-49D9-B417-19DC8BC6BB8C}" dt="2026-03-11T22:48:15.882" v="558" actId="21"/>
          <ac:spMkLst>
            <pc:docMk/>
            <pc:sldMk cId="4126659563" sldId="259"/>
            <ac:spMk id="2" creationId="{541CE6D7-AD0A-CBBF-2637-5791D453D0C3}"/>
          </ac:spMkLst>
        </pc:spChg>
        <pc:spChg chg="add mod ord">
          <ac:chgData name="Mandi Hogan" userId="e82e5511-607e-4ffb-95e6-c0b9eb8b152b" providerId="ADAL" clId="{B93B6902-BD95-49D9-B417-19DC8BC6BB8C}" dt="2026-03-11T19:11:28.155" v="62"/>
          <ac:spMkLst>
            <pc:docMk/>
            <pc:sldMk cId="4126659563" sldId="259"/>
            <ac:spMk id="3" creationId="{E41287F7-AFA2-E422-8485-453D37341B85}"/>
          </ac:spMkLst>
        </pc:spChg>
        <pc:spChg chg="del">
          <ac:chgData name="Mandi Hogan" userId="e82e5511-607e-4ffb-95e6-c0b9eb8b152b" providerId="ADAL" clId="{B93B6902-BD95-49D9-B417-19DC8BC6BB8C}" dt="2026-03-11T19:11:14.726" v="60" actId="478"/>
          <ac:spMkLst>
            <pc:docMk/>
            <pc:sldMk cId="4126659563" sldId="259"/>
            <ac:spMk id="6" creationId="{F2E326C8-0FB2-8255-15CF-4CB277552617}"/>
          </ac:spMkLst>
        </pc:spChg>
      </pc:sldChg>
      <pc:sldChg chg="delSp modSp add mod ord">
        <pc:chgData name="Mandi Hogan" userId="e82e5511-607e-4ffb-95e6-c0b9eb8b152b" providerId="ADAL" clId="{B93B6902-BD95-49D9-B417-19DC8BC6BB8C}" dt="2026-03-11T22:59:05.073" v="625"/>
        <pc:sldMkLst>
          <pc:docMk/>
          <pc:sldMk cId="1835313880" sldId="262"/>
        </pc:sldMkLst>
        <pc:spChg chg="mod">
          <ac:chgData name="Mandi Hogan" userId="e82e5511-607e-4ffb-95e6-c0b9eb8b152b" providerId="ADAL" clId="{B93B6902-BD95-49D9-B417-19DC8BC6BB8C}" dt="2026-03-11T22:44:39.403" v="462" actId="20577"/>
          <ac:spMkLst>
            <pc:docMk/>
            <pc:sldMk cId="1835313880" sldId="262"/>
            <ac:spMk id="10" creationId="{24C4F83A-B23E-9231-BE9A-79BE22508B0A}"/>
          </ac:spMkLst>
        </pc:spChg>
        <pc:spChg chg="mod">
          <ac:chgData name="Mandi Hogan" userId="e82e5511-607e-4ffb-95e6-c0b9eb8b152b" providerId="ADAL" clId="{B93B6902-BD95-49D9-B417-19DC8BC6BB8C}" dt="2026-03-11T22:45:00.377" v="492" actId="20577"/>
          <ac:spMkLst>
            <pc:docMk/>
            <pc:sldMk cId="1835313880" sldId="262"/>
            <ac:spMk id="13" creationId="{15FA6FAE-75E2-2B0F-80BA-D820E1DDE852}"/>
          </ac:spMkLst>
        </pc:spChg>
        <pc:picChg chg="del">
          <ac:chgData name="Mandi Hogan" userId="e82e5511-607e-4ffb-95e6-c0b9eb8b152b" providerId="ADAL" clId="{B93B6902-BD95-49D9-B417-19DC8BC6BB8C}" dt="2026-03-11T22:39:15.116" v="404" actId="478"/>
          <ac:picMkLst>
            <pc:docMk/>
            <pc:sldMk cId="1835313880" sldId="262"/>
            <ac:picMk id="15" creationId="{09EA783E-5FC0-772F-5BD9-407CC7CAE612}"/>
          </ac:picMkLst>
        </pc:picChg>
        <pc:picChg chg="del">
          <ac:chgData name="Mandi Hogan" userId="e82e5511-607e-4ffb-95e6-c0b9eb8b152b" providerId="ADAL" clId="{B93B6902-BD95-49D9-B417-19DC8BC6BB8C}" dt="2026-03-11T22:39:18.243" v="405" actId="478"/>
          <ac:picMkLst>
            <pc:docMk/>
            <pc:sldMk cId="1835313880" sldId="262"/>
            <ac:picMk id="17" creationId="{E45642DD-DC15-051A-8850-26F16D089121}"/>
          </ac:picMkLst>
        </pc:picChg>
      </pc:sldChg>
      <pc:sldChg chg="modSp add mod ord">
        <pc:chgData name="Mandi Hogan" userId="e82e5511-607e-4ffb-95e6-c0b9eb8b152b" providerId="ADAL" clId="{B93B6902-BD95-49D9-B417-19DC8BC6BB8C}" dt="2026-03-11T22:58:46.693" v="623"/>
        <pc:sldMkLst>
          <pc:docMk/>
          <pc:sldMk cId="3814672682" sldId="263"/>
        </pc:sldMkLst>
        <pc:graphicFrameChg chg="mod modGraphic">
          <ac:chgData name="Mandi Hogan" userId="e82e5511-607e-4ffb-95e6-c0b9eb8b152b" providerId="ADAL" clId="{B93B6902-BD95-49D9-B417-19DC8BC6BB8C}" dt="2026-03-11T21:04:25.346" v="339" actId="20577"/>
          <ac:graphicFrameMkLst>
            <pc:docMk/>
            <pc:sldMk cId="3814672682" sldId="263"/>
            <ac:graphicFrameMk id="4" creationId="{771A80DF-A282-8638-A198-387B42C24286}"/>
          </ac:graphicFrameMkLst>
        </pc:graphicFrameChg>
      </pc:sldChg>
      <pc:sldChg chg="modSp del mod">
        <pc:chgData name="Mandi Hogan" userId="e82e5511-607e-4ffb-95e6-c0b9eb8b152b" providerId="ADAL" clId="{B93B6902-BD95-49D9-B417-19DC8BC6BB8C}" dt="2026-03-11T19:06:03.624" v="34" actId="47"/>
        <pc:sldMkLst>
          <pc:docMk/>
          <pc:sldMk cId="374199738" sldId="353"/>
        </pc:sldMkLst>
        <pc:spChg chg="mod">
          <ac:chgData name="Mandi Hogan" userId="e82e5511-607e-4ffb-95e6-c0b9eb8b152b" providerId="ADAL" clId="{B93B6902-BD95-49D9-B417-19DC8BC6BB8C}" dt="2026-03-11T19:05:36.446" v="31" actId="20577"/>
          <ac:spMkLst>
            <pc:docMk/>
            <pc:sldMk cId="374199738" sldId="353"/>
            <ac:spMk id="12" creationId="{2C7CC934-DAE7-42F1-A6B2-E3A9F17155E2}"/>
          </ac:spMkLst>
        </pc:spChg>
      </pc:sldChg>
      <pc:sldChg chg="del">
        <pc:chgData name="Mandi Hogan" userId="e82e5511-607e-4ffb-95e6-c0b9eb8b152b" providerId="ADAL" clId="{B93B6902-BD95-49D9-B417-19DC8BC6BB8C}" dt="2026-03-11T19:06:57.937" v="37" actId="47"/>
        <pc:sldMkLst>
          <pc:docMk/>
          <pc:sldMk cId="3272627215" sldId="383"/>
        </pc:sldMkLst>
      </pc:sldChg>
      <pc:sldChg chg="new del">
        <pc:chgData name="Mandi Hogan" userId="e82e5511-607e-4ffb-95e6-c0b9eb8b152b" providerId="ADAL" clId="{B93B6902-BD95-49D9-B417-19DC8BC6BB8C}" dt="2026-03-11T19:08:36.912" v="49" actId="47"/>
        <pc:sldMkLst>
          <pc:docMk/>
          <pc:sldMk cId="827199043" sldId="390"/>
        </pc:sldMkLst>
      </pc:sldChg>
      <pc:sldChg chg="addSp delSp modSp add del mod">
        <pc:chgData name="Mandi Hogan" userId="e82e5511-607e-4ffb-95e6-c0b9eb8b152b" providerId="ADAL" clId="{B93B6902-BD95-49D9-B417-19DC8BC6BB8C}" dt="2026-03-11T22:47:35.809" v="553" actId="47"/>
        <pc:sldMkLst>
          <pc:docMk/>
          <pc:sldMk cId="1277173810" sldId="390"/>
        </pc:sldMkLst>
        <pc:spChg chg="mod">
          <ac:chgData name="Mandi Hogan" userId="e82e5511-607e-4ffb-95e6-c0b9eb8b152b" providerId="ADAL" clId="{B93B6902-BD95-49D9-B417-19DC8BC6BB8C}" dt="2026-03-11T22:46:07.343" v="544" actId="26606"/>
          <ac:spMkLst>
            <pc:docMk/>
            <pc:sldMk cId="1277173810" sldId="390"/>
            <ac:spMk id="2" creationId="{59F42216-F371-FA4A-9657-D81D05DD15EE}"/>
          </ac:spMkLst>
        </pc:spChg>
        <pc:spChg chg="mod">
          <ac:chgData name="Mandi Hogan" userId="e82e5511-607e-4ffb-95e6-c0b9eb8b152b" providerId="ADAL" clId="{B93B6902-BD95-49D9-B417-19DC8BC6BB8C}" dt="2026-03-11T19:10:32.328" v="57" actId="26606"/>
          <ac:spMkLst>
            <pc:docMk/>
            <pc:sldMk cId="1277173810" sldId="390"/>
            <ac:spMk id="4" creationId="{C8C033C2-3F14-8265-B24B-51080AA8B702}"/>
          </ac:spMkLst>
        </pc:spChg>
        <pc:graphicFrameChg chg="add del">
          <ac:chgData name="Mandi Hogan" userId="e82e5511-607e-4ffb-95e6-c0b9eb8b152b" providerId="ADAL" clId="{B93B6902-BD95-49D9-B417-19DC8BC6BB8C}" dt="2026-03-11T19:10:32.328" v="57" actId="26606"/>
          <ac:graphicFrameMkLst>
            <pc:docMk/>
            <pc:sldMk cId="1277173810" sldId="390"/>
            <ac:graphicFrameMk id="3" creationId="{16B82A1C-DB88-95C7-0F06-9FF8796F4250}"/>
          </ac:graphicFrameMkLst>
        </pc:graphicFrameChg>
        <pc:graphicFrameChg chg="add del">
          <ac:chgData name="Mandi Hogan" userId="e82e5511-607e-4ffb-95e6-c0b9eb8b152b" providerId="ADAL" clId="{B93B6902-BD95-49D9-B417-19DC8BC6BB8C}" dt="2026-03-11T19:10:32.312" v="56" actId="26606"/>
          <ac:graphicFrameMkLst>
            <pc:docMk/>
            <pc:sldMk cId="1277173810" sldId="390"/>
            <ac:graphicFrameMk id="6" creationId="{F0A95C6C-C57A-7624-656F-9021B8D101CB}"/>
          </ac:graphicFrameMkLst>
        </pc:graphicFrameChg>
        <pc:graphicFrameChg chg="add mod modGraphic">
          <ac:chgData name="Mandi Hogan" userId="e82e5511-607e-4ffb-95e6-c0b9eb8b152b" providerId="ADAL" clId="{B93B6902-BD95-49D9-B417-19DC8BC6BB8C}" dt="2026-03-11T22:46:07.343" v="544" actId="26606"/>
          <ac:graphicFrameMkLst>
            <pc:docMk/>
            <pc:sldMk cId="1277173810" sldId="390"/>
            <ac:graphicFrameMk id="8" creationId="{16B82A1C-DB88-95C7-0F06-9FF8796F4250}"/>
          </ac:graphicFrameMkLst>
        </pc:graphicFrameChg>
      </pc:sldChg>
      <pc:sldChg chg="add">
        <pc:chgData name="Mandi Hogan" userId="e82e5511-607e-4ffb-95e6-c0b9eb8b152b" providerId="ADAL" clId="{B93B6902-BD95-49D9-B417-19DC8BC6BB8C}" dt="2026-03-11T23:00:43.976" v="632"/>
        <pc:sldMkLst>
          <pc:docMk/>
          <pc:sldMk cId="402526453" sldId="400"/>
        </pc:sldMkLst>
      </pc:sldChg>
      <pc:sldChg chg="addSp modSp add mod setBg">
        <pc:chgData name="Mandi Hogan" userId="e82e5511-607e-4ffb-95e6-c0b9eb8b152b" providerId="ADAL" clId="{B93B6902-BD95-49D9-B417-19DC8BC6BB8C}" dt="2026-03-11T22:51:28.753" v="585" actId="13926"/>
        <pc:sldMkLst>
          <pc:docMk/>
          <pc:sldMk cId="1792878876" sldId="405"/>
        </pc:sldMkLst>
        <pc:spChg chg="mod">
          <ac:chgData name="Mandi Hogan" userId="e82e5511-607e-4ffb-95e6-c0b9eb8b152b" providerId="ADAL" clId="{B93B6902-BD95-49D9-B417-19DC8BC6BB8C}" dt="2026-03-11T22:51:28.753" v="585" actId="13926"/>
          <ac:spMkLst>
            <pc:docMk/>
            <pc:sldMk cId="1792878876" sldId="405"/>
            <ac:spMk id="2" creationId="{C65BB49E-9146-E340-2504-705EF74BDF5C}"/>
          </ac:spMkLst>
        </pc:spChg>
        <pc:spChg chg="mod">
          <ac:chgData name="Mandi Hogan" userId="e82e5511-607e-4ffb-95e6-c0b9eb8b152b" providerId="ADAL" clId="{B93B6902-BD95-49D9-B417-19DC8BC6BB8C}" dt="2026-03-11T19:12:32.791" v="77" actId="26606"/>
          <ac:spMkLst>
            <pc:docMk/>
            <pc:sldMk cId="1792878876" sldId="405"/>
            <ac:spMk id="4" creationId="{483BFDF0-C161-A987-F2A4-D344E7846909}"/>
          </ac:spMkLst>
        </pc:spChg>
        <pc:spChg chg="add">
          <ac:chgData name="Mandi Hogan" userId="e82e5511-607e-4ffb-95e6-c0b9eb8b152b" providerId="ADAL" clId="{B93B6902-BD95-49D9-B417-19DC8BC6BB8C}" dt="2026-03-11T19:12:32.791" v="77" actId="26606"/>
          <ac:spMkLst>
            <pc:docMk/>
            <pc:sldMk cId="1792878876" sldId="405"/>
            <ac:spMk id="10" creationId="{AF6CB648-9554-488A-B457-99CAAD1DA528}"/>
          </ac:spMkLst>
        </pc:spChg>
        <pc:spChg chg="add">
          <ac:chgData name="Mandi Hogan" userId="e82e5511-607e-4ffb-95e6-c0b9eb8b152b" providerId="ADAL" clId="{B93B6902-BD95-49D9-B417-19DC8BC6BB8C}" dt="2026-03-11T19:12:32.791" v="77" actId="26606"/>
          <ac:spMkLst>
            <pc:docMk/>
            <pc:sldMk cId="1792878876" sldId="405"/>
            <ac:spMk id="12" creationId="{E3ADCBE7-9330-1CDA-00EB-CDD12DB722FF}"/>
          </ac:spMkLst>
        </pc:spChg>
        <pc:picChg chg="mod">
          <ac:chgData name="Mandi Hogan" userId="e82e5511-607e-4ffb-95e6-c0b9eb8b152b" providerId="ADAL" clId="{B93B6902-BD95-49D9-B417-19DC8BC6BB8C}" dt="2026-03-11T22:40:58.688" v="407" actId="14100"/>
          <ac:picMkLst>
            <pc:docMk/>
            <pc:sldMk cId="1792878876" sldId="405"/>
            <ac:picMk id="5" creationId="{D8E4A72B-74DF-A619-CBA4-E5761F9C9AF9}"/>
          </ac:picMkLst>
        </pc:picChg>
      </pc:sldChg>
      <pc:sldChg chg="addSp delSp modSp add mod">
        <pc:chgData name="Mandi Hogan" userId="e82e5511-607e-4ffb-95e6-c0b9eb8b152b" providerId="ADAL" clId="{B93B6902-BD95-49D9-B417-19DC8BC6BB8C}" dt="2026-03-11T22:56:54.600" v="612" actId="1076"/>
        <pc:sldMkLst>
          <pc:docMk/>
          <pc:sldMk cId="2069575605" sldId="406"/>
        </pc:sldMkLst>
        <pc:spChg chg="mod">
          <ac:chgData name="Mandi Hogan" userId="e82e5511-607e-4ffb-95e6-c0b9eb8b152b" providerId="ADAL" clId="{B93B6902-BD95-49D9-B417-19DC8BC6BB8C}" dt="2026-03-11T19:15:50.317" v="106" actId="20577"/>
          <ac:spMkLst>
            <pc:docMk/>
            <pc:sldMk cId="2069575605" sldId="406"/>
            <ac:spMk id="2" creationId="{E353916F-5231-2054-9939-43130DD0295B}"/>
          </ac:spMkLst>
        </pc:spChg>
        <pc:spChg chg="del">
          <ac:chgData name="Mandi Hogan" userId="e82e5511-607e-4ffb-95e6-c0b9eb8b152b" providerId="ADAL" clId="{B93B6902-BD95-49D9-B417-19DC8BC6BB8C}" dt="2026-03-11T20:29:55.134" v="226" actId="478"/>
          <ac:spMkLst>
            <pc:docMk/>
            <pc:sldMk cId="2069575605" sldId="406"/>
            <ac:spMk id="3" creationId="{E2FAC823-B802-B9BC-9266-1F8064C5D886}"/>
          </ac:spMkLst>
        </pc:spChg>
        <pc:spChg chg="mod">
          <ac:chgData name="Mandi Hogan" userId="e82e5511-607e-4ffb-95e6-c0b9eb8b152b" providerId="ADAL" clId="{B93B6902-BD95-49D9-B417-19DC8BC6BB8C}" dt="2026-03-11T22:01:55.417" v="352" actId="20577"/>
          <ac:spMkLst>
            <pc:docMk/>
            <pc:sldMk cId="2069575605" sldId="406"/>
            <ac:spMk id="4" creationId="{F1CFCF76-3BA1-D5B2-4DC1-BD105ACED147}"/>
          </ac:spMkLst>
        </pc:spChg>
        <pc:spChg chg="add mod">
          <ac:chgData name="Mandi Hogan" userId="e82e5511-607e-4ffb-95e6-c0b9eb8b152b" providerId="ADAL" clId="{B93B6902-BD95-49D9-B417-19DC8BC6BB8C}" dt="2026-03-11T22:56:27.214" v="590" actId="1076"/>
          <ac:spMkLst>
            <pc:docMk/>
            <pc:sldMk cId="2069575605" sldId="406"/>
            <ac:spMk id="5" creationId="{816DEDB6-CFF6-8C26-242A-501BF5AC51DF}"/>
          </ac:spMkLst>
        </pc:spChg>
        <pc:spChg chg="add mod">
          <ac:chgData name="Mandi Hogan" userId="e82e5511-607e-4ffb-95e6-c0b9eb8b152b" providerId="ADAL" clId="{B93B6902-BD95-49D9-B417-19DC8BC6BB8C}" dt="2026-03-11T22:56:33.433" v="591" actId="1076"/>
          <ac:spMkLst>
            <pc:docMk/>
            <pc:sldMk cId="2069575605" sldId="406"/>
            <ac:spMk id="6" creationId="{8D9E015E-52C1-2827-A359-4EFA6E208C47}"/>
          </ac:spMkLst>
        </pc:spChg>
        <pc:spChg chg="mod">
          <ac:chgData name="Mandi Hogan" userId="e82e5511-607e-4ffb-95e6-c0b9eb8b152b" providerId="ADAL" clId="{B93B6902-BD95-49D9-B417-19DC8BC6BB8C}" dt="2026-03-11T22:56:54.600" v="612" actId="1076"/>
          <ac:spMkLst>
            <pc:docMk/>
            <pc:sldMk cId="2069575605" sldId="406"/>
            <ac:spMk id="8" creationId="{1A8F3775-CAC3-B2DD-3F53-64FCC129B592}"/>
          </ac:spMkLst>
        </pc:spChg>
        <pc:spChg chg="mod">
          <ac:chgData name="Mandi Hogan" userId="e82e5511-607e-4ffb-95e6-c0b9eb8b152b" providerId="ADAL" clId="{B93B6902-BD95-49D9-B417-19DC8BC6BB8C}" dt="2026-03-11T22:05:02.338" v="387" actId="1076"/>
          <ac:spMkLst>
            <pc:docMk/>
            <pc:sldMk cId="2069575605" sldId="406"/>
            <ac:spMk id="9" creationId="{58BFBAF6-AE7D-2DD5-46C6-D9D57A2B7685}"/>
          </ac:spMkLst>
        </pc:spChg>
        <pc:spChg chg="add del mod">
          <ac:chgData name="Mandi Hogan" userId="e82e5511-607e-4ffb-95e6-c0b9eb8b152b" providerId="ADAL" clId="{B93B6902-BD95-49D9-B417-19DC8BC6BB8C}" dt="2026-03-11T20:33:18.049" v="234" actId="478"/>
          <ac:spMkLst>
            <pc:docMk/>
            <pc:sldMk cId="2069575605" sldId="406"/>
            <ac:spMk id="10" creationId="{3DA284F9-E5E7-A8DB-9C26-2F8229FF40F0}"/>
          </ac:spMkLst>
        </pc:spChg>
        <pc:spChg chg="mod">
          <ac:chgData name="Mandi Hogan" userId="e82e5511-607e-4ffb-95e6-c0b9eb8b152b" providerId="ADAL" clId="{B93B6902-BD95-49D9-B417-19DC8BC6BB8C}" dt="2026-03-11T19:13:32.275" v="86" actId="1076"/>
          <ac:spMkLst>
            <pc:docMk/>
            <pc:sldMk cId="2069575605" sldId="406"/>
            <ac:spMk id="11" creationId="{6A5D1EBE-D861-7566-BEA1-5DCCF44A2C19}"/>
          </ac:spMkLst>
        </pc:spChg>
        <pc:spChg chg="add mod">
          <ac:chgData name="Mandi Hogan" userId="e82e5511-607e-4ffb-95e6-c0b9eb8b152b" providerId="ADAL" clId="{B93B6902-BD95-49D9-B417-19DC8BC6BB8C}" dt="2026-03-11T22:05:28.787" v="394" actId="313"/>
          <ac:spMkLst>
            <pc:docMk/>
            <pc:sldMk cId="2069575605" sldId="406"/>
            <ac:spMk id="12" creationId="{41916B03-CB54-A5C0-D719-3B4737C9EE2D}"/>
          </ac:spMkLst>
        </pc:spChg>
        <pc:spChg chg="del">
          <ac:chgData name="Mandi Hogan" userId="e82e5511-607e-4ffb-95e6-c0b9eb8b152b" providerId="ADAL" clId="{B93B6902-BD95-49D9-B417-19DC8BC6BB8C}" dt="2026-03-11T19:25:48.320" v="135" actId="478"/>
          <ac:spMkLst>
            <pc:docMk/>
            <pc:sldMk cId="2069575605" sldId="406"/>
            <ac:spMk id="13" creationId="{6C77257A-611B-88A8-7E34-55C3B80006B4}"/>
          </ac:spMkLst>
        </pc:spChg>
        <pc:spChg chg="add mod">
          <ac:chgData name="Mandi Hogan" userId="e82e5511-607e-4ffb-95e6-c0b9eb8b152b" providerId="ADAL" clId="{B93B6902-BD95-49D9-B417-19DC8BC6BB8C}" dt="2026-03-11T22:56:52.178" v="611" actId="5793"/>
          <ac:spMkLst>
            <pc:docMk/>
            <pc:sldMk cId="2069575605" sldId="406"/>
            <ac:spMk id="16" creationId="{29875D43-662D-BE78-8B41-F6D9B5CD7C38}"/>
          </ac:spMkLst>
        </pc:spChg>
        <pc:picChg chg="add del mod">
          <ac:chgData name="Mandi Hogan" userId="e82e5511-607e-4ffb-95e6-c0b9eb8b152b" providerId="ADAL" clId="{B93B6902-BD95-49D9-B417-19DC8BC6BB8C}" dt="2026-03-11T22:41:11.612" v="408" actId="478"/>
          <ac:picMkLst>
            <pc:docMk/>
            <pc:sldMk cId="2069575605" sldId="406"/>
            <ac:picMk id="15" creationId="{AAD36854-AA8F-6BD2-6BF6-E398D095846F}"/>
          </ac:picMkLst>
        </pc:picChg>
      </pc:sldChg>
      <pc:sldChg chg="addSp delSp modSp new mod modClrScheme chgLayout">
        <pc:chgData name="Mandi Hogan" userId="e82e5511-607e-4ffb-95e6-c0b9eb8b152b" providerId="ADAL" clId="{B93B6902-BD95-49D9-B417-19DC8BC6BB8C}" dt="2026-03-11T19:17:26.663" v="117" actId="478"/>
        <pc:sldMkLst>
          <pc:docMk/>
          <pc:sldMk cId="3659965108" sldId="407"/>
        </pc:sldMkLst>
        <pc:spChg chg="del mod ord">
          <ac:chgData name="Mandi Hogan" userId="e82e5511-607e-4ffb-95e6-c0b9eb8b152b" providerId="ADAL" clId="{B93B6902-BD95-49D9-B417-19DC8BC6BB8C}" dt="2026-03-11T19:17:16.401" v="108" actId="700"/>
          <ac:spMkLst>
            <pc:docMk/>
            <pc:sldMk cId="3659965108" sldId="407"/>
            <ac:spMk id="2" creationId="{D679FFC5-7133-7EA7-CB99-AEC107AB58E7}"/>
          </ac:spMkLst>
        </pc:spChg>
        <pc:spChg chg="del mod ord">
          <ac:chgData name="Mandi Hogan" userId="e82e5511-607e-4ffb-95e6-c0b9eb8b152b" providerId="ADAL" clId="{B93B6902-BD95-49D9-B417-19DC8BC6BB8C}" dt="2026-03-11T19:17:16.401" v="108" actId="700"/>
          <ac:spMkLst>
            <pc:docMk/>
            <pc:sldMk cId="3659965108" sldId="407"/>
            <ac:spMk id="3" creationId="{24C893AC-A8B1-4BCC-5D6C-F564F830B108}"/>
          </ac:spMkLst>
        </pc:spChg>
        <pc:spChg chg="mod ord">
          <ac:chgData name="Mandi Hogan" userId="e82e5511-607e-4ffb-95e6-c0b9eb8b152b" providerId="ADAL" clId="{B93B6902-BD95-49D9-B417-19DC8BC6BB8C}" dt="2026-03-11T19:17:16.401" v="108" actId="700"/>
          <ac:spMkLst>
            <pc:docMk/>
            <pc:sldMk cId="3659965108" sldId="407"/>
            <ac:spMk id="4" creationId="{CA292F4E-75D6-5867-6535-8BBB2EB9B3B5}"/>
          </ac:spMkLst>
        </pc:spChg>
        <pc:spChg chg="add mod ord">
          <ac:chgData name="Mandi Hogan" userId="e82e5511-607e-4ffb-95e6-c0b9eb8b152b" providerId="ADAL" clId="{B93B6902-BD95-49D9-B417-19DC8BC6BB8C}" dt="2026-03-11T19:17:22.866" v="116" actId="20577"/>
          <ac:spMkLst>
            <pc:docMk/>
            <pc:sldMk cId="3659965108" sldId="407"/>
            <ac:spMk id="5" creationId="{880D6E4A-1B96-7386-BDF3-D4673C2801A7}"/>
          </ac:spMkLst>
        </pc:spChg>
        <pc:spChg chg="add del mod ord">
          <ac:chgData name="Mandi Hogan" userId="e82e5511-607e-4ffb-95e6-c0b9eb8b152b" providerId="ADAL" clId="{B93B6902-BD95-49D9-B417-19DC8BC6BB8C}" dt="2026-03-11T19:17:26.663" v="117" actId="478"/>
          <ac:spMkLst>
            <pc:docMk/>
            <pc:sldMk cId="3659965108" sldId="407"/>
            <ac:spMk id="6" creationId="{0832AC13-599F-A9B5-8016-95CC762D4E0A}"/>
          </ac:spMkLst>
        </pc:spChg>
      </pc:sldChg>
      <pc:sldChg chg="addSp delSp modSp add del mod setBg">
        <pc:chgData name="Mandi Hogan" userId="e82e5511-607e-4ffb-95e6-c0b9eb8b152b" providerId="ADAL" clId="{B93B6902-BD95-49D9-B417-19DC8BC6BB8C}" dt="2026-03-11T19:44:13.039" v="210" actId="47"/>
        <pc:sldMkLst>
          <pc:docMk/>
          <pc:sldMk cId="2692576530" sldId="408"/>
        </pc:sldMkLst>
        <pc:spChg chg="mod">
          <ac:chgData name="Mandi Hogan" userId="e82e5511-607e-4ffb-95e6-c0b9eb8b152b" providerId="ADAL" clId="{B93B6902-BD95-49D9-B417-19DC8BC6BB8C}" dt="2026-03-11T19:43:38.577" v="206" actId="26606"/>
          <ac:spMkLst>
            <pc:docMk/>
            <pc:sldMk cId="2692576530" sldId="408"/>
            <ac:spMk id="2" creationId="{88E7CFAD-6408-1C53-8FCB-500A246CBEA1}"/>
          </ac:spMkLst>
        </pc:spChg>
        <pc:spChg chg="add del">
          <ac:chgData name="Mandi Hogan" userId="e82e5511-607e-4ffb-95e6-c0b9eb8b152b" providerId="ADAL" clId="{B93B6902-BD95-49D9-B417-19DC8BC6BB8C}" dt="2026-03-11T19:42:42.592" v="187" actId="26606"/>
          <ac:spMkLst>
            <pc:docMk/>
            <pc:sldMk cId="2692576530" sldId="408"/>
            <ac:spMk id="30" creationId="{AE2B703B-46F9-481A-A605-82E2A828C4FA}"/>
          </ac:spMkLst>
        </pc:spChg>
        <pc:spChg chg="add del">
          <ac:chgData name="Mandi Hogan" userId="e82e5511-607e-4ffb-95e6-c0b9eb8b152b" providerId="ADAL" clId="{B93B6902-BD95-49D9-B417-19DC8BC6BB8C}" dt="2026-03-11T19:42:42.592" v="187" actId="26606"/>
          <ac:spMkLst>
            <pc:docMk/>
            <pc:sldMk cId="2692576530" sldId="408"/>
            <ac:spMk id="32" creationId="{F13BE4D7-0C3D-4906-B230-A1C5B4665CCF}"/>
          </ac:spMkLst>
        </pc:spChg>
        <pc:spChg chg="add del">
          <ac:chgData name="Mandi Hogan" userId="e82e5511-607e-4ffb-95e6-c0b9eb8b152b" providerId="ADAL" clId="{B93B6902-BD95-49D9-B417-19DC8BC6BB8C}" dt="2026-03-11T19:42:45.847" v="189" actId="26606"/>
          <ac:spMkLst>
            <pc:docMk/>
            <pc:sldMk cId="2692576530" sldId="408"/>
            <ac:spMk id="34" creationId="{DCC231C8-C761-4B31-9B1C-C6D19248C6B3}"/>
          </ac:spMkLst>
        </pc:spChg>
        <pc:spChg chg="add del">
          <ac:chgData name="Mandi Hogan" userId="e82e5511-607e-4ffb-95e6-c0b9eb8b152b" providerId="ADAL" clId="{B93B6902-BD95-49D9-B417-19DC8BC6BB8C}" dt="2026-03-11T19:42:56.908" v="191" actId="26606"/>
          <ac:spMkLst>
            <pc:docMk/>
            <pc:sldMk cId="2692576530" sldId="408"/>
            <ac:spMk id="36" creationId="{6C4028FD-8BAA-4A19-BFDE-594D991B7552}"/>
          </ac:spMkLst>
        </pc:spChg>
        <pc:spChg chg="add del">
          <ac:chgData name="Mandi Hogan" userId="e82e5511-607e-4ffb-95e6-c0b9eb8b152b" providerId="ADAL" clId="{B93B6902-BD95-49D9-B417-19DC8BC6BB8C}" dt="2026-03-11T19:43:02.574" v="193" actId="26606"/>
          <ac:spMkLst>
            <pc:docMk/>
            <pc:sldMk cId="2692576530" sldId="408"/>
            <ac:spMk id="38" creationId="{DCC231C8-C761-4B31-9B1C-C6D19248C6B3}"/>
          </ac:spMkLst>
        </pc:spChg>
        <pc:spChg chg="add del">
          <ac:chgData name="Mandi Hogan" userId="e82e5511-607e-4ffb-95e6-c0b9eb8b152b" providerId="ADAL" clId="{B93B6902-BD95-49D9-B417-19DC8BC6BB8C}" dt="2026-03-11T19:43:06.383" v="195" actId="26606"/>
          <ac:spMkLst>
            <pc:docMk/>
            <pc:sldMk cId="2692576530" sldId="408"/>
            <ac:spMk id="40" creationId="{AE2B703B-46F9-481A-A605-82E2A828C4FA}"/>
          </ac:spMkLst>
        </pc:spChg>
        <pc:spChg chg="add del">
          <ac:chgData name="Mandi Hogan" userId="e82e5511-607e-4ffb-95e6-c0b9eb8b152b" providerId="ADAL" clId="{B93B6902-BD95-49D9-B417-19DC8BC6BB8C}" dt="2026-03-11T19:43:06.383" v="195" actId="26606"/>
          <ac:spMkLst>
            <pc:docMk/>
            <pc:sldMk cId="2692576530" sldId="408"/>
            <ac:spMk id="41" creationId="{F13BE4D7-0C3D-4906-B230-A1C5B4665CCF}"/>
          </ac:spMkLst>
        </pc:spChg>
        <pc:spChg chg="add del">
          <ac:chgData name="Mandi Hogan" userId="e82e5511-607e-4ffb-95e6-c0b9eb8b152b" providerId="ADAL" clId="{B93B6902-BD95-49D9-B417-19DC8BC6BB8C}" dt="2026-03-11T19:43:08.340" v="197" actId="26606"/>
          <ac:spMkLst>
            <pc:docMk/>
            <pc:sldMk cId="2692576530" sldId="408"/>
            <ac:spMk id="43" creationId="{DCC231C8-C761-4B31-9B1C-C6D19248C6B3}"/>
          </ac:spMkLst>
        </pc:spChg>
        <pc:spChg chg="add del">
          <ac:chgData name="Mandi Hogan" userId="e82e5511-607e-4ffb-95e6-c0b9eb8b152b" providerId="ADAL" clId="{B93B6902-BD95-49D9-B417-19DC8BC6BB8C}" dt="2026-03-11T19:43:12.084" v="199" actId="26606"/>
          <ac:spMkLst>
            <pc:docMk/>
            <pc:sldMk cId="2692576530" sldId="408"/>
            <ac:spMk id="45" creationId="{955A2079-FA98-4876-80F0-72364A7D2EA4}"/>
          </ac:spMkLst>
        </pc:spChg>
        <pc:spChg chg="add del">
          <ac:chgData name="Mandi Hogan" userId="e82e5511-607e-4ffb-95e6-c0b9eb8b152b" providerId="ADAL" clId="{B93B6902-BD95-49D9-B417-19DC8BC6BB8C}" dt="2026-03-11T19:43:31.145" v="201" actId="26606"/>
          <ac:spMkLst>
            <pc:docMk/>
            <pc:sldMk cId="2692576530" sldId="408"/>
            <ac:spMk id="47" creationId="{DCC231C8-C761-4B31-9B1C-C6D19248C6B3}"/>
          </ac:spMkLst>
        </pc:spChg>
        <pc:spChg chg="add del">
          <ac:chgData name="Mandi Hogan" userId="e82e5511-607e-4ffb-95e6-c0b9eb8b152b" providerId="ADAL" clId="{B93B6902-BD95-49D9-B417-19DC8BC6BB8C}" dt="2026-03-11T19:43:33.669" v="203" actId="26606"/>
          <ac:spMkLst>
            <pc:docMk/>
            <pc:sldMk cId="2692576530" sldId="408"/>
            <ac:spMk id="49" creationId="{6C4028FD-8BAA-4A19-BFDE-594D991B7552}"/>
          </ac:spMkLst>
        </pc:spChg>
        <pc:spChg chg="add del">
          <ac:chgData name="Mandi Hogan" userId="e82e5511-607e-4ffb-95e6-c0b9eb8b152b" providerId="ADAL" clId="{B93B6902-BD95-49D9-B417-19DC8BC6BB8C}" dt="2026-03-11T19:43:38.545" v="205" actId="26606"/>
          <ac:spMkLst>
            <pc:docMk/>
            <pc:sldMk cId="2692576530" sldId="408"/>
            <ac:spMk id="51" creationId="{AE2B703B-46F9-481A-A605-82E2A828C4FA}"/>
          </ac:spMkLst>
        </pc:spChg>
        <pc:spChg chg="add del">
          <ac:chgData name="Mandi Hogan" userId="e82e5511-607e-4ffb-95e6-c0b9eb8b152b" providerId="ADAL" clId="{B93B6902-BD95-49D9-B417-19DC8BC6BB8C}" dt="2026-03-11T19:43:38.545" v="205" actId="26606"/>
          <ac:spMkLst>
            <pc:docMk/>
            <pc:sldMk cId="2692576530" sldId="408"/>
            <ac:spMk id="52" creationId="{F13BE4D7-0C3D-4906-B230-A1C5B4665CCF}"/>
          </ac:spMkLst>
        </pc:spChg>
        <pc:spChg chg="add">
          <ac:chgData name="Mandi Hogan" userId="e82e5511-607e-4ffb-95e6-c0b9eb8b152b" providerId="ADAL" clId="{B93B6902-BD95-49D9-B417-19DC8BC6BB8C}" dt="2026-03-11T19:43:38.577" v="206" actId="26606"/>
          <ac:spMkLst>
            <pc:docMk/>
            <pc:sldMk cId="2692576530" sldId="408"/>
            <ac:spMk id="54" creationId="{955A2079-FA98-4876-80F0-72364A7D2EA4}"/>
          </ac:spMkLst>
        </pc:spChg>
        <pc:graphicFrameChg chg="mod modGraphic">
          <ac:chgData name="Mandi Hogan" userId="e82e5511-607e-4ffb-95e6-c0b9eb8b152b" providerId="ADAL" clId="{B93B6902-BD95-49D9-B417-19DC8BC6BB8C}" dt="2026-03-11T19:43:38.577" v="206" actId="26606"/>
          <ac:graphicFrameMkLst>
            <pc:docMk/>
            <pc:sldMk cId="2692576530" sldId="408"/>
            <ac:graphicFrameMk id="25" creationId="{EB250B67-04EC-A8E9-DCFD-2BA78570BD40}"/>
          </ac:graphicFrameMkLst>
        </pc:graphicFrameChg>
      </pc:sldChg>
      <pc:sldChg chg="addSp delSp modSp new del mod modClrScheme delDesignElem chgLayout">
        <pc:chgData name="Mandi Hogan" userId="e82e5511-607e-4ffb-95e6-c0b9eb8b152b" providerId="ADAL" clId="{B93B6902-BD95-49D9-B417-19DC8BC6BB8C}" dt="2026-03-11T22:58:18.599" v="619" actId="47"/>
        <pc:sldMkLst>
          <pc:docMk/>
          <pc:sldMk cId="4084243218" sldId="409"/>
        </pc:sldMkLst>
        <pc:spChg chg="add del">
          <ac:chgData name="Mandi Hogan" userId="e82e5511-607e-4ffb-95e6-c0b9eb8b152b" providerId="ADAL" clId="{B93B6902-BD95-49D9-B417-19DC8BC6BB8C}" dt="2026-03-11T19:46:13.402" v="220" actId="700"/>
          <ac:spMkLst>
            <pc:docMk/>
            <pc:sldMk cId="4084243218" sldId="409"/>
            <ac:spMk id="2" creationId="{B6AB2905-7C95-6AB4-FE3F-C5FC6B4058DD}"/>
          </ac:spMkLst>
        </pc:spChg>
        <pc:spChg chg="del">
          <ac:chgData name="Mandi Hogan" userId="e82e5511-607e-4ffb-95e6-c0b9eb8b152b" providerId="ADAL" clId="{B93B6902-BD95-49D9-B417-19DC8BC6BB8C}" dt="2026-03-11T19:44:00.872" v="208" actId="478"/>
          <ac:spMkLst>
            <pc:docMk/>
            <pc:sldMk cId="4084243218" sldId="409"/>
            <ac:spMk id="3" creationId="{E6A980A5-3A10-FA9B-5F7F-775EBE94E3C7}"/>
          </ac:spMkLst>
        </pc:spChg>
        <pc:spChg chg="mod ord">
          <ac:chgData name="Mandi Hogan" userId="e82e5511-607e-4ffb-95e6-c0b9eb8b152b" providerId="ADAL" clId="{B93B6902-BD95-49D9-B417-19DC8BC6BB8C}" dt="2026-03-11T19:46:13.402" v="220" actId="700"/>
          <ac:spMkLst>
            <pc:docMk/>
            <pc:sldMk cId="4084243218" sldId="409"/>
            <ac:spMk id="4" creationId="{D4639413-6DAD-4C57-306D-27A6B6729FE4}"/>
          </ac:spMkLst>
        </pc:spChg>
        <pc:spChg chg="add del mod">
          <ac:chgData name="Mandi Hogan" userId="e82e5511-607e-4ffb-95e6-c0b9eb8b152b" providerId="ADAL" clId="{B93B6902-BD95-49D9-B417-19DC8BC6BB8C}" dt="2026-03-11T19:46:13.402" v="220" actId="700"/>
          <ac:spMkLst>
            <pc:docMk/>
            <pc:sldMk cId="4084243218" sldId="409"/>
            <ac:spMk id="5" creationId="{B58B6A29-76A6-C0D4-608F-ED6205903FBC}"/>
          </ac:spMkLst>
        </pc:spChg>
        <pc:spChg chg="add mod">
          <ac:chgData name="Mandi Hogan" userId="e82e5511-607e-4ffb-95e6-c0b9eb8b152b" providerId="ADAL" clId="{B93B6902-BD95-49D9-B417-19DC8BC6BB8C}" dt="2026-03-11T19:44:02.860" v="209"/>
          <ac:spMkLst>
            <pc:docMk/>
            <pc:sldMk cId="4084243218" sldId="409"/>
            <ac:spMk id="6" creationId="{820F029B-ECB7-A99A-5692-65579A032E14}"/>
          </ac:spMkLst>
        </pc:spChg>
        <pc:graphicFrameChg chg="add mod ord modGraphic">
          <ac:chgData name="Mandi Hogan" userId="e82e5511-607e-4ffb-95e6-c0b9eb8b152b" providerId="ADAL" clId="{B93B6902-BD95-49D9-B417-19DC8BC6BB8C}" dt="2026-03-11T19:47:05.140" v="222" actId="20577"/>
          <ac:graphicFrameMkLst>
            <pc:docMk/>
            <pc:sldMk cId="4084243218" sldId="409"/>
            <ac:graphicFrameMk id="7" creationId="{2303CF48-4484-2A88-DD2C-301C40D1FB71}"/>
          </ac:graphicFrameMkLst>
        </pc:graphicFrameChg>
      </pc:sldChg>
      <pc:sldChg chg="addSp delSp modSp add del mod">
        <pc:chgData name="Mandi Hogan" userId="e82e5511-607e-4ffb-95e6-c0b9eb8b152b" providerId="ADAL" clId="{B93B6902-BD95-49D9-B417-19DC8BC6BB8C}" dt="2026-03-11T22:41:31.086" v="409" actId="47"/>
        <pc:sldMkLst>
          <pc:docMk/>
          <pc:sldMk cId="1156800306" sldId="410"/>
        </pc:sldMkLst>
        <pc:spChg chg="add del mod">
          <ac:chgData name="Mandi Hogan" userId="e82e5511-607e-4ffb-95e6-c0b9eb8b152b" providerId="ADAL" clId="{B93B6902-BD95-49D9-B417-19DC8BC6BB8C}" dt="2026-03-11T20:31:41.470" v="231" actId="6549"/>
          <ac:spMkLst>
            <pc:docMk/>
            <pc:sldMk cId="1156800306" sldId="410"/>
            <ac:spMk id="13" creationId="{6C77257A-611B-88A8-7E34-55C3B80006B4}"/>
          </ac:spMkLst>
        </pc:spChg>
      </pc:sldChg>
      <pc:sldChg chg="addSp modSp new del">
        <pc:chgData name="Mandi Hogan" userId="e82e5511-607e-4ffb-95e6-c0b9eb8b152b" providerId="ADAL" clId="{B93B6902-BD95-49D9-B417-19DC8BC6BB8C}" dt="2026-03-11T19:45:01.015" v="214" actId="47"/>
        <pc:sldMkLst>
          <pc:docMk/>
          <pc:sldMk cId="3329198512" sldId="410"/>
        </pc:sldMkLst>
        <pc:spChg chg="add mod">
          <ac:chgData name="Mandi Hogan" userId="e82e5511-607e-4ffb-95e6-c0b9eb8b152b" providerId="ADAL" clId="{B93B6902-BD95-49D9-B417-19DC8BC6BB8C}" dt="2026-03-11T19:44:45.876" v="212"/>
          <ac:spMkLst>
            <pc:docMk/>
            <pc:sldMk cId="3329198512" sldId="410"/>
            <ac:spMk id="5" creationId="{38A32672-8E92-76F2-5105-C713C56E6971}"/>
          </ac:spMkLst>
        </pc:spChg>
        <pc:spChg chg="add mod">
          <ac:chgData name="Mandi Hogan" userId="e82e5511-607e-4ffb-95e6-c0b9eb8b152b" providerId="ADAL" clId="{B93B6902-BD95-49D9-B417-19DC8BC6BB8C}" dt="2026-03-11T19:44:47.523" v="213"/>
          <ac:spMkLst>
            <pc:docMk/>
            <pc:sldMk cId="3329198512" sldId="410"/>
            <ac:spMk id="6" creationId="{18E974C3-2D29-A4F7-EF55-1C8A50312F00}"/>
          </ac:spMkLst>
        </pc:spChg>
        <pc:graphicFrameChg chg="add mod">
          <ac:chgData name="Mandi Hogan" userId="e82e5511-607e-4ffb-95e6-c0b9eb8b152b" providerId="ADAL" clId="{B93B6902-BD95-49D9-B417-19DC8BC6BB8C}" dt="2026-03-11T19:44:45.876" v="212"/>
          <ac:graphicFrameMkLst>
            <pc:docMk/>
            <pc:sldMk cId="3329198512" sldId="410"/>
            <ac:graphicFrameMk id="7" creationId="{BA6455B5-D39D-020D-181C-5CD8239DC0AF}"/>
          </ac:graphicFrameMkLst>
        </pc:graphicFrameChg>
      </pc:sldChg>
      <pc:sldChg chg="add del">
        <pc:chgData name="Mandi Hogan" userId="e82e5511-607e-4ffb-95e6-c0b9eb8b152b" providerId="ADAL" clId="{B93B6902-BD95-49D9-B417-19DC8BC6BB8C}" dt="2026-03-11T21:12:46.589" v="341"/>
        <pc:sldMkLst>
          <pc:docMk/>
          <pc:sldMk cId="381186432" sldId="411"/>
        </pc:sldMkLst>
      </pc:sldChg>
      <pc:sldChg chg="modSp add mod">
        <pc:chgData name="Mandi Hogan" userId="e82e5511-607e-4ffb-95e6-c0b9eb8b152b" providerId="ADAL" clId="{B93B6902-BD95-49D9-B417-19DC8BC6BB8C}" dt="2026-03-11T22:50:58.131" v="563" actId="20577"/>
        <pc:sldMkLst>
          <pc:docMk/>
          <pc:sldMk cId="1612969859" sldId="411"/>
        </pc:sldMkLst>
        <pc:spChg chg="mod">
          <ac:chgData name="Mandi Hogan" userId="e82e5511-607e-4ffb-95e6-c0b9eb8b152b" providerId="ADAL" clId="{B93B6902-BD95-49D9-B417-19DC8BC6BB8C}" dt="2026-03-11T22:50:58.131" v="563" actId="20577"/>
          <ac:spMkLst>
            <pc:docMk/>
            <pc:sldMk cId="1612969859" sldId="411"/>
            <ac:spMk id="2" creationId="{512DEBA0-1F9B-9078-C910-4B0554128E10}"/>
          </ac:spMkLst>
        </pc:spChg>
      </pc:sldChg>
      <pc:sldChg chg="add del">
        <pc:chgData name="Mandi Hogan" userId="e82e5511-607e-4ffb-95e6-c0b9eb8b152b" providerId="ADAL" clId="{B93B6902-BD95-49D9-B417-19DC8BC6BB8C}" dt="2026-03-11T21:13:25.835" v="345"/>
        <pc:sldMkLst>
          <pc:docMk/>
          <pc:sldMk cId="2637627432" sldId="412"/>
        </pc:sldMkLst>
      </pc:sldChg>
      <pc:sldChg chg="new del">
        <pc:chgData name="Mandi Hogan" userId="e82e5511-607e-4ffb-95e6-c0b9eb8b152b" providerId="ADAL" clId="{B93B6902-BD95-49D9-B417-19DC8BC6BB8C}" dt="2026-03-11T22:48:36.019" v="562" actId="47"/>
        <pc:sldMkLst>
          <pc:docMk/>
          <pc:sldMk cId="3261861466" sldId="412"/>
        </pc:sldMkLst>
      </pc:sldChg>
      <pc:sldChg chg="addSp delSp modSp new mod modClrScheme chgLayout">
        <pc:chgData name="Mandi Hogan" userId="e82e5511-607e-4ffb-95e6-c0b9eb8b152b" providerId="ADAL" clId="{B93B6902-BD95-49D9-B417-19DC8BC6BB8C}" dt="2026-03-11T22:47:28.611" v="552" actId="14100"/>
        <pc:sldMkLst>
          <pc:docMk/>
          <pc:sldMk cId="1174010117" sldId="413"/>
        </pc:sldMkLst>
        <pc:spChg chg="del mod ord">
          <ac:chgData name="Mandi Hogan" userId="e82e5511-607e-4ffb-95e6-c0b9eb8b152b" providerId="ADAL" clId="{B93B6902-BD95-49D9-B417-19DC8BC6BB8C}" dt="2026-03-11T22:46:48.473" v="547" actId="700"/>
          <ac:spMkLst>
            <pc:docMk/>
            <pc:sldMk cId="1174010117" sldId="413"/>
            <ac:spMk id="2" creationId="{82A67432-16FC-D8D4-B181-6C840FCECBF4}"/>
          </ac:spMkLst>
        </pc:spChg>
        <pc:spChg chg="del mod ord">
          <ac:chgData name="Mandi Hogan" userId="e82e5511-607e-4ffb-95e6-c0b9eb8b152b" providerId="ADAL" clId="{B93B6902-BD95-49D9-B417-19DC8BC6BB8C}" dt="2026-03-11T22:46:48.473" v="547" actId="700"/>
          <ac:spMkLst>
            <pc:docMk/>
            <pc:sldMk cId="1174010117" sldId="413"/>
            <ac:spMk id="3" creationId="{5E616790-715A-AFFD-FE22-AC1FCE1FCCC8}"/>
          </ac:spMkLst>
        </pc:spChg>
        <pc:spChg chg="del">
          <ac:chgData name="Mandi Hogan" userId="e82e5511-607e-4ffb-95e6-c0b9eb8b152b" providerId="ADAL" clId="{B93B6902-BD95-49D9-B417-19DC8BC6BB8C}" dt="2026-03-11T22:46:48.473" v="547" actId="700"/>
          <ac:spMkLst>
            <pc:docMk/>
            <pc:sldMk cId="1174010117" sldId="413"/>
            <ac:spMk id="4" creationId="{A7A20F65-BD36-816F-88B2-0AE5BECAB2FC}"/>
          </ac:spMkLst>
        </pc:spChg>
        <pc:spChg chg="mod ord">
          <ac:chgData name="Mandi Hogan" userId="e82e5511-607e-4ffb-95e6-c0b9eb8b152b" providerId="ADAL" clId="{B93B6902-BD95-49D9-B417-19DC8BC6BB8C}" dt="2026-03-11T22:46:48.473" v="547" actId="700"/>
          <ac:spMkLst>
            <pc:docMk/>
            <pc:sldMk cId="1174010117" sldId="413"/>
            <ac:spMk id="5" creationId="{301823F5-FDD1-6423-21DE-05C6BA1CA1EF}"/>
          </ac:spMkLst>
        </pc:spChg>
        <pc:spChg chg="add mod ord">
          <ac:chgData name="Mandi Hogan" userId="e82e5511-607e-4ffb-95e6-c0b9eb8b152b" providerId="ADAL" clId="{B93B6902-BD95-49D9-B417-19DC8BC6BB8C}" dt="2026-03-11T22:46:48.473" v="547" actId="700"/>
          <ac:spMkLst>
            <pc:docMk/>
            <pc:sldMk cId="1174010117" sldId="413"/>
            <ac:spMk id="6" creationId="{DF407169-B217-B04B-F46A-7DA4011FCD3C}"/>
          </ac:spMkLst>
        </pc:spChg>
        <pc:spChg chg="add del mod ord">
          <ac:chgData name="Mandi Hogan" userId="e82e5511-607e-4ffb-95e6-c0b9eb8b152b" providerId="ADAL" clId="{B93B6902-BD95-49D9-B417-19DC8BC6BB8C}" dt="2026-03-11T22:47:20.480" v="550" actId="478"/>
          <ac:spMkLst>
            <pc:docMk/>
            <pc:sldMk cId="1174010117" sldId="413"/>
            <ac:spMk id="7" creationId="{16CA9710-1241-20A0-6198-181798AA1824}"/>
          </ac:spMkLst>
        </pc:spChg>
        <pc:spChg chg="add del mod">
          <ac:chgData name="Mandi Hogan" userId="e82e5511-607e-4ffb-95e6-c0b9eb8b152b" providerId="ADAL" clId="{B93B6902-BD95-49D9-B417-19DC8BC6BB8C}" dt="2026-03-11T22:47:10.798" v="549" actId="478"/>
          <ac:spMkLst>
            <pc:docMk/>
            <pc:sldMk cId="1174010117" sldId="413"/>
            <ac:spMk id="8" creationId="{BE335FC5-4AF6-178C-4CC1-35B0DE2A8714}"/>
          </ac:spMkLst>
        </pc:spChg>
        <pc:spChg chg="add del mod">
          <ac:chgData name="Mandi Hogan" userId="e82e5511-607e-4ffb-95e6-c0b9eb8b152b" providerId="ADAL" clId="{B93B6902-BD95-49D9-B417-19DC8BC6BB8C}" dt="2026-03-11T22:47:10.798" v="549" actId="478"/>
          <ac:spMkLst>
            <pc:docMk/>
            <pc:sldMk cId="1174010117" sldId="413"/>
            <ac:spMk id="9" creationId="{52D4AF94-0400-559B-BF4F-133FA6C5A84A}"/>
          </ac:spMkLst>
        </pc:spChg>
        <pc:spChg chg="add mod">
          <ac:chgData name="Mandi Hogan" userId="e82e5511-607e-4ffb-95e6-c0b9eb8b152b" providerId="ADAL" clId="{B93B6902-BD95-49D9-B417-19DC8BC6BB8C}" dt="2026-03-11T22:47:28.611" v="552" actId="14100"/>
          <ac:spMkLst>
            <pc:docMk/>
            <pc:sldMk cId="1174010117" sldId="413"/>
            <ac:spMk id="11" creationId="{2A9D888E-6CBA-E278-6FB8-991F5D307B7A}"/>
          </ac:spMkLst>
        </pc:spChg>
        <pc:spChg chg="add mod">
          <ac:chgData name="Mandi Hogan" userId="e82e5511-607e-4ffb-95e6-c0b9eb8b152b" providerId="ADAL" clId="{B93B6902-BD95-49D9-B417-19DC8BC6BB8C}" dt="2026-03-11T22:47:22.293" v="551"/>
          <ac:spMkLst>
            <pc:docMk/>
            <pc:sldMk cId="1174010117" sldId="413"/>
            <ac:spMk id="12" creationId="{7A512635-C727-61C5-E895-43CAB04EF744}"/>
          </ac:spMkLst>
        </pc:spChg>
        <pc:graphicFrameChg chg="add del mod">
          <ac:chgData name="Mandi Hogan" userId="e82e5511-607e-4ffb-95e6-c0b9eb8b152b" providerId="ADAL" clId="{B93B6902-BD95-49D9-B417-19DC8BC6BB8C}" dt="2026-03-11T22:47:10.798" v="549" actId="478"/>
          <ac:graphicFrameMkLst>
            <pc:docMk/>
            <pc:sldMk cId="1174010117" sldId="413"/>
            <ac:graphicFrameMk id="10" creationId="{A4254076-73B7-AF56-A8B3-424FD6FBB102}"/>
          </ac:graphicFrameMkLst>
        </pc:graphicFrameChg>
        <pc:graphicFrameChg chg="add mod">
          <ac:chgData name="Mandi Hogan" userId="e82e5511-607e-4ffb-95e6-c0b9eb8b152b" providerId="ADAL" clId="{B93B6902-BD95-49D9-B417-19DC8BC6BB8C}" dt="2026-03-11T22:47:22.293" v="551"/>
          <ac:graphicFrameMkLst>
            <pc:docMk/>
            <pc:sldMk cId="1174010117" sldId="413"/>
            <ac:graphicFrameMk id="13" creationId="{7C506E29-50A1-CDE0-544A-97C052DC1F0A}"/>
          </ac:graphicFrameMkLst>
        </pc:graphicFrameChg>
      </pc:sldChg>
      <pc:sldChg chg="modSp new mod">
        <pc:chgData name="Mandi Hogan" userId="e82e5511-607e-4ffb-95e6-c0b9eb8b152b" providerId="ADAL" clId="{B93B6902-BD95-49D9-B417-19DC8BC6BB8C}" dt="2026-03-11T22:48:25.905" v="560" actId="113"/>
        <pc:sldMkLst>
          <pc:docMk/>
          <pc:sldMk cId="2336843628" sldId="414"/>
        </pc:sldMkLst>
        <pc:spChg chg="mod">
          <ac:chgData name="Mandi Hogan" userId="e82e5511-607e-4ffb-95e6-c0b9eb8b152b" providerId="ADAL" clId="{B93B6902-BD95-49D9-B417-19DC8BC6BB8C}" dt="2026-03-11T22:48:25.905" v="560" actId="113"/>
          <ac:spMkLst>
            <pc:docMk/>
            <pc:sldMk cId="2336843628" sldId="414"/>
            <ac:spMk id="2" creationId="{B2BA58BA-6F6A-4CBD-19EA-958D510BB2AB}"/>
          </ac:spMkLst>
        </pc:spChg>
        <pc:spChg chg="mod">
          <ac:chgData name="Mandi Hogan" userId="e82e5511-607e-4ffb-95e6-c0b9eb8b152b" providerId="ADAL" clId="{B93B6902-BD95-49D9-B417-19DC8BC6BB8C}" dt="2026-03-11T22:48:08.855" v="557" actId="255"/>
          <ac:spMkLst>
            <pc:docMk/>
            <pc:sldMk cId="2336843628" sldId="414"/>
            <ac:spMk id="3" creationId="{AE090156-1266-743C-6D2F-A0FF12E04470}"/>
          </ac:spMkLst>
        </pc:spChg>
      </pc:sldChg>
      <pc:sldChg chg="delSp modSp add mod ord setBg delDesignElem">
        <pc:chgData name="Mandi Hogan" userId="e82e5511-607e-4ffb-95e6-c0b9eb8b152b" providerId="ADAL" clId="{B93B6902-BD95-49D9-B417-19DC8BC6BB8C}" dt="2026-03-11T23:01:50.180" v="643"/>
        <pc:sldMkLst>
          <pc:docMk/>
          <pc:sldMk cId="1179339682" sldId="415"/>
        </pc:sldMkLst>
        <pc:spChg chg="mod">
          <ac:chgData name="Mandi Hogan" userId="e82e5511-607e-4ffb-95e6-c0b9eb8b152b" providerId="ADAL" clId="{B93B6902-BD95-49D9-B417-19DC8BC6BB8C}" dt="2026-03-11T23:01:24.100" v="641" actId="20577"/>
          <ac:spMkLst>
            <pc:docMk/>
            <pc:sldMk cId="1179339682" sldId="415"/>
            <ac:spMk id="2" creationId="{D87F22DA-2E75-6C27-930D-930EDF63F8E7}"/>
          </ac:spMkLst>
        </pc:spChg>
        <pc:spChg chg="del">
          <ac:chgData name="Mandi Hogan" userId="e82e5511-607e-4ffb-95e6-c0b9eb8b152b" providerId="ADAL" clId="{B93B6902-BD95-49D9-B417-19DC8BC6BB8C}" dt="2026-03-11T23:01:08.099" v="634"/>
          <ac:spMkLst>
            <pc:docMk/>
            <pc:sldMk cId="1179339682" sldId="415"/>
            <ac:spMk id="10" creationId="{058A14AF-9FB5-4CC7-BA35-E8E85D3EDF0E}"/>
          </ac:spMkLst>
        </pc:spChg>
        <pc:spChg chg="del">
          <ac:chgData name="Mandi Hogan" userId="e82e5511-607e-4ffb-95e6-c0b9eb8b152b" providerId="ADAL" clId="{B93B6902-BD95-49D9-B417-19DC8BC6BB8C}" dt="2026-03-11T23:01:08.099" v="634"/>
          <ac:spMkLst>
            <pc:docMk/>
            <pc:sldMk cId="1179339682" sldId="415"/>
            <ac:spMk id="12" creationId="{3A9A4357-BD1D-4622-A4FE-766E6AB8DE84}"/>
          </ac:spMkLst>
        </pc:spChg>
        <pc:spChg chg="del">
          <ac:chgData name="Mandi Hogan" userId="e82e5511-607e-4ffb-95e6-c0b9eb8b152b" providerId="ADAL" clId="{B93B6902-BD95-49D9-B417-19DC8BC6BB8C}" dt="2026-03-11T23:01:08.099" v="634"/>
          <ac:spMkLst>
            <pc:docMk/>
            <pc:sldMk cId="1179339682" sldId="415"/>
            <ac:spMk id="14" creationId="{E659831F-0D9A-4C63-9EBB-8435B85A440F}"/>
          </ac:spMkLst>
        </pc:spChg>
        <pc:spChg chg="del">
          <ac:chgData name="Mandi Hogan" userId="e82e5511-607e-4ffb-95e6-c0b9eb8b152b" providerId="ADAL" clId="{B93B6902-BD95-49D9-B417-19DC8BC6BB8C}" dt="2026-03-11T23:01:08.099" v="634"/>
          <ac:spMkLst>
            <pc:docMk/>
            <pc:sldMk cId="1179339682" sldId="415"/>
            <ac:spMk id="16" creationId="{E6995CE5-F890-4ABA-82A2-26507CE8D2A3}"/>
          </ac:spMkLst>
        </pc:spChg>
      </pc:sldChg>
      <pc:sldChg chg="addSp delSp add del setBg delDesignElem">
        <pc:chgData name="Mandi Hogan" userId="e82e5511-607e-4ffb-95e6-c0b9eb8b152b" providerId="ADAL" clId="{B93B6902-BD95-49D9-B417-19DC8BC6BB8C}" dt="2026-03-11T23:00:31.662" v="631"/>
        <pc:sldMkLst>
          <pc:docMk/>
          <pc:sldMk cId="1554739747" sldId="415"/>
        </pc:sldMkLst>
        <pc:spChg chg="add del">
          <ac:chgData name="Mandi Hogan" userId="e82e5511-607e-4ffb-95e6-c0b9eb8b152b" providerId="ADAL" clId="{B93B6902-BD95-49D9-B417-19DC8BC6BB8C}" dt="2026-03-11T23:00:31.662" v="631"/>
          <ac:spMkLst>
            <pc:docMk/>
            <pc:sldMk cId="1554739747" sldId="415"/>
            <ac:spMk id="21" creationId="{7517A47C-B2E5-4B79-8061-D74B1311AF6E}"/>
          </ac:spMkLst>
        </pc:spChg>
        <pc:spChg chg="add del">
          <ac:chgData name="Mandi Hogan" userId="e82e5511-607e-4ffb-95e6-c0b9eb8b152b" providerId="ADAL" clId="{B93B6902-BD95-49D9-B417-19DC8BC6BB8C}" dt="2026-03-11T23:00:31.662" v="631"/>
          <ac:spMkLst>
            <pc:docMk/>
            <pc:sldMk cId="1554739747" sldId="415"/>
            <ac:spMk id="22" creationId="{C505E780-2083-4CB5-A42A-5E0E2908ECC3}"/>
          </ac:spMkLst>
        </pc:spChg>
        <pc:spChg chg="add del">
          <ac:chgData name="Mandi Hogan" userId="e82e5511-607e-4ffb-95e6-c0b9eb8b152b" providerId="ADAL" clId="{B93B6902-BD95-49D9-B417-19DC8BC6BB8C}" dt="2026-03-11T23:00:31.662" v="631"/>
          <ac:spMkLst>
            <pc:docMk/>
            <pc:sldMk cId="1554739747" sldId="415"/>
            <ac:spMk id="23" creationId="{D2C0AE1C-0118-41AE-8A10-7CDCBF10E96F}"/>
          </ac:spMkLst>
        </pc:spChg>
        <pc:spChg chg="add del">
          <ac:chgData name="Mandi Hogan" userId="e82e5511-607e-4ffb-95e6-c0b9eb8b152b" providerId="ADAL" clId="{B93B6902-BD95-49D9-B417-19DC8BC6BB8C}" dt="2026-03-11T23:00:31.662" v="631"/>
          <ac:spMkLst>
            <pc:docMk/>
            <pc:sldMk cId="1554739747" sldId="415"/>
            <ac:spMk id="24" creationId="{463EEC44-1BA3-44ED-81FC-A644B04B2A44}"/>
          </ac:spMkLst>
        </pc:spChg>
      </pc:sldChg>
      <pc:sldChg chg="addSp delSp add del setBg delDesignElem">
        <pc:chgData name="Mandi Hogan" userId="e82e5511-607e-4ffb-95e6-c0b9eb8b152b" providerId="ADAL" clId="{B93B6902-BD95-49D9-B417-19DC8BC6BB8C}" dt="2026-03-11T23:00:19.307" v="628"/>
        <pc:sldMkLst>
          <pc:docMk/>
          <pc:sldMk cId="2171045512" sldId="415"/>
        </pc:sldMkLst>
        <pc:spChg chg="add del">
          <ac:chgData name="Mandi Hogan" userId="e82e5511-607e-4ffb-95e6-c0b9eb8b152b" providerId="ADAL" clId="{B93B6902-BD95-49D9-B417-19DC8BC6BB8C}" dt="2026-03-11T23:00:19.307" v="628"/>
          <ac:spMkLst>
            <pc:docMk/>
            <pc:sldMk cId="2171045512" sldId="415"/>
            <ac:spMk id="21" creationId="{7517A47C-B2E5-4B79-8061-D74B1311AF6E}"/>
          </ac:spMkLst>
        </pc:spChg>
        <pc:spChg chg="add del">
          <ac:chgData name="Mandi Hogan" userId="e82e5511-607e-4ffb-95e6-c0b9eb8b152b" providerId="ADAL" clId="{B93B6902-BD95-49D9-B417-19DC8BC6BB8C}" dt="2026-03-11T23:00:19.307" v="628"/>
          <ac:spMkLst>
            <pc:docMk/>
            <pc:sldMk cId="2171045512" sldId="415"/>
            <ac:spMk id="22" creationId="{C505E780-2083-4CB5-A42A-5E0E2908ECC3}"/>
          </ac:spMkLst>
        </pc:spChg>
        <pc:spChg chg="add del">
          <ac:chgData name="Mandi Hogan" userId="e82e5511-607e-4ffb-95e6-c0b9eb8b152b" providerId="ADAL" clId="{B93B6902-BD95-49D9-B417-19DC8BC6BB8C}" dt="2026-03-11T23:00:19.307" v="628"/>
          <ac:spMkLst>
            <pc:docMk/>
            <pc:sldMk cId="2171045512" sldId="415"/>
            <ac:spMk id="23" creationId="{D2C0AE1C-0118-41AE-8A10-7CDCBF10E96F}"/>
          </ac:spMkLst>
        </pc:spChg>
        <pc:spChg chg="add del">
          <ac:chgData name="Mandi Hogan" userId="e82e5511-607e-4ffb-95e6-c0b9eb8b152b" providerId="ADAL" clId="{B93B6902-BD95-49D9-B417-19DC8BC6BB8C}" dt="2026-03-11T23:00:19.307" v="628"/>
          <ac:spMkLst>
            <pc:docMk/>
            <pc:sldMk cId="2171045512" sldId="415"/>
            <ac:spMk id="24" creationId="{463EEC44-1BA3-44ED-81FC-A644B04B2A44}"/>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danielb\Desktop\Copy%20of%20SHOP%20Data%20Comps%20vs.%20Peer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C:\Users\danielb\Desktop\Copy%20of%20SHOP%20Data%20Comps%20vs.%20Peers.xlsx" TargetMode="Externa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2.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3.xlsx"/></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1.xml"/></Relationships>
</file>

<file path=ppt/charts/_rels/chart8.xml.rels><?xml version="1.0" encoding="UTF-8" standalone="yes"?>
<Relationships xmlns="http://schemas.openxmlformats.org/package/2006/relationships"><Relationship Id="rId3" Type="http://schemas.openxmlformats.org/officeDocument/2006/relationships/oleObject" Target="https://d.docs.live.net/A5C264430A7B0FBD/LTC/Proposed%20IRR%20Slide%20For%20Presentation.xlsx" TargetMode="External"/><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oleObject" Target="https://d.docs.live.net/A5C264430A7B0FBD/LTC/Proposed%20IRR%20Slide%20For%20Presentation.xlsx" TargetMode="External"/><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9.xml"/><Relationship Id="rId1" Type="http://schemas.microsoft.com/office/2011/relationships/chartStyle" Target="style9.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10.xml"/><Relationship Id="rId1" Type="http://schemas.microsoft.com/office/2011/relationships/chartStyle" Target="style10.xml"/></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8.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3.xml"/></Relationships>
</file>

<file path=ppt/charts/_rels/chart19.xml.rels><?xml version="1.0" encoding="UTF-8" standalone="yes"?>
<Relationships xmlns="http://schemas.openxmlformats.org/package/2006/relationships"><Relationship Id="rId2" Type="http://schemas.openxmlformats.org/officeDocument/2006/relationships/package" Target="../embeddings/Microsoft_Excel_Worksheet14.xlsx"/><Relationship Id="rId1" Type="http://schemas.openxmlformats.org/officeDocument/2006/relationships/themeOverride" Target="../theme/themeOverride4.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1.xml"/><Relationship Id="rId1" Type="http://schemas.microsoft.com/office/2011/relationships/chartStyle" Target="style11.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2.xml"/><Relationship Id="rId1" Type="http://schemas.microsoft.com/office/2011/relationships/chartStyle" Target="style12.xml"/></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3.xml"/><Relationship Id="rId1" Type="http://schemas.microsoft.com/office/2011/relationships/chartStyle" Target="style1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14.xml"/><Relationship Id="rId1" Type="http://schemas.microsoft.com/office/2011/relationships/chartStyle" Target="style14.xml"/></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Proforma SHOP % of Total NOI Compare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1"/>
          <c:tx>
            <c:strRef>
              <c:f>Sheet1!$A$3</c:f>
              <c:strCache>
                <c:ptCount val="1"/>
                <c:pt idx="0">
                  <c:v>SHOP as a % of NOI</c:v>
                </c:pt>
              </c:strCache>
            </c:strRef>
          </c:tx>
          <c:spPr>
            <a:solidFill>
              <a:schemeClr val="accent2"/>
            </a:solidFill>
            <a:ln>
              <a:noFill/>
            </a:ln>
            <a:effectLst/>
          </c:spPr>
          <c:invertIfNegative val="0"/>
          <c:dPt>
            <c:idx val="3"/>
            <c:invertIfNegative val="0"/>
            <c:bubble3D val="0"/>
            <c:spPr>
              <a:solidFill>
                <a:srgbClr val="00B050"/>
              </a:solidFill>
              <a:ln>
                <a:noFill/>
              </a:ln>
              <a:effectLst/>
            </c:spPr>
            <c:extLst>
              <c:ext xmlns:c16="http://schemas.microsoft.com/office/drawing/2014/chart" uri="{C3380CC4-5D6E-409C-BE32-E72D297353CC}">
                <c16:uniqueId val="{00000001-D277-4B8B-89D2-F8DD8D59FC69}"/>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Sheet1!$B$1:$I$1</c:f>
              <c:strCache>
                <c:ptCount val="8"/>
                <c:pt idx="0">
                  <c:v>AHR</c:v>
                </c:pt>
                <c:pt idx="1">
                  <c:v>WELL</c:v>
                </c:pt>
                <c:pt idx="2">
                  <c:v>VTR</c:v>
                </c:pt>
                <c:pt idx="3">
                  <c:v>LTC</c:v>
                </c:pt>
                <c:pt idx="4">
                  <c:v>SBRA</c:v>
                </c:pt>
                <c:pt idx="5">
                  <c:v>NHI</c:v>
                </c:pt>
                <c:pt idx="6">
                  <c:v>CTRE</c:v>
                </c:pt>
                <c:pt idx="7">
                  <c:v>OHI</c:v>
                </c:pt>
              </c:strCache>
              <c:extLst/>
            </c:strRef>
          </c:cat>
          <c:val>
            <c:numRef>
              <c:f>Sheet1!$B$3:$I$3</c:f>
              <c:numCache>
                <c:formatCode>0%</c:formatCode>
                <c:ptCount val="8"/>
                <c:pt idx="0">
                  <c:v>0.76900000000000002</c:v>
                </c:pt>
                <c:pt idx="1">
                  <c:v>0.72</c:v>
                </c:pt>
                <c:pt idx="2">
                  <c:v>0.53</c:v>
                </c:pt>
                <c:pt idx="3">
                  <c:v>0.4</c:v>
                </c:pt>
                <c:pt idx="4">
                  <c:v>0.28899999999999998</c:v>
                </c:pt>
                <c:pt idx="5">
                  <c:v>0.2</c:v>
                </c:pt>
                <c:pt idx="6">
                  <c:v>0.01</c:v>
                </c:pt>
                <c:pt idx="7">
                  <c:v>2.0000000000000001E-4</c:v>
                </c:pt>
              </c:numCache>
              <c:extLst/>
            </c:numRef>
          </c:val>
          <c:extLst>
            <c:ext xmlns:c16="http://schemas.microsoft.com/office/drawing/2014/chart" uri="{C3380CC4-5D6E-409C-BE32-E72D297353CC}">
              <c16:uniqueId val="{00000002-D277-4B8B-89D2-F8DD8D59FC69}"/>
            </c:ext>
          </c:extLst>
        </c:ser>
        <c:dLbls>
          <c:showLegendKey val="0"/>
          <c:showVal val="0"/>
          <c:showCatName val="0"/>
          <c:showSerName val="0"/>
          <c:showPercent val="0"/>
          <c:showBubbleSize val="0"/>
        </c:dLbls>
        <c:gapWidth val="219"/>
        <c:overlap val="-27"/>
        <c:axId val="1818301616"/>
        <c:axId val="1818286736"/>
        <c:extLst>
          <c:ext xmlns:c15="http://schemas.microsoft.com/office/drawing/2012/chart" uri="{02D57815-91ED-43cb-92C2-25804820EDAC}">
            <c15:filteredBarSeries>
              <c15:ser>
                <c:idx val="0"/>
                <c:order val="0"/>
                <c:tx>
                  <c:strRef>
                    <c:extLst>
                      <c:ext uri="{02D57815-91ED-43cb-92C2-25804820EDAC}">
                        <c15:formulaRef>
                          <c15:sqref>Sheet1!$A$2</c15:sqref>
                        </c15:formulaRef>
                      </c:ext>
                    </c:extLst>
                    <c:strCache>
                      <c:ptCount val="1"/>
                      <c:pt idx="0">
                        <c:v>SHOP as a % of Investment</c:v>
                      </c:pt>
                    </c:strCache>
                  </c:strRef>
                </c:tx>
                <c:spPr>
                  <a:solidFill>
                    <a:schemeClr val="accent1"/>
                  </a:solidFill>
                  <a:ln>
                    <a:noFill/>
                  </a:ln>
                  <a:effectLst/>
                </c:spPr>
                <c:invertIfNegative val="0"/>
                <c:cat>
                  <c:strRef>
                    <c:extLst>
                      <c:ext uri="{02D57815-91ED-43cb-92C2-25804820EDAC}">
                        <c15:formulaRef>
                          <c15:sqref>Sheet1!$B$1:$I$1</c15:sqref>
                        </c15:formulaRef>
                      </c:ext>
                    </c:extLst>
                    <c:strCache>
                      <c:ptCount val="8"/>
                      <c:pt idx="0">
                        <c:v>AHR</c:v>
                      </c:pt>
                      <c:pt idx="1">
                        <c:v>WELL</c:v>
                      </c:pt>
                      <c:pt idx="2">
                        <c:v>VTR</c:v>
                      </c:pt>
                      <c:pt idx="3">
                        <c:v>LTC</c:v>
                      </c:pt>
                      <c:pt idx="4">
                        <c:v>SBRA</c:v>
                      </c:pt>
                      <c:pt idx="5">
                        <c:v>NHI</c:v>
                      </c:pt>
                      <c:pt idx="6">
                        <c:v>CTRE</c:v>
                      </c:pt>
                      <c:pt idx="7">
                        <c:v>OHI</c:v>
                      </c:pt>
                    </c:strCache>
                  </c:strRef>
                </c:cat>
                <c:val>
                  <c:numRef>
                    <c:extLst>
                      <c:ext uri="{02D57815-91ED-43cb-92C2-25804820EDAC}">
                        <c15:formulaRef>
                          <c15:sqref>Sheet1!$B$2:$I$2</c15:sqref>
                        </c15:formulaRef>
                      </c:ext>
                    </c:extLst>
                    <c:numCache>
                      <c:formatCode>General</c:formatCode>
                      <c:ptCount val="8"/>
                      <c:pt idx="3" formatCode="0%">
                        <c:v>0.23599999999999999</c:v>
                      </c:pt>
                      <c:pt idx="4" formatCode="0%">
                        <c:v>0.34143080247146412</c:v>
                      </c:pt>
                      <c:pt idx="5" formatCode="0%">
                        <c:v>0.18060704464746152</c:v>
                      </c:pt>
                      <c:pt idx="6" formatCode="0%">
                        <c:v>2.2925990887177478E-2</c:v>
                      </c:pt>
                      <c:pt idx="7" formatCode="0%">
                        <c:v>3.0000000000000001E-3</c:v>
                      </c:pt>
                    </c:numCache>
                  </c:numRef>
                </c:val>
                <c:extLst>
                  <c:ext xmlns:c16="http://schemas.microsoft.com/office/drawing/2014/chart" uri="{C3380CC4-5D6E-409C-BE32-E72D297353CC}">
                    <c16:uniqueId val="{00000003-D277-4B8B-89D2-F8DD8D59FC69}"/>
                  </c:ext>
                </c:extLst>
              </c15:ser>
            </c15:filteredBarSeries>
          </c:ext>
        </c:extLst>
      </c:barChart>
      <c:catAx>
        <c:axId val="181830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18286736"/>
        <c:crosses val="autoZero"/>
        <c:auto val="1"/>
        <c:lblAlgn val="ctr"/>
        <c:lblOffset val="100"/>
        <c:noMultiLvlLbl val="0"/>
      </c:catAx>
      <c:valAx>
        <c:axId val="18182867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183016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2626 AFFO Multiple</a:t>
            </a:r>
          </a:p>
        </c:rich>
      </c:tx>
      <c:overlay val="0"/>
      <c:spPr>
        <a:noFill/>
        <a:ln>
          <a:noFill/>
        </a:ln>
        <a:effectLst/>
      </c:spPr>
    </c:title>
    <c:autoTitleDeleted val="0"/>
    <c:plotArea>
      <c:layout/>
      <c:barChart>
        <c:barDir val="col"/>
        <c:grouping val="clustered"/>
        <c:varyColors val="0"/>
        <c:ser>
          <c:idx val="2"/>
          <c:order val="2"/>
          <c:tx>
            <c:strRef>
              <c:f>Sheet1!$A$34</c:f>
              <c:strCache>
                <c:ptCount val="1"/>
                <c:pt idx="0">
                  <c:v>2026 AFFO Multiple</c:v>
                </c:pt>
              </c:strCache>
            </c:strRef>
          </c:tx>
          <c:spPr>
            <a:solidFill>
              <a:schemeClr val="accent2"/>
            </a:solidFill>
          </c:spPr>
          <c:invertIfNegative val="0"/>
          <c:dPt>
            <c:idx val="6"/>
            <c:invertIfNegative val="0"/>
            <c:bubble3D val="0"/>
            <c:spPr>
              <a:solidFill>
                <a:srgbClr val="00B050"/>
              </a:solidFill>
            </c:spPr>
            <c:extLst>
              <c:ext xmlns:c16="http://schemas.microsoft.com/office/drawing/2014/chart" uri="{C3380CC4-5D6E-409C-BE32-E72D297353CC}">
                <c16:uniqueId val="{00000001-3D6B-4EA3-B708-0C13824D4C20}"/>
              </c:ext>
            </c:extLst>
          </c:dPt>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Sheet1!$B$31:$I$31</c:f>
              <c:strCache>
                <c:ptCount val="8"/>
                <c:pt idx="0">
                  <c:v>WELL</c:v>
                </c:pt>
                <c:pt idx="1">
                  <c:v>AHR</c:v>
                </c:pt>
                <c:pt idx="2">
                  <c:v>VTR</c:v>
                </c:pt>
                <c:pt idx="3">
                  <c:v>CTRE</c:v>
                </c:pt>
                <c:pt idx="4">
                  <c:v>NHI</c:v>
                </c:pt>
                <c:pt idx="5">
                  <c:v>OHI</c:v>
                </c:pt>
                <c:pt idx="6">
                  <c:v>LTC</c:v>
                </c:pt>
                <c:pt idx="7">
                  <c:v>SBRA</c:v>
                </c:pt>
              </c:strCache>
            </c:strRef>
          </c:cat>
          <c:val>
            <c:numRef>
              <c:f>Sheet1!$B$34:$I$34</c:f>
              <c:numCache>
                <c:formatCode>0.0\x</c:formatCode>
                <c:ptCount val="8"/>
                <c:pt idx="0">
                  <c:v>39.321839080459768</c:v>
                </c:pt>
                <c:pt idx="1">
                  <c:v>30.691860465116278</c:v>
                </c:pt>
                <c:pt idx="2">
                  <c:v>27.86038961038961</c:v>
                </c:pt>
                <c:pt idx="3">
                  <c:v>20.095959595959595</c:v>
                </c:pt>
                <c:pt idx="4">
                  <c:v>16.560311284046694</c:v>
                </c:pt>
                <c:pt idx="5">
                  <c:v>15.504854368932039</c:v>
                </c:pt>
                <c:pt idx="6">
                  <c:v>13.782918149466191</c:v>
                </c:pt>
                <c:pt idx="7">
                  <c:v>13.152866242038215</c:v>
                </c:pt>
              </c:numCache>
            </c:numRef>
          </c:val>
          <c:extLst>
            <c:ext xmlns:c16="http://schemas.microsoft.com/office/drawing/2014/chart" uri="{C3380CC4-5D6E-409C-BE32-E72D297353CC}">
              <c16:uniqueId val="{00000002-3D6B-4EA3-B708-0C13824D4C20}"/>
            </c:ext>
          </c:extLst>
        </c:ser>
        <c:dLbls>
          <c:showLegendKey val="0"/>
          <c:showVal val="0"/>
          <c:showCatName val="0"/>
          <c:showSerName val="0"/>
          <c:showPercent val="0"/>
          <c:showBubbleSize val="0"/>
        </c:dLbls>
        <c:gapWidth val="219"/>
        <c:overlap val="-27"/>
        <c:axId val="1818301616"/>
        <c:axId val="1818286736"/>
        <c:extLst>
          <c:ext xmlns:c15="http://schemas.microsoft.com/office/drawing/2012/chart" uri="{02D57815-91ED-43cb-92C2-25804820EDAC}">
            <c15:filteredBarSeries>
              <c15:ser>
                <c:idx val="1"/>
                <c:order val="0"/>
                <c:tx>
                  <c:strRef>
                    <c:extLst>
                      <c:ext uri="{02D57815-91ED-43cb-92C2-25804820EDAC}">
                        <c15:formulaRef>
                          <c15:sqref>Sheet1!$A$32</c15:sqref>
                        </c15:formulaRef>
                      </c:ext>
                    </c:extLst>
                    <c:strCache>
                      <c:ptCount val="1"/>
                      <c:pt idx="0">
                        <c:v>Stock Price</c:v>
                      </c:pt>
                    </c:strCache>
                  </c:strRef>
                </c:tx>
                <c:invertIfNegative val="0"/>
                <c:dPt>
                  <c:idx val="3"/>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4-3D6B-4EA3-B708-0C13824D4C20}"/>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Sheet1!$B$31:$I$31</c15:sqref>
                        </c15:formulaRef>
                      </c:ext>
                    </c:extLst>
                    <c:strCache>
                      <c:ptCount val="8"/>
                      <c:pt idx="0">
                        <c:v>WELL</c:v>
                      </c:pt>
                      <c:pt idx="1">
                        <c:v>AHR</c:v>
                      </c:pt>
                      <c:pt idx="2">
                        <c:v>VTR</c:v>
                      </c:pt>
                      <c:pt idx="3">
                        <c:v>CTRE</c:v>
                      </c:pt>
                      <c:pt idx="4">
                        <c:v>NHI</c:v>
                      </c:pt>
                      <c:pt idx="5">
                        <c:v>OHI</c:v>
                      </c:pt>
                      <c:pt idx="6">
                        <c:v>LTC</c:v>
                      </c:pt>
                      <c:pt idx="7">
                        <c:v>SBRA</c:v>
                      </c:pt>
                    </c:strCache>
                  </c:strRef>
                </c:cat>
                <c:val>
                  <c:numRef>
                    <c:extLst>
                      <c:ext uri="{02D57815-91ED-43cb-92C2-25804820EDAC}">
                        <c15:formulaRef>
                          <c15:sqref>Sheet1!$B$32:$I$32</c15:sqref>
                        </c15:formulaRef>
                      </c:ext>
                    </c:extLst>
                    <c:numCache>
                      <c:formatCode>General</c:formatCode>
                      <c:ptCount val="8"/>
                      <c:pt idx="0">
                        <c:v>205.26</c:v>
                      </c:pt>
                      <c:pt idx="1">
                        <c:v>52.79</c:v>
                      </c:pt>
                      <c:pt idx="2">
                        <c:v>85.81</c:v>
                      </c:pt>
                      <c:pt idx="3">
                        <c:v>39.79</c:v>
                      </c:pt>
                      <c:pt idx="4">
                        <c:v>85.12</c:v>
                      </c:pt>
                      <c:pt idx="5">
                        <c:v>47.91</c:v>
                      </c:pt>
                      <c:pt idx="6">
                        <c:v>38.729999999999997</c:v>
                      </c:pt>
                      <c:pt idx="7">
                        <c:v>20.65</c:v>
                      </c:pt>
                    </c:numCache>
                  </c:numRef>
                </c:val>
                <c:extLst>
                  <c:ext xmlns:c16="http://schemas.microsoft.com/office/drawing/2014/chart" uri="{C3380CC4-5D6E-409C-BE32-E72D297353CC}">
                    <c16:uniqueId val="{00000005-3D6B-4EA3-B708-0C13824D4C20}"/>
                  </c:ext>
                </c:extLst>
              </c15:ser>
            </c15:filteredBarSeries>
            <c15:filteredBarSeries>
              <c15:ser>
                <c:idx val="0"/>
                <c:order val="1"/>
                <c:tx>
                  <c:strRef>
                    <c:extLst xmlns:c15="http://schemas.microsoft.com/office/drawing/2012/chart">
                      <c:ext xmlns:c15="http://schemas.microsoft.com/office/drawing/2012/chart" uri="{02D57815-91ED-43cb-92C2-25804820EDAC}">
                        <c15:formulaRef>
                          <c15:sqref>Sheet1!$A$33</c15:sqref>
                        </c15:formulaRef>
                      </c:ext>
                    </c:extLst>
                    <c:strCache>
                      <c:ptCount val="1"/>
                      <c:pt idx="0">
                        <c:v>2026 AFFO Mean Estimate</c:v>
                      </c:pt>
                    </c:strCache>
                  </c:strRef>
                </c:tx>
                <c:invertIfNegative val="0"/>
                <c:cat>
                  <c:strRef>
                    <c:extLst xmlns:c15="http://schemas.microsoft.com/office/drawing/2012/chart">
                      <c:ext xmlns:c15="http://schemas.microsoft.com/office/drawing/2012/chart" uri="{02D57815-91ED-43cb-92C2-25804820EDAC}">
                        <c15:formulaRef>
                          <c15:sqref>Sheet1!$B$31:$I$31</c15:sqref>
                        </c15:formulaRef>
                      </c:ext>
                    </c:extLst>
                    <c:strCache>
                      <c:ptCount val="8"/>
                      <c:pt idx="0">
                        <c:v>WELL</c:v>
                      </c:pt>
                      <c:pt idx="1">
                        <c:v>AHR</c:v>
                      </c:pt>
                      <c:pt idx="2">
                        <c:v>VTR</c:v>
                      </c:pt>
                      <c:pt idx="3">
                        <c:v>CTRE</c:v>
                      </c:pt>
                      <c:pt idx="4">
                        <c:v>NHI</c:v>
                      </c:pt>
                      <c:pt idx="5">
                        <c:v>OHI</c:v>
                      </c:pt>
                      <c:pt idx="6">
                        <c:v>LTC</c:v>
                      </c:pt>
                      <c:pt idx="7">
                        <c:v>SBRA</c:v>
                      </c:pt>
                    </c:strCache>
                  </c:strRef>
                </c:cat>
                <c:val>
                  <c:numRef>
                    <c:extLst xmlns:c15="http://schemas.microsoft.com/office/drawing/2012/chart">
                      <c:ext xmlns:c15="http://schemas.microsoft.com/office/drawing/2012/chart" uri="{02D57815-91ED-43cb-92C2-25804820EDAC}">
                        <c15:formulaRef>
                          <c15:sqref>Sheet1!$B$33:$I$33</c15:sqref>
                        </c15:formulaRef>
                      </c:ext>
                    </c:extLst>
                    <c:numCache>
                      <c:formatCode>General</c:formatCode>
                      <c:ptCount val="8"/>
                      <c:pt idx="0">
                        <c:v>5.22</c:v>
                      </c:pt>
                      <c:pt idx="1">
                        <c:v>1.72</c:v>
                      </c:pt>
                      <c:pt idx="2">
                        <c:v>3.08</c:v>
                      </c:pt>
                      <c:pt idx="3">
                        <c:v>1.98</c:v>
                      </c:pt>
                      <c:pt idx="4">
                        <c:v>5.14</c:v>
                      </c:pt>
                      <c:pt idx="5">
                        <c:v>3.09</c:v>
                      </c:pt>
                      <c:pt idx="6">
                        <c:v>2.81</c:v>
                      </c:pt>
                      <c:pt idx="7">
                        <c:v>1.57</c:v>
                      </c:pt>
                    </c:numCache>
                  </c:numRef>
                </c:val>
                <c:extLst xmlns:c15="http://schemas.microsoft.com/office/drawing/2012/chart">
                  <c:ext xmlns:c16="http://schemas.microsoft.com/office/drawing/2014/chart" uri="{C3380CC4-5D6E-409C-BE32-E72D297353CC}">
                    <c16:uniqueId val="{00000006-3D6B-4EA3-B708-0C13824D4C20}"/>
                  </c:ext>
                </c:extLst>
              </c15:ser>
            </c15:filteredBarSeries>
          </c:ext>
        </c:extLst>
      </c:barChart>
      <c:catAx>
        <c:axId val="181830161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18286736"/>
        <c:crosses val="autoZero"/>
        <c:auto val="1"/>
        <c:lblAlgn val="ctr"/>
        <c:lblOffset val="100"/>
        <c:noMultiLvlLbl val="0"/>
      </c:catAx>
      <c:valAx>
        <c:axId val="1818286736"/>
        <c:scaling>
          <c:orientation val="minMax"/>
        </c:scaling>
        <c:delete val="0"/>
        <c:axPos val="l"/>
        <c:numFmt formatCode="0.0\x"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18301616"/>
        <c:crosses val="autoZero"/>
        <c:crossBetween val="between"/>
      </c:valAx>
    </c:plotArea>
    <c:plotVisOnly val="1"/>
    <c:dispBlanksAs val="gap"/>
    <c:showDLblsOverMax val="0"/>
    <c:extLst/>
  </c:chart>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1925405631114298E-2"/>
          <c:y val="0.11333795633500358"/>
          <c:w val="0.91481701861130993"/>
          <c:h val="0.73093056549749458"/>
        </c:manualLayout>
      </c:layout>
      <c:barChart>
        <c:barDir val="col"/>
        <c:grouping val="clustered"/>
        <c:varyColors val="0"/>
        <c:ser>
          <c:idx val="0"/>
          <c:order val="0"/>
          <c:tx>
            <c:strRef>
              <c:f>Sheet1!$B$1</c:f>
              <c:strCache>
                <c:ptCount val="1"/>
                <c:pt idx="0">
                  <c:v>SHOP</c:v>
                </c:pt>
              </c:strCache>
            </c:strRef>
          </c:tx>
          <c:spPr>
            <a:solidFill>
              <a:srgbClr val="94D150"/>
            </a:solidFill>
            <a:ln w="41275">
              <a:solidFill>
                <a:srgbClr val="58BE34"/>
              </a:solidFill>
            </a:ln>
            <a:effectLst/>
          </c:spPr>
          <c:invertIfNegative val="0"/>
          <c:dPt>
            <c:idx val="1"/>
            <c:invertIfNegative val="0"/>
            <c:bubble3D val="0"/>
            <c:spPr>
              <a:solidFill>
                <a:srgbClr val="91C87C"/>
              </a:solidFill>
              <a:ln w="41275">
                <a:solidFill>
                  <a:srgbClr val="58BE34"/>
                </a:solidFill>
              </a:ln>
              <a:effectLst/>
            </c:spPr>
            <c:extLst>
              <c:ext xmlns:c16="http://schemas.microsoft.com/office/drawing/2014/chart" uri="{C3380CC4-5D6E-409C-BE32-E72D297353CC}">
                <c16:uniqueId val="{00000001-FDD1-4F60-852A-05B1DEEA0AB0}"/>
              </c:ext>
            </c:extLst>
          </c:dPt>
          <c:dPt>
            <c:idx val="2"/>
            <c:invertIfNegative val="0"/>
            <c:bubble3D val="0"/>
            <c:spPr>
              <a:solidFill>
                <a:srgbClr val="91C87C"/>
              </a:solidFill>
              <a:ln w="41275">
                <a:solidFill>
                  <a:srgbClr val="58BE34"/>
                </a:solidFill>
              </a:ln>
              <a:effectLst/>
            </c:spPr>
            <c:extLst>
              <c:ext xmlns:c16="http://schemas.microsoft.com/office/drawing/2014/chart" uri="{C3380CC4-5D6E-409C-BE32-E72D297353CC}">
                <c16:uniqueId val="{00000003-FDD1-4F60-852A-05B1DEEA0AB0}"/>
              </c:ext>
            </c:extLst>
          </c:dPt>
          <c:cat>
            <c:strRef>
              <c:f>Sheet1!$A$2:$A$4</c:f>
              <c:strCache>
                <c:ptCount val="3"/>
                <c:pt idx="0">
                  <c:v>2024</c:v>
                </c:pt>
                <c:pt idx="1">
                  <c:v>2025</c:v>
                </c:pt>
                <c:pt idx="2">
                  <c:v>Proforma 2026</c:v>
                </c:pt>
              </c:strCache>
            </c:strRef>
          </c:cat>
          <c:val>
            <c:numRef>
              <c:f>Sheet1!$B$2:$B$4</c:f>
              <c:numCache>
                <c:formatCode>#,##0</c:formatCode>
                <c:ptCount val="3"/>
                <c:pt idx="0">
                  <c:v>0</c:v>
                </c:pt>
                <c:pt idx="1">
                  <c:v>565265</c:v>
                </c:pt>
                <c:pt idx="2">
                  <c:v>1223517</c:v>
                </c:pt>
              </c:numCache>
            </c:numRef>
          </c:val>
          <c:extLst>
            <c:ext xmlns:c16="http://schemas.microsoft.com/office/drawing/2014/chart" uri="{C3380CC4-5D6E-409C-BE32-E72D297353CC}">
              <c16:uniqueId val="{00000004-FDD1-4F60-852A-05B1DEEA0AB0}"/>
            </c:ext>
          </c:extLst>
        </c:ser>
        <c:dLbls>
          <c:showLegendKey val="0"/>
          <c:showVal val="0"/>
          <c:showCatName val="0"/>
          <c:showSerName val="0"/>
          <c:showPercent val="0"/>
          <c:showBubbleSize val="0"/>
        </c:dLbls>
        <c:gapWidth val="100"/>
        <c:axId val="984211455"/>
        <c:axId val="984211935"/>
      </c:barChart>
      <c:catAx>
        <c:axId val="9842114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984211935"/>
        <c:crosses val="autoZero"/>
        <c:auto val="1"/>
        <c:lblAlgn val="ctr"/>
        <c:lblOffset val="100"/>
        <c:noMultiLvlLbl val="0"/>
      </c:catAx>
      <c:valAx>
        <c:axId val="984211935"/>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984211455"/>
        <c:crosses val="autoZero"/>
        <c:crossBetween val="between"/>
        <c:dispUnits>
          <c:builtInUnit val="thousands"/>
          <c:dispUnitsLbl>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dispUnitsLbl>
        </c:dispUnits>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[Portfolio Overview  2021-2026 - FINAL.xlsx]Investment Type GBV Chart!PivotTable1</c:name>
    <c:fmtId val="-1"/>
  </c:pivotSource>
  <c:chart>
    <c:autoTitleDeleted val="1"/>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circle"/>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7"/>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circle"/>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circle"/>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44"/>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45"/>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48"/>
        <c:spPr>
          <a:solidFill>
            <a:schemeClr val="accent1"/>
          </a:solidFill>
          <a:ln>
            <a:noFill/>
          </a:ln>
          <a:effectLst/>
        </c:spPr>
        <c:marker>
          <c:symbol val="circle"/>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4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extLst>
        </c:dLbl>
      </c:pivotFmt>
      <c:pivotFmt>
        <c:idx val="54"/>
        <c:spPr>
          <a:solidFill>
            <a:srgbClr val="FFFF00"/>
          </a:solidFill>
          <a:ln>
            <a:noFill/>
          </a:ln>
          <a:effectLst/>
        </c:spPr>
        <c:marker>
          <c:symbol val="none"/>
        </c:marker>
        <c:dLbl>
          <c:idx val="0"/>
          <c:showLegendKey val="0"/>
          <c:showVal val="0"/>
          <c:showCatName val="0"/>
          <c:showSerName val="1"/>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showLegendKey val="0"/>
          <c:showVal val="0"/>
          <c:showCatName val="0"/>
          <c:showSerName val="1"/>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showLegendKey val="0"/>
          <c:showVal val="0"/>
          <c:showCatName val="0"/>
          <c:showSerName val="1"/>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showLegendKey val="0"/>
          <c:showVal val="0"/>
          <c:showCatName val="0"/>
          <c:showSerName val="1"/>
          <c:showPercent val="0"/>
          <c:showBubbleSize val="0"/>
          <c:extLst>
            <c:ext xmlns:c15="http://schemas.microsoft.com/office/drawing/2012/chart" uri="{CE6537A1-D6FC-4f65-9D91-7224C49458BB}"/>
          </c:extLst>
        </c:dLbl>
      </c:pivotFmt>
      <c:pivotFmt>
        <c:idx val="58"/>
        <c:spPr>
          <a:solidFill>
            <a:schemeClr val="accent1"/>
          </a:solidFill>
          <a:ln>
            <a:noFill/>
          </a:ln>
          <a:effectLst/>
        </c:spPr>
        <c:marker>
          <c:symbol val="none"/>
        </c:marker>
        <c:dLbl>
          <c:idx val="0"/>
          <c:showLegendKey val="0"/>
          <c:showVal val="0"/>
          <c:showCatName val="0"/>
          <c:showSerName val="1"/>
          <c:showPercent val="0"/>
          <c:showBubbleSize val="0"/>
          <c:extLst>
            <c:ext xmlns:c15="http://schemas.microsoft.com/office/drawing/2012/chart" uri="{CE6537A1-D6FC-4f65-9D91-7224C49458BB}"/>
          </c:extLst>
        </c:dLbl>
      </c:pivotFmt>
      <c:pivotFmt>
        <c:idx val="59"/>
        <c:spPr>
          <a:solidFill>
            <a:schemeClr val="accent1"/>
          </a:solidFill>
          <a:ln>
            <a:noFill/>
          </a:ln>
          <a:effectLst/>
        </c:spPr>
        <c:marker>
          <c:symbol val="none"/>
        </c:marker>
        <c:dLbl>
          <c:idx val="0"/>
          <c:showLegendKey val="0"/>
          <c:showVal val="0"/>
          <c:showCatName val="0"/>
          <c:showSerName val="1"/>
          <c:showPercent val="0"/>
          <c:showBubbleSize val="0"/>
          <c:extLst>
            <c:ext xmlns:c15="http://schemas.microsoft.com/office/drawing/2012/chart" uri="{CE6537A1-D6FC-4f65-9D91-7224C49458BB}"/>
          </c:extLst>
        </c:dLbl>
      </c:pivotFmt>
      <c:pivotFmt>
        <c:idx val="60"/>
        <c:spPr>
          <a:solidFill>
            <a:schemeClr val="accent1"/>
          </a:solidFill>
          <a:ln>
            <a:noFill/>
          </a:ln>
          <a:effectLst/>
        </c:spPr>
        <c:marker>
          <c:symbol val="none"/>
        </c:marker>
        <c:dLbl>
          <c:idx val="0"/>
          <c:showLegendKey val="0"/>
          <c:showVal val="0"/>
          <c:showCatName val="0"/>
          <c:showSerName val="1"/>
          <c:showPercent val="0"/>
          <c:showBubbleSize val="0"/>
          <c:extLst>
            <c:ext xmlns:c15="http://schemas.microsoft.com/office/drawing/2012/chart" uri="{CE6537A1-D6FC-4f65-9D91-7224C49458BB}"/>
          </c:extLst>
        </c:dLbl>
      </c:pivotFmt>
      <c:pivotFmt>
        <c:idx val="61"/>
        <c:spPr>
          <a:solidFill>
            <a:srgbClr val="00B0F0"/>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62"/>
        <c:spPr>
          <a:solidFill>
            <a:schemeClr val="bg1">
              <a:lumMod val="5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extLst>
        </c:dLbl>
      </c:pivotFmt>
      <c:pivotFmt>
        <c:idx val="63"/>
        <c:spPr>
          <a:solidFill>
            <a:schemeClr val="accent1"/>
          </a:solidFill>
          <a:ln>
            <a:noFill/>
          </a:ln>
          <a:effectLst/>
        </c:spPr>
        <c:marker>
          <c:symbol val="none"/>
        </c:marker>
        <c:dLbl>
          <c:idx val="0"/>
          <c:showLegendKey val="0"/>
          <c:showVal val="0"/>
          <c:showCatName val="0"/>
          <c:showSerName val="1"/>
          <c:showPercent val="0"/>
          <c:showBubbleSize val="0"/>
          <c:extLst>
            <c:ext xmlns:c15="http://schemas.microsoft.com/office/drawing/2012/chart" uri="{CE6537A1-D6FC-4f65-9D91-7224C49458BB}"/>
          </c:extLst>
        </c:dLbl>
      </c:pivotFmt>
      <c:pivotFmt>
        <c:idx val="64"/>
        <c:spPr>
          <a:solidFill>
            <a:srgbClr val="0070C0"/>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extLst>
        </c:dLbl>
      </c:pivotFmt>
      <c:pivotFmt>
        <c:idx val="65"/>
        <c:spPr>
          <a:solidFill>
            <a:srgbClr val="00B0F0"/>
          </a:solidFill>
          <a:ln>
            <a:noFill/>
          </a:ln>
          <a:effectLst/>
        </c:spP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66"/>
        <c:spPr>
          <a:solidFill>
            <a:schemeClr val="bg1">
              <a:lumMod val="5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extLst>
        </c:dLbl>
      </c:pivotFmt>
      <c:pivotFmt>
        <c:idx val="67"/>
        <c:spPr>
          <a:solidFill>
            <a:srgbClr val="0070C0"/>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extLst>
        </c:dLbl>
      </c:pivotFmt>
      <c:pivotFmt>
        <c:idx val="68"/>
        <c:spPr>
          <a:solidFill>
            <a:srgbClr val="00B0F0"/>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extLst>
        </c:dLbl>
      </c:pivotFmt>
      <c:pivotFmt>
        <c:idx val="69"/>
        <c:spPr>
          <a:solidFill>
            <a:srgbClr val="0070C0"/>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extLst>
        </c:dLbl>
      </c:pivotFmt>
      <c:pivotFmt>
        <c:idx val="70"/>
        <c:spPr>
          <a:solidFill>
            <a:srgbClr val="00B0F0"/>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extLst>
        </c:dLbl>
      </c:pivotFmt>
      <c:pivotFmt>
        <c:idx val="7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72"/>
        <c:spPr>
          <a:solidFill>
            <a:schemeClr val="bg1">
              <a:lumMod val="65000"/>
            </a:schemeClr>
          </a:solidFill>
          <a:ln>
            <a:solidFill>
              <a:schemeClr val="bg1">
                <a:lumMod val="65000"/>
              </a:schemeClr>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73"/>
        <c:spPr>
          <a:solidFill>
            <a:schemeClr val="accent5">
              <a:lumMod val="40000"/>
              <a:lumOff val="6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7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75"/>
        <c:dLbl>
          <c:idx val="0"/>
          <c:showLegendKey val="0"/>
          <c:showVal val="0"/>
          <c:showCatName val="0"/>
          <c:showSerName val="0"/>
          <c:showPercent val="0"/>
          <c:showBubbleSize val="0"/>
          <c:extLst>
            <c:ext xmlns:c15="http://schemas.microsoft.com/office/drawing/2012/chart" uri="{CE6537A1-D6FC-4f65-9D91-7224C49458BB}"/>
          </c:extLst>
        </c:dLbl>
      </c:pivotFmt>
      <c:pivotFmt>
        <c:idx val="76"/>
        <c:dLbl>
          <c:idx val="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bg1"/>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15:layout>
                <c:manualLayout>
                  <c:w val="5.1328286207946938E-2"/>
                  <c:h val="6.1447278632218397E-2"/>
                </c:manualLayout>
              </c15:layout>
            </c:ext>
          </c:extLst>
        </c:dLbl>
      </c:pivotFmt>
      <c:pivotFmt>
        <c:idx val="77"/>
        <c:dLbl>
          <c:idx val="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bg1"/>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15:layout>
                <c:manualLayout>
                  <c:w val="5.04102841995622E-2"/>
                  <c:h val="5.7207347966769628E-2"/>
                </c:manualLayout>
              </c15:layout>
            </c:ext>
          </c:extLst>
        </c:dLbl>
      </c:pivotFmt>
      <c:pivotFmt>
        <c:idx val="78"/>
        <c:dLbl>
          <c:idx val="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bg1"/>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15:layout>
                <c:manualLayout>
                  <c:w val="5.1408112469545617E-2"/>
                  <c:h val="0.1208063079485012"/>
                </c:manualLayout>
              </c15:layout>
            </c:ext>
          </c:extLst>
        </c:dLbl>
      </c:pivotFmt>
      <c:pivotFmt>
        <c:idx val="79"/>
        <c:dLbl>
          <c:idx val="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bg1"/>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15:layout>
                <c:manualLayout>
                  <c:w val="4.8444284556631939E-2"/>
                  <c:h val="0.14200596127574505"/>
                </c:manualLayout>
              </c15:layout>
            </c:ext>
          </c:extLst>
        </c:dLbl>
      </c:pivotFmt>
      <c:pivotFmt>
        <c:idx val="80"/>
        <c:dLbl>
          <c:idx val="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bg1"/>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15:layout>
                <c:manualLayout>
                  <c:w val="4.9631359005097402E-2"/>
                  <c:h val="0.12928616927939873"/>
                </c:manualLayout>
              </c15:layout>
            </c:ext>
          </c:extLst>
        </c:dLbl>
      </c:pivotFmt>
      <c:pivotFmt>
        <c:idx val="81"/>
        <c:spPr>
          <a:solidFill>
            <a:srgbClr val="00B0F0"/>
          </a:solidFill>
          <a:ln>
            <a:noFill/>
          </a:ln>
          <a:effectLst/>
        </c:spP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82"/>
        <c:spPr>
          <a:solidFill>
            <a:srgbClr val="8FCD4E"/>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showLegendKey val="0"/>
          <c:showVal val="1"/>
          <c:showCatName val="0"/>
          <c:showSerName val="1"/>
          <c:showPercent val="0"/>
          <c:showBubbleSize val="0"/>
          <c:separator>
</c:separator>
          <c:extLst>
            <c:ext xmlns:c15="http://schemas.microsoft.com/office/drawing/2012/chart" uri="{CE6537A1-D6FC-4f65-9D91-7224C49458BB}"/>
          </c:extLst>
        </c:dLbl>
      </c:pivotFmt>
      <c:pivotFmt>
        <c:idx val="83"/>
        <c:spPr>
          <a:solidFill>
            <a:srgbClr val="4AA9C3"/>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showLegendKey val="0"/>
          <c:showVal val="1"/>
          <c:showCatName val="0"/>
          <c:showSerName val="1"/>
          <c:showPercent val="0"/>
          <c:showBubbleSize val="0"/>
          <c:separator>
</c:separator>
          <c:extLst>
            <c:ext xmlns:c15="http://schemas.microsoft.com/office/drawing/2012/chart" uri="{CE6537A1-D6FC-4f65-9D91-7224C49458BB}"/>
          </c:extLst>
        </c:dLbl>
      </c:pivotFmt>
      <c:pivotFmt>
        <c:idx val="84"/>
        <c:spPr>
          <a:solidFill>
            <a:srgbClr val="4CA52C"/>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showLegendKey val="0"/>
          <c:showVal val="1"/>
          <c:showCatName val="0"/>
          <c:showSerName val="1"/>
          <c:showPercent val="0"/>
          <c:showBubbleSize val="0"/>
          <c:separator>
</c:separator>
          <c:extLst>
            <c:ext xmlns:c15="http://schemas.microsoft.com/office/drawing/2012/chart" uri="{CE6537A1-D6FC-4f65-9D91-7224C49458BB}"/>
          </c:extLst>
        </c:dLbl>
      </c:pivotFmt>
      <c:pivotFmt>
        <c:idx val="85"/>
        <c:spPr>
          <a:pattFill prst="smCheck">
            <a:fgClr>
              <a:schemeClr val="accent3">
                <a:lumMod val="20000"/>
                <a:lumOff val="80000"/>
              </a:schemeClr>
            </a:fgClr>
            <a:bgClr>
              <a:srgbClr val="92D050"/>
            </a:bgClr>
          </a:patt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ysClr val="windowText" lastClr="000000"/>
                  </a:solidFill>
                  <a:latin typeface="+mn-lt"/>
                  <a:ea typeface="+mn-ea"/>
                  <a:cs typeface="+mn-cs"/>
                </a:defRPr>
              </a:pPr>
              <a:endParaRPr lang="en-US"/>
            </a:p>
          </c:txPr>
          <c:showLegendKey val="0"/>
          <c:showVal val="1"/>
          <c:showCatName val="0"/>
          <c:showSerName val="1"/>
          <c:showPercent val="0"/>
          <c:showBubbleSize val="0"/>
          <c:separator>
</c:separator>
          <c:extLst>
            <c:ext xmlns:c15="http://schemas.microsoft.com/office/drawing/2012/chart" uri="{CE6537A1-D6FC-4f65-9D91-7224C49458BB}"/>
          </c:extLst>
        </c:dLbl>
      </c:pivotFmt>
      <c:pivotFmt>
        <c:idx val="86"/>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87"/>
        <c:spPr>
          <a:solidFill>
            <a:schemeClr val="accent5">
              <a:lumMod val="20000"/>
              <a:lumOff val="8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88"/>
        <c:spPr>
          <a:solidFill>
            <a:schemeClr val="accent5">
              <a:lumMod val="5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89"/>
        <c:spPr>
          <a:solidFill>
            <a:srgbClr val="00B0F0"/>
          </a:solidFill>
          <a:ln>
            <a:noFill/>
          </a:ln>
          <a:effectLst/>
        </c:spP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90"/>
        <c:spPr>
          <a:pattFill prst="smCheck">
            <a:fgClr>
              <a:schemeClr val="accent3">
                <a:lumMod val="20000"/>
                <a:lumOff val="80000"/>
              </a:schemeClr>
            </a:fgClr>
            <a:bgClr>
              <a:srgbClr val="92D050"/>
            </a:bgClr>
          </a:pattFill>
          <a:ln>
            <a:noFill/>
          </a:ln>
          <a:effectLst/>
        </c:spP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ysClr val="windowText" lastClr="000000"/>
                  </a:solidFill>
                  <a:latin typeface="+mn-lt"/>
                  <a:ea typeface="+mn-ea"/>
                  <a:cs typeface="+mn-cs"/>
                </a:defRPr>
              </a:pPr>
              <a:endParaRPr lang="en-US"/>
            </a:p>
          </c:txPr>
          <c:showLegendKey val="0"/>
          <c:showVal val="0"/>
          <c:showCatName val="0"/>
          <c:showSerName val="0"/>
          <c:showPercent val="0"/>
          <c:showBubbleSize val="0"/>
          <c:separator>
</c:separator>
          <c:extLst>
            <c:ext xmlns:c15="http://schemas.microsoft.com/office/drawing/2012/chart" uri="{CE6537A1-D6FC-4f65-9D91-7224C49458BB}"/>
          </c:extLst>
        </c:dLbl>
      </c:pivotFmt>
      <c:pivotFmt>
        <c:idx val="91"/>
        <c:spPr>
          <a:pattFill prst="smCheck">
            <a:fgClr>
              <a:schemeClr val="accent3">
                <a:lumMod val="20000"/>
                <a:lumOff val="80000"/>
              </a:schemeClr>
            </a:fgClr>
            <a:bgClr>
              <a:srgbClr val="92D050"/>
            </a:bgClr>
          </a:pattFill>
          <a:ln>
            <a:noFill/>
          </a:ln>
          <a:effectLst/>
        </c:spPr>
      </c:pivotFmt>
      <c:pivotFmt>
        <c:idx val="92"/>
        <c:spPr>
          <a:pattFill prst="smCheck">
            <a:fgClr>
              <a:schemeClr val="accent3">
                <a:lumMod val="20000"/>
                <a:lumOff val="80000"/>
              </a:schemeClr>
            </a:fgClr>
            <a:bgClr>
              <a:srgbClr val="92D050"/>
            </a:bgClr>
          </a:pattFill>
          <a:ln>
            <a:noFill/>
          </a:ln>
          <a:effectLst/>
        </c:spPr>
      </c:pivotFmt>
      <c:pivotFmt>
        <c:idx val="93"/>
        <c:spPr>
          <a:solidFill>
            <a:schemeClr val="accent5">
              <a:lumMod val="20000"/>
              <a:lumOff val="8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94"/>
        <c:spPr>
          <a:solidFill>
            <a:schemeClr val="accent5">
              <a:lumMod val="5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95"/>
        <c:spPr>
          <a:solidFill>
            <a:srgbClr val="4AA9C3"/>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showLegendKey val="0"/>
          <c:showVal val="1"/>
          <c:showCatName val="0"/>
          <c:showSerName val="1"/>
          <c:showPercent val="0"/>
          <c:showBubbleSize val="0"/>
          <c:separator>
</c:separator>
          <c:extLst>
            <c:ext xmlns:c15="http://schemas.microsoft.com/office/drawing/2012/chart" uri="{CE6537A1-D6FC-4f65-9D91-7224C49458BB}"/>
          </c:extLst>
        </c:dLbl>
      </c:pivotFmt>
      <c:pivotFmt>
        <c:idx val="96"/>
        <c:spPr>
          <a:solidFill>
            <a:srgbClr val="8FCD4E"/>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showLegendKey val="0"/>
          <c:showVal val="1"/>
          <c:showCatName val="0"/>
          <c:showSerName val="1"/>
          <c:showPercent val="0"/>
          <c:showBubbleSize val="0"/>
          <c:separator>
</c:separator>
          <c:extLst>
            <c:ext xmlns:c15="http://schemas.microsoft.com/office/drawing/2012/chart" uri="{CE6537A1-D6FC-4f65-9D91-7224C49458BB}"/>
          </c:extLst>
        </c:dLbl>
      </c:pivotFmt>
      <c:pivotFmt>
        <c:idx val="97"/>
        <c:spPr>
          <a:solidFill>
            <a:srgbClr val="4CA52C"/>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showLegendKey val="0"/>
          <c:showVal val="1"/>
          <c:showCatName val="0"/>
          <c:showSerName val="1"/>
          <c:showPercent val="0"/>
          <c:showBubbleSize val="0"/>
          <c:separator>
</c:separator>
          <c:extLst>
            <c:ext xmlns:c15="http://schemas.microsoft.com/office/drawing/2012/chart" uri="{CE6537A1-D6FC-4f65-9D91-7224C49458BB}"/>
          </c:extLst>
        </c:dLbl>
      </c:pivotFmt>
      <c:pivotFmt>
        <c:idx val="98"/>
        <c:spPr>
          <a:pattFill prst="smCheck">
            <a:fgClr>
              <a:schemeClr val="accent3">
                <a:lumMod val="20000"/>
                <a:lumOff val="80000"/>
              </a:schemeClr>
            </a:fgClr>
            <a:bgClr>
              <a:srgbClr val="92D050"/>
            </a:bgClr>
          </a:patt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ysClr val="windowText" lastClr="000000"/>
                  </a:solidFill>
                  <a:latin typeface="+mn-lt"/>
                  <a:ea typeface="+mn-ea"/>
                  <a:cs typeface="+mn-cs"/>
                </a:defRPr>
              </a:pPr>
              <a:endParaRPr lang="en-US"/>
            </a:p>
          </c:txPr>
          <c:showLegendKey val="0"/>
          <c:showVal val="1"/>
          <c:showCatName val="0"/>
          <c:showSerName val="1"/>
          <c:showPercent val="0"/>
          <c:showBubbleSize val="0"/>
          <c:separator>
</c:separator>
          <c:extLst>
            <c:ext xmlns:c15="http://schemas.microsoft.com/office/drawing/2012/chart" uri="{CE6537A1-D6FC-4f65-9D91-7224C49458BB}"/>
          </c:extLst>
        </c:dLbl>
      </c:pivotFmt>
      <c:pivotFmt>
        <c:idx val="99"/>
        <c:spPr>
          <a:pattFill prst="smCheck">
            <a:fgClr>
              <a:schemeClr val="accent3">
                <a:lumMod val="20000"/>
                <a:lumOff val="80000"/>
              </a:schemeClr>
            </a:fgClr>
            <a:bgClr>
              <a:srgbClr val="92D050"/>
            </a:bgClr>
          </a:pattFill>
          <a:ln>
            <a:noFill/>
          </a:ln>
          <a:effectLst/>
        </c:spP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ysClr val="windowText" lastClr="000000"/>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00"/>
        <c:spPr>
          <a:pattFill prst="smCheck">
            <a:fgClr>
              <a:schemeClr val="accent3">
                <a:lumMod val="20000"/>
                <a:lumOff val="80000"/>
              </a:schemeClr>
            </a:fgClr>
            <a:bgClr>
              <a:srgbClr val="92D050"/>
            </a:bgClr>
          </a:pattFill>
          <a:ln>
            <a:noFill/>
          </a:ln>
          <a:effectLst/>
        </c:spPr>
      </c:pivotFmt>
      <c:pivotFmt>
        <c:idx val="101"/>
        <c:spPr>
          <a:pattFill prst="smCheck">
            <a:fgClr>
              <a:schemeClr val="accent3">
                <a:lumMod val="20000"/>
                <a:lumOff val="80000"/>
              </a:schemeClr>
            </a:fgClr>
            <a:bgClr>
              <a:srgbClr val="92D050"/>
            </a:bgClr>
          </a:pattFill>
          <a:ln>
            <a:noFill/>
          </a:ln>
          <a:effectLst/>
        </c:spPr>
      </c:pivotFmt>
      <c:pivotFmt>
        <c:idx val="102"/>
        <c:spPr>
          <a:solidFill>
            <a:schemeClr val="accent5">
              <a:lumMod val="20000"/>
              <a:lumOff val="8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03"/>
        <c:spPr>
          <a:solidFill>
            <a:schemeClr val="accent5">
              <a:lumMod val="5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04"/>
        <c:spPr>
          <a:solidFill>
            <a:srgbClr val="4AA9C3"/>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showLegendKey val="0"/>
          <c:showVal val="1"/>
          <c:showCatName val="0"/>
          <c:showSerName val="1"/>
          <c:showPercent val="0"/>
          <c:showBubbleSize val="0"/>
          <c:separator>
</c:separator>
          <c:extLst>
            <c:ext xmlns:c15="http://schemas.microsoft.com/office/drawing/2012/chart" uri="{CE6537A1-D6FC-4f65-9D91-7224C49458BB}"/>
          </c:extLst>
        </c:dLbl>
      </c:pivotFmt>
      <c:pivotFmt>
        <c:idx val="105"/>
        <c:spPr>
          <a:solidFill>
            <a:srgbClr val="8FCD4E"/>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showLegendKey val="0"/>
          <c:showVal val="1"/>
          <c:showCatName val="0"/>
          <c:showSerName val="1"/>
          <c:showPercent val="0"/>
          <c:showBubbleSize val="0"/>
          <c:separator>
</c:separator>
          <c:extLst>
            <c:ext xmlns:c15="http://schemas.microsoft.com/office/drawing/2012/chart" uri="{CE6537A1-D6FC-4f65-9D91-7224C49458BB}"/>
          </c:extLst>
        </c:dLbl>
      </c:pivotFmt>
      <c:pivotFmt>
        <c:idx val="106"/>
        <c:spPr>
          <a:solidFill>
            <a:srgbClr val="4CA52C"/>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showLegendKey val="0"/>
          <c:showVal val="1"/>
          <c:showCatName val="0"/>
          <c:showSerName val="1"/>
          <c:showPercent val="0"/>
          <c:showBubbleSize val="0"/>
          <c:separator>
</c:separator>
          <c:extLst>
            <c:ext xmlns:c15="http://schemas.microsoft.com/office/drawing/2012/chart" uri="{CE6537A1-D6FC-4f65-9D91-7224C49458BB}"/>
          </c:extLst>
        </c:dLbl>
      </c:pivotFmt>
      <c:pivotFmt>
        <c:idx val="107"/>
        <c:spPr>
          <a:pattFill prst="smCheck">
            <a:fgClr>
              <a:schemeClr val="accent3">
                <a:lumMod val="20000"/>
                <a:lumOff val="80000"/>
              </a:schemeClr>
            </a:fgClr>
            <a:bgClr>
              <a:srgbClr val="92D050"/>
            </a:bgClr>
          </a:patt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ysClr val="windowText" lastClr="000000"/>
                  </a:solidFill>
                  <a:latin typeface="+mn-lt"/>
                  <a:ea typeface="+mn-ea"/>
                  <a:cs typeface="+mn-cs"/>
                </a:defRPr>
              </a:pPr>
              <a:endParaRPr lang="en-US"/>
            </a:p>
          </c:txPr>
          <c:showLegendKey val="0"/>
          <c:showVal val="1"/>
          <c:showCatName val="0"/>
          <c:showSerName val="1"/>
          <c:showPercent val="0"/>
          <c:showBubbleSize val="0"/>
          <c:separator>
</c:separator>
          <c:extLst>
            <c:ext xmlns:c15="http://schemas.microsoft.com/office/drawing/2012/chart" uri="{CE6537A1-D6FC-4f65-9D91-7224C49458BB}"/>
          </c:extLst>
        </c:dLbl>
      </c:pivotFmt>
      <c:pivotFmt>
        <c:idx val="108"/>
        <c:spPr>
          <a:pattFill prst="smCheck">
            <a:fgClr>
              <a:schemeClr val="accent3">
                <a:lumMod val="20000"/>
                <a:lumOff val="80000"/>
              </a:schemeClr>
            </a:fgClr>
            <a:bgClr>
              <a:srgbClr val="92D050"/>
            </a:bgClr>
          </a:pattFill>
          <a:ln>
            <a:noFill/>
          </a:ln>
          <a:effectLst/>
        </c:spP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ysClr val="windowText" lastClr="000000"/>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09"/>
        <c:spPr>
          <a:pattFill prst="smCheck">
            <a:fgClr>
              <a:schemeClr val="accent3">
                <a:lumMod val="20000"/>
                <a:lumOff val="80000"/>
              </a:schemeClr>
            </a:fgClr>
            <a:bgClr>
              <a:srgbClr val="92D050"/>
            </a:bgClr>
          </a:pattFill>
          <a:ln>
            <a:noFill/>
          </a:ln>
          <a:effectLst/>
        </c:spPr>
      </c:pivotFmt>
      <c:pivotFmt>
        <c:idx val="110"/>
        <c:spPr>
          <a:pattFill prst="smCheck">
            <a:fgClr>
              <a:schemeClr val="accent3">
                <a:lumMod val="20000"/>
                <a:lumOff val="80000"/>
              </a:schemeClr>
            </a:fgClr>
            <a:bgClr>
              <a:srgbClr val="92D050"/>
            </a:bgClr>
          </a:pattFill>
          <a:ln>
            <a:noFill/>
          </a:ln>
          <a:effectLst/>
        </c:spPr>
      </c:pivotFmt>
    </c:pivotFmts>
    <c:plotArea>
      <c:layout>
        <c:manualLayout>
          <c:layoutTarget val="inner"/>
          <c:xMode val="edge"/>
          <c:yMode val="edge"/>
          <c:x val="0.14070906097788641"/>
          <c:y val="0.13239042047946645"/>
          <c:w val="0.79004618852171582"/>
          <c:h val="0.69329956154399042"/>
        </c:manualLayout>
      </c:layout>
      <c:barChart>
        <c:barDir val="col"/>
        <c:grouping val="stacked"/>
        <c:varyColors val="0"/>
        <c:ser>
          <c:idx val="0"/>
          <c:order val="0"/>
          <c:tx>
            <c:strRef>
              <c:f>'Investment Type GBV Chart'!$B$3:$B$4</c:f>
              <c:strCache>
                <c:ptCount val="1"/>
                <c:pt idx="0">
                  <c:v>Unconsolidated JV</c:v>
                </c:pt>
              </c:strCache>
            </c:strRef>
          </c:tx>
          <c:spPr>
            <a:solidFill>
              <a:schemeClr val="accent5">
                <a:lumMod val="20000"/>
                <a:lumOff val="80000"/>
              </a:schemeClr>
            </a:solidFill>
            <a:ln>
              <a:noFill/>
            </a:ln>
            <a:effectLst/>
          </c:spPr>
          <c:invertIfNegative val="0"/>
          <c:cat>
            <c:strRef>
              <c:f>'Investment Type GBV Chart'!$A$5:$A$7</c:f>
              <c:strCache>
                <c:ptCount val="3"/>
                <c:pt idx="0">
                  <c:v>2024</c:v>
                </c:pt>
                <c:pt idx="1">
                  <c:v>2025</c:v>
                </c:pt>
                <c:pt idx="2">
                  <c:v>2026E</c:v>
                </c:pt>
              </c:strCache>
            </c:strRef>
          </c:cat>
          <c:val>
            <c:numRef>
              <c:f>'Investment Type GBV Chart'!$B$5:$B$7</c:f>
              <c:numCache>
                <c:formatCode>0%</c:formatCode>
                <c:ptCount val="3"/>
                <c:pt idx="0">
                  <c:v>1.4651828749509842E-2</c:v>
                </c:pt>
                <c:pt idx="1">
                  <c:v>5.2234218167531536E-3</c:v>
                </c:pt>
                <c:pt idx="2">
                  <c:v>4.5809059908403825E-3</c:v>
                </c:pt>
              </c:numCache>
            </c:numRef>
          </c:val>
          <c:extLst>
            <c:ext xmlns:c16="http://schemas.microsoft.com/office/drawing/2014/chart" uri="{C3380CC4-5D6E-409C-BE32-E72D297353CC}">
              <c16:uniqueId val="{00000000-A900-4632-8046-5A87FD9888AF}"/>
            </c:ext>
          </c:extLst>
        </c:ser>
        <c:ser>
          <c:idx val="1"/>
          <c:order val="1"/>
          <c:tx>
            <c:strRef>
              <c:f>'Investment Type GBV Chart'!$C$3:$C$4</c:f>
              <c:strCache>
                <c:ptCount val="1"/>
                <c:pt idx="0">
                  <c:v>Notes Receivable</c:v>
                </c:pt>
              </c:strCache>
            </c:strRef>
          </c:tx>
          <c:spPr>
            <a:solidFill>
              <a:schemeClr val="accent5">
                <a:lumMod val="50000"/>
              </a:schemeClr>
            </a:solidFill>
            <a:ln>
              <a:noFill/>
            </a:ln>
            <a:effectLst/>
          </c:spPr>
          <c:invertIfNegative val="0"/>
          <c:cat>
            <c:strRef>
              <c:f>'Investment Type GBV Chart'!$A$5:$A$7</c:f>
              <c:strCache>
                <c:ptCount val="3"/>
                <c:pt idx="0">
                  <c:v>2024</c:v>
                </c:pt>
                <c:pt idx="1">
                  <c:v>2025</c:v>
                </c:pt>
                <c:pt idx="2">
                  <c:v>2026E</c:v>
                </c:pt>
              </c:strCache>
            </c:strRef>
          </c:cat>
          <c:val>
            <c:numRef>
              <c:f>'Investment Type GBV Chart'!$C$5:$C$7</c:f>
              <c:numCache>
                <c:formatCode>0%</c:formatCode>
                <c:ptCount val="3"/>
                <c:pt idx="0">
                  <c:v>2.2846262088764169E-2</c:v>
                </c:pt>
                <c:pt idx="1">
                  <c:v>1.0791345902800311E-2</c:v>
                </c:pt>
                <c:pt idx="2">
                  <c:v>9.4639381672791487E-3</c:v>
                </c:pt>
              </c:numCache>
            </c:numRef>
          </c:val>
          <c:extLst>
            <c:ext xmlns:c16="http://schemas.microsoft.com/office/drawing/2014/chart" uri="{C3380CC4-5D6E-409C-BE32-E72D297353CC}">
              <c16:uniqueId val="{00000001-A900-4632-8046-5A87FD9888AF}"/>
            </c:ext>
          </c:extLst>
        </c:ser>
        <c:ser>
          <c:idx val="2"/>
          <c:order val="2"/>
          <c:tx>
            <c:strRef>
              <c:f>'Investment Type GBV Chart'!$D$3:$D$4</c:f>
              <c:strCache>
                <c:ptCount val="1"/>
                <c:pt idx="0">
                  <c:v>Mortg Loans</c:v>
                </c:pt>
              </c:strCache>
            </c:strRef>
          </c:tx>
          <c:spPr>
            <a:solidFill>
              <a:srgbClr val="4AA9C3"/>
            </a:solidFill>
            <a:ln>
              <a:noFill/>
            </a:ln>
            <a:effectLst/>
          </c:spPr>
          <c:invertIfNegative val="0"/>
          <c:dLbls>
            <c:dLbl>
              <c:idx val="0"/>
              <c:layout>
                <c:manualLayout>
                  <c:x val="0"/>
                  <c:y val="4.8657736120284985E-3"/>
                </c:manualLayout>
              </c:layout>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2-A900-4632-8046-5A87FD9888AF}"/>
                </c:ext>
              </c:extLst>
            </c:dLbl>
            <c:dLbl>
              <c:idx val="1"/>
              <c:layout>
                <c:manualLayout>
                  <c:x val="-9.5215399004037999E-17"/>
                  <c:y val="9.7315472240570872E-3"/>
                </c:manualLayout>
              </c:layout>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A900-4632-8046-5A87FD9888AF}"/>
                </c:ext>
              </c:extLst>
            </c:dLbl>
            <c:dLbl>
              <c:idx val="2"/>
              <c:layout>
                <c:manualLayout>
                  <c:x val="-2.5968136074668818E-3"/>
                  <c:y val="4.8657736120284985E-3"/>
                </c:manualLayout>
              </c:layout>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4-A900-4632-8046-5A87FD9888AF}"/>
                </c:ext>
              </c:extLst>
            </c:dLbl>
            <c:spPr>
              <a:noFill/>
              <a:ln>
                <a:noFill/>
              </a:ln>
              <a:effectLst/>
            </c:spPr>
            <c:txPr>
              <a:bodyPr rot="0" spcFirstLastPara="1" vertOverflow="ellipsis" vert="horz" wrap="square" lIns="38100" tIns="19050" rIns="38100" bIns="19050" anchor="ctr" anchorCtr="1">
                <a:spAutoFit/>
              </a:bodyPr>
              <a:lstStyle/>
              <a:p>
                <a:pPr>
                  <a:defRPr sz="750" b="0" i="0" u="none" strike="noStrike" kern="1200" baseline="0">
                    <a:solidFill>
                      <a:schemeClr val="tx1"/>
                    </a:solidFill>
                    <a:latin typeface="+mn-lt"/>
                    <a:ea typeface="+mn-ea"/>
                    <a:cs typeface="+mn-cs"/>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cat>
            <c:strRef>
              <c:f>'Investment Type GBV Chart'!$A$5:$A$7</c:f>
              <c:strCache>
                <c:ptCount val="3"/>
                <c:pt idx="0">
                  <c:v>2024</c:v>
                </c:pt>
                <c:pt idx="1">
                  <c:v>2025</c:v>
                </c:pt>
                <c:pt idx="2">
                  <c:v>2026E</c:v>
                </c:pt>
              </c:strCache>
            </c:strRef>
          </c:cat>
          <c:val>
            <c:numRef>
              <c:f>'Investment Type GBV Chart'!$D$5:$D$7</c:f>
              <c:numCache>
                <c:formatCode>0%</c:formatCode>
                <c:ptCount val="3"/>
                <c:pt idx="0">
                  <c:v>0.15116922091359195</c:v>
                </c:pt>
                <c:pt idx="1">
                  <c:v>0.16078621590532777</c:v>
                </c:pt>
                <c:pt idx="2">
                  <c:v>7.5211863244374358E-2</c:v>
                </c:pt>
              </c:numCache>
            </c:numRef>
          </c:val>
          <c:extLst>
            <c:ext xmlns:c16="http://schemas.microsoft.com/office/drawing/2014/chart" uri="{C3380CC4-5D6E-409C-BE32-E72D297353CC}">
              <c16:uniqueId val="{00000005-A900-4632-8046-5A87FD9888AF}"/>
            </c:ext>
          </c:extLst>
        </c:ser>
        <c:ser>
          <c:idx val="3"/>
          <c:order val="3"/>
          <c:tx>
            <c:strRef>
              <c:f>'Investment Type GBV Chart'!$E$3:$E$4</c:f>
              <c:strCache>
                <c:ptCount val="1"/>
                <c:pt idx="0">
                  <c:v>Fin Rec</c:v>
                </c:pt>
              </c:strCache>
            </c:strRef>
          </c:tx>
          <c:spPr>
            <a:solidFill>
              <a:srgbClr val="8FCD4E"/>
            </a:solidFill>
            <a:ln>
              <a:noFill/>
            </a:ln>
            <a:effectLst/>
          </c:spPr>
          <c:invertIfNegative val="0"/>
          <c:dPt>
            <c:idx val="2"/>
            <c:invertIfNegative val="0"/>
            <c:bubble3D val="0"/>
            <c:extLst>
              <c:ext xmlns:c16="http://schemas.microsoft.com/office/drawing/2014/chart" uri="{C3380CC4-5D6E-409C-BE32-E72D297353CC}">
                <c16:uniqueId val="{00000006-A900-4632-8046-5A87FD9888AF}"/>
              </c:ext>
            </c:extLst>
          </c:dPt>
          <c:dLbls>
            <c:dLbl>
              <c:idx val="0"/>
              <c:showLegendKey val="0"/>
              <c:showVal val="1"/>
              <c:showCatName val="0"/>
              <c:showSerName val="1"/>
              <c:showPercent val="0"/>
              <c:showBubbleSize val="0"/>
              <c:separator>, </c:separator>
              <c:extLst>
                <c:ext xmlns:c15="http://schemas.microsoft.com/office/drawing/2012/chart" uri="{CE6537A1-D6FC-4f65-9D91-7224C49458BB}">
                  <c15:layout>
                    <c:manualLayout>
                      <c:w val="0.14143535089392753"/>
                      <c:h val="9.736412997669025E-2"/>
                    </c:manualLayout>
                  </c15:layout>
                </c:ext>
                <c:ext xmlns:c16="http://schemas.microsoft.com/office/drawing/2014/chart" uri="{C3380CC4-5D6E-409C-BE32-E72D297353CC}">
                  <c16:uniqueId val="{00000007-A900-4632-8046-5A87FD9888AF}"/>
                </c:ext>
              </c:extLst>
            </c:dLbl>
            <c:dLbl>
              <c:idx val="1"/>
              <c:showLegendKey val="0"/>
              <c:showVal val="1"/>
              <c:showCatName val="0"/>
              <c:showSerName val="1"/>
              <c:showPercent val="0"/>
              <c:showBubbleSize val="0"/>
              <c:separator>, </c:separator>
              <c:extLst>
                <c:ext xmlns:c15="http://schemas.microsoft.com/office/drawing/2012/chart" uri="{CE6537A1-D6FC-4f65-9D91-7224C49458BB}">
                  <c15:layout>
                    <c:manualLayout>
                      <c:w val="0.1284512828565931"/>
                      <c:h val="9.736412997669025E-2"/>
                    </c:manualLayout>
                  </c15:layout>
                </c:ext>
                <c:ext xmlns:c16="http://schemas.microsoft.com/office/drawing/2014/chart" uri="{C3380CC4-5D6E-409C-BE32-E72D297353CC}">
                  <c16:uniqueId val="{00000008-A900-4632-8046-5A87FD9888AF}"/>
                </c:ext>
              </c:extLst>
            </c:dLbl>
            <c:dLbl>
              <c:idx val="2"/>
              <c:showLegendKey val="0"/>
              <c:showVal val="1"/>
              <c:showCatName val="0"/>
              <c:showSerName val="1"/>
              <c:showPercent val="0"/>
              <c:showBubbleSize val="0"/>
              <c:separator>, </c:separator>
              <c:extLst>
                <c:ext xmlns:c15="http://schemas.microsoft.com/office/drawing/2012/chart" uri="{CE6537A1-D6FC-4f65-9D91-7224C49458BB}">
                  <c15:layout>
                    <c:manualLayout>
                      <c:w val="0.13104809646405999"/>
                      <c:h val="9.736412997669025E-2"/>
                    </c:manualLayout>
                  </c15:layout>
                </c:ext>
                <c:ext xmlns:c16="http://schemas.microsoft.com/office/drawing/2014/chart" uri="{C3380CC4-5D6E-409C-BE32-E72D297353CC}">
                  <c16:uniqueId val="{00000006-A900-4632-8046-5A87FD9888AF}"/>
                </c:ext>
              </c:extLst>
            </c:dLbl>
            <c:spPr>
              <a:noFill/>
              <a:ln>
                <a:noFill/>
              </a:ln>
              <a:effectLst/>
            </c:spPr>
            <c:txPr>
              <a:bodyPr rot="0" spcFirstLastPara="1" vertOverflow="ellipsis" vert="horz" wrap="square" lIns="38100" tIns="19050" rIns="38100" bIns="19050" anchor="ctr" anchorCtr="1">
                <a:spAutoFit/>
              </a:bodyPr>
              <a:lstStyle/>
              <a:p>
                <a:pPr>
                  <a:defRPr sz="750" b="0" i="0" u="none" strike="noStrike" kern="1200" baseline="0">
                    <a:solidFill>
                      <a:schemeClr val="tx1"/>
                    </a:solidFill>
                    <a:latin typeface="+mn-lt"/>
                    <a:ea typeface="+mn-ea"/>
                    <a:cs typeface="+mn-cs"/>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'Investment Type GBV Chart'!$A$5:$A$7</c:f>
              <c:strCache>
                <c:ptCount val="3"/>
                <c:pt idx="0">
                  <c:v>2024</c:v>
                </c:pt>
                <c:pt idx="1">
                  <c:v>2025</c:v>
                </c:pt>
                <c:pt idx="2">
                  <c:v>2026E</c:v>
                </c:pt>
              </c:strCache>
            </c:strRef>
          </c:cat>
          <c:val>
            <c:numRef>
              <c:f>'Investment Type GBV Chart'!$E$5:$E$7</c:f>
              <c:numCache>
                <c:formatCode>0%</c:formatCode>
                <c:ptCount val="3"/>
                <c:pt idx="0">
                  <c:v>0.17307275210869605</c:v>
                </c:pt>
                <c:pt idx="1">
                  <c:v>0.15143418880559478</c:v>
                </c:pt>
                <c:pt idx="2">
                  <c:v>0.10480889055680101</c:v>
                </c:pt>
              </c:numCache>
            </c:numRef>
          </c:val>
          <c:extLst>
            <c:ext xmlns:c16="http://schemas.microsoft.com/office/drawing/2014/chart" uri="{C3380CC4-5D6E-409C-BE32-E72D297353CC}">
              <c16:uniqueId val="{00000009-A900-4632-8046-5A87FD9888AF}"/>
            </c:ext>
          </c:extLst>
        </c:ser>
        <c:ser>
          <c:idx val="4"/>
          <c:order val="4"/>
          <c:tx>
            <c:strRef>
              <c:f>'Investment Type GBV Chart'!$F$3:$F$4</c:f>
              <c:strCache>
                <c:ptCount val="1"/>
                <c:pt idx="0">
                  <c:v>NNN</c:v>
                </c:pt>
              </c:strCache>
            </c:strRef>
          </c:tx>
          <c:spPr>
            <a:solidFill>
              <a:srgbClr val="4CA52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50" b="0" i="0" u="none" strike="noStrike" kern="1200" baseline="0">
                    <a:solidFill>
                      <a:schemeClr val="tx1"/>
                    </a:solidFill>
                    <a:latin typeface="+mn-lt"/>
                    <a:ea typeface="+mn-ea"/>
                    <a:cs typeface="+mn-cs"/>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'Investment Type GBV Chart'!$A$5:$A$7</c:f>
              <c:strCache>
                <c:ptCount val="3"/>
                <c:pt idx="0">
                  <c:v>2024</c:v>
                </c:pt>
                <c:pt idx="1">
                  <c:v>2025</c:v>
                </c:pt>
                <c:pt idx="2">
                  <c:v>2026E</c:v>
                </c:pt>
              </c:strCache>
            </c:strRef>
          </c:cat>
          <c:val>
            <c:numRef>
              <c:f>'Investment Type GBV Chart'!$F$5:$F$7</c:f>
              <c:numCache>
                <c:formatCode>0%</c:formatCode>
                <c:ptCount val="3"/>
                <c:pt idx="0">
                  <c:v>0.63825993613943799</c:v>
                </c:pt>
                <c:pt idx="1">
                  <c:v>0.43600807786919088</c:v>
                </c:pt>
                <c:pt idx="2">
                  <c:v>0.35913988405816183</c:v>
                </c:pt>
              </c:numCache>
            </c:numRef>
          </c:val>
          <c:extLst>
            <c:ext xmlns:c16="http://schemas.microsoft.com/office/drawing/2014/chart" uri="{C3380CC4-5D6E-409C-BE32-E72D297353CC}">
              <c16:uniqueId val="{0000000A-A900-4632-8046-5A87FD9888AF}"/>
            </c:ext>
          </c:extLst>
        </c:ser>
        <c:ser>
          <c:idx val="5"/>
          <c:order val="5"/>
          <c:tx>
            <c:strRef>
              <c:f>'Investment Type GBV Chart'!$G$3:$G$4</c:f>
              <c:strCache>
                <c:ptCount val="1"/>
                <c:pt idx="0">
                  <c:v>SHOP</c:v>
                </c:pt>
              </c:strCache>
            </c:strRef>
          </c:tx>
          <c:spPr>
            <a:pattFill prst="smCheck">
              <a:fgClr>
                <a:schemeClr val="accent3">
                  <a:lumMod val="20000"/>
                  <a:lumOff val="80000"/>
                </a:schemeClr>
              </a:fgClr>
              <a:bgClr>
                <a:srgbClr val="92D050"/>
              </a:bgClr>
            </a:pattFill>
            <a:ln>
              <a:noFill/>
            </a:ln>
            <a:effectLst/>
          </c:spPr>
          <c:invertIfNegative val="0"/>
          <c:dPt>
            <c:idx val="0"/>
            <c:invertIfNegative val="0"/>
            <c:bubble3D val="0"/>
            <c:spPr>
              <a:pattFill prst="smCheck">
                <a:fgClr>
                  <a:schemeClr val="accent3">
                    <a:lumMod val="20000"/>
                    <a:lumOff val="80000"/>
                  </a:schemeClr>
                </a:fgClr>
                <a:bgClr>
                  <a:srgbClr val="92D050"/>
                </a:bgClr>
              </a:pattFill>
              <a:ln>
                <a:noFill/>
              </a:ln>
              <a:effectLst/>
            </c:spPr>
            <c:extLst>
              <c:ext xmlns:c16="http://schemas.microsoft.com/office/drawing/2014/chart" uri="{C3380CC4-5D6E-409C-BE32-E72D297353CC}">
                <c16:uniqueId val="{0000000C-A900-4632-8046-5A87FD9888AF}"/>
              </c:ext>
            </c:extLst>
          </c:dPt>
          <c:dPt>
            <c:idx val="1"/>
            <c:invertIfNegative val="0"/>
            <c:bubble3D val="0"/>
            <c:spPr>
              <a:pattFill prst="smCheck">
                <a:fgClr>
                  <a:schemeClr val="accent3">
                    <a:lumMod val="20000"/>
                    <a:lumOff val="80000"/>
                  </a:schemeClr>
                </a:fgClr>
                <a:bgClr>
                  <a:srgbClr val="92D050"/>
                </a:bgClr>
              </a:pattFill>
              <a:ln>
                <a:noFill/>
              </a:ln>
              <a:effectLst/>
            </c:spPr>
            <c:extLst>
              <c:ext xmlns:c16="http://schemas.microsoft.com/office/drawing/2014/chart" uri="{C3380CC4-5D6E-409C-BE32-E72D297353CC}">
                <c16:uniqueId val="{0000000E-A900-4632-8046-5A87FD9888AF}"/>
              </c:ext>
            </c:extLst>
          </c:dPt>
          <c:dPt>
            <c:idx val="2"/>
            <c:invertIfNegative val="0"/>
            <c:bubble3D val="0"/>
            <c:spPr>
              <a:pattFill prst="smCheck">
                <a:fgClr>
                  <a:schemeClr val="accent3">
                    <a:lumMod val="20000"/>
                    <a:lumOff val="80000"/>
                  </a:schemeClr>
                </a:fgClr>
                <a:bgClr>
                  <a:srgbClr val="92D050"/>
                </a:bgClr>
              </a:pattFill>
              <a:ln>
                <a:noFill/>
              </a:ln>
              <a:effectLst/>
            </c:spPr>
            <c:extLst>
              <c:ext xmlns:c16="http://schemas.microsoft.com/office/drawing/2014/chart" uri="{C3380CC4-5D6E-409C-BE32-E72D297353CC}">
                <c16:uniqueId val="{00000010-A900-4632-8046-5A87FD9888AF}"/>
              </c:ext>
            </c:extLst>
          </c:dPt>
          <c:dLbls>
            <c:dLbl>
              <c:idx val="0"/>
              <c:delete val="1"/>
              <c:extLst>
                <c:ext xmlns:c15="http://schemas.microsoft.com/office/drawing/2012/chart" uri="{CE6537A1-D6FC-4f65-9D91-7224C49458BB}"/>
                <c:ext xmlns:c16="http://schemas.microsoft.com/office/drawing/2014/chart" uri="{C3380CC4-5D6E-409C-BE32-E72D297353CC}">
                  <c16:uniqueId val="{0000000C-A900-4632-8046-5A87FD9888AF}"/>
                </c:ext>
              </c:extLst>
            </c:dLbl>
            <c:spPr>
              <a:noFill/>
              <a:ln>
                <a:noFill/>
              </a:ln>
              <a:effectLst/>
            </c:spPr>
            <c:txPr>
              <a:bodyPr rot="0" spcFirstLastPara="1" vertOverflow="ellipsis" vert="horz" wrap="square" lIns="38100" tIns="19050" rIns="38100" bIns="19050" anchor="ctr" anchorCtr="1">
                <a:spAutoFit/>
              </a:bodyPr>
              <a:lstStyle/>
              <a:p>
                <a:pPr>
                  <a:defRPr sz="850" b="0" i="0" u="none" strike="noStrike" kern="1200" baseline="0">
                    <a:solidFill>
                      <a:sysClr val="windowText" lastClr="000000"/>
                    </a:solidFill>
                    <a:latin typeface="+mn-lt"/>
                    <a:ea typeface="+mn-ea"/>
                    <a:cs typeface="+mn-cs"/>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'Investment Type GBV Chart'!$A$5:$A$7</c:f>
              <c:strCache>
                <c:ptCount val="3"/>
                <c:pt idx="0">
                  <c:v>2024</c:v>
                </c:pt>
                <c:pt idx="1">
                  <c:v>2025</c:v>
                </c:pt>
                <c:pt idx="2">
                  <c:v>2026E</c:v>
                </c:pt>
              </c:strCache>
            </c:strRef>
          </c:cat>
          <c:val>
            <c:numRef>
              <c:f>'Investment Type GBV Chart'!$G$5:$G$7</c:f>
              <c:numCache>
                <c:formatCode>0%</c:formatCode>
                <c:ptCount val="3"/>
                <c:pt idx="0">
                  <c:v>0</c:v>
                </c:pt>
                <c:pt idx="1">
                  <c:v>0.23575674970033308</c:v>
                </c:pt>
                <c:pt idx="2">
                  <c:v>0.44679451798254327</c:v>
                </c:pt>
              </c:numCache>
            </c:numRef>
          </c:val>
          <c:extLst>
            <c:ext xmlns:c16="http://schemas.microsoft.com/office/drawing/2014/chart" uri="{C3380CC4-5D6E-409C-BE32-E72D297353CC}">
              <c16:uniqueId val="{00000011-A900-4632-8046-5A87FD9888AF}"/>
            </c:ext>
          </c:extLst>
        </c:ser>
        <c:dLbls>
          <c:showLegendKey val="0"/>
          <c:showVal val="0"/>
          <c:showCatName val="0"/>
          <c:showSerName val="0"/>
          <c:showPercent val="0"/>
          <c:showBubbleSize val="0"/>
        </c:dLbls>
        <c:gapWidth val="75"/>
        <c:overlap val="100"/>
        <c:axId val="1268940448"/>
        <c:axId val="1268927008"/>
      </c:barChart>
      <c:catAx>
        <c:axId val="1268940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268927008"/>
        <c:crosses val="autoZero"/>
        <c:auto val="1"/>
        <c:lblAlgn val="ctr"/>
        <c:lblOffset val="100"/>
        <c:noMultiLvlLbl val="0"/>
      </c:catAx>
      <c:valAx>
        <c:axId val="126892700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68940448"/>
        <c:crosses val="autoZero"/>
        <c:crossBetween val="between"/>
        <c:majorUnit val="0.2"/>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Visible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40"/>
      <c:depthPercent val="100"/>
      <c:rAngAx val="0"/>
      <c:perspective val="4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1.6412085497919414E-2"/>
          <c:y val="0.20137748921138393"/>
          <c:w val="0.92261573041025657"/>
          <c:h val="0.77989417849803144"/>
        </c:manualLayout>
      </c:layout>
      <c:pie3DChart>
        <c:varyColors val="1"/>
        <c:ser>
          <c:idx val="0"/>
          <c:order val="0"/>
          <c:tx>
            <c:strRef>
              <c:f>Sheet1!$B$1</c:f>
              <c:strCache>
                <c:ptCount val="1"/>
                <c:pt idx="0">
                  <c:v>Column1</c:v>
                </c:pt>
              </c:strCache>
            </c:strRef>
          </c:tx>
          <c:dPt>
            <c:idx val="0"/>
            <c:bubble3D val="0"/>
            <c:spPr>
              <a:solidFill>
                <a:schemeClr val="accent6"/>
              </a:solidFill>
              <a:ln>
                <a:noFill/>
              </a:ln>
              <a:effectLst/>
              <a:sp3d/>
            </c:spPr>
            <c:extLst>
              <c:ext xmlns:c16="http://schemas.microsoft.com/office/drawing/2014/chart" uri="{C3380CC4-5D6E-409C-BE32-E72D297353CC}">
                <c16:uniqueId val="{00000001-1B4F-4CF0-B7F4-CF716590D2DC}"/>
              </c:ext>
            </c:extLst>
          </c:dPt>
          <c:dPt>
            <c:idx val="1"/>
            <c:bubble3D val="0"/>
            <c:spPr>
              <a:pattFill prst="smCheck">
                <a:fgClr>
                  <a:srgbClr val="9BBB59">
                    <a:lumMod val="20000"/>
                    <a:lumOff val="80000"/>
                  </a:srgbClr>
                </a:fgClr>
                <a:bgClr>
                  <a:srgbClr val="A2D668"/>
                </a:bgClr>
              </a:pattFill>
              <a:ln>
                <a:noFill/>
              </a:ln>
              <a:effectLst/>
              <a:sp3d/>
            </c:spPr>
            <c:extLst>
              <c:ext xmlns:c16="http://schemas.microsoft.com/office/drawing/2014/chart" uri="{C3380CC4-5D6E-409C-BE32-E72D297353CC}">
                <c16:uniqueId val="{00000003-1B4F-4CF0-B7F4-CF716590D2DC}"/>
              </c:ext>
            </c:extLst>
          </c:dPt>
          <c:dPt>
            <c:idx val="2"/>
            <c:bubble3D val="0"/>
            <c:spPr>
              <a:solidFill>
                <a:srgbClr val="92D050"/>
              </a:solidFill>
              <a:ln>
                <a:noFill/>
              </a:ln>
              <a:effectLst/>
              <a:sp3d/>
            </c:spPr>
            <c:extLst>
              <c:ext xmlns:c16="http://schemas.microsoft.com/office/drawing/2014/chart" uri="{C3380CC4-5D6E-409C-BE32-E72D297353CC}">
                <c16:uniqueId val="{00000005-1B4F-4CF0-B7F4-CF716590D2DC}"/>
              </c:ext>
            </c:extLst>
          </c:dPt>
          <c:dPt>
            <c:idx val="3"/>
            <c:bubble3D val="0"/>
            <c:spPr>
              <a:solidFill>
                <a:srgbClr val="4BACC6"/>
              </a:solidFill>
              <a:ln>
                <a:noFill/>
              </a:ln>
              <a:effectLst/>
              <a:sp3d/>
            </c:spPr>
            <c:extLst>
              <c:ext xmlns:c16="http://schemas.microsoft.com/office/drawing/2014/chart" uri="{C3380CC4-5D6E-409C-BE32-E72D297353CC}">
                <c16:uniqueId val="{00000007-1B4F-4CF0-B7F4-CF716590D2DC}"/>
              </c:ext>
            </c:extLst>
          </c:dPt>
          <c:dPt>
            <c:idx val="4"/>
            <c:bubble3D val="0"/>
            <c:spPr>
              <a:solidFill>
                <a:schemeClr val="accent1"/>
              </a:solidFill>
              <a:ln>
                <a:noFill/>
              </a:ln>
              <a:effectLst/>
              <a:sp3d/>
            </c:spPr>
            <c:extLst>
              <c:ext xmlns:c16="http://schemas.microsoft.com/office/drawing/2014/chart" uri="{C3380CC4-5D6E-409C-BE32-E72D297353CC}">
                <c16:uniqueId val="{00000009-1B4F-4CF0-B7F4-CF716590D2DC}"/>
              </c:ext>
            </c:extLst>
          </c:dPt>
          <c:dPt>
            <c:idx val="5"/>
            <c:bubble3D val="0"/>
            <c:spPr>
              <a:solidFill>
                <a:schemeClr val="accent1">
                  <a:lumMod val="20000"/>
                  <a:lumOff val="80000"/>
                </a:schemeClr>
              </a:solidFill>
              <a:ln>
                <a:noFill/>
              </a:ln>
              <a:effectLst/>
              <a:sp3d/>
            </c:spPr>
            <c:extLst>
              <c:ext xmlns:c16="http://schemas.microsoft.com/office/drawing/2014/chart" uri="{C3380CC4-5D6E-409C-BE32-E72D297353CC}">
                <c16:uniqueId val="{0000000B-1B4F-4CF0-B7F4-CF716590D2DC}"/>
              </c:ext>
            </c:extLst>
          </c:dPt>
          <c:dLbls>
            <c:dLbl>
              <c:idx val="0"/>
              <c:layout>
                <c:manualLayout>
                  <c:x val="-0.25345041482515313"/>
                  <c:y val="-0.12507715730759481"/>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4F-4CF0-B7F4-CF716590D2DC}"/>
                </c:ext>
              </c:extLst>
            </c:dLbl>
            <c:dLbl>
              <c:idx val="1"/>
              <c:layout>
                <c:manualLayout>
                  <c:x val="0.14059255813152069"/>
                  <c:y val="-0.11124702833757984"/>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B4F-4CF0-B7F4-CF716590D2DC}"/>
                </c:ext>
              </c:extLst>
            </c:dLbl>
            <c:dLbl>
              <c:idx val="3"/>
              <c:layout>
                <c:manualLayout>
                  <c:x val="6.1828332170272157E-2"/>
                  <c:y val="-4.8342438476599685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B4F-4CF0-B7F4-CF716590D2DC}"/>
                </c:ext>
              </c:extLst>
            </c:dLbl>
            <c:dLbl>
              <c:idx val="4"/>
              <c:layout>
                <c:manualLayout>
                  <c:x val="6.6757773125532965E-2"/>
                  <c:y val="8.9550742024039291E-3"/>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tx1"/>
                      </a:solidFill>
                      <a:latin typeface="Franklin Gothic Book" panose="020B0503020102020204" pitchFamily="34" charset="0"/>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0.16176845605782567"/>
                      <c:h val="0.11217318416879524"/>
                    </c:manualLayout>
                  </c15:layout>
                </c:ext>
                <c:ext xmlns:c16="http://schemas.microsoft.com/office/drawing/2014/chart" uri="{C3380CC4-5D6E-409C-BE32-E72D297353CC}">
                  <c16:uniqueId val="{00000009-1B4F-4CF0-B7F4-CF716590D2DC}"/>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Sheet1!$A$2:$A$6</c:f>
              <c:strCache>
                <c:ptCount val="5"/>
                <c:pt idx="0">
                  <c:v>OWNED -NNN</c:v>
                </c:pt>
                <c:pt idx="1">
                  <c:v>OWNED -SHOP</c:v>
                </c:pt>
                <c:pt idx="2">
                  <c:v>OWNED ACCOUNTED FOR AS FINANCING RECEIVABLES</c:v>
                </c:pt>
                <c:pt idx="3">
                  <c:v>MORTGAGE LOANS</c:v>
                </c:pt>
                <c:pt idx="4">
                  <c:v>NOTES REC &amp; UNCONS JV</c:v>
                </c:pt>
              </c:strCache>
            </c:strRef>
          </c:cat>
          <c:val>
            <c:numRef>
              <c:f>Sheet1!$B$2:$B$6</c:f>
              <c:numCache>
                <c:formatCode>0.0%</c:formatCode>
                <c:ptCount val="5"/>
                <c:pt idx="0">
                  <c:v>0.4</c:v>
                </c:pt>
                <c:pt idx="1">
                  <c:v>0.4</c:v>
                </c:pt>
                <c:pt idx="2">
                  <c:v>0.1</c:v>
                </c:pt>
                <c:pt idx="3">
                  <c:v>0.08</c:v>
                </c:pt>
                <c:pt idx="4">
                  <c:v>0.02</c:v>
                </c:pt>
              </c:numCache>
            </c:numRef>
          </c:val>
          <c:extLst>
            <c:ext xmlns:c16="http://schemas.microsoft.com/office/drawing/2014/chart" uri="{C3380CC4-5D6E-409C-BE32-E72D297353CC}">
              <c16:uniqueId val="{0000000C-1B4F-4CF0-B7F4-CF716590D2DC}"/>
            </c:ext>
          </c:extLst>
        </c:ser>
        <c:ser>
          <c:idx val="1"/>
          <c:order val="1"/>
          <c:tx>
            <c:strRef>
              <c:f>Sheet1!$C$1</c:f>
              <c:strCache>
                <c:ptCount val="1"/>
                <c:pt idx="0">
                  <c:v>Column2</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sp3d/>
            </c:spPr>
            <c:extLst>
              <c:ext xmlns:c16="http://schemas.microsoft.com/office/drawing/2014/chart" uri="{C3380CC4-5D6E-409C-BE32-E72D297353CC}">
                <c16:uniqueId val="{0000000E-1B4F-4CF0-B7F4-CF716590D2DC}"/>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sp3d/>
            </c:spPr>
            <c:extLst>
              <c:ext xmlns:c16="http://schemas.microsoft.com/office/drawing/2014/chart" uri="{C3380CC4-5D6E-409C-BE32-E72D297353CC}">
                <c16:uniqueId val="{00000010-1B4F-4CF0-B7F4-CF716590D2DC}"/>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sp3d/>
            </c:spPr>
            <c:extLst>
              <c:ext xmlns:c16="http://schemas.microsoft.com/office/drawing/2014/chart" uri="{C3380CC4-5D6E-409C-BE32-E72D297353CC}">
                <c16:uniqueId val="{00000012-1B4F-4CF0-B7F4-CF716590D2DC}"/>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sp3d/>
            </c:spPr>
            <c:extLst>
              <c:ext xmlns:c16="http://schemas.microsoft.com/office/drawing/2014/chart" uri="{C3380CC4-5D6E-409C-BE32-E72D297353CC}">
                <c16:uniqueId val="{00000014-1B4F-4CF0-B7F4-CF716590D2DC}"/>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sp3d/>
            </c:spPr>
            <c:extLst>
              <c:ext xmlns:c16="http://schemas.microsoft.com/office/drawing/2014/chart" uri="{C3380CC4-5D6E-409C-BE32-E72D297353CC}">
                <c16:uniqueId val="{00000016-1B4F-4CF0-B7F4-CF716590D2DC}"/>
              </c:ext>
            </c:extLst>
          </c:dPt>
          <c:dPt>
            <c:idx val="5"/>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sp3d/>
            </c:spPr>
            <c:extLst>
              <c:ext xmlns:c16="http://schemas.microsoft.com/office/drawing/2014/chart" uri="{C3380CC4-5D6E-409C-BE32-E72D297353CC}">
                <c16:uniqueId val="{00000018-1B4F-4CF0-B7F4-CF716590D2DC}"/>
              </c:ext>
            </c:extLst>
          </c:dPt>
          <c:cat>
            <c:strRef>
              <c:f>Sheet1!$A$2:$A$6</c:f>
              <c:strCache>
                <c:ptCount val="5"/>
                <c:pt idx="0">
                  <c:v>OWNED -NNN</c:v>
                </c:pt>
                <c:pt idx="1">
                  <c:v>OWNED -SHOP</c:v>
                </c:pt>
                <c:pt idx="2">
                  <c:v>OWNED ACCOUNTED FOR AS FINANCING RECEIVABLES</c:v>
                </c:pt>
                <c:pt idx="3">
                  <c:v>MORTGAGE LOANS</c:v>
                </c:pt>
                <c:pt idx="4">
                  <c:v>NOTES REC &amp; UNCONS JV</c:v>
                </c:pt>
              </c:strCache>
            </c:strRef>
          </c:cat>
          <c:val>
            <c:numRef>
              <c:f>Sheet1!$C$2:$C$6</c:f>
              <c:numCache>
                <c:formatCode>0.0%</c:formatCode>
                <c:ptCount val="5"/>
                <c:pt idx="1">
                  <c:v>0.8</c:v>
                </c:pt>
              </c:numCache>
            </c:numRef>
          </c:val>
          <c:extLst>
            <c:ext xmlns:c16="http://schemas.microsoft.com/office/drawing/2014/chart" uri="{C3380CC4-5D6E-409C-BE32-E72D297353CC}">
              <c16:uniqueId val="{00000019-1B4F-4CF0-B7F4-CF716590D2DC}"/>
            </c:ext>
          </c:extLst>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75"/>
      <c:depthPercent val="100"/>
      <c:rAngAx val="0"/>
      <c:perspective val="4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1916344645320249"/>
          <c:w val="0.92261573041025657"/>
          <c:h val="0.77989417849803144"/>
        </c:manualLayout>
      </c:layout>
      <c:pie3DChart>
        <c:varyColors val="1"/>
        <c:ser>
          <c:idx val="0"/>
          <c:order val="0"/>
          <c:tx>
            <c:strRef>
              <c:f>Sheet1!$B$1</c:f>
              <c:strCache>
                <c:ptCount val="1"/>
                <c:pt idx="0">
                  <c:v>Column1</c:v>
                </c:pt>
              </c:strCache>
            </c:strRef>
          </c:tx>
          <c:dPt>
            <c:idx val="0"/>
            <c:bubble3D val="0"/>
            <c:spPr>
              <a:solidFill>
                <a:schemeClr val="accent6"/>
              </a:solidFill>
              <a:ln>
                <a:noFill/>
              </a:ln>
              <a:effectLst/>
              <a:sp3d/>
            </c:spPr>
            <c:extLst>
              <c:ext xmlns:c16="http://schemas.microsoft.com/office/drawing/2014/chart" uri="{C3380CC4-5D6E-409C-BE32-E72D297353CC}">
                <c16:uniqueId val="{00000001-333E-485F-BC0B-5676E193FCD1}"/>
              </c:ext>
            </c:extLst>
          </c:dPt>
          <c:dPt>
            <c:idx val="1"/>
            <c:bubble3D val="0"/>
            <c:spPr>
              <a:pattFill prst="smCheck">
                <a:fgClr>
                  <a:srgbClr val="9BBB59">
                    <a:lumMod val="20000"/>
                    <a:lumOff val="80000"/>
                  </a:srgbClr>
                </a:fgClr>
                <a:bgClr>
                  <a:srgbClr val="A2D668"/>
                </a:bgClr>
              </a:pattFill>
              <a:ln>
                <a:noFill/>
              </a:ln>
              <a:effectLst/>
              <a:sp3d/>
            </c:spPr>
            <c:extLst>
              <c:ext xmlns:c16="http://schemas.microsoft.com/office/drawing/2014/chart" uri="{C3380CC4-5D6E-409C-BE32-E72D297353CC}">
                <c16:uniqueId val="{00000003-333E-485F-BC0B-5676E193FCD1}"/>
              </c:ext>
            </c:extLst>
          </c:dPt>
          <c:dPt>
            <c:idx val="2"/>
            <c:bubble3D val="0"/>
            <c:spPr>
              <a:solidFill>
                <a:srgbClr val="4BACC6"/>
              </a:solidFill>
              <a:ln>
                <a:noFill/>
              </a:ln>
              <a:effectLst/>
              <a:sp3d/>
            </c:spPr>
            <c:extLst>
              <c:ext xmlns:c16="http://schemas.microsoft.com/office/drawing/2014/chart" uri="{C3380CC4-5D6E-409C-BE32-E72D297353CC}">
                <c16:uniqueId val="{00000005-333E-485F-BC0B-5676E193FCD1}"/>
              </c:ext>
            </c:extLst>
          </c:dPt>
          <c:dPt>
            <c:idx val="3"/>
            <c:bubble3D val="0"/>
            <c:spPr>
              <a:solidFill>
                <a:srgbClr val="0070C1"/>
              </a:solidFill>
              <a:ln>
                <a:noFill/>
              </a:ln>
              <a:effectLst/>
              <a:sp3d/>
            </c:spPr>
            <c:extLst>
              <c:ext xmlns:c16="http://schemas.microsoft.com/office/drawing/2014/chart" uri="{C3380CC4-5D6E-409C-BE32-E72D297353CC}">
                <c16:uniqueId val="{00000007-333E-485F-BC0B-5676E193FCD1}"/>
              </c:ext>
            </c:extLst>
          </c:dPt>
          <c:dPt>
            <c:idx val="4"/>
            <c:bubble3D val="0"/>
            <c:spPr>
              <a:solidFill>
                <a:schemeClr val="accent1"/>
              </a:solidFill>
              <a:ln>
                <a:noFill/>
              </a:ln>
              <a:effectLst/>
              <a:sp3d/>
            </c:spPr>
            <c:extLst>
              <c:ext xmlns:c16="http://schemas.microsoft.com/office/drawing/2014/chart" uri="{C3380CC4-5D6E-409C-BE32-E72D297353CC}">
                <c16:uniqueId val="{00000009-333E-485F-BC0B-5676E193FCD1}"/>
              </c:ext>
            </c:extLst>
          </c:dPt>
          <c:dPt>
            <c:idx val="5"/>
            <c:bubble3D val="0"/>
            <c:spPr>
              <a:solidFill>
                <a:schemeClr val="accent1">
                  <a:lumMod val="20000"/>
                  <a:lumOff val="80000"/>
                </a:schemeClr>
              </a:solidFill>
              <a:ln>
                <a:noFill/>
              </a:ln>
              <a:effectLst/>
              <a:sp3d/>
            </c:spPr>
            <c:extLst>
              <c:ext xmlns:c16="http://schemas.microsoft.com/office/drawing/2014/chart" uri="{C3380CC4-5D6E-409C-BE32-E72D297353CC}">
                <c16:uniqueId val="{0000000B-333E-485F-BC0B-5676E193FCD1}"/>
              </c:ext>
            </c:extLst>
          </c:dPt>
          <c:dLbls>
            <c:dLbl>
              <c:idx val="0"/>
              <c:layout>
                <c:manualLayout>
                  <c:x val="-0.27670135404309043"/>
                  <c:y val="-0.1938877365145884"/>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33E-485F-BC0B-5676E193FCD1}"/>
                </c:ext>
              </c:extLst>
            </c:dLbl>
            <c:dLbl>
              <c:idx val="1"/>
              <c:layout>
                <c:manualLayout>
                  <c:x val="0.12515209926603113"/>
                  <c:y val="-9.9635685931791201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33E-485F-BC0B-5676E193FCD1}"/>
                </c:ext>
              </c:extLst>
            </c:dLbl>
            <c:dLbl>
              <c:idx val="2"/>
              <c:layout>
                <c:manualLayout>
                  <c:x val="-0.14108634838220535"/>
                  <c:y val="0.12826329588409338"/>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33E-485F-BC0B-5676E193FCD1}"/>
                </c:ext>
              </c:extLst>
            </c:dLbl>
            <c:dLbl>
              <c:idx val="3"/>
              <c:layout>
                <c:manualLayout>
                  <c:x val="5.0296413757388208E-3"/>
                  <c:y val="-4.13149000242174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33E-485F-BC0B-5676E193FCD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Sheet1!$A$2:$A$5</c:f>
              <c:strCache>
                <c:ptCount val="4"/>
                <c:pt idx="0">
                  <c:v>SENIORS HOUSING-NNN</c:v>
                </c:pt>
                <c:pt idx="1">
                  <c:v>SENIORS HOUSING-SHOP</c:v>
                </c:pt>
                <c:pt idx="2">
                  <c:v>SKILLED NURSING</c:v>
                </c:pt>
                <c:pt idx="3">
                  <c:v>UDP/OTHER</c:v>
                </c:pt>
              </c:strCache>
            </c:strRef>
          </c:cat>
          <c:val>
            <c:numRef>
              <c:f>Sheet1!$B$2:$B$5</c:f>
              <c:numCache>
                <c:formatCode>0.0%</c:formatCode>
                <c:ptCount val="4"/>
                <c:pt idx="0">
                  <c:v>0.31</c:v>
                </c:pt>
                <c:pt idx="1">
                  <c:v>0.4</c:v>
                </c:pt>
                <c:pt idx="2">
                  <c:v>0.28000000000000003</c:v>
                </c:pt>
                <c:pt idx="3">
                  <c:v>0.01</c:v>
                </c:pt>
              </c:numCache>
            </c:numRef>
          </c:val>
          <c:extLst>
            <c:ext xmlns:c16="http://schemas.microsoft.com/office/drawing/2014/chart" uri="{C3380CC4-5D6E-409C-BE32-E72D297353CC}">
              <c16:uniqueId val="{0000000C-333E-485F-BC0B-5676E193FCD1}"/>
            </c:ext>
          </c:extLst>
        </c:ser>
        <c:ser>
          <c:idx val="1"/>
          <c:order val="1"/>
          <c:tx>
            <c:strRef>
              <c:f>Sheet1!$C$1</c:f>
              <c:strCache>
                <c:ptCount val="1"/>
                <c:pt idx="0">
                  <c:v>Column2</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sp3d/>
            </c:spPr>
            <c:extLst>
              <c:ext xmlns:c16="http://schemas.microsoft.com/office/drawing/2014/chart" uri="{C3380CC4-5D6E-409C-BE32-E72D297353CC}">
                <c16:uniqueId val="{0000000E-333E-485F-BC0B-5676E193FCD1}"/>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sp3d/>
            </c:spPr>
            <c:extLst>
              <c:ext xmlns:c16="http://schemas.microsoft.com/office/drawing/2014/chart" uri="{C3380CC4-5D6E-409C-BE32-E72D297353CC}">
                <c16:uniqueId val="{00000010-333E-485F-BC0B-5676E193FCD1}"/>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sp3d/>
            </c:spPr>
            <c:extLst>
              <c:ext xmlns:c16="http://schemas.microsoft.com/office/drawing/2014/chart" uri="{C3380CC4-5D6E-409C-BE32-E72D297353CC}">
                <c16:uniqueId val="{00000012-333E-485F-BC0B-5676E193FCD1}"/>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sp3d/>
            </c:spPr>
            <c:extLst>
              <c:ext xmlns:c16="http://schemas.microsoft.com/office/drawing/2014/chart" uri="{C3380CC4-5D6E-409C-BE32-E72D297353CC}">
                <c16:uniqueId val="{00000014-333E-485F-BC0B-5676E193FCD1}"/>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sp3d/>
            </c:spPr>
            <c:extLst>
              <c:ext xmlns:c16="http://schemas.microsoft.com/office/drawing/2014/chart" uri="{C3380CC4-5D6E-409C-BE32-E72D297353CC}">
                <c16:uniqueId val="{00000016-333E-485F-BC0B-5676E193FCD1}"/>
              </c:ext>
            </c:extLst>
          </c:dPt>
          <c:dPt>
            <c:idx val="5"/>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sp3d/>
            </c:spPr>
            <c:extLst>
              <c:ext xmlns:c16="http://schemas.microsoft.com/office/drawing/2014/chart" uri="{C3380CC4-5D6E-409C-BE32-E72D297353CC}">
                <c16:uniqueId val="{00000018-333E-485F-BC0B-5676E193FCD1}"/>
              </c:ext>
            </c:extLst>
          </c:dPt>
          <c:cat>
            <c:strRef>
              <c:f>Sheet1!$A$2:$A$5</c:f>
              <c:strCache>
                <c:ptCount val="4"/>
                <c:pt idx="0">
                  <c:v>SENIORS HOUSING-NNN</c:v>
                </c:pt>
                <c:pt idx="1">
                  <c:v>SENIORS HOUSING-SHOP</c:v>
                </c:pt>
                <c:pt idx="2">
                  <c:v>SKILLED NURSING</c:v>
                </c:pt>
                <c:pt idx="3">
                  <c:v>UDP/OTHER</c:v>
                </c:pt>
              </c:strCache>
            </c:strRef>
          </c:cat>
          <c:val>
            <c:numRef>
              <c:f>Sheet1!$C$2:$C$5</c:f>
              <c:numCache>
                <c:formatCode>0.0%</c:formatCode>
                <c:ptCount val="4"/>
                <c:pt idx="1">
                  <c:v>0.71</c:v>
                </c:pt>
              </c:numCache>
            </c:numRef>
          </c:val>
          <c:extLst>
            <c:ext xmlns:c16="http://schemas.microsoft.com/office/drawing/2014/chart" uri="{C3380CC4-5D6E-409C-BE32-E72D297353CC}">
              <c16:uniqueId val="{00000019-333E-485F-BC0B-5676E193FCD1}"/>
            </c:ext>
          </c:extLst>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[Chart in Microsoft PowerPoint]Asset Type GBV Chart!PivotTable1</c:name>
    <c:fmtId val="-1"/>
  </c:pivotSource>
  <c:chart>
    <c:autoTitleDeleted val="1"/>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circle"/>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7"/>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circle"/>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circle"/>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44"/>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45"/>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48"/>
        <c:spPr>
          <a:solidFill>
            <a:schemeClr val="accent1"/>
          </a:solidFill>
          <a:ln>
            <a:noFill/>
          </a:ln>
          <a:effectLst/>
        </c:spPr>
        <c:marker>
          <c:symbol val="circle"/>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4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extLst>
        </c:dLbl>
      </c:pivotFmt>
      <c:pivotFmt>
        <c:idx val="54"/>
        <c:spPr>
          <a:solidFill>
            <a:srgbClr val="FFFF00"/>
          </a:solidFill>
          <a:ln>
            <a:noFill/>
          </a:ln>
          <a:effectLst/>
        </c:spPr>
        <c:marker>
          <c:symbol val="none"/>
        </c:marker>
        <c:dLbl>
          <c:idx val="0"/>
          <c:showLegendKey val="0"/>
          <c:showVal val="0"/>
          <c:showCatName val="0"/>
          <c:showSerName val="1"/>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showLegendKey val="0"/>
          <c:showVal val="0"/>
          <c:showCatName val="0"/>
          <c:showSerName val="1"/>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showLegendKey val="0"/>
          <c:showVal val="0"/>
          <c:showCatName val="0"/>
          <c:showSerName val="1"/>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showLegendKey val="0"/>
          <c:showVal val="0"/>
          <c:showCatName val="0"/>
          <c:showSerName val="1"/>
          <c:showPercent val="0"/>
          <c:showBubbleSize val="0"/>
          <c:extLst>
            <c:ext xmlns:c15="http://schemas.microsoft.com/office/drawing/2012/chart" uri="{CE6537A1-D6FC-4f65-9D91-7224C49458BB}"/>
          </c:extLst>
        </c:dLbl>
      </c:pivotFmt>
      <c:pivotFmt>
        <c:idx val="58"/>
        <c:spPr>
          <a:solidFill>
            <a:schemeClr val="accent1"/>
          </a:solidFill>
          <a:ln>
            <a:noFill/>
          </a:ln>
          <a:effectLst/>
        </c:spPr>
        <c:marker>
          <c:symbol val="none"/>
        </c:marker>
        <c:dLbl>
          <c:idx val="0"/>
          <c:showLegendKey val="0"/>
          <c:showVal val="0"/>
          <c:showCatName val="0"/>
          <c:showSerName val="1"/>
          <c:showPercent val="0"/>
          <c:showBubbleSize val="0"/>
          <c:extLst>
            <c:ext xmlns:c15="http://schemas.microsoft.com/office/drawing/2012/chart" uri="{CE6537A1-D6FC-4f65-9D91-7224C49458BB}"/>
          </c:extLst>
        </c:dLbl>
      </c:pivotFmt>
      <c:pivotFmt>
        <c:idx val="59"/>
        <c:spPr>
          <a:solidFill>
            <a:schemeClr val="accent1"/>
          </a:solidFill>
          <a:ln>
            <a:noFill/>
          </a:ln>
          <a:effectLst/>
        </c:spPr>
        <c:marker>
          <c:symbol val="none"/>
        </c:marker>
        <c:dLbl>
          <c:idx val="0"/>
          <c:showLegendKey val="0"/>
          <c:showVal val="0"/>
          <c:showCatName val="0"/>
          <c:showSerName val="1"/>
          <c:showPercent val="0"/>
          <c:showBubbleSize val="0"/>
          <c:extLst>
            <c:ext xmlns:c15="http://schemas.microsoft.com/office/drawing/2012/chart" uri="{CE6537A1-D6FC-4f65-9D91-7224C49458BB}"/>
          </c:extLst>
        </c:dLbl>
      </c:pivotFmt>
      <c:pivotFmt>
        <c:idx val="60"/>
        <c:spPr>
          <a:solidFill>
            <a:schemeClr val="accent1"/>
          </a:solidFill>
          <a:ln>
            <a:noFill/>
          </a:ln>
          <a:effectLst/>
        </c:spPr>
        <c:marker>
          <c:symbol val="none"/>
        </c:marker>
        <c:dLbl>
          <c:idx val="0"/>
          <c:showLegendKey val="0"/>
          <c:showVal val="0"/>
          <c:showCatName val="0"/>
          <c:showSerName val="1"/>
          <c:showPercent val="0"/>
          <c:showBubbleSize val="0"/>
          <c:extLst>
            <c:ext xmlns:c15="http://schemas.microsoft.com/office/drawing/2012/chart" uri="{CE6537A1-D6FC-4f65-9D91-7224C49458BB}"/>
          </c:extLst>
        </c:dLbl>
      </c:pivotFmt>
      <c:pivotFmt>
        <c:idx val="61"/>
        <c:spPr>
          <a:solidFill>
            <a:srgbClr val="00B0F0"/>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extLst>
        </c:dLbl>
      </c:pivotFmt>
      <c:pivotFmt>
        <c:idx val="62"/>
        <c:spPr>
          <a:solidFill>
            <a:schemeClr val="bg1">
              <a:lumMod val="5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extLst>
        </c:dLbl>
      </c:pivotFmt>
      <c:pivotFmt>
        <c:idx val="63"/>
        <c:spPr>
          <a:solidFill>
            <a:schemeClr val="accent1"/>
          </a:solidFill>
          <a:ln>
            <a:noFill/>
          </a:ln>
          <a:effectLst/>
        </c:spPr>
        <c:marker>
          <c:symbol val="none"/>
        </c:marker>
        <c:dLbl>
          <c:idx val="0"/>
          <c:showLegendKey val="0"/>
          <c:showVal val="0"/>
          <c:showCatName val="0"/>
          <c:showSerName val="1"/>
          <c:showPercent val="0"/>
          <c:showBubbleSize val="0"/>
          <c:extLst>
            <c:ext xmlns:c15="http://schemas.microsoft.com/office/drawing/2012/chart" uri="{CE6537A1-D6FC-4f65-9D91-7224C49458BB}"/>
          </c:extLst>
        </c:dLbl>
      </c:pivotFmt>
      <c:pivotFmt>
        <c:idx val="64"/>
        <c:spPr>
          <a:solidFill>
            <a:srgbClr val="0070C0"/>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extLst>
        </c:dLbl>
      </c:pivotFmt>
      <c:pivotFmt>
        <c:idx val="65"/>
        <c:spPr>
          <a:solidFill>
            <a:srgbClr val="00B0F0"/>
          </a:solidFill>
          <a:ln>
            <a:noFill/>
          </a:ln>
          <a:effectLst/>
        </c:spP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66"/>
        <c:spPr>
          <a:solidFill>
            <a:srgbClr val="00B0F0"/>
          </a:solidFill>
          <a:ln>
            <a:noFill/>
          </a:ln>
          <a:effectLst/>
        </c:spPr>
      </c:pivotFmt>
      <c:pivotFmt>
        <c:idx val="67"/>
        <c:spPr>
          <a:solidFill>
            <a:schemeClr val="accent5"/>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68"/>
        <c:spPr>
          <a:solidFill>
            <a:srgbClr val="00B050"/>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DataLabelsRange val="1"/>
            </c:ext>
          </c:extLst>
        </c:dLbl>
      </c:pivotFmt>
      <c:pivotFmt>
        <c:idx val="69"/>
        <c:spPr>
          <a:pattFill prst="pct30">
            <a:fgClr>
              <a:schemeClr val="accent3">
                <a:lumMod val="40000"/>
                <a:lumOff val="60000"/>
              </a:schemeClr>
            </a:fgClr>
            <a:bgClr>
              <a:srgbClr val="00B050"/>
            </a:bgClr>
          </a:pattFill>
          <a:ln>
            <a:noFill/>
          </a:ln>
          <a:effectLst/>
        </c:spPr>
        <c:marker>
          <c:symbol val="none"/>
        </c:marker>
        <c:dLbl>
          <c:idx val="0"/>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1"/>
          <c:showPercent val="0"/>
          <c:showBubbleSize val="0"/>
          <c:separator>
</c:separator>
          <c:extLst>
            <c:ext xmlns:c15="http://schemas.microsoft.com/office/drawing/2012/chart" uri="{CE6537A1-D6FC-4f65-9D91-7224C49458BB}">
              <c15:showDataLabelsRange val="1"/>
            </c:ext>
          </c:extLst>
        </c:dLbl>
      </c:pivotFmt>
      <c:pivotFmt>
        <c:idx val="70"/>
        <c:spPr>
          <a:solidFill>
            <a:srgbClr val="00B0F0"/>
          </a:solidFill>
          <a:ln>
            <a:noFill/>
          </a:ln>
          <a:effectLst/>
        </c:spP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71"/>
        <c:spPr>
          <a:solidFill>
            <a:schemeClr val="accent5">
              <a:lumMod val="20000"/>
              <a:lumOff val="8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72"/>
        <c:spPr>
          <a:solidFill>
            <a:schemeClr val="accent5">
              <a:lumMod val="75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73"/>
        <c:spPr>
          <a:pattFill prst="pct30">
            <a:fgClr>
              <a:schemeClr val="accent3">
                <a:lumMod val="40000"/>
                <a:lumOff val="60000"/>
              </a:schemeClr>
            </a:fgClr>
            <a:bgClr>
              <a:srgbClr val="00B050"/>
            </a:bgClr>
          </a:pattFill>
          <a:ln>
            <a:noFill/>
          </a:ln>
          <a:effectLst/>
        </c:spPr>
        <c:dLbl>
          <c:idx val="0"/>
          <c:spPr>
            <a:noFill/>
            <a:ln>
              <a:noFill/>
            </a:ln>
            <a:effectLst/>
          </c:spPr>
          <c:txPr>
            <a:bodyPr rot="0" spcFirstLastPara="1" vertOverflow="overflow" horzOverflow="overflow" vert="horz" wrap="square" lIns="38100" tIns="19050" rIns="38100" bIns="19050" anchor="ctr" anchorCtr="1">
              <a:noAutofit/>
            </a:bodyPr>
            <a:lstStyle/>
            <a:p>
              <a:pPr>
                <a:defRPr sz="1200" b="1" i="0" u="none" strike="noStrike" kern="1200" baseline="0">
                  <a:solidFill>
                    <a:sysClr val="windowText" lastClr="000000"/>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layout>
                <c:manualLayout>
                  <c:w val="0"/>
                  <c:h val="0"/>
                </c:manualLayout>
              </c15:layout>
            </c:ext>
          </c:extLst>
        </c:dLbl>
      </c:pivotFmt>
      <c:pivotFmt>
        <c:idx val="74"/>
        <c:spPr>
          <a:solidFill>
            <a:srgbClr val="00B050"/>
          </a:solidFill>
          <a:ln>
            <a:noFill/>
          </a:ln>
          <a:effectLst/>
        </c:spPr>
      </c:pivotFmt>
      <c:pivotFmt>
        <c:idx val="75"/>
        <c:spPr>
          <a:pattFill prst="pct30">
            <a:fgClr>
              <a:schemeClr val="accent3">
                <a:lumMod val="40000"/>
                <a:lumOff val="60000"/>
              </a:schemeClr>
            </a:fgClr>
            <a:bgClr>
              <a:srgbClr val="00B050"/>
            </a:bgClr>
          </a:pattFill>
          <a:ln>
            <a:noFill/>
          </a:ln>
          <a:effectLst/>
        </c:spPr>
        <c:dLbl>
          <c:idx val="0"/>
          <c:spPr>
            <a:noFill/>
            <a:ln>
              <a:noFill/>
            </a:ln>
            <a:effectLst/>
          </c:spPr>
          <c:txPr>
            <a:bodyPr rot="0" spcFirstLastPara="1" vertOverflow="overflow" horzOverflow="overflow" vert="horz" wrap="square" lIns="38100" tIns="19050" rIns="38100" bIns="19050" anchor="ctr" anchorCtr="1">
              <a:noAutofit/>
            </a:bodyPr>
            <a:lstStyle/>
            <a:p>
              <a:pPr>
                <a:defRPr sz="1200" b="1" i="0" u="none" strike="noStrike" kern="1200" baseline="0">
                  <a:solidFill>
                    <a:sysClr val="windowText" lastClr="000000"/>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15:layout>
                <c:manualLayout>
                  <c:w val="6.7223252937538641E-2"/>
                  <c:h val="4.5202023414278376E-2"/>
                </c:manualLayout>
              </c15:layout>
            </c:ext>
          </c:extLst>
        </c:dLbl>
      </c:pivotFmt>
      <c:pivotFmt>
        <c:idx val="76"/>
        <c:spPr>
          <a:pattFill prst="pct30">
            <a:fgClr>
              <a:schemeClr val="accent3">
                <a:lumMod val="40000"/>
                <a:lumOff val="60000"/>
              </a:schemeClr>
            </a:fgClr>
            <a:bgClr>
              <a:srgbClr val="00B050"/>
            </a:bgClr>
          </a:pattFill>
          <a:ln>
            <a:noFill/>
          </a:ln>
          <a:effectLst/>
        </c:spPr>
        <c:dLbl>
          <c:idx val="0"/>
          <c:spPr>
            <a:noFill/>
            <a:ln>
              <a:noFill/>
            </a:ln>
            <a:effectLst/>
          </c:spPr>
          <c:txPr>
            <a:bodyPr rot="0" spcFirstLastPara="1" vertOverflow="overflow" horzOverflow="overflow" vert="horz" wrap="square" lIns="38100" tIns="19050" rIns="38100" bIns="19050" anchor="ctr" anchorCtr="1">
              <a:spAutoFit/>
            </a:bodyPr>
            <a:lstStyle/>
            <a:p>
              <a:pPr>
                <a:defRPr sz="1200" b="1" i="0" u="none" strike="noStrike" kern="1200" baseline="0">
                  <a:solidFill>
                    <a:sysClr val="windowText" lastClr="000000"/>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extLst>
        </c:dLbl>
      </c:pivotFmt>
      <c:pivotFmt>
        <c:idx val="77"/>
        <c:spPr>
          <a:solidFill>
            <a:srgbClr val="00B050"/>
          </a:solidFill>
          <a:ln>
            <a:noFill/>
          </a:ln>
          <a:effectLst/>
        </c:spPr>
      </c:pivotFmt>
      <c:pivotFmt>
        <c:idx val="78"/>
        <c:spPr>
          <a:solidFill>
            <a:srgbClr val="00B050"/>
          </a:solidFill>
          <a:ln>
            <a:noFill/>
          </a:ln>
          <a:effectLst/>
        </c:spPr>
      </c:pivotFmt>
      <c:pivotFmt>
        <c:idx val="79"/>
        <c:spPr>
          <a:pattFill prst="pct30">
            <a:fgClr>
              <a:schemeClr val="accent3">
                <a:lumMod val="40000"/>
                <a:lumOff val="60000"/>
              </a:schemeClr>
            </a:fgClr>
            <a:bgClr>
              <a:srgbClr val="00B050"/>
            </a:bgClr>
          </a:pattFill>
          <a:ln>
            <a:noFill/>
          </a:ln>
          <a:effectLst/>
        </c:spPr>
        <c:dLbl>
          <c:idx val="0"/>
          <c:tx>
            <c:rich>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fld id="{ABA33221-0306-4B5A-95BC-6A25F70E7390}" type="CELLRANGE">
                  <a:rPr lang="en-US"/>
                  <a:pPr>
                    <a:defRPr sz="900" b="0" i="0" u="none" strike="noStrike" kern="1200" baseline="0">
                      <a:solidFill>
                        <a:schemeClr val="tx1">
                          <a:lumMod val="75000"/>
                          <a:lumOff val="25000"/>
                        </a:schemeClr>
                      </a:solidFill>
                      <a:latin typeface="+mn-lt"/>
                      <a:ea typeface="+mn-ea"/>
                      <a:cs typeface="+mn-cs"/>
                    </a:defRPr>
                  </a:pPr>
                  <a:t>[CELLRANGE]</a:t>
                </a:fld>
                <a:endParaRPr lang="en-US"/>
              </a:p>
            </c:rich>
          </c:tx>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1"/>
          <c:showPercent val="0"/>
          <c:showBubbleSize val="0"/>
          <c:separator>
</c:separator>
          <c:extLst>
            <c:ext xmlns:c15="http://schemas.microsoft.com/office/drawing/2012/chart" uri="{CE6537A1-D6FC-4f65-9D91-7224C49458BB}">
              <c15:dlblFieldTable/>
              <c15:xForSave val="1"/>
              <c15:showDataLabelsRange val="1"/>
            </c:ext>
          </c:extLst>
        </c:dLbl>
      </c:pivotFmt>
      <c:pivotFmt>
        <c:idx val="80"/>
        <c:spPr>
          <a:solidFill>
            <a:srgbClr val="4AA9C3"/>
          </a:solidFill>
          <a:ln>
            <a:noFill/>
          </a:ln>
          <a:effectLst/>
        </c:spPr>
        <c:marker>
          <c:symbol val="none"/>
        </c:marker>
        <c:dLbl>
          <c:idx val="0"/>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ysClr val="windowText" lastClr="000000"/>
                  </a:solidFill>
                  <a:latin typeface="+mn-lt"/>
                  <a:ea typeface="+mn-ea"/>
                  <a:cs typeface="+mn-cs"/>
                </a:defRPr>
              </a:pPr>
              <a:endParaRPr lang="en-US"/>
            </a:p>
          </c:txPr>
          <c:showLegendKey val="0"/>
          <c:showVal val="1"/>
          <c:showCatName val="0"/>
          <c:showSerName val="1"/>
          <c:showPercent val="0"/>
          <c:showBubbleSize val="0"/>
          <c:separator>
</c:separator>
          <c:extLst>
            <c:ext xmlns:c15="http://schemas.microsoft.com/office/drawing/2012/chart" uri="{CE6537A1-D6FC-4f65-9D91-7224C49458BB}"/>
          </c:extLst>
        </c:dLbl>
      </c:pivotFmt>
      <c:pivotFmt>
        <c:idx val="81"/>
        <c:spPr>
          <a:solidFill>
            <a:srgbClr val="4CA52C"/>
          </a:solidFill>
          <a:ln>
            <a:noFill/>
          </a:ln>
          <a:effectLst/>
        </c:spPr>
        <c:marker>
          <c:symbol val="none"/>
        </c:marker>
        <c:dLbl>
          <c:idx val="0"/>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ysClr val="windowText" lastClr="000000"/>
                  </a:solidFill>
                  <a:latin typeface="+mn-lt"/>
                  <a:ea typeface="+mn-ea"/>
                  <a:cs typeface="+mn-cs"/>
                </a:defRPr>
              </a:pPr>
              <a:endParaRPr lang="en-US"/>
            </a:p>
          </c:txPr>
          <c:showLegendKey val="0"/>
          <c:showVal val="1"/>
          <c:showCatName val="0"/>
          <c:showSerName val="1"/>
          <c:showPercent val="0"/>
          <c:showBubbleSize val="0"/>
          <c:separator>
</c:separator>
          <c:extLst>
            <c:ext xmlns:c15="http://schemas.microsoft.com/office/drawing/2012/chart" uri="{CE6537A1-D6FC-4f65-9D91-7224C49458BB}"/>
          </c:extLst>
        </c:dLbl>
      </c:pivotFmt>
      <c:pivotFmt>
        <c:idx val="82"/>
        <c:spPr>
          <a:pattFill prst="smCheck">
            <a:fgClr>
              <a:schemeClr val="accent3">
                <a:lumMod val="20000"/>
                <a:lumOff val="80000"/>
              </a:schemeClr>
            </a:fgClr>
            <a:bgClr>
              <a:srgbClr val="92D050"/>
            </a:bgClr>
          </a:pattFill>
          <a:ln>
            <a:noFill/>
          </a:ln>
          <a:effectLst/>
        </c:spPr>
        <c:marker>
          <c:symbol val="none"/>
        </c:marker>
        <c:dLbl>
          <c:idx val="0"/>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ysClr val="windowText" lastClr="000000"/>
                  </a:solidFill>
                  <a:latin typeface="+mn-lt"/>
                  <a:ea typeface="+mn-ea"/>
                  <a:cs typeface="+mn-cs"/>
                </a:defRPr>
              </a:pPr>
              <a:endParaRPr lang="en-US"/>
            </a:p>
          </c:txPr>
          <c:showLegendKey val="0"/>
          <c:showVal val="1"/>
          <c:showCatName val="0"/>
          <c:showSerName val="1"/>
          <c:showPercent val="0"/>
          <c:showBubbleSize val="0"/>
          <c:separator>
</c:separator>
          <c:extLst>
            <c:ext xmlns:c15="http://schemas.microsoft.com/office/drawing/2012/chart" uri="{CE6537A1-D6FC-4f65-9D91-7224C49458BB}"/>
          </c:extLst>
        </c:dLbl>
      </c:pivotFmt>
      <c:pivotFmt>
        <c:idx val="8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85"/>
        <c:dLbl>
          <c:idx val="0"/>
          <c:tx>
            <c:rich>
              <a:bodyPr/>
              <a:lstStyle/>
              <a:p>
                <a:fld id="{8004A91C-76C5-4BD7-85C9-30A19C50D43F}" type="CELLRANGE">
                  <a:rPr lang="en-US"/>
                  <a:pPr/>
                  <a:t>[CELLRANGE]</a:t>
                </a:fld>
                <a:endParaRPr lang="en-US" baseline="0"/>
              </a:p>
              <a:p>
                <a:fld id="{AAF60532-59DF-4027-93B8-AA9751468433}" type="SERIESNAME">
                  <a:rPr lang="en-US"/>
                  <a:pPr/>
                  <a:t>[SERIES NAME]</a:t>
                </a:fld>
                <a:endParaRPr lang="en-US"/>
              </a:p>
            </c:rich>
          </c:tx>
          <c:showLegendKey val="0"/>
          <c:showVal val="0"/>
          <c:showCatName val="0"/>
          <c:showSerName val="1"/>
          <c:showPercent val="0"/>
          <c:showBubbleSize val="0"/>
          <c:separator>
</c:separator>
          <c:extLst>
            <c:ext xmlns:c15="http://schemas.microsoft.com/office/drawing/2012/chart" uri="{CE6537A1-D6FC-4f65-9D91-7224C49458BB}">
              <c15:dlblFieldTable/>
              <c15:xForSave val="1"/>
              <c15:showDataLabelsRange val="1"/>
            </c:ext>
          </c:extLst>
        </c:dLbl>
      </c:pivotFmt>
      <c:pivotFmt>
        <c:idx val="86"/>
        <c:dLbl>
          <c:idx val="0"/>
          <c:tx>
            <c:rich>
              <a:bodyPr/>
              <a:lstStyle/>
              <a:p>
                <a:fld id="{EA7BC2FF-D624-4D7E-A0E5-00D3A853E7EF}" type="CELLRANGE">
                  <a:rPr lang="en-US"/>
                  <a:pPr/>
                  <a:t>[CELLRANGE]</a:t>
                </a:fld>
                <a:endParaRPr lang="en-US" baseline="0"/>
              </a:p>
              <a:p>
                <a:fld id="{826BA8FC-E3B5-4E56-AA45-B7406A478FC4}" type="SERIESNAME">
                  <a:rPr lang="en-US"/>
                  <a:pPr/>
                  <a:t>[SERIES NAME]</a:t>
                </a:fld>
                <a:endParaRPr lang="en-US"/>
              </a:p>
            </c:rich>
          </c:tx>
          <c:showLegendKey val="0"/>
          <c:showVal val="0"/>
          <c:showCatName val="0"/>
          <c:showSerName val="1"/>
          <c:showPercent val="0"/>
          <c:showBubbleSize val="0"/>
          <c:separator>
</c:separator>
          <c:extLst>
            <c:ext xmlns:c15="http://schemas.microsoft.com/office/drawing/2012/chart" uri="{CE6537A1-D6FC-4f65-9D91-7224C49458BB}">
              <c15:dlblFieldTable/>
              <c15:xForSave val="1"/>
              <c15:showDataLabelsRange val="1"/>
            </c:ext>
          </c:extLst>
        </c:dLbl>
      </c:pivotFmt>
      <c:pivotFmt>
        <c:idx val="87"/>
        <c:dLbl>
          <c:idx val="0"/>
          <c:tx>
            <c:rich>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fld id="{302FBD6D-D077-4B2A-8FB1-85F3AB6CB615}" type="CELLRANGE">
                  <a:rPr lang="en-US"/>
                  <a:pPr>
                    <a:defRPr sz="900" b="0" i="0" u="none" strike="noStrike" kern="1200" baseline="0">
                      <a:solidFill>
                        <a:schemeClr val="tx1">
                          <a:lumMod val="75000"/>
                          <a:lumOff val="25000"/>
                        </a:schemeClr>
                      </a:solidFill>
                      <a:latin typeface="+mn-lt"/>
                      <a:ea typeface="+mn-ea"/>
                      <a:cs typeface="+mn-cs"/>
                    </a:defRPr>
                  </a:pPr>
                  <a:t>[CELLRANGE]</a:t>
                </a:fld>
                <a:endParaRPr lang="en-US"/>
              </a:p>
            </c:rich>
          </c:tx>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1"/>
          <c:showPercent val="0"/>
          <c:showBubbleSize val="0"/>
          <c:separator>
</c:separator>
          <c:extLst>
            <c:ext xmlns:c15="http://schemas.microsoft.com/office/drawing/2012/chart" uri="{CE6537A1-D6FC-4f65-9D91-7224C49458BB}">
              <c15:dlblFieldTable/>
              <c15:xForSave val="1"/>
              <c15:showDataLabelsRange val="1"/>
            </c:ext>
          </c:extLst>
        </c:dLbl>
      </c:pivotFmt>
      <c:pivotFmt>
        <c:idx val="88"/>
        <c:dLbl>
          <c:idx val="0"/>
          <c:tx>
            <c:rich>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fld id="{080152E4-E0D9-493C-8F80-D18240781DE5}" type="CELLRANGE">
                  <a:rPr lang="en-US"/>
                  <a:pPr>
                    <a:defRPr sz="900" b="0" i="0" u="none" strike="noStrike" kern="1200" baseline="0">
                      <a:solidFill>
                        <a:schemeClr val="tx1">
                          <a:lumMod val="75000"/>
                          <a:lumOff val="25000"/>
                        </a:schemeClr>
                      </a:solidFill>
                      <a:latin typeface="+mn-lt"/>
                      <a:ea typeface="+mn-ea"/>
                      <a:cs typeface="+mn-cs"/>
                    </a:defRPr>
                  </a:pPr>
                  <a:t>[CELLRANGE]</a:t>
                </a:fld>
                <a:endParaRPr lang="en-US"/>
              </a:p>
            </c:rich>
          </c:tx>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1"/>
          <c:showPercent val="0"/>
          <c:showBubbleSize val="0"/>
          <c:separator>
</c:separator>
          <c:extLst>
            <c:ext xmlns:c15="http://schemas.microsoft.com/office/drawing/2012/chart" uri="{CE6537A1-D6FC-4f65-9D91-7224C49458BB}">
              <c15:dlblFieldTable/>
              <c15:xForSave val="1"/>
              <c15:showDataLabelsRange val="1"/>
            </c:ext>
          </c:extLst>
        </c:dLbl>
      </c:pivotFmt>
      <c:pivotFmt>
        <c:idx val="89"/>
        <c:spPr>
          <a:pattFill prst="smCheck">
            <a:fgClr>
              <a:schemeClr val="accent3">
                <a:lumMod val="20000"/>
                <a:lumOff val="80000"/>
              </a:schemeClr>
            </a:fgClr>
            <a:bgClr>
              <a:srgbClr val="92D050"/>
            </a:bgClr>
          </a:pattFill>
          <a:ln>
            <a:noFill/>
          </a:ln>
          <a:effectLst/>
        </c:spPr>
      </c:pivotFmt>
      <c:pivotFmt>
        <c:idx val="90"/>
        <c:spPr>
          <a:pattFill prst="smCheck">
            <a:fgClr>
              <a:schemeClr val="accent3">
                <a:lumMod val="20000"/>
                <a:lumOff val="80000"/>
              </a:schemeClr>
            </a:fgClr>
            <a:bgClr>
              <a:srgbClr val="92D050"/>
            </a:bgClr>
          </a:pattFill>
          <a:ln>
            <a:noFill/>
          </a:ln>
          <a:effectLst/>
        </c:spPr>
      </c:pivotFmt>
      <c:pivotFmt>
        <c:idx val="91"/>
        <c:spPr>
          <a:solidFill>
            <a:srgbClr val="4CA52C"/>
          </a:solidFill>
          <a:ln>
            <a:noFill/>
          </a:ln>
          <a:effectLst/>
        </c:spPr>
      </c:pivotFmt>
      <c:pivotFmt>
        <c:idx val="92"/>
        <c:spPr>
          <a:solidFill>
            <a:srgbClr val="4CA52C"/>
          </a:solidFill>
          <a:ln>
            <a:noFill/>
          </a:ln>
          <a:effectLst/>
        </c:spPr>
      </c:pivotFmt>
      <c:pivotFmt>
        <c:idx val="93"/>
        <c:spPr>
          <a:solidFill>
            <a:srgbClr val="4CA52C"/>
          </a:solidFill>
          <a:ln>
            <a:noFill/>
          </a:ln>
          <a:effectLst/>
        </c:spPr>
      </c:pivotFmt>
      <c:pivotFmt>
        <c:idx val="94"/>
        <c:spPr>
          <a:pattFill prst="smCheck">
            <a:fgClr>
              <a:schemeClr val="accent3">
                <a:lumMod val="20000"/>
                <a:lumOff val="80000"/>
              </a:schemeClr>
            </a:fgClr>
            <a:bgClr>
              <a:srgbClr val="92D050"/>
            </a:bgClr>
          </a:pattFill>
          <a:ln>
            <a:noFill/>
          </a:ln>
          <a:effectLst/>
        </c:spPr>
        <c:dLbl>
          <c:idx val="0"/>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ysClr val="windowText" lastClr="000000"/>
                  </a:solidFill>
                  <a:latin typeface="+mn-lt"/>
                  <a:ea typeface="+mn-ea"/>
                  <a:cs typeface="+mn-cs"/>
                </a:defRPr>
              </a:pPr>
              <a:endParaRPr lang="en-US"/>
            </a:p>
          </c:txPr>
          <c:showLegendKey val="0"/>
          <c:showVal val="0"/>
          <c:showCatName val="0"/>
          <c:showSerName val="0"/>
          <c:showPercent val="0"/>
          <c:showBubbleSize val="0"/>
          <c:separator>
</c:separator>
          <c:extLst>
            <c:ext xmlns:c15="http://schemas.microsoft.com/office/drawing/2012/chart" uri="{CE6537A1-D6FC-4f65-9D91-7224C49458BB}"/>
          </c:extLst>
        </c:dLbl>
      </c:pivotFmt>
      <c:pivotFmt>
        <c:idx val="9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9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97"/>
        <c:spPr>
          <a:solidFill>
            <a:srgbClr val="4AA9C3"/>
          </a:solidFill>
          <a:ln>
            <a:noFill/>
          </a:ln>
          <a:effectLst/>
        </c:spPr>
        <c:marker>
          <c:symbol val="none"/>
        </c:marker>
        <c:dLbl>
          <c:idx val="0"/>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ysClr val="windowText" lastClr="000000"/>
                  </a:solidFill>
                  <a:latin typeface="+mn-lt"/>
                  <a:ea typeface="+mn-ea"/>
                  <a:cs typeface="+mn-cs"/>
                </a:defRPr>
              </a:pPr>
              <a:endParaRPr lang="en-US"/>
            </a:p>
          </c:txPr>
          <c:showLegendKey val="0"/>
          <c:showVal val="1"/>
          <c:showCatName val="0"/>
          <c:showSerName val="1"/>
          <c:showPercent val="0"/>
          <c:showBubbleSize val="0"/>
          <c:separator>
</c:separator>
          <c:extLst>
            <c:ext xmlns:c15="http://schemas.microsoft.com/office/drawing/2012/chart" uri="{CE6537A1-D6FC-4f65-9D91-7224C49458BB}"/>
          </c:extLst>
        </c:dLbl>
      </c:pivotFmt>
      <c:pivotFmt>
        <c:idx val="98"/>
        <c:spPr>
          <a:solidFill>
            <a:srgbClr val="4CA52C"/>
          </a:solidFill>
          <a:ln>
            <a:noFill/>
          </a:ln>
          <a:effectLst/>
        </c:spPr>
        <c:marker>
          <c:symbol val="none"/>
        </c:marker>
        <c:dLbl>
          <c:idx val="0"/>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ysClr val="windowText" lastClr="000000"/>
                  </a:solidFill>
                  <a:latin typeface="+mn-lt"/>
                  <a:ea typeface="+mn-ea"/>
                  <a:cs typeface="+mn-cs"/>
                </a:defRPr>
              </a:pPr>
              <a:endParaRPr lang="en-US"/>
            </a:p>
          </c:txPr>
          <c:showLegendKey val="0"/>
          <c:showVal val="1"/>
          <c:showCatName val="0"/>
          <c:showSerName val="1"/>
          <c:showPercent val="0"/>
          <c:showBubbleSize val="0"/>
          <c:separator>
</c:separator>
          <c:extLst>
            <c:ext xmlns:c15="http://schemas.microsoft.com/office/drawing/2012/chart" uri="{CE6537A1-D6FC-4f65-9D91-7224C49458BB}"/>
          </c:extLst>
        </c:dLbl>
      </c:pivotFmt>
      <c:pivotFmt>
        <c:idx val="99"/>
        <c:spPr>
          <a:pattFill prst="smCheck">
            <a:fgClr>
              <a:schemeClr val="accent3">
                <a:lumMod val="20000"/>
                <a:lumOff val="80000"/>
              </a:schemeClr>
            </a:fgClr>
            <a:bgClr>
              <a:srgbClr val="92D050"/>
            </a:bgClr>
          </a:pattFill>
          <a:ln>
            <a:noFill/>
          </a:ln>
          <a:effectLst/>
        </c:spPr>
        <c:marker>
          <c:symbol val="none"/>
        </c:marker>
        <c:dLbl>
          <c:idx val="0"/>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ysClr val="windowText" lastClr="000000"/>
                  </a:solidFill>
                  <a:latin typeface="+mn-lt"/>
                  <a:ea typeface="+mn-ea"/>
                  <a:cs typeface="+mn-cs"/>
                </a:defRPr>
              </a:pPr>
              <a:endParaRPr lang="en-US"/>
            </a:p>
          </c:txPr>
          <c:showLegendKey val="0"/>
          <c:showVal val="1"/>
          <c:showCatName val="0"/>
          <c:showSerName val="1"/>
          <c:showPercent val="0"/>
          <c:showBubbleSize val="0"/>
          <c:separator>
</c:separator>
          <c:extLst>
            <c:ext xmlns:c15="http://schemas.microsoft.com/office/drawing/2012/chart" uri="{CE6537A1-D6FC-4f65-9D91-7224C49458BB}"/>
          </c:extLst>
        </c:dLbl>
      </c:pivotFmt>
      <c:pivotFmt>
        <c:idx val="100"/>
        <c:spPr>
          <a:pattFill prst="smCheck">
            <a:fgClr>
              <a:schemeClr val="accent3">
                <a:lumMod val="20000"/>
                <a:lumOff val="80000"/>
              </a:schemeClr>
            </a:fgClr>
            <a:bgClr>
              <a:srgbClr val="92D050"/>
            </a:bgClr>
          </a:pattFill>
          <a:ln>
            <a:noFill/>
          </a:ln>
          <a:effectLst/>
        </c:spPr>
        <c:dLbl>
          <c:idx val="0"/>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ysClr val="windowText" lastClr="000000"/>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01"/>
        <c:spPr>
          <a:pattFill prst="smCheck">
            <a:fgClr>
              <a:schemeClr val="accent3">
                <a:lumMod val="20000"/>
                <a:lumOff val="80000"/>
              </a:schemeClr>
            </a:fgClr>
            <a:bgClr>
              <a:srgbClr val="92D050"/>
            </a:bgClr>
          </a:pattFill>
          <a:ln>
            <a:noFill/>
          </a:ln>
          <a:effectLst/>
        </c:spPr>
      </c:pivotFmt>
      <c:pivotFmt>
        <c:idx val="102"/>
        <c:spPr>
          <a:pattFill prst="smCheck">
            <a:fgClr>
              <a:schemeClr val="accent3">
                <a:lumMod val="20000"/>
                <a:lumOff val="80000"/>
              </a:schemeClr>
            </a:fgClr>
            <a:bgClr>
              <a:srgbClr val="92D050"/>
            </a:bgClr>
          </a:pattFill>
          <a:ln>
            <a:noFill/>
          </a:ln>
          <a:effectLst/>
        </c:spPr>
      </c:pivotFmt>
      <c:pivotFmt>
        <c:idx val="10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0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05"/>
        <c:spPr>
          <a:solidFill>
            <a:srgbClr val="4AA9C3"/>
          </a:solidFill>
          <a:ln>
            <a:noFill/>
          </a:ln>
          <a:effectLst/>
        </c:spPr>
        <c:marker>
          <c:symbol val="none"/>
        </c:marker>
        <c:dLbl>
          <c:idx val="0"/>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ysClr val="windowText" lastClr="000000"/>
                  </a:solidFill>
                  <a:latin typeface="+mn-lt"/>
                  <a:ea typeface="+mn-ea"/>
                  <a:cs typeface="+mn-cs"/>
                </a:defRPr>
              </a:pPr>
              <a:endParaRPr lang="en-US"/>
            </a:p>
          </c:txPr>
          <c:showLegendKey val="0"/>
          <c:showVal val="1"/>
          <c:showCatName val="0"/>
          <c:showSerName val="1"/>
          <c:showPercent val="0"/>
          <c:showBubbleSize val="0"/>
          <c:separator>
</c:separator>
          <c:extLst>
            <c:ext xmlns:c15="http://schemas.microsoft.com/office/drawing/2012/chart" uri="{CE6537A1-D6FC-4f65-9D91-7224C49458BB}"/>
          </c:extLst>
        </c:dLbl>
      </c:pivotFmt>
      <c:pivotFmt>
        <c:idx val="106"/>
        <c:spPr>
          <a:solidFill>
            <a:srgbClr val="4CA52C"/>
          </a:solidFill>
          <a:ln>
            <a:noFill/>
          </a:ln>
          <a:effectLst/>
        </c:spPr>
        <c:marker>
          <c:symbol val="none"/>
        </c:marker>
        <c:dLbl>
          <c:idx val="0"/>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ysClr val="windowText" lastClr="000000"/>
                  </a:solidFill>
                  <a:latin typeface="+mn-lt"/>
                  <a:ea typeface="+mn-ea"/>
                  <a:cs typeface="+mn-cs"/>
                </a:defRPr>
              </a:pPr>
              <a:endParaRPr lang="en-US"/>
            </a:p>
          </c:txPr>
          <c:showLegendKey val="0"/>
          <c:showVal val="1"/>
          <c:showCatName val="0"/>
          <c:showSerName val="1"/>
          <c:showPercent val="0"/>
          <c:showBubbleSize val="0"/>
          <c:separator>
</c:separator>
          <c:extLst>
            <c:ext xmlns:c15="http://schemas.microsoft.com/office/drawing/2012/chart" uri="{CE6537A1-D6FC-4f65-9D91-7224C49458BB}"/>
          </c:extLst>
        </c:dLbl>
      </c:pivotFmt>
      <c:pivotFmt>
        <c:idx val="107"/>
        <c:spPr>
          <a:pattFill prst="smCheck">
            <a:fgClr>
              <a:schemeClr val="accent3">
                <a:lumMod val="20000"/>
                <a:lumOff val="80000"/>
              </a:schemeClr>
            </a:fgClr>
            <a:bgClr>
              <a:srgbClr val="92D050"/>
            </a:bgClr>
          </a:pattFill>
          <a:ln>
            <a:noFill/>
          </a:ln>
          <a:effectLst/>
        </c:spPr>
        <c:marker>
          <c:symbol val="none"/>
        </c:marker>
        <c:dLbl>
          <c:idx val="0"/>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ysClr val="windowText" lastClr="000000"/>
                  </a:solidFill>
                  <a:latin typeface="+mn-lt"/>
                  <a:ea typeface="+mn-ea"/>
                  <a:cs typeface="+mn-cs"/>
                </a:defRPr>
              </a:pPr>
              <a:endParaRPr lang="en-US"/>
            </a:p>
          </c:txPr>
          <c:showLegendKey val="0"/>
          <c:showVal val="1"/>
          <c:showCatName val="0"/>
          <c:showSerName val="1"/>
          <c:showPercent val="0"/>
          <c:showBubbleSize val="0"/>
          <c:separator>
</c:separator>
          <c:extLst>
            <c:ext xmlns:c15="http://schemas.microsoft.com/office/drawing/2012/chart" uri="{CE6537A1-D6FC-4f65-9D91-7224C49458BB}"/>
          </c:extLst>
        </c:dLbl>
      </c:pivotFmt>
      <c:pivotFmt>
        <c:idx val="108"/>
        <c:spPr>
          <a:pattFill prst="smCheck">
            <a:fgClr>
              <a:schemeClr val="accent3">
                <a:lumMod val="20000"/>
                <a:lumOff val="80000"/>
              </a:schemeClr>
            </a:fgClr>
            <a:bgClr>
              <a:srgbClr val="92D050"/>
            </a:bgClr>
          </a:pattFill>
          <a:ln>
            <a:noFill/>
          </a:ln>
          <a:effectLst/>
        </c:spPr>
        <c:dLbl>
          <c:idx val="0"/>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ysClr val="windowText" lastClr="000000"/>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09"/>
        <c:spPr>
          <a:pattFill prst="smCheck">
            <a:fgClr>
              <a:schemeClr val="accent3">
                <a:lumMod val="20000"/>
                <a:lumOff val="80000"/>
              </a:schemeClr>
            </a:fgClr>
            <a:bgClr>
              <a:srgbClr val="92D050"/>
            </a:bgClr>
          </a:pattFill>
          <a:ln>
            <a:noFill/>
          </a:ln>
          <a:effectLst/>
        </c:spPr>
      </c:pivotFmt>
      <c:pivotFmt>
        <c:idx val="110"/>
        <c:spPr>
          <a:pattFill prst="smCheck">
            <a:fgClr>
              <a:schemeClr val="accent3">
                <a:lumMod val="20000"/>
                <a:lumOff val="80000"/>
              </a:schemeClr>
            </a:fgClr>
            <a:bgClr>
              <a:srgbClr val="92D050"/>
            </a:bgClr>
          </a:pattFill>
          <a:ln>
            <a:noFill/>
          </a:ln>
          <a:effectLst/>
        </c:spPr>
      </c:pivotFmt>
    </c:pivotFmts>
    <c:plotArea>
      <c:layout>
        <c:manualLayout>
          <c:layoutTarget val="inner"/>
          <c:xMode val="edge"/>
          <c:yMode val="edge"/>
          <c:x val="0.11710236220472441"/>
          <c:y val="0.13099687582847727"/>
          <c:w val="0.79670265242818683"/>
          <c:h val="0.66549826432986203"/>
        </c:manualLayout>
      </c:layout>
      <c:barChart>
        <c:barDir val="col"/>
        <c:grouping val="stacked"/>
        <c:varyColors val="0"/>
        <c:ser>
          <c:idx val="0"/>
          <c:order val="0"/>
          <c:tx>
            <c:strRef>
              <c:f>'Asset Type GBV Chart'!$B$3:$B$4</c:f>
              <c:strCache>
                <c:ptCount val="1"/>
                <c:pt idx="0">
                  <c:v>UDP</c:v>
                </c:pt>
              </c:strCache>
            </c:strRef>
          </c:tx>
          <c:spPr>
            <a:solidFill>
              <a:schemeClr val="accent1"/>
            </a:solidFill>
            <a:ln>
              <a:noFill/>
            </a:ln>
            <a:effectLst/>
          </c:spPr>
          <c:invertIfNegative val="0"/>
          <c:cat>
            <c:strRef>
              <c:f>'Asset Type GBV Chart'!$A$5:$A$7</c:f>
              <c:strCache>
                <c:ptCount val="3"/>
                <c:pt idx="0">
                  <c:v>2024</c:v>
                </c:pt>
                <c:pt idx="1">
                  <c:v>2025</c:v>
                </c:pt>
                <c:pt idx="2">
                  <c:v>2026E</c:v>
                </c:pt>
              </c:strCache>
            </c:strRef>
          </c:cat>
          <c:val>
            <c:numRef>
              <c:f>'Asset Type GBV Chart'!$B$5:$B$7</c:f>
              <c:numCache>
                <c:formatCode>0%</c:formatCode>
                <c:ptCount val="3"/>
                <c:pt idx="0">
                  <c:v>0</c:v>
                </c:pt>
                <c:pt idx="1">
                  <c:v>3.2506666911349472E-3</c:v>
                </c:pt>
                <c:pt idx="2">
                  <c:v>2.8508129425590819E-3</c:v>
                </c:pt>
              </c:numCache>
            </c:numRef>
          </c:val>
          <c:extLst>
            <c:ext xmlns:c16="http://schemas.microsoft.com/office/drawing/2014/chart" uri="{C3380CC4-5D6E-409C-BE32-E72D297353CC}">
              <c16:uniqueId val="{00000000-18DF-4E89-B35B-F57CC9C7C704}"/>
            </c:ext>
          </c:extLst>
        </c:ser>
        <c:ser>
          <c:idx val="1"/>
          <c:order val="1"/>
          <c:tx>
            <c:strRef>
              <c:f>'Asset Type GBV Chart'!$C$3:$C$4</c:f>
              <c:strCache>
                <c:ptCount val="1"/>
                <c:pt idx="0">
                  <c:v>OTH</c:v>
                </c:pt>
              </c:strCache>
            </c:strRef>
          </c:tx>
          <c:spPr>
            <a:solidFill>
              <a:schemeClr val="accent2"/>
            </a:solidFill>
            <a:ln>
              <a:noFill/>
            </a:ln>
            <a:effectLst/>
          </c:spPr>
          <c:invertIfNegative val="0"/>
          <c:dPt>
            <c:idx val="0"/>
            <c:invertIfNegative val="0"/>
            <c:bubble3D val="0"/>
            <c:extLst>
              <c:ext xmlns:c16="http://schemas.microsoft.com/office/drawing/2014/chart" uri="{C3380CC4-5D6E-409C-BE32-E72D297353CC}">
                <c16:uniqueId val="{00000001-18DF-4E89-B35B-F57CC9C7C704}"/>
              </c:ext>
            </c:extLst>
          </c:dPt>
          <c:dPt>
            <c:idx val="1"/>
            <c:invertIfNegative val="0"/>
            <c:bubble3D val="0"/>
            <c:extLst>
              <c:ext xmlns:c16="http://schemas.microsoft.com/office/drawing/2014/chart" uri="{C3380CC4-5D6E-409C-BE32-E72D297353CC}">
                <c16:uniqueId val="{00000002-18DF-4E89-B35B-F57CC9C7C704}"/>
              </c:ext>
            </c:extLst>
          </c:dPt>
          <c:dPt>
            <c:idx val="2"/>
            <c:invertIfNegative val="0"/>
            <c:bubble3D val="0"/>
            <c:extLst>
              <c:ext xmlns:c16="http://schemas.microsoft.com/office/drawing/2014/chart" uri="{C3380CC4-5D6E-409C-BE32-E72D297353CC}">
                <c16:uniqueId val="{00000003-18DF-4E89-B35B-F57CC9C7C704}"/>
              </c:ext>
            </c:extLst>
          </c:dPt>
          <c:cat>
            <c:strRef>
              <c:f>'Asset Type GBV Chart'!$A$5:$A$7</c:f>
              <c:strCache>
                <c:ptCount val="3"/>
                <c:pt idx="0">
                  <c:v>2024</c:v>
                </c:pt>
                <c:pt idx="1">
                  <c:v>2025</c:v>
                </c:pt>
                <c:pt idx="2">
                  <c:v>2026E</c:v>
                </c:pt>
              </c:strCache>
            </c:strRef>
          </c:cat>
          <c:val>
            <c:numRef>
              <c:f>'Asset Type GBV Chart'!$C$5:$C$7</c:f>
              <c:numCache>
                <c:formatCode>0%</c:formatCode>
                <c:ptCount val="3"/>
                <c:pt idx="0">
                  <c:v>5.7478336101518092E-3</c:v>
                </c:pt>
                <c:pt idx="1">
                  <c:v>5.0069609477899719E-3</c:v>
                </c:pt>
                <c:pt idx="2">
                  <c:v>4.3910712567900665E-3</c:v>
                </c:pt>
              </c:numCache>
            </c:numRef>
          </c:val>
          <c:extLst>
            <c:ext xmlns:c16="http://schemas.microsoft.com/office/drawing/2014/chart" uri="{C3380CC4-5D6E-409C-BE32-E72D297353CC}">
              <c16:uniqueId val="{00000004-18DF-4E89-B35B-F57CC9C7C704}"/>
            </c:ext>
          </c:extLst>
        </c:ser>
        <c:ser>
          <c:idx val="2"/>
          <c:order val="2"/>
          <c:tx>
            <c:strRef>
              <c:f>'Asset Type GBV Chart'!$D$3:$D$4</c:f>
              <c:strCache>
                <c:ptCount val="1"/>
                <c:pt idx="0">
                  <c:v>SNF</c:v>
                </c:pt>
              </c:strCache>
            </c:strRef>
          </c:tx>
          <c:spPr>
            <a:solidFill>
              <a:srgbClr val="4AA9C3"/>
            </a:solidFill>
            <a:ln>
              <a:noFill/>
            </a:ln>
            <a:effectLst/>
          </c:spPr>
          <c:invertIfNegative val="0"/>
          <c:dPt>
            <c:idx val="0"/>
            <c:invertIfNegative val="0"/>
            <c:bubble3D val="0"/>
            <c:extLst>
              <c:ext xmlns:c16="http://schemas.microsoft.com/office/drawing/2014/chart" uri="{C3380CC4-5D6E-409C-BE32-E72D297353CC}">
                <c16:uniqueId val="{00000005-18DF-4E89-B35B-F57CC9C7C704}"/>
              </c:ext>
            </c:extLst>
          </c:dPt>
          <c:dPt>
            <c:idx val="1"/>
            <c:invertIfNegative val="0"/>
            <c:bubble3D val="0"/>
            <c:extLst>
              <c:ext xmlns:c16="http://schemas.microsoft.com/office/drawing/2014/chart" uri="{C3380CC4-5D6E-409C-BE32-E72D297353CC}">
                <c16:uniqueId val="{00000006-18DF-4E89-B35B-F57CC9C7C704}"/>
              </c:ext>
            </c:extLst>
          </c:dPt>
          <c:dPt>
            <c:idx val="2"/>
            <c:invertIfNegative val="0"/>
            <c:bubble3D val="0"/>
            <c:extLst>
              <c:ext xmlns:c16="http://schemas.microsoft.com/office/drawing/2014/chart" uri="{C3380CC4-5D6E-409C-BE32-E72D297353CC}">
                <c16:uniqueId val="{00000007-18DF-4E89-B35B-F57CC9C7C704}"/>
              </c:ext>
            </c:extLst>
          </c:dPt>
          <c:dLbls>
            <c:spPr>
              <a:noFill/>
              <a:ln>
                <a:noFill/>
              </a:ln>
              <a:effectLst/>
            </c:spPr>
            <c:txPr>
              <a:bodyPr rot="0" spcFirstLastPara="1" vertOverflow="ellipsis" vert="horz" wrap="square" lIns="38100" tIns="19050" rIns="38100" bIns="19050" anchor="ctr" anchorCtr="0">
                <a:spAutoFit/>
              </a:bodyPr>
              <a:lstStyle/>
              <a:p>
                <a:pPr algn="ctr">
                  <a:defRPr lang="en-US" sz="850" b="0" i="0" u="none" strike="noStrike" kern="1200" baseline="0">
                    <a:solidFill>
                      <a:sysClr val="windowText" lastClr="000000"/>
                    </a:solidFill>
                    <a:latin typeface="+mn-lt"/>
                    <a:ea typeface="+mn-ea"/>
                    <a:cs typeface="+mn-cs"/>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'Asset Type GBV Chart'!$A$5:$A$7</c:f>
              <c:strCache>
                <c:ptCount val="3"/>
                <c:pt idx="0">
                  <c:v>2024</c:v>
                </c:pt>
                <c:pt idx="1">
                  <c:v>2025</c:v>
                </c:pt>
                <c:pt idx="2">
                  <c:v>2026E</c:v>
                </c:pt>
              </c:strCache>
            </c:strRef>
          </c:cat>
          <c:val>
            <c:numRef>
              <c:f>'Asset Type GBV Chart'!$D$5:$D$7</c:f>
              <c:numCache>
                <c:formatCode>0%</c:formatCode>
                <c:ptCount val="3"/>
                <c:pt idx="0">
                  <c:v>0.45916596324929509</c:v>
                </c:pt>
                <c:pt idx="1">
                  <c:v>0.36361463792644666</c:v>
                </c:pt>
                <c:pt idx="2">
                  <c:v>0.22316371471826368</c:v>
                </c:pt>
              </c:numCache>
            </c:numRef>
          </c:val>
          <c:extLst>
            <c:ext xmlns:c16="http://schemas.microsoft.com/office/drawing/2014/chart" uri="{C3380CC4-5D6E-409C-BE32-E72D297353CC}">
              <c16:uniqueId val="{00000008-18DF-4E89-B35B-F57CC9C7C704}"/>
            </c:ext>
          </c:extLst>
        </c:ser>
        <c:ser>
          <c:idx val="3"/>
          <c:order val="3"/>
          <c:tx>
            <c:strRef>
              <c:f>'Asset Type GBV Chart'!$E$3:$E$4</c:f>
              <c:strCache>
                <c:ptCount val="1"/>
                <c:pt idx="0">
                  <c:v>NNN</c:v>
                </c:pt>
              </c:strCache>
            </c:strRef>
          </c:tx>
          <c:spPr>
            <a:solidFill>
              <a:srgbClr val="4CA52C"/>
            </a:solidFill>
            <a:ln>
              <a:noFill/>
            </a:ln>
            <a:effectLst/>
          </c:spPr>
          <c:invertIfNegative val="0"/>
          <c:dPt>
            <c:idx val="0"/>
            <c:invertIfNegative val="0"/>
            <c:bubble3D val="0"/>
            <c:extLst>
              <c:ext xmlns:c16="http://schemas.microsoft.com/office/drawing/2014/chart" uri="{C3380CC4-5D6E-409C-BE32-E72D297353CC}">
                <c16:uniqueId val="{00000009-18DF-4E89-B35B-F57CC9C7C704}"/>
              </c:ext>
            </c:extLst>
          </c:dPt>
          <c:dPt>
            <c:idx val="1"/>
            <c:invertIfNegative val="0"/>
            <c:bubble3D val="0"/>
            <c:extLst>
              <c:ext xmlns:c16="http://schemas.microsoft.com/office/drawing/2014/chart" uri="{C3380CC4-5D6E-409C-BE32-E72D297353CC}">
                <c16:uniqueId val="{0000000A-18DF-4E89-B35B-F57CC9C7C704}"/>
              </c:ext>
            </c:extLst>
          </c:dPt>
          <c:dPt>
            <c:idx val="2"/>
            <c:invertIfNegative val="0"/>
            <c:bubble3D val="0"/>
            <c:extLst>
              <c:ext xmlns:c16="http://schemas.microsoft.com/office/drawing/2014/chart" uri="{C3380CC4-5D6E-409C-BE32-E72D297353CC}">
                <c16:uniqueId val="{0000000B-18DF-4E89-B35B-F57CC9C7C704}"/>
              </c:ext>
            </c:extLst>
          </c:dPt>
          <c:dLbls>
            <c:spPr>
              <a:noFill/>
              <a:ln>
                <a:noFill/>
              </a:ln>
              <a:effectLst/>
            </c:spPr>
            <c:txPr>
              <a:bodyPr rot="0" spcFirstLastPara="1" vertOverflow="ellipsis" vert="horz" wrap="square" lIns="38100" tIns="19050" rIns="38100" bIns="19050" anchor="ctr" anchorCtr="0">
                <a:spAutoFit/>
              </a:bodyPr>
              <a:lstStyle/>
              <a:p>
                <a:pPr algn="ctr">
                  <a:defRPr lang="en-US" sz="850" b="0" i="0" u="none" strike="noStrike" kern="1200" baseline="0">
                    <a:solidFill>
                      <a:sysClr val="windowText" lastClr="000000"/>
                    </a:solidFill>
                    <a:latin typeface="+mn-lt"/>
                    <a:ea typeface="+mn-ea"/>
                    <a:cs typeface="+mn-cs"/>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'Asset Type GBV Chart'!$A$5:$A$7</c:f>
              <c:strCache>
                <c:ptCount val="3"/>
                <c:pt idx="0">
                  <c:v>2024</c:v>
                </c:pt>
                <c:pt idx="1">
                  <c:v>2025</c:v>
                </c:pt>
                <c:pt idx="2">
                  <c:v>2026E</c:v>
                </c:pt>
              </c:strCache>
            </c:strRef>
          </c:cat>
          <c:val>
            <c:numRef>
              <c:f>'Asset Type GBV Chart'!$E$5:$E$7</c:f>
              <c:numCache>
                <c:formatCode>0%</c:formatCode>
                <c:ptCount val="3"/>
                <c:pt idx="0">
                  <c:v>0.53508620314055311</c:v>
                </c:pt>
                <c:pt idx="1">
                  <c:v>0.39237098473429532</c:v>
                </c:pt>
                <c:pt idx="2">
                  <c:v>0.32279988309984392</c:v>
                </c:pt>
              </c:numCache>
            </c:numRef>
          </c:val>
          <c:extLst>
            <c:ext xmlns:c16="http://schemas.microsoft.com/office/drawing/2014/chart" uri="{C3380CC4-5D6E-409C-BE32-E72D297353CC}">
              <c16:uniqueId val="{0000000C-18DF-4E89-B35B-F57CC9C7C704}"/>
            </c:ext>
          </c:extLst>
        </c:ser>
        <c:ser>
          <c:idx val="4"/>
          <c:order val="4"/>
          <c:tx>
            <c:strRef>
              <c:f>'Asset Type GBV Chart'!$F$3:$F$4</c:f>
              <c:strCache>
                <c:ptCount val="1"/>
                <c:pt idx="0">
                  <c:v>SHOP</c:v>
                </c:pt>
              </c:strCache>
            </c:strRef>
          </c:tx>
          <c:spPr>
            <a:pattFill prst="smCheck">
              <a:fgClr>
                <a:schemeClr val="accent3">
                  <a:lumMod val="20000"/>
                  <a:lumOff val="80000"/>
                </a:schemeClr>
              </a:fgClr>
              <a:bgClr>
                <a:srgbClr val="92D050"/>
              </a:bgClr>
            </a:pattFill>
            <a:ln>
              <a:noFill/>
            </a:ln>
            <a:effectLst/>
          </c:spPr>
          <c:invertIfNegative val="0"/>
          <c:dPt>
            <c:idx val="0"/>
            <c:invertIfNegative val="0"/>
            <c:bubble3D val="0"/>
            <c:spPr>
              <a:pattFill prst="smCheck">
                <a:fgClr>
                  <a:schemeClr val="accent3">
                    <a:lumMod val="20000"/>
                    <a:lumOff val="80000"/>
                  </a:schemeClr>
                </a:fgClr>
                <a:bgClr>
                  <a:srgbClr val="92D050"/>
                </a:bgClr>
              </a:pattFill>
              <a:ln>
                <a:noFill/>
              </a:ln>
              <a:effectLst/>
            </c:spPr>
            <c:extLst>
              <c:ext xmlns:c16="http://schemas.microsoft.com/office/drawing/2014/chart" uri="{C3380CC4-5D6E-409C-BE32-E72D297353CC}">
                <c16:uniqueId val="{0000000E-18DF-4E89-B35B-F57CC9C7C704}"/>
              </c:ext>
            </c:extLst>
          </c:dPt>
          <c:dPt>
            <c:idx val="1"/>
            <c:invertIfNegative val="0"/>
            <c:bubble3D val="0"/>
            <c:spPr>
              <a:pattFill prst="smCheck">
                <a:fgClr>
                  <a:schemeClr val="accent3">
                    <a:lumMod val="20000"/>
                    <a:lumOff val="80000"/>
                  </a:schemeClr>
                </a:fgClr>
                <a:bgClr>
                  <a:srgbClr val="92D050"/>
                </a:bgClr>
              </a:pattFill>
              <a:ln>
                <a:noFill/>
              </a:ln>
              <a:effectLst/>
            </c:spPr>
            <c:extLst>
              <c:ext xmlns:c16="http://schemas.microsoft.com/office/drawing/2014/chart" uri="{C3380CC4-5D6E-409C-BE32-E72D297353CC}">
                <c16:uniqueId val="{00000010-18DF-4E89-B35B-F57CC9C7C704}"/>
              </c:ext>
            </c:extLst>
          </c:dPt>
          <c:dPt>
            <c:idx val="2"/>
            <c:invertIfNegative val="0"/>
            <c:bubble3D val="0"/>
            <c:spPr>
              <a:pattFill prst="smCheck">
                <a:fgClr>
                  <a:schemeClr val="accent3">
                    <a:lumMod val="20000"/>
                    <a:lumOff val="80000"/>
                  </a:schemeClr>
                </a:fgClr>
                <a:bgClr>
                  <a:srgbClr val="92D050"/>
                </a:bgClr>
              </a:pattFill>
              <a:ln>
                <a:noFill/>
              </a:ln>
              <a:effectLst/>
            </c:spPr>
            <c:extLst>
              <c:ext xmlns:c16="http://schemas.microsoft.com/office/drawing/2014/chart" uri="{C3380CC4-5D6E-409C-BE32-E72D297353CC}">
                <c16:uniqueId val="{00000012-18DF-4E89-B35B-F57CC9C7C704}"/>
              </c:ext>
            </c:extLst>
          </c:dPt>
          <c:dLbls>
            <c:dLbl>
              <c:idx val="0"/>
              <c:delete val="1"/>
              <c:extLst>
                <c:ext xmlns:c15="http://schemas.microsoft.com/office/drawing/2012/chart" uri="{CE6537A1-D6FC-4f65-9D91-7224C49458BB}"/>
                <c:ext xmlns:c16="http://schemas.microsoft.com/office/drawing/2014/chart" uri="{C3380CC4-5D6E-409C-BE32-E72D297353CC}">
                  <c16:uniqueId val="{0000000E-18DF-4E89-B35B-F57CC9C7C704}"/>
                </c:ext>
              </c:extLst>
            </c:dLbl>
            <c:spPr>
              <a:noFill/>
              <a:ln>
                <a:noFill/>
              </a:ln>
              <a:effectLst/>
            </c:spPr>
            <c:txPr>
              <a:bodyPr rot="0" spcFirstLastPara="1" vertOverflow="ellipsis" vert="horz" wrap="square" lIns="38100" tIns="19050" rIns="38100" bIns="19050" anchor="ctr" anchorCtr="0">
                <a:spAutoFit/>
              </a:bodyPr>
              <a:lstStyle/>
              <a:p>
                <a:pPr algn="ctr">
                  <a:defRPr lang="en-US" sz="850" b="0" i="0" u="none" strike="noStrike" kern="1200" baseline="0">
                    <a:solidFill>
                      <a:sysClr val="windowText" lastClr="000000"/>
                    </a:solidFill>
                    <a:latin typeface="+mn-lt"/>
                    <a:ea typeface="+mn-ea"/>
                    <a:cs typeface="+mn-cs"/>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'Asset Type GBV Chart'!$A$5:$A$7</c:f>
              <c:strCache>
                <c:ptCount val="3"/>
                <c:pt idx="0">
                  <c:v>2024</c:v>
                </c:pt>
                <c:pt idx="1">
                  <c:v>2025</c:v>
                </c:pt>
                <c:pt idx="2">
                  <c:v>2026E</c:v>
                </c:pt>
              </c:strCache>
            </c:strRef>
          </c:cat>
          <c:val>
            <c:numRef>
              <c:f>'Asset Type GBV Chart'!$F$5:$F$7</c:f>
              <c:numCache>
                <c:formatCode>0%</c:formatCode>
                <c:ptCount val="3"/>
                <c:pt idx="0">
                  <c:v>0</c:v>
                </c:pt>
                <c:pt idx="1">
                  <c:v>0.23575674970033308</c:v>
                </c:pt>
                <c:pt idx="2">
                  <c:v>0.44679451798254327</c:v>
                </c:pt>
              </c:numCache>
            </c:numRef>
          </c:val>
          <c:extLst>
            <c:ext xmlns:c16="http://schemas.microsoft.com/office/drawing/2014/chart" uri="{C3380CC4-5D6E-409C-BE32-E72D297353CC}">
              <c16:uniqueId val="{00000013-18DF-4E89-B35B-F57CC9C7C704}"/>
            </c:ext>
          </c:extLst>
        </c:ser>
        <c:dLbls>
          <c:showLegendKey val="0"/>
          <c:showVal val="0"/>
          <c:showCatName val="0"/>
          <c:showSerName val="0"/>
          <c:showPercent val="0"/>
          <c:showBubbleSize val="0"/>
        </c:dLbls>
        <c:gapWidth val="75"/>
        <c:overlap val="100"/>
        <c:axId val="1268940448"/>
        <c:axId val="1268927008"/>
      </c:barChart>
      <c:catAx>
        <c:axId val="1268940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268927008"/>
        <c:crosses val="autoZero"/>
        <c:auto val="1"/>
        <c:lblAlgn val="ctr"/>
        <c:lblOffset val="100"/>
        <c:noMultiLvlLbl val="0"/>
      </c:catAx>
      <c:valAx>
        <c:axId val="126892700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68940448"/>
        <c:crosses val="autoZero"/>
        <c:crossBetween val="between"/>
        <c:majorUnit val="0.2"/>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extLst>
    <c:ext xmlns:c14="http://schemas.microsoft.com/office/drawing/2007/8/2/chart" uri="{781A3756-C4B2-4CAC-9D66-4F8BD8637D16}">
      <c14:pivotOptions>
        <c14:dropZoneFilter val="1"/>
        <c14:dropZoneCategories val="1"/>
        <c14:dropZoneData val="1"/>
        <c14:dropZonesVisible val="1"/>
      </c14:pivotOptions>
    </c:ext>
    <c:ext xmlns:c16="http://schemas.microsoft.com/office/drawing/2014/chart" uri="{E28EC0CA-F0BB-4C9C-879D-F8772B89E7AC}">
      <c16:pivotOptions16>
        <c16:showExpandCollapseFieldButtons val="1"/>
      </c16:pivotOptions16>
    </c:ext>
  </c:extLs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Expected</a:t>
            </a:r>
            <a:r>
              <a:rPr lang="en-US" baseline="0" dirty="0"/>
              <a:t> After Capex 5 Year IRRs SHOP </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1"/>
            <c:invertIfNegative val="0"/>
            <c:bubble3D val="0"/>
            <c:spPr>
              <a:solidFill>
                <a:srgbClr val="92D050"/>
              </a:solidFill>
              <a:ln>
                <a:noFill/>
              </a:ln>
              <a:effectLst/>
            </c:spPr>
            <c:extLst>
              <c:ext xmlns:c16="http://schemas.microsoft.com/office/drawing/2014/chart" uri="{C3380CC4-5D6E-409C-BE32-E72D297353CC}">
                <c16:uniqueId val="{00000001-8735-4E92-9CB0-E0082405643E}"/>
              </c:ext>
            </c:extLst>
          </c:dPt>
          <c:dPt>
            <c:idx val="2"/>
            <c:invertIfNegative val="0"/>
            <c:bubble3D val="0"/>
            <c:spPr>
              <a:solidFill>
                <a:srgbClr val="FF0000"/>
              </a:solidFill>
              <a:ln>
                <a:noFill/>
              </a:ln>
              <a:effectLst/>
            </c:spPr>
            <c:extLst>
              <c:ext xmlns:c16="http://schemas.microsoft.com/office/drawing/2014/chart" uri="{C3380CC4-5D6E-409C-BE32-E72D297353CC}">
                <c16:uniqueId val="{00000003-8735-4E92-9CB0-E0082405643E}"/>
              </c:ext>
            </c:extLst>
          </c:dPt>
          <c:dPt>
            <c:idx val="4"/>
            <c:invertIfNegative val="0"/>
            <c:bubble3D val="0"/>
            <c:spPr>
              <a:solidFill>
                <a:srgbClr val="00B0F0"/>
              </a:solidFill>
              <a:ln>
                <a:noFill/>
              </a:ln>
              <a:effectLst/>
            </c:spPr>
            <c:extLst>
              <c:ext xmlns:c16="http://schemas.microsoft.com/office/drawing/2014/chart" uri="{C3380CC4-5D6E-409C-BE32-E72D297353CC}">
                <c16:uniqueId val="{00000005-8735-4E92-9CB0-E0082405643E}"/>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Sheet1!$H$7:$L$7</c:f>
              <c:strCache>
                <c:ptCount val="5"/>
                <c:pt idx="0">
                  <c:v>Initial RIDEA Yield</c:v>
                </c:pt>
                <c:pt idx="1">
                  <c:v>NOI Growth</c:v>
                </c:pt>
                <c:pt idx="2">
                  <c:v>Capex</c:v>
                </c:pt>
                <c:pt idx="3">
                  <c:v>RIDEA Tax Leakage</c:v>
                </c:pt>
                <c:pt idx="4">
                  <c:v>Total IRR</c:v>
                </c:pt>
              </c:strCache>
            </c:strRef>
          </c:cat>
          <c:val>
            <c:numRef>
              <c:f>Sheet1!$H$8:$L$8</c:f>
              <c:numCache>
                <c:formatCode>0%</c:formatCode>
                <c:ptCount val="5"/>
                <c:pt idx="0">
                  <c:v>7.0000000000000007E-2</c:v>
                </c:pt>
                <c:pt idx="1">
                  <c:v>0.1</c:v>
                </c:pt>
                <c:pt idx="2">
                  <c:v>-0.01</c:v>
                </c:pt>
                <c:pt idx="3" formatCode="0.00%">
                  <c:v>-2.5000000000000001E-3</c:v>
                </c:pt>
                <c:pt idx="4" formatCode="0.0%">
                  <c:v>0.1575</c:v>
                </c:pt>
              </c:numCache>
            </c:numRef>
          </c:val>
          <c:extLst>
            <c:ext xmlns:c16="http://schemas.microsoft.com/office/drawing/2014/chart" uri="{C3380CC4-5D6E-409C-BE32-E72D297353CC}">
              <c16:uniqueId val="{00000006-8735-4E92-9CB0-E0082405643E}"/>
            </c:ext>
          </c:extLst>
        </c:ser>
        <c:dLbls>
          <c:showLegendKey val="0"/>
          <c:showVal val="0"/>
          <c:showCatName val="0"/>
          <c:showSerName val="0"/>
          <c:showPercent val="0"/>
          <c:showBubbleSize val="0"/>
        </c:dLbls>
        <c:gapWidth val="219"/>
        <c:overlap val="-27"/>
        <c:axId val="1345482287"/>
        <c:axId val="1345482767"/>
      </c:barChart>
      <c:catAx>
        <c:axId val="1345482287"/>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45482767"/>
        <c:crosses val="autoZero"/>
        <c:auto val="1"/>
        <c:lblAlgn val="ctr"/>
        <c:lblOffset val="100"/>
        <c:noMultiLvlLbl val="0"/>
      </c:catAx>
      <c:valAx>
        <c:axId val="134548276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4548228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WACC - 70%/30%</a:t>
            </a:r>
            <a:r>
              <a:rPr lang="en-US" baseline="0"/>
              <a:t> Debt / Equity Split</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1"/>
            <c:invertIfNegative val="0"/>
            <c:bubble3D val="0"/>
            <c:spPr>
              <a:solidFill>
                <a:srgbClr val="92D050"/>
              </a:solidFill>
              <a:ln>
                <a:noFill/>
              </a:ln>
              <a:effectLst/>
            </c:spPr>
            <c:extLst>
              <c:ext xmlns:c16="http://schemas.microsoft.com/office/drawing/2014/chart" uri="{C3380CC4-5D6E-409C-BE32-E72D297353CC}">
                <c16:uniqueId val="{00000001-ED22-4BC4-8CC5-4077A41370BB}"/>
              </c:ext>
            </c:extLst>
          </c:dPt>
          <c:dPt>
            <c:idx val="2"/>
            <c:invertIfNegative val="0"/>
            <c:bubble3D val="0"/>
            <c:spPr>
              <a:solidFill>
                <a:srgbClr val="00B0F0"/>
              </a:solidFill>
              <a:ln>
                <a:noFill/>
              </a:ln>
              <a:effectLst/>
            </c:spPr>
            <c:extLst>
              <c:ext xmlns:c16="http://schemas.microsoft.com/office/drawing/2014/chart" uri="{C3380CC4-5D6E-409C-BE32-E72D297353CC}">
                <c16:uniqueId val="{00000003-ED22-4BC4-8CC5-4077A41370BB}"/>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Sheet1!$C$46:$C$48</c:f>
              <c:strCache>
                <c:ptCount val="3"/>
                <c:pt idx="0">
                  <c:v>Equity</c:v>
                </c:pt>
                <c:pt idx="1">
                  <c:v>Debt</c:v>
                </c:pt>
                <c:pt idx="2">
                  <c:v>WACC</c:v>
                </c:pt>
              </c:strCache>
            </c:strRef>
          </c:cat>
          <c:val>
            <c:numRef>
              <c:f>Sheet1!$D$46:$D$48</c:f>
              <c:numCache>
                <c:formatCode>0.00%</c:formatCode>
                <c:ptCount val="3"/>
                <c:pt idx="0">
                  <c:v>0.08</c:v>
                </c:pt>
                <c:pt idx="1">
                  <c:v>0.05</c:v>
                </c:pt>
                <c:pt idx="2">
                  <c:v>7.0999999999999994E-2</c:v>
                </c:pt>
              </c:numCache>
            </c:numRef>
          </c:val>
          <c:extLst>
            <c:ext xmlns:c16="http://schemas.microsoft.com/office/drawing/2014/chart" uri="{C3380CC4-5D6E-409C-BE32-E72D297353CC}">
              <c16:uniqueId val="{00000004-ED22-4BC4-8CC5-4077A41370BB}"/>
            </c:ext>
          </c:extLst>
        </c:ser>
        <c:dLbls>
          <c:showLegendKey val="0"/>
          <c:showVal val="0"/>
          <c:showCatName val="0"/>
          <c:showSerName val="0"/>
          <c:showPercent val="0"/>
          <c:showBubbleSize val="0"/>
        </c:dLbls>
        <c:gapWidth val="219"/>
        <c:overlap val="-27"/>
        <c:axId val="1982633135"/>
        <c:axId val="1982633615"/>
      </c:barChart>
      <c:catAx>
        <c:axId val="19826331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82633615"/>
        <c:crosses val="autoZero"/>
        <c:auto val="1"/>
        <c:lblAlgn val="ctr"/>
        <c:lblOffset val="100"/>
        <c:noMultiLvlLbl val="0"/>
      </c:catAx>
      <c:valAx>
        <c:axId val="1982633615"/>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8263313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869940618005105E-2"/>
          <c:y val="4.380373379575174E-2"/>
          <c:w val="0.92112995108565976"/>
          <c:h val="0.82393298138869009"/>
        </c:manualLayout>
      </c:layout>
      <c:lineChart>
        <c:grouping val="standard"/>
        <c:varyColors val="0"/>
        <c:ser>
          <c:idx val="0"/>
          <c:order val="0"/>
          <c:tx>
            <c:strRef>
              <c:f>Sheet1!$B$1</c:f>
              <c:strCache>
                <c:ptCount val="1"/>
                <c:pt idx="0">
                  <c:v>85+</c:v>
                </c:pt>
              </c:strCache>
            </c:strRef>
          </c:tx>
          <c:spPr>
            <a:ln w="28575" cap="rnd">
              <a:solidFill>
                <a:schemeClr val="accent3">
                  <a:lumMod val="75000"/>
                  <a:alpha val="80000"/>
                </a:schemeClr>
              </a:solidFill>
              <a:round/>
            </a:ln>
            <a:effectLst/>
          </c:spPr>
          <c:marker>
            <c:symbol val="none"/>
          </c:marker>
          <c:cat>
            <c:numRef>
              <c:f>Sheet1!$A$2:$A$10</c:f>
              <c:numCache>
                <c:formatCode>General</c:formatCode>
                <c:ptCount val="9"/>
                <c:pt idx="0">
                  <c:v>2022</c:v>
                </c:pt>
                <c:pt idx="1">
                  <c:v>2025</c:v>
                </c:pt>
                <c:pt idx="2">
                  <c:v>2030</c:v>
                </c:pt>
                <c:pt idx="3">
                  <c:v>2035</c:v>
                </c:pt>
                <c:pt idx="4">
                  <c:v>2040</c:v>
                </c:pt>
                <c:pt idx="5">
                  <c:v>2045</c:v>
                </c:pt>
                <c:pt idx="6">
                  <c:v>2050</c:v>
                </c:pt>
                <c:pt idx="7">
                  <c:v>2055</c:v>
                </c:pt>
                <c:pt idx="8">
                  <c:v>2060</c:v>
                </c:pt>
              </c:numCache>
            </c:numRef>
          </c:cat>
          <c:val>
            <c:numRef>
              <c:f>Sheet1!$B$2:$B$10</c:f>
              <c:numCache>
                <c:formatCode>#,##0_);[Red]\(#,##0\)</c:formatCode>
                <c:ptCount val="9"/>
                <c:pt idx="0">
                  <c:v>6486</c:v>
                </c:pt>
                <c:pt idx="1">
                  <c:v>7048</c:v>
                </c:pt>
                <c:pt idx="2">
                  <c:v>8560</c:v>
                </c:pt>
                <c:pt idx="3">
                  <c:v>11180</c:v>
                </c:pt>
                <c:pt idx="4">
                  <c:v>13676</c:v>
                </c:pt>
                <c:pt idx="5">
                  <c:v>15951</c:v>
                </c:pt>
                <c:pt idx="6">
                  <c:v>17376</c:v>
                </c:pt>
                <c:pt idx="7">
                  <c:v>17590</c:v>
                </c:pt>
                <c:pt idx="8">
                  <c:v>17527</c:v>
                </c:pt>
              </c:numCache>
            </c:numRef>
          </c:val>
          <c:smooth val="0"/>
          <c:extLst>
            <c:ext xmlns:c16="http://schemas.microsoft.com/office/drawing/2014/chart" uri="{C3380CC4-5D6E-409C-BE32-E72D297353CC}">
              <c16:uniqueId val="{00000000-4E0E-41C7-8E77-D75172EA7A99}"/>
            </c:ext>
          </c:extLst>
        </c:ser>
        <c:ser>
          <c:idx val="1"/>
          <c:order val="1"/>
          <c:tx>
            <c:strRef>
              <c:f>Sheet1!$C$1</c:f>
              <c:strCache>
                <c:ptCount val="1"/>
                <c:pt idx="0">
                  <c:v>80+</c:v>
                </c:pt>
              </c:strCache>
            </c:strRef>
          </c:tx>
          <c:spPr>
            <a:ln w="28575" cap="rnd">
              <a:solidFill>
                <a:schemeClr val="accent1"/>
              </a:solidFill>
              <a:round/>
            </a:ln>
            <a:effectLst/>
          </c:spPr>
          <c:marker>
            <c:symbol val="none"/>
          </c:marker>
          <c:cat>
            <c:numRef>
              <c:f>Sheet1!$A$2:$A$10</c:f>
              <c:numCache>
                <c:formatCode>General</c:formatCode>
                <c:ptCount val="9"/>
                <c:pt idx="0">
                  <c:v>2022</c:v>
                </c:pt>
                <c:pt idx="1">
                  <c:v>2025</c:v>
                </c:pt>
                <c:pt idx="2">
                  <c:v>2030</c:v>
                </c:pt>
                <c:pt idx="3">
                  <c:v>2035</c:v>
                </c:pt>
                <c:pt idx="4">
                  <c:v>2040</c:v>
                </c:pt>
                <c:pt idx="5">
                  <c:v>2045</c:v>
                </c:pt>
                <c:pt idx="6">
                  <c:v>2050</c:v>
                </c:pt>
                <c:pt idx="7">
                  <c:v>2055</c:v>
                </c:pt>
                <c:pt idx="8">
                  <c:v>2060</c:v>
                </c:pt>
              </c:numCache>
            </c:numRef>
          </c:cat>
          <c:val>
            <c:numRef>
              <c:f>Sheet1!$C$2:$C$10</c:f>
              <c:numCache>
                <c:formatCode>#,##0_);[Red]\(#,##0\)</c:formatCode>
                <c:ptCount val="9"/>
                <c:pt idx="0">
                  <c:v>13146</c:v>
                </c:pt>
                <c:pt idx="1">
                  <c:v>14746</c:v>
                </c:pt>
                <c:pt idx="2">
                  <c:v>18794</c:v>
                </c:pt>
                <c:pt idx="3">
                  <c:v>22906</c:v>
                </c:pt>
                <c:pt idx="4">
                  <c:v>26790</c:v>
                </c:pt>
                <c:pt idx="5">
                  <c:v>29425</c:v>
                </c:pt>
                <c:pt idx="6">
                  <c:v>30119</c:v>
                </c:pt>
                <c:pt idx="7">
                  <c:v>30100</c:v>
                </c:pt>
                <c:pt idx="8">
                  <c:v>30515</c:v>
                </c:pt>
              </c:numCache>
            </c:numRef>
          </c:val>
          <c:smooth val="0"/>
          <c:extLst>
            <c:ext xmlns:c16="http://schemas.microsoft.com/office/drawing/2014/chart" uri="{C3380CC4-5D6E-409C-BE32-E72D297353CC}">
              <c16:uniqueId val="{00000001-4E0E-41C7-8E77-D75172EA7A99}"/>
            </c:ext>
          </c:extLst>
        </c:ser>
        <c:ser>
          <c:idx val="2"/>
          <c:order val="2"/>
          <c:tx>
            <c:strRef>
              <c:f>Sheet1!$D$1</c:f>
              <c:strCache>
                <c:ptCount val="1"/>
                <c:pt idx="0">
                  <c:v>75+</c:v>
                </c:pt>
              </c:strCache>
            </c:strRef>
          </c:tx>
          <c:spPr>
            <a:ln w="28575" cap="rnd">
              <a:solidFill>
                <a:schemeClr val="accent6"/>
              </a:solidFill>
              <a:round/>
            </a:ln>
            <a:effectLst/>
          </c:spPr>
          <c:marker>
            <c:symbol val="none"/>
          </c:marker>
          <c:cat>
            <c:numRef>
              <c:f>Sheet1!$A$2:$A$10</c:f>
              <c:numCache>
                <c:formatCode>General</c:formatCode>
                <c:ptCount val="9"/>
                <c:pt idx="0">
                  <c:v>2022</c:v>
                </c:pt>
                <c:pt idx="1">
                  <c:v>2025</c:v>
                </c:pt>
                <c:pt idx="2">
                  <c:v>2030</c:v>
                </c:pt>
                <c:pt idx="3">
                  <c:v>2035</c:v>
                </c:pt>
                <c:pt idx="4">
                  <c:v>2040</c:v>
                </c:pt>
                <c:pt idx="5">
                  <c:v>2045</c:v>
                </c:pt>
                <c:pt idx="6">
                  <c:v>2050</c:v>
                </c:pt>
                <c:pt idx="7">
                  <c:v>2055</c:v>
                </c:pt>
                <c:pt idx="8">
                  <c:v>2060</c:v>
                </c:pt>
              </c:numCache>
            </c:numRef>
          </c:cat>
          <c:val>
            <c:numRef>
              <c:f>Sheet1!$D$2:$D$10</c:f>
              <c:numCache>
                <c:formatCode>#,##0_);[Red]\(#,##0\)</c:formatCode>
                <c:ptCount val="9"/>
                <c:pt idx="0">
                  <c:v>24007</c:v>
                </c:pt>
                <c:pt idx="1">
                  <c:v>27385</c:v>
                </c:pt>
                <c:pt idx="2">
                  <c:v>33195</c:v>
                </c:pt>
                <c:pt idx="3">
                  <c:v>38921</c:v>
                </c:pt>
                <c:pt idx="4">
                  <c:v>43153</c:v>
                </c:pt>
                <c:pt idx="5">
                  <c:v>44789</c:v>
                </c:pt>
                <c:pt idx="6">
                  <c:v>45133</c:v>
                </c:pt>
                <c:pt idx="7">
                  <c:v>45563</c:v>
                </c:pt>
                <c:pt idx="8">
                  <c:v>47397</c:v>
                </c:pt>
              </c:numCache>
            </c:numRef>
          </c:val>
          <c:smooth val="0"/>
          <c:extLst>
            <c:ext xmlns:c16="http://schemas.microsoft.com/office/drawing/2014/chart" uri="{C3380CC4-5D6E-409C-BE32-E72D297353CC}">
              <c16:uniqueId val="{00000002-4E0E-41C7-8E77-D75172EA7A99}"/>
            </c:ext>
          </c:extLst>
        </c:ser>
        <c:dLbls>
          <c:showLegendKey val="0"/>
          <c:showVal val="0"/>
          <c:showCatName val="0"/>
          <c:showSerName val="0"/>
          <c:showPercent val="0"/>
          <c:showBubbleSize val="0"/>
        </c:dLbls>
        <c:smooth val="0"/>
        <c:axId val="1780402496"/>
        <c:axId val="1780402976"/>
      </c:lineChart>
      <c:catAx>
        <c:axId val="178040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ptos" panose="020B0004020202020204" pitchFamily="34" charset="0"/>
                <a:ea typeface="+mn-ea"/>
                <a:cs typeface="+mn-cs"/>
              </a:defRPr>
            </a:pPr>
            <a:endParaRPr lang="en-US"/>
          </a:p>
        </c:txPr>
        <c:crossAx val="1780402976"/>
        <c:crosses val="autoZero"/>
        <c:auto val="1"/>
        <c:lblAlgn val="ctr"/>
        <c:lblOffset val="100"/>
        <c:noMultiLvlLbl val="0"/>
      </c:catAx>
      <c:valAx>
        <c:axId val="1780402976"/>
        <c:scaling>
          <c:orientation val="minMax"/>
          <c:max val="60000"/>
        </c:scaling>
        <c:delete val="0"/>
        <c:axPos val="l"/>
        <c:majorGridlines>
          <c:spPr>
            <a:ln w="9525" cap="flat" cmpd="sng" algn="ctr">
              <a:solidFill>
                <a:schemeClr val="tx1">
                  <a:lumMod val="15000"/>
                  <a:lumOff val="85000"/>
                </a:schemeClr>
              </a:solidFill>
              <a:round/>
            </a:ln>
            <a:effectLst/>
          </c:spPr>
        </c:majorGridlines>
        <c:numFmt formatCode="0_);[Red]\(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Aptos" panose="020B0004020202020204" pitchFamily="34" charset="0"/>
                <a:ea typeface="+mn-ea"/>
                <a:cs typeface="+mn-cs"/>
              </a:defRPr>
            </a:pPr>
            <a:endParaRPr lang="en-US"/>
          </a:p>
        </c:txPr>
        <c:crossAx val="1780402496"/>
        <c:crosses val="autoZero"/>
        <c:crossBetween val="between"/>
        <c:dispUnits>
          <c:builtInUnit val="thousands"/>
        </c:dispUnits>
      </c:valAx>
      <c:spPr>
        <a:noFill/>
        <a:ln>
          <a:noFill/>
        </a:ln>
        <a:effectLst/>
      </c:spPr>
    </c:plotArea>
    <c:legend>
      <c:legendPos val="b"/>
      <c:layout>
        <c:manualLayout>
          <c:xMode val="edge"/>
          <c:yMode val="edge"/>
          <c:x val="0.19527078481387009"/>
          <c:y val="5.9768900789310915E-2"/>
          <c:w val="0.68614968023363265"/>
          <c:h val="5.4817018611309949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Aptos" panose="020B0004020202020204" pitchFamily="34" charset="0"/>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30"/>
      <c:depthPercent val="5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9.1850201043947199E-2"/>
          <c:y val="0.14666204370746472"/>
          <c:w val="0.8928257890388458"/>
          <c:h val="0.71227649693186734"/>
        </c:manualLayout>
      </c:layout>
      <c:pie3DChart>
        <c:varyColors val="1"/>
        <c:ser>
          <c:idx val="0"/>
          <c:order val="0"/>
          <c:tx>
            <c:strRef>
              <c:f>Sheet1!$B$1</c:f>
              <c:strCache>
                <c:ptCount val="1"/>
                <c:pt idx="0">
                  <c:v>Column1</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3647-4183-A317-2688086440D1}"/>
              </c:ext>
            </c:extLst>
          </c:dPt>
          <c:dPt>
            <c:idx val="1"/>
            <c:bubble3D val="0"/>
            <c:spPr>
              <a:solidFill>
                <a:schemeClr val="accent1">
                  <a:lumMod val="60000"/>
                  <a:lumOff val="4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3-3647-4183-A317-2688086440D1}"/>
              </c:ext>
            </c:extLst>
          </c:dPt>
          <c:dLbls>
            <c:dLbl>
              <c:idx val="0"/>
              <c:layout>
                <c:manualLayout>
                  <c:x val="-0.1370980582894008"/>
                  <c:y val="0.28780082473473323"/>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1000" b="0" i="0" u="none" strike="noStrike" kern="1200" baseline="0">
                      <a:solidFill>
                        <a:schemeClr val="bg1"/>
                      </a:solidFill>
                      <a:latin typeface="+mn-lt"/>
                      <a:ea typeface="+mn-ea"/>
                      <a:cs typeface="+mn-cs"/>
                    </a:defRPr>
                  </a:pPr>
                  <a:endParaRPr lang="en-US"/>
                </a:p>
              </c:txPr>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37286394823186908"/>
                      <c:h val="0.30389106795971987"/>
                    </c:manualLayout>
                  </c15:layout>
                </c:ext>
                <c:ext xmlns:c16="http://schemas.microsoft.com/office/drawing/2014/chart" uri="{C3380CC4-5D6E-409C-BE32-E72D297353CC}">
                  <c16:uniqueId val="{00000001-3647-4183-A317-2688086440D1}"/>
                </c:ext>
              </c:extLst>
            </c:dLbl>
            <c:dLbl>
              <c:idx val="1"/>
              <c:layout>
                <c:manualLayout>
                  <c:x val="9.046602793594781E-3"/>
                  <c:y val="2.7867664524685667E-2"/>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fld id="{57CC9CB7-0A3F-4BBD-9EE8-FBEC440A1E5F}" type="CATEGORYNAME">
                      <a:rPr lang="en-US" smtClean="0"/>
                      <a:pPr>
                        <a:defRPr sz="900">
                          <a:solidFill>
                            <a:schemeClr val="tx1"/>
                          </a:solidFill>
                        </a:defRPr>
                      </a:pPr>
                      <a:t>[CATEGORY NAME]</a:t>
                    </a:fld>
                    <a:r>
                      <a:rPr lang="en-US" baseline="0" dirty="0"/>
                      <a:t> </a:t>
                    </a:r>
                    <a:fld id="{C7322453-40E8-4B21-BF7C-5ADB404428AA}" type="VALUE">
                      <a:rPr lang="en-US" baseline="0"/>
                      <a:pPr>
                        <a:defRPr sz="900">
                          <a:solidFill>
                            <a:schemeClr val="tx1"/>
                          </a:solidFill>
                        </a:defRPr>
                      </a:pPr>
                      <a:t>[VALUE]</a:t>
                    </a:fld>
                    <a:endParaRPr lang="en-US" baseline="0" dirty="0"/>
                  </a:p>
                </c:rich>
              </c:tx>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21892125056561884"/>
                      <c:h val="0.23011061677733094"/>
                    </c:manualLayout>
                  </c15:layout>
                  <c15:dlblFieldTable/>
                  <c15:showDataLabelsRange val="0"/>
                </c:ext>
                <c:ext xmlns:c16="http://schemas.microsoft.com/office/drawing/2014/chart" uri="{C3380CC4-5D6E-409C-BE32-E72D297353CC}">
                  <c16:uniqueId val="{00000003-3647-4183-A317-2688086440D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ctr"/>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Long-Term
Investments</c:v>
                </c:pt>
                <c:pt idx="1">
                  <c:v>Short-Term
Investments</c:v>
                </c:pt>
              </c:strCache>
            </c:strRef>
          </c:cat>
          <c:val>
            <c:numRef>
              <c:f>Sheet1!$B$2:$B$3</c:f>
              <c:numCache>
                <c:formatCode>0%</c:formatCode>
                <c:ptCount val="2"/>
                <c:pt idx="0">
                  <c:v>0.93</c:v>
                </c:pt>
                <c:pt idx="1">
                  <c:v>7.0000000000000007E-2</c:v>
                </c:pt>
              </c:numCache>
            </c:numRef>
          </c:val>
          <c:extLst>
            <c:ext xmlns:c16="http://schemas.microsoft.com/office/drawing/2014/chart" uri="{C3380CC4-5D6E-409C-BE32-E72D297353CC}">
              <c16:uniqueId val="{00000004-3647-4183-A317-2688086440D1}"/>
            </c:ext>
          </c:extLst>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588714211428164"/>
          <c:y val="9.6414951137020343E-5"/>
          <c:w val="0.5767425681446906"/>
          <c:h val="0.85397172367612295"/>
        </c:manualLayout>
      </c:layout>
      <c:barChart>
        <c:barDir val="col"/>
        <c:grouping val="clustered"/>
        <c:varyColors val="0"/>
        <c:ser>
          <c:idx val="0"/>
          <c:order val="0"/>
          <c:tx>
            <c:strRef>
              <c:f>Sheet1!$B$1</c:f>
              <c:strCache>
                <c:ptCount val="1"/>
                <c:pt idx="0">
                  <c:v>Column1</c:v>
                </c:pt>
              </c:strCache>
            </c:strRef>
          </c:tx>
          <c:spPr>
            <a:solidFill>
              <a:srgbClr val="FF0000"/>
            </a:solidFill>
          </c:spPr>
          <c:invertIfNegative val="0"/>
          <c:dPt>
            <c:idx val="0"/>
            <c:invertIfNegative val="0"/>
            <c:bubble3D val="0"/>
            <c:spPr>
              <a:solidFill>
                <a:srgbClr val="002F86"/>
              </a:solidFill>
            </c:spPr>
            <c:extLst>
              <c:ext xmlns:c16="http://schemas.microsoft.com/office/drawing/2014/chart" uri="{C3380CC4-5D6E-409C-BE32-E72D297353CC}">
                <c16:uniqueId val="{00000001-89C5-4C6B-8C78-01029AB5A980}"/>
              </c:ext>
            </c:extLst>
          </c:dPt>
          <c:dPt>
            <c:idx val="1"/>
            <c:invertIfNegative val="0"/>
            <c:bubble3D val="0"/>
            <c:spPr>
              <a:solidFill>
                <a:srgbClr val="6CAAE4"/>
              </a:solidFill>
            </c:spPr>
            <c:extLst>
              <c:ext xmlns:c16="http://schemas.microsoft.com/office/drawing/2014/chart" uri="{C3380CC4-5D6E-409C-BE32-E72D297353CC}">
                <c16:uniqueId val="{00000003-89C5-4C6B-8C78-01029AB5A980}"/>
              </c:ext>
            </c:extLst>
          </c:dPt>
          <c:dPt>
            <c:idx val="2"/>
            <c:invertIfNegative val="0"/>
            <c:bubble3D val="0"/>
            <c:spPr>
              <a:solidFill>
                <a:srgbClr val="4369D7"/>
              </a:solidFill>
            </c:spPr>
            <c:extLst>
              <c:ext xmlns:c16="http://schemas.microsoft.com/office/drawing/2014/chart" uri="{C3380CC4-5D6E-409C-BE32-E72D297353CC}">
                <c16:uniqueId val="{00000005-89C5-4C6B-8C78-01029AB5A980}"/>
              </c:ext>
            </c:extLst>
          </c:dPt>
          <c:dPt>
            <c:idx val="3"/>
            <c:invertIfNegative val="0"/>
            <c:bubble3D val="0"/>
            <c:spPr>
              <a:solidFill>
                <a:schemeClr val="tx2">
                  <a:lumMod val="40000"/>
                  <a:lumOff val="60000"/>
                </a:schemeClr>
              </a:solidFill>
            </c:spPr>
            <c:extLst>
              <c:ext xmlns:c16="http://schemas.microsoft.com/office/drawing/2014/chart" uri="{C3380CC4-5D6E-409C-BE32-E72D297353CC}">
                <c16:uniqueId val="{00000007-89C5-4C6B-8C78-01029AB5A980}"/>
              </c:ext>
            </c:extLst>
          </c:dPt>
          <c:dLbls>
            <c:dLbl>
              <c:idx val="0"/>
              <c:layout>
                <c:manualLayout>
                  <c:x val="-8.0507641886795028E-3"/>
                  <c:y val="3.1311790259512924E-2"/>
                </c:manualLayout>
              </c:layout>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31788560558562179"/>
                      <c:h val="0.29030750710535874"/>
                    </c:manualLayout>
                  </c15:layout>
                </c:ext>
                <c:ext xmlns:c16="http://schemas.microsoft.com/office/drawing/2014/chart" uri="{C3380CC4-5D6E-409C-BE32-E72D297353CC}">
                  <c16:uniqueId val="{00000001-89C5-4C6B-8C78-01029AB5A980}"/>
                </c:ext>
              </c:extLst>
            </c:dLbl>
            <c:dLbl>
              <c:idx val="1"/>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39628468122265814"/>
                      <c:h val="0.29890375360992716"/>
                    </c:manualLayout>
                  </c15:layout>
                </c:ext>
                <c:ext xmlns:c16="http://schemas.microsoft.com/office/drawing/2014/chart" uri="{C3380CC4-5D6E-409C-BE32-E72D297353CC}">
                  <c16:uniqueId val="{00000003-89C5-4C6B-8C78-01029AB5A980}"/>
                </c:ext>
              </c:extLst>
            </c:dLbl>
            <c:dLbl>
              <c:idx val="2"/>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29358394151508749"/>
                      <c:h val="0.2568321853163042"/>
                    </c:manualLayout>
                  </c15:layout>
                </c:ext>
                <c:ext xmlns:c16="http://schemas.microsoft.com/office/drawing/2014/chart" uri="{C3380CC4-5D6E-409C-BE32-E72D297353CC}">
                  <c16:uniqueId val="{00000005-89C5-4C6B-8C78-01029AB5A980}"/>
                </c:ext>
              </c:extLst>
            </c:dLbl>
            <c:dLbl>
              <c:idx val="3"/>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37736351465544848"/>
                      <c:h val="0.32004937287449131"/>
                    </c:manualLayout>
                  </c15:layout>
                </c:ext>
                <c:ext xmlns:c16="http://schemas.microsoft.com/office/drawing/2014/chart" uri="{C3380CC4-5D6E-409C-BE32-E72D297353CC}">
                  <c16:uniqueId val="{00000007-89C5-4C6B-8C78-01029AB5A980}"/>
                </c:ext>
              </c:extLst>
            </c:dLbl>
            <c:spPr>
              <a:noFill/>
              <a:ln>
                <a:noFill/>
              </a:ln>
              <a:effectLst/>
            </c:spPr>
            <c:txPr>
              <a:bodyPr wrap="square" lIns="38100" tIns="19050" rIns="38100" bIns="19050" anchor="ctr" anchorCtr="0">
                <a:sp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ext>
            </c:extLst>
          </c:dLbls>
          <c:cat>
            <c:strRef>
              <c:f>Sheet1!$A$2:$A$4</c:f>
              <c:strCache>
                <c:ptCount val="3"/>
                <c:pt idx="0">
                  <c:v>SH</c:v>
                </c:pt>
                <c:pt idx="1">
                  <c:v>SNF</c:v>
                </c:pt>
                <c:pt idx="2">
                  <c:v>OTH</c:v>
                </c:pt>
              </c:strCache>
            </c:strRef>
          </c:cat>
          <c:val>
            <c:numRef>
              <c:f>Sheet1!$B$2:$B$4</c:f>
              <c:numCache>
                <c:formatCode>0.0%</c:formatCode>
                <c:ptCount val="3"/>
                <c:pt idx="0">
                  <c:v>0.21099999999999999</c:v>
                </c:pt>
                <c:pt idx="1">
                  <c:v>0.30299999999999999</c:v>
                </c:pt>
                <c:pt idx="2">
                  <c:v>7.0000000000000001E-3</c:v>
                </c:pt>
              </c:numCache>
            </c:numRef>
          </c:val>
          <c:extLst>
            <c:ext xmlns:c16="http://schemas.microsoft.com/office/drawing/2014/chart" uri="{C3380CC4-5D6E-409C-BE32-E72D297353CC}">
              <c16:uniqueId val="{00000008-89C5-4C6B-8C78-01029AB5A980}"/>
            </c:ext>
          </c:extLst>
        </c:ser>
        <c:dLbls>
          <c:showLegendKey val="0"/>
          <c:showVal val="0"/>
          <c:showCatName val="0"/>
          <c:showSerName val="0"/>
          <c:showPercent val="0"/>
          <c:showBubbleSize val="0"/>
        </c:dLbls>
        <c:gapWidth val="100"/>
        <c:axId val="1673901616"/>
        <c:axId val="1673907856"/>
      </c:barChart>
      <c:catAx>
        <c:axId val="1673901616"/>
        <c:scaling>
          <c:orientation val="minMax"/>
        </c:scaling>
        <c:delete val="0"/>
        <c:axPos val="b"/>
        <c:numFmt formatCode="General" sourceLinked="1"/>
        <c:majorTickMark val="out"/>
        <c:minorTickMark val="none"/>
        <c:tickLblPos val="nextTo"/>
        <c:spPr>
          <a:noFill/>
          <a:ln>
            <a:noFill/>
          </a:ln>
        </c:spPr>
        <c:txPr>
          <a:bodyPr/>
          <a:lstStyle/>
          <a:p>
            <a:pPr>
              <a:defRPr sz="700"/>
            </a:pPr>
            <a:endParaRPr lang="en-US"/>
          </a:p>
        </c:txPr>
        <c:crossAx val="1673907856"/>
        <c:crosses val="autoZero"/>
        <c:auto val="1"/>
        <c:lblAlgn val="ctr"/>
        <c:lblOffset val="100"/>
        <c:noMultiLvlLbl val="0"/>
      </c:catAx>
      <c:valAx>
        <c:axId val="1673907856"/>
        <c:scaling>
          <c:orientation val="minMax"/>
          <c:max val="0.5"/>
        </c:scaling>
        <c:delete val="0"/>
        <c:axPos val="l"/>
        <c:majorGridlines>
          <c:spPr>
            <a:ln w="3175">
              <a:solidFill>
                <a:schemeClr val="tx1">
                  <a:alpha val="20000"/>
                </a:schemeClr>
              </a:solidFill>
              <a:prstDash val="solid"/>
            </a:ln>
          </c:spPr>
        </c:majorGridlines>
        <c:numFmt formatCode="0.0%" sourceLinked="1"/>
        <c:majorTickMark val="out"/>
        <c:minorTickMark val="none"/>
        <c:tickLblPos val="nextTo"/>
        <c:txPr>
          <a:bodyPr/>
          <a:lstStyle/>
          <a:p>
            <a:pPr>
              <a:defRPr sz="700"/>
            </a:pPr>
            <a:endParaRPr lang="en-US"/>
          </a:p>
        </c:txPr>
        <c:crossAx val="1673901616"/>
        <c:crosses val="autoZero"/>
        <c:crossBetween val="between"/>
        <c:majorUnit val="0.25"/>
      </c:valAx>
      <c:spPr>
        <a:noFill/>
        <a:ln>
          <a:noFill/>
        </a:ln>
      </c:spPr>
    </c:plotArea>
    <c:plotVisOnly val="1"/>
    <c:dispBlanksAs val="zero"/>
    <c:showDLblsOverMax val="0"/>
  </c:chart>
  <c:spPr>
    <a:ln>
      <a:noFill/>
    </a:ln>
  </c:spPr>
  <c:txPr>
    <a:bodyPr/>
    <a:lstStyle/>
    <a:p>
      <a:pPr>
        <a:defRPr sz="180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588714211428164"/>
          <c:y val="9.6414951137020343E-5"/>
          <c:w val="0.5767425681446906"/>
          <c:h val="0.85397172367612295"/>
        </c:manualLayout>
      </c:layout>
      <c:barChart>
        <c:barDir val="col"/>
        <c:grouping val="clustered"/>
        <c:varyColors val="0"/>
        <c:ser>
          <c:idx val="0"/>
          <c:order val="0"/>
          <c:tx>
            <c:strRef>
              <c:f>Sheet1!$B$1</c:f>
              <c:strCache>
                <c:ptCount val="1"/>
                <c:pt idx="0">
                  <c:v>Column1</c:v>
                </c:pt>
              </c:strCache>
            </c:strRef>
          </c:tx>
          <c:spPr>
            <a:solidFill>
              <a:srgbClr val="FF0000"/>
            </a:solidFill>
          </c:spPr>
          <c:invertIfNegative val="0"/>
          <c:dPt>
            <c:idx val="0"/>
            <c:invertIfNegative val="0"/>
            <c:bubble3D val="0"/>
            <c:spPr>
              <a:solidFill>
                <a:srgbClr val="002F86"/>
              </a:solidFill>
            </c:spPr>
            <c:extLst>
              <c:ext xmlns:c16="http://schemas.microsoft.com/office/drawing/2014/chart" uri="{C3380CC4-5D6E-409C-BE32-E72D297353CC}">
                <c16:uniqueId val="{00000001-B9E5-4DF3-BAD7-88C4CE9C5718}"/>
              </c:ext>
            </c:extLst>
          </c:dPt>
          <c:dPt>
            <c:idx val="1"/>
            <c:invertIfNegative val="0"/>
            <c:bubble3D val="0"/>
            <c:spPr>
              <a:solidFill>
                <a:srgbClr val="6CAAE4"/>
              </a:solidFill>
            </c:spPr>
            <c:extLst>
              <c:ext xmlns:c16="http://schemas.microsoft.com/office/drawing/2014/chart" uri="{C3380CC4-5D6E-409C-BE32-E72D297353CC}">
                <c16:uniqueId val="{00000003-B9E5-4DF3-BAD7-88C4CE9C5718}"/>
              </c:ext>
            </c:extLst>
          </c:dPt>
          <c:dPt>
            <c:idx val="2"/>
            <c:invertIfNegative val="0"/>
            <c:bubble3D val="0"/>
            <c:spPr>
              <a:solidFill>
                <a:srgbClr val="4369D7"/>
              </a:solidFill>
            </c:spPr>
            <c:extLst>
              <c:ext xmlns:c16="http://schemas.microsoft.com/office/drawing/2014/chart" uri="{C3380CC4-5D6E-409C-BE32-E72D297353CC}">
                <c16:uniqueId val="{00000005-B9E5-4DF3-BAD7-88C4CE9C5718}"/>
              </c:ext>
            </c:extLst>
          </c:dPt>
          <c:dPt>
            <c:idx val="3"/>
            <c:invertIfNegative val="0"/>
            <c:bubble3D val="0"/>
            <c:spPr>
              <a:solidFill>
                <a:schemeClr val="tx2">
                  <a:lumMod val="40000"/>
                  <a:lumOff val="60000"/>
                </a:schemeClr>
              </a:solidFill>
            </c:spPr>
            <c:extLst>
              <c:ext xmlns:c16="http://schemas.microsoft.com/office/drawing/2014/chart" uri="{C3380CC4-5D6E-409C-BE32-E72D297353CC}">
                <c16:uniqueId val="{00000007-B9E5-4DF3-BAD7-88C4CE9C5718}"/>
              </c:ext>
            </c:extLst>
          </c:dPt>
          <c:dLbls>
            <c:dLbl>
              <c:idx val="0"/>
              <c:layout>
                <c:manualLayout>
                  <c:x val="0"/>
                  <c:y val="7.7806549636902769E-2"/>
                </c:manualLayout>
              </c:layout>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31788560558562179"/>
                      <c:h val="0.29030750710535874"/>
                    </c:manualLayout>
                  </c15:layout>
                </c:ext>
                <c:ext xmlns:c16="http://schemas.microsoft.com/office/drawing/2014/chart" uri="{C3380CC4-5D6E-409C-BE32-E72D297353CC}">
                  <c16:uniqueId val="{00000001-B9E5-4DF3-BAD7-88C4CE9C5718}"/>
                </c:ext>
              </c:extLst>
            </c:dLbl>
            <c:dLbl>
              <c:idx val="1"/>
              <c:layout>
                <c:manualLayout>
                  <c:x val="3.0759520228888211E-7"/>
                  <c:y val="6.4839301905749894E-2"/>
                </c:manualLayout>
              </c:layout>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39628468122265814"/>
                      <c:h val="0.29890375360992716"/>
                    </c:manualLayout>
                  </c15:layout>
                </c:ext>
                <c:ext xmlns:c16="http://schemas.microsoft.com/office/drawing/2014/chart" uri="{C3380CC4-5D6E-409C-BE32-E72D297353CC}">
                  <c16:uniqueId val="{00000003-B9E5-4DF3-BAD7-88C4CE9C5718}"/>
                </c:ext>
              </c:extLst>
            </c:dLbl>
            <c:dLbl>
              <c:idx val="2"/>
              <c:layout>
                <c:manualLayout>
                  <c:x val="-7.5743744809792773E-3"/>
                  <c:y val="5.9462877768080354E-2"/>
                </c:manualLayout>
              </c:layout>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21307646958142362"/>
                      <c:h val="0.25683175298195787"/>
                    </c:manualLayout>
                  </c15:layout>
                </c:ext>
                <c:ext xmlns:c16="http://schemas.microsoft.com/office/drawing/2014/chart" uri="{C3380CC4-5D6E-409C-BE32-E72D297353CC}">
                  <c16:uniqueId val="{00000005-B9E5-4DF3-BAD7-88C4CE9C5718}"/>
                </c:ext>
              </c:extLst>
            </c:dLbl>
            <c:dLbl>
              <c:idx val="3"/>
              <c:layout>
                <c:manualLayout>
                  <c:x val="2.012659351247861E-2"/>
                  <c:y val="0.125245311952979"/>
                </c:manualLayout>
              </c:layout>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28880500034865508"/>
                      <c:h val="0.32004950617101319"/>
                    </c:manualLayout>
                  </c15:layout>
                </c:ext>
                <c:ext xmlns:c16="http://schemas.microsoft.com/office/drawing/2014/chart" uri="{C3380CC4-5D6E-409C-BE32-E72D297353CC}">
                  <c16:uniqueId val="{00000007-B9E5-4DF3-BAD7-88C4CE9C5718}"/>
                </c:ext>
              </c:extLst>
            </c:dLbl>
            <c:spPr>
              <a:noFill/>
              <a:ln>
                <a:noFill/>
              </a:ln>
              <a:effectLst/>
            </c:spPr>
            <c:txPr>
              <a:bodyPr wrap="square" lIns="38100" tIns="19050" rIns="38100" bIns="19050" anchor="ctr" anchorCtr="0">
                <a:sp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ext>
            </c:extLst>
          </c:dLbls>
          <c:cat>
            <c:strRef>
              <c:f>Sheet1!$A$2:$A$4</c:f>
              <c:strCache>
                <c:ptCount val="3"/>
                <c:pt idx="0">
                  <c:v>SH</c:v>
                </c:pt>
                <c:pt idx="1">
                  <c:v>SNF</c:v>
                </c:pt>
                <c:pt idx="2">
                  <c:v>UDP</c:v>
                </c:pt>
              </c:strCache>
            </c:strRef>
          </c:cat>
          <c:val>
            <c:numRef>
              <c:f>Sheet1!$B$2:$B$4</c:f>
              <c:numCache>
                <c:formatCode>0.0%</c:formatCode>
                <c:ptCount val="3"/>
                <c:pt idx="0">
                  <c:v>3.4000000000000002E-2</c:v>
                </c:pt>
                <c:pt idx="1">
                  <c:v>0.16700000000000001</c:v>
                </c:pt>
                <c:pt idx="2">
                  <c:v>1E-3</c:v>
                </c:pt>
              </c:numCache>
            </c:numRef>
          </c:val>
          <c:extLst>
            <c:ext xmlns:c16="http://schemas.microsoft.com/office/drawing/2014/chart" uri="{C3380CC4-5D6E-409C-BE32-E72D297353CC}">
              <c16:uniqueId val="{00000008-B9E5-4DF3-BAD7-88C4CE9C5718}"/>
            </c:ext>
          </c:extLst>
        </c:ser>
        <c:dLbls>
          <c:showLegendKey val="0"/>
          <c:showVal val="0"/>
          <c:showCatName val="0"/>
          <c:showSerName val="0"/>
          <c:showPercent val="0"/>
          <c:showBubbleSize val="0"/>
        </c:dLbls>
        <c:gapWidth val="100"/>
        <c:axId val="1673901616"/>
        <c:axId val="1673907856"/>
      </c:barChart>
      <c:catAx>
        <c:axId val="1673901616"/>
        <c:scaling>
          <c:orientation val="minMax"/>
        </c:scaling>
        <c:delete val="0"/>
        <c:axPos val="b"/>
        <c:numFmt formatCode="General" sourceLinked="1"/>
        <c:majorTickMark val="out"/>
        <c:minorTickMark val="none"/>
        <c:tickLblPos val="nextTo"/>
        <c:spPr>
          <a:noFill/>
          <a:ln>
            <a:noFill/>
          </a:ln>
        </c:spPr>
        <c:txPr>
          <a:bodyPr/>
          <a:lstStyle/>
          <a:p>
            <a:pPr>
              <a:defRPr sz="700"/>
            </a:pPr>
            <a:endParaRPr lang="en-US"/>
          </a:p>
        </c:txPr>
        <c:crossAx val="1673907856"/>
        <c:crosses val="autoZero"/>
        <c:auto val="1"/>
        <c:lblAlgn val="ctr"/>
        <c:lblOffset val="100"/>
        <c:noMultiLvlLbl val="0"/>
      </c:catAx>
      <c:valAx>
        <c:axId val="1673907856"/>
        <c:scaling>
          <c:orientation val="minMax"/>
          <c:max val="0.30000000000000004"/>
          <c:min val="0"/>
        </c:scaling>
        <c:delete val="0"/>
        <c:axPos val="l"/>
        <c:majorGridlines>
          <c:spPr>
            <a:ln w="3175">
              <a:solidFill>
                <a:schemeClr val="tx1">
                  <a:alpha val="20000"/>
                </a:schemeClr>
              </a:solidFill>
              <a:prstDash val="solid"/>
            </a:ln>
          </c:spPr>
        </c:majorGridlines>
        <c:numFmt formatCode="0.0%" sourceLinked="1"/>
        <c:majorTickMark val="out"/>
        <c:minorTickMark val="none"/>
        <c:tickLblPos val="nextTo"/>
        <c:txPr>
          <a:bodyPr/>
          <a:lstStyle/>
          <a:p>
            <a:pPr>
              <a:defRPr sz="700"/>
            </a:pPr>
            <a:endParaRPr lang="en-US"/>
          </a:p>
        </c:txPr>
        <c:crossAx val="1673901616"/>
        <c:crosses val="autoZero"/>
        <c:crossBetween val="between"/>
        <c:majorUnit val="0.15000000000000002"/>
      </c:valAx>
      <c:spPr>
        <a:noFill/>
        <a:ln>
          <a:noFill/>
        </a:ln>
      </c:spPr>
    </c:plotArea>
    <c:plotVisOnly val="1"/>
    <c:dispBlanksAs val="zero"/>
    <c:showDLblsOverMax val="0"/>
  </c:chart>
  <c:spPr>
    <a:ln>
      <a:noFill/>
    </a:ln>
  </c:spPr>
  <c:txPr>
    <a:bodyPr/>
    <a:lstStyle/>
    <a:p>
      <a:pPr>
        <a:defRPr sz="180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588714211428164"/>
          <c:y val="9.6414951137020343E-5"/>
          <c:w val="0.5767425681446906"/>
          <c:h val="0.85397172367612295"/>
        </c:manualLayout>
      </c:layout>
      <c:barChart>
        <c:barDir val="col"/>
        <c:grouping val="clustered"/>
        <c:varyColors val="0"/>
        <c:ser>
          <c:idx val="0"/>
          <c:order val="0"/>
          <c:tx>
            <c:strRef>
              <c:f>Sheet1!$B$1</c:f>
              <c:strCache>
                <c:ptCount val="1"/>
                <c:pt idx="0">
                  <c:v>Column1</c:v>
                </c:pt>
              </c:strCache>
            </c:strRef>
          </c:tx>
          <c:spPr>
            <a:solidFill>
              <a:srgbClr val="FF0000"/>
            </a:solidFill>
          </c:spPr>
          <c:invertIfNegative val="0"/>
          <c:dPt>
            <c:idx val="0"/>
            <c:invertIfNegative val="0"/>
            <c:bubble3D val="0"/>
            <c:spPr>
              <a:solidFill>
                <a:srgbClr val="002F86"/>
              </a:solidFill>
            </c:spPr>
            <c:extLst>
              <c:ext xmlns:c16="http://schemas.microsoft.com/office/drawing/2014/chart" uri="{C3380CC4-5D6E-409C-BE32-E72D297353CC}">
                <c16:uniqueId val="{00000001-A9D0-4EFA-8A8A-88486F28F0AF}"/>
              </c:ext>
            </c:extLst>
          </c:dPt>
          <c:dPt>
            <c:idx val="1"/>
            <c:invertIfNegative val="0"/>
            <c:bubble3D val="0"/>
            <c:spPr>
              <a:solidFill>
                <a:srgbClr val="6CAAE4"/>
              </a:solidFill>
            </c:spPr>
            <c:extLst>
              <c:ext xmlns:c16="http://schemas.microsoft.com/office/drawing/2014/chart" uri="{C3380CC4-5D6E-409C-BE32-E72D297353CC}">
                <c16:uniqueId val="{00000003-A9D0-4EFA-8A8A-88486F28F0AF}"/>
              </c:ext>
            </c:extLst>
          </c:dPt>
          <c:dPt>
            <c:idx val="2"/>
            <c:invertIfNegative val="0"/>
            <c:bubble3D val="0"/>
            <c:spPr>
              <a:solidFill>
                <a:srgbClr val="4369D7"/>
              </a:solidFill>
            </c:spPr>
            <c:extLst>
              <c:ext xmlns:c16="http://schemas.microsoft.com/office/drawing/2014/chart" uri="{C3380CC4-5D6E-409C-BE32-E72D297353CC}">
                <c16:uniqueId val="{00000005-A9D0-4EFA-8A8A-88486F28F0AF}"/>
              </c:ext>
            </c:extLst>
          </c:dPt>
          <c:dPt>
            <c:idx val="3"/>
            <c:invertIfNegative val="0"/>
            <c:bubble3D val="0"/>
            <c:spPr>
              <a:solidFill>
                <a:schemeClr val="tx2">
                  <a:lumMod val="40000"/>
                  <a:lumOff val="60000"/>
                </a:schemeClr>
              </a:solidFill>
            </c:spPr>
            <c:extLst>
              <c:ext xmlns:c16="http://schemas.microsoft.com/office/drawing/2014/chart" uri="{C3380CC4-5D6E-409C-BE32-E72D297353CC}">
                <c16:uniqueId val="{00000007-A9D0-4EFA-8A8A-88486F28F0AF}"/>
              </c:ext>
            </c:extLst>
          </c:dPt>
          <c:dLbls>
            <c:dLbl>
              <c:idx val="0"/>
              <c:layout>
                <c:manualLayout>
                  <c:x val="0"/>
                  <c:y val="7.7806549636902769E-2"/>
                </c:manualLayout>
              </c:layout>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31788560558562179"/>
                      <c:h val="0.29030750710535874"/>
                    </c:manualLayout>
                  </c15:layout>
                </c:ext>
                <c:ext xmlns:c16="http://schemas.microsoft.com/office/drawing/2014/chart" uri="{C3380CC4-5D6E-409C-BE32-E72D297353CC}">
                  <c16:uniqueId val="{00000001-A9D0-4EFA-8A8A-88486F28F0AF}"/>
                </c:ext>
              </c:extLst>
            </c:dLbl>
            <c:dLbl>
              <c:idx val="1"/>
              <c:layout>
                <c:manualLayout>
                  <c:x val="3.0759520228888211E-7"/>
                  <c:y val="6.4839301905749894E-2"/>
                </c:manualLayout>
              </c:layout>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39628468122265814"/>
                      <c:h val="0.29890375360992716"/>
                    </c:manualLayout>
                  </c15:layout>
                </c:ext>
                <c:ext xmlns:c16="http://schemas.microsoft.com/office/drawing/2014/chart" uri="{C3380CC4-5D6E-409C-BE32-E72D297353CC}">
                  <c16:uniqueId val="{00000003-A9D0-4EFA-8A8A-88486F28F0AF}"/>
                </c:ext>
              </c:extLst>
            </c:dLbl>
            <c:dLbl>
              <c:idx val="2"/>
              <c:layout>
                <c:manualLayout>
                  <c:x val="-1.5625528679253802E-2"/>
                  <c:y val="9.0774307909719784E-2"/>
                </c:manualLayout>
              </c:layout>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29358394151508749"/>
                      <c:h val="0.2568321853163042"/>
                    </c:manualLayout>
                  </c15:layout>
                </c:ext>
                <c:ext xmlns:c16="http://schemas.microsoft.com/office/drawing/2014/chart" uri="{C3380CC4-5D6E-409C-BE32-E72D297353CC}">
                  <c16:uniqueId val="{00000005-A9D0-4EFA-8A8A-88486F28F0AF}"/>
                </c:ext>
              </c:extLst>
            </c:dLbl>
            <c:dLbl>
              <c:idx val="3"/>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37736351465544848"/>
                      <c:h val="0.32004937287449131"/>
                    </c:manualLayout>
                  </c15:layout>
                </c:ext>
                <c:ext xmlns:c16="http://schemas.microsoft.com/office/drawing/2014/chart" uri="{C3380CC4-5D6E-409C-BE32-E72D297353CC}">
                  <c16:uniqueId val="{00000007-A9D0-4EFA-8A8A-88486F28F0AF}"/>
                </c:ext>
              </c:extLst>
            </c:dLbl>
            <c:spPr>
              <a:noFill/>
              <a:ln>
                <a:noFill/>
              </a:ln>
              <a:effectLst/>
            </c:spPr>
            <c:txPr>
              <a:bodyPr wrap="square" lIns="38100" tIns="19050" rIns="38100" bIns="19050" anchor="ctr" anchorCtr="0">
                <a:sp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ext>
            </c:extLst>
          </c:dLbls>
          <c:cat>
            <c:strRef>
              <c:f>Sheet1!$A$2</c:f>
              <c:strCache>
                <c:ptCount val="1"/>
                <c:pt idx="0">
                  <c:v>SH</c:v>
                </c:pt>
              </c:strCache>
            </c:strRef>
          </c:cat>
          <c:val>
            <c:numRef>
              <c:f>Sheet1!$B$2</c:f>
              <c:numCache>
                <c:formatCode>0.0%</c:formatCode>
                <c:ptCount val="1"/>
                <c:pt idx="0">
                  <c:v>1.4E-2</c:v>
                </c:pt>
              </c:numCache>
            </c:numRef>
          </c:val>
          <c:extLst>
            <c:ext xmlns:c16="http://schemas.microsoft.com/office/drawing/2014/chart" uri="{C3380CC4-5D6E-409C-BE32-E72D297353CC}">
              <c16:uniqueId val="{00000008-A9D0-4EFA-8A8A-88486F28F0AF}"/>
            </c:ext>
          </c:extLst>
        </c:ser>
        <c:dLbls>
          <c:showLegendKey val="0"/>
          <c:showVal val="0"/>
          <c:showCatName val="0"/>
          <c:showSerName val="0"/>
          <c:showPercent val="0"/>
          <c:showBubbleSize val="0"/>
        </c:dLbls>
        <c:gapWidth val="100"/>
        <c:axId val="1673901616"/>
        <c:axId val="1673907856"/>
      </c:barChart>
      <c:catAx>
        <c:axId val="1673901616"/>
        <c:scaling>
          <c:orientation val="minMax"/>
        </c:scaling>
        <c:delete val="0"/>
        <c:axPos val="b"/>
        <c:numFmt formatCode="General" sourceLinked="1"/>
        <c:majorTickMark val="out"/>
        <c:minorTickMark val="none"/>
        <c:tickLblPos val="nextTo"/>
        <c:spPr>
          <a:noFill/>
          <a:ln>
            <a:noFill/>
          </a:ln>
        </c:spPr>
        <c:txPr>
          <a:bodyPr/>
          <a:lstStyle/>
          <a:p>
            <a:pPr>
              <a:defRPr sz="700"/>
            </a:pPr>
            <a:endParaRPr lang="en-US"/>
          </a:p>
        </c:txPr>
        <c:crossAx val="1673907856"/>
        <c:crosses val="autoZero"/>
        <c:auto val="1"/>
        <c:lblAlgn val="ctr"/>
        <c:lblOffset val="100"/>
        <c:noMultiLvlLbl val="0"/>
      </c:catAx>
      <c:valAx>
        <c:axId val="1673907856"/>
        <c:scaling>
          <c:orientation val="minMax"/>
          <c:max val="0.1"/>
        </c:scaling>
        <c:delete val="0"/>
        <c:axPos val="l"/>
        <c:majorGridlines>
          <c:spPr>
            <a:ln w="3175">
              <a:solidFill>
                <a:schemeClr val="tx1">
                  <a:alpha val="20000"/>
                </a:schemeClr>
              </a:solidFill>
              <a:prstDash val="solid"/>
            </a:ln>
          </c:spPr>
        </c:majorGridlines>
        <c:numFmt formatCode="0.0%" sourceLinked="1"/>
        <c:majorTickMark val="out"/>
        <c:minorTickMark val="none"/>
        <c:tickLblPos val="nextTo"/>
        <c:txPr>
          <a:bodyPr/>
          <a:lstStyle/>
          <a:p>
            <a:pPr>
              <a:defRPr sz="700"/>
            </a:pPr>
            <a:endParaRPr lang="en-US"/>
          </a:p>
        </c:txPr>
        <c:crossAx val="1673901616"/>
        <c:crosses val="autoZero"/>
        <c:crossBetween val="between"/>
        <c:majorUnit val="5.000000000000001E-2"/>
      </c:valAx>
      <c:spPr>
        <a:noFill/>
        <a:ln>
          <a:noFill/>
        </a:ln>
      </c:spPr>
    </c:plotArea>
    <c:plotVisOnly val="1"/>
    <c:dispBlanksAs val="zero"/>
    <c:showDLblsOverMax val="0"/>
  </c:chart>
  <c:spPr>
    <a:ln>
      <a:noFill/>
    </a:ln>
  </c:spPr>
  <c:txPr>
    <a:bodyPr/>
    <a:lstStyle/>
    <a:p>
      <a:pPr>
        <a:defRPr sz="1800"/>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91306196507357"/>
          <c:y val="7.833483099252829E-2"/>
          <c:w val="0.5767425681446906"/>
          <c:h val="0.85397172367612295"/>
        </c:manualLayout>
      </c:layout>
      <c:barChart>
        <c:barDir val="col"/>
        <c:grouping val="clustered"/>
        <c:varyColors val="0"/>
        <c:ser>
          <c:idx val="0"/>
          <c:order val="0"/>
          <c:tx>
            <c:strRef>
              <c:f>Sheet1!$B$1</c:f>
              <c:strCache>
                <c:ptCount val="1"/>
                <c:pt idx="0">
                  <c:v>Column1</c:v>
                </c:pt>
              </c:strCache>
            </c:strRef>
          </c:tx>
          <c:spPr>
            <a:solidFill>
              <a:srgbClr val="FF0000"/>
            </a:solidFill>
          </c:spPr>
          <c:invertIfNegative val="0"/>
          <c:dPt>
            <c:idx val="0"/>
            <c:invertIfNegative val="0"/>
            <c:bubble3D val="0"/>
            <c:spPr>
              <a:solidFill>
                <a:srgbClr val="002F86"/>
              </a:solidFill>
            </c:spPr>
            <c:extLst>
              <c:ext xmlns:c16="http://schemas.microsoft.com/office/drawing/2014/chart" uri="{C3380CC4-5D6E-409C-BE32-E72D297353CC}">
                <c16:uniqueId val="{00000001-AA98-46E8-B922-8F0A81213B7A}"/>
              </c:ext>
            </c:extLst>
          </c:dPt>
          <c:dPt>
            <c:idx val="1"/>
            <c:invertIfNegative val="0"/>
            <c:bubble3D val="0"/>
            <c:spPr>
              <a:solidFill>
                <a:srgbClr val="6CAAE4"/>
              </a:solidFill>
            </c:spPr>
            <c:extLst>
              <c:ext xmlns:c16="http://schemas.microsoft.com/office/drawing/2014/chart" uri="{C3380CC4-5D6E-409C-BE32-E72D297353CC}">
                <c16:uniqueId val="{00000003-AA98-46E8-B922-8F0A81213B7A}"/>
              </c:ext>
            </c:extLst>
          </c:dPt>
          <c:dPt>
            <c:idx val="2"/>
            <c:invertIfNegative val="0"/>
            <c:bubble3D val="0"/>
            <c:spPr>
              <a:solidFill>
                <a:srgbClr val="4369D7"/>
              </a:solidFill>
            </c:spPr>
            <c:extLst>
              <c:ext xmlns:c16="http://schemas.microsoft.com/office/drawing/2014/chart" uri="{C3380CC4-5D6E-409C-BE32-E72D297353CC}">
                <c16:uniqueId val="{00000005-AA98-46E8-B922-8F0A81213B7A}"/>
              </c:ext>
            </c:extLst>
          </c:dPt>
          <c:dPt>
            <c:idx val="3"/>
            <c:invertIfNegative val="0"/>
            <c:bubble3D val="0"/>
            <c:spPr>
              <a:solidFill>
                <a:schemeClr val="tx2">
                  <a:lumMod val="40000"/>
                  <a:lumOff val="60000"/>
                </a:schemeClr>
              </a:solidFill>
            </c:spPr>
            <c:extLst>
              <c:ext xmlns:c16="http://schemas.microsoft.com/office/drawing/2014/chart" uri="{C3380CC4-5D6E-409C-BE32-E72D297353CC}">
                <c16:uniqueId val="{00000007-AA98-46E8-B922-8F0A81213B7A}"/>
              </c:ext>
            </c:extLst>
          </c:dPt>
          <c:dLbls>
            <c:dLbl>
              <c:idx val="0"/>
              <c:layout>
                <c:manualLayout>
                  <c:x val="-3.5977556239285085E-3"/>
                  <c:y val="6.1636169090200833E-7"/>
                </c:manualLayout>
              </c:layout>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31788560558562179"/>
                      <c:h val="0.29030750710535874"/>
                    </c:manualLayout>
                  </c15:layout>
                </c:ext>
                <c:ext xmlns:c16="http://schemas.microsoft.com/office/drawing/2014/chart" uri="{C3380CC4-5D6E-409C-BE32-E72D297353CC}">
                  <c16:uniqueId val="{00000001-AA98-46E8-B922-8F0A81213B7A}"/>
                </c:ext>
              </c:extLst>
            </c:dLbl>
            <c:dLbl>
              <c:idx val="1"/>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39628468122265814"/>
                      <c:h val="0.29890375360992716"/>
                    </c:manualLayout>
                  </c15:layout>
                </c:ext>
                <c:ext xmlns:c16="http://schemas.microsoft.com/office/drawing/2014/chart" uri="{C3380CC4-5D6E-409C-BE32-E72D297353CC}">
                  <c16:uniqueId val="{00000003-AA98-46E8-B922-8F0A81213B7A}"/>
                </c:ext>
              </c:extLst>
            </c:dLbl>
            <c:dLbl>
              <c:idx val="2"/>
              <c:layout>
                <c:manualLayout>
                  <c:x val="-1.5625528679253802E-2"/>
                  <c:y val="9.0774307909719784E-2"/>
                </c:manualLayout>
              </c:layout>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29358394151508749"/>
                      <c:h val="0.2568321853163042"/>
                    </c:manualLayout>
                  </c15:layout>
                </c:ext>
                <c:ext xmlns:c16="http://schemas.microsoft.com/office/drawing/2014/chart" uri="{C3380CC4-5D6E-409C-BE32-E72D297353CC}">
                  <c16:uniqueId val="{00000005-AA98-46E8-B922-8F0A81213B7A}"/>
                </c:ext>
              </c:extLst>
            </c:dLbl>
            <c:dLbl>
              <c:idx val="3"/>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37736351465544848"/>
                      <c:h val="0.32004937287449131"/>
                    </c:manualLayout>
                  </c15:layout>
                </c:ext>
                <c:ext xmlns:c16="http://schemas.microsoft.com/office/drawing/2014/chart" uri="{C3380CC4-5D6E-409C-BE32-E72D297353CC}">
                  <c16:uniqueId val="{00000007-AA98-46E8-B922-8F0A81213B7A}"/>
                </c:ext>
              </c:extLst>
            </c:dLbl>
            <c:spPr>
              <a:noFill/>
              <a:ln>
                <a:noFill/>
              </a:ln>
              <a:effectLst/>
            </c:spPr>
            <c:txPr>
              <a:bodyPr wrap="square" lIns="38100" tIns="19050" rIns="38100" bIns="19050" anchor="ctr" anchorCtr="0">
                <a:sp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ext>
            </c:extLst>
          </c:dLbls>
          <c:cat>
            <c:strRef>
              <c:f>Sheet1!$A$2:$A$2</c:f>
              <c:strCache>
                <c:ptCount val="1"/>
                <c:pt idx="0">
                  <c:v>SNF</c:v>
                </c:pt>
              </c:strCache>
            </c:strRef>
          </c:cat>
          <c:val>
            <c:numRef>
              <c:f>Sheet1!$B$2:$B$2</c:f>
              <c:numCache>
                <c:formatCode>0.0%</c:formatCode>
                <c:ptCount val="1"/>
                <c:pt idx="0">
                  <c:v>6.0000000000000001E-3</c:v>
                </c:pt>
              </c:numCache>
            </c:numRef>
          </c:val>
          <c:extLst>
            <c:ext xmlns:c16="http://schemas.microsoft.com/office/drawing/2014/chart" uri="{C3380CC4-5D6E-409C-BE32-E72D297353CC}">
              <c16:uniqueId val="{00000008-AA98-46E8-B922-8F0A81213B7A}"/>
            </c:ext>
          </c:extLst>
        </c:ser>
        <c:dLbls>
          <c:showLegendKey val="0"/>
          <c:showVal val="0"/>
          <c:showCatName val="0"/>
          <c:showSerName val="0"/>
          <c:showPercent val="0"/>
          <c:showBubbleSize val="0"/>
        </c:dLbls>
        <c:gapWidth val="100"/>
        <c:axId val="1673901616"/>
        <c:axId val="1673907856"/>
      </c:barChart>
      <c:catAx>
        <c:axId val="1673901616"/>
        <c:scaling>
          <c:orientation val="minMax"/>
        </c:scaling>
        <c:delete val="0"/>
        <c:axPos val="b"/>
        <c:numFmt formatCode="General" sourceLinked="1"/>
        <c:majorTickMark val="out"/>
        <c:minorTickMark val="none"/>
        <c:tickLblPos val="nextTo"/>
        <c:spPr>
          <a:noFill/>
          <a:ln>
            <a:noFill/>
          </a:ln>
        </c:spPr>
        <c:txPr>
          <a:bodyPr/>
          <a:lstStyle/>
          <a:p>
            <a:pPr>
              <a:defRPr sz="700"/>
            </a:pPr>
            <a:endParaRPr lang="en-US"/>
          </a:p>
        </c:txPr>
        <c:crossAx val="1673907856"/>
        <c:crosses val="autoZero"/>
        <c:auto val="1"/>
        <c:lblAlgn val="ctr"/>
        <c:lblOffset val="100"/>
        <c:noMultiLvlLbl val="0"/>
      </c:catAx>
      <c:valAx>
        <c:axId val="1673907856"/>
        <c:scaling>
          <c:orientation val="minMax"/>
          <c:max val="0.1"/>
          <c:min val="0"/>
        </c:scaling>
        <c:delete val="0"/>
        <c:axPos val="l"/>
        <c:majorGridlines>
          <c:spPr>
            <a:ln w="3175">
              <a:solidFill>
                <a:schemeClr val="tx1">
                  <a:alpha val="20000"/>
                </a:schemeClr>
              </a:solidFill>
              <a:prstDash val="solid"/>
            </a:ln>
          </c:spPr>
        </c:majorGridlines>
        <c:numFmt formatCode="0.0%" sourceLinked="1"/>
        <c:majorTickMark val="out"/>
        <c:minorTickMark val="none"/>
        <c:tickLblPos val="nextTo"/>
        <c:txPr>
          <a:bodyPr/>
          <a:lstStyle/>
          <a:p>
            <a:pPr>
              <a:defRPr sz="700"/>
            </a:pPr>
            <a:endParaRPr lang="en-US"/>
          </a:p>
        </c:txPr>
        <c:crossAx val="1673901616"/>
        <c:crosses val="autoZero"/>
        <c:crossBetween val="between"/>
        <c:majorUnit val="5.000000000000001E-2"/>
      </c:valAx>
      <c:spPr>
        <a:noFill/>
        <a:ln>
          <a:noFill/>
        </a:ln>
      </c:spPr>
    </c:plotArea>
    <c:plotVisOnly val="1"/>
    <c:dispBlanksAs val="zero"/>
    <c:showDLblsOverMax val="0"/>
  </c:chart>
  <c:spPr>
    <a:ln>
      <a:noFill/>
    </a:ln>
  </c:spPr>
  <c:txPr>
    <a:bodyPr/>
    <a:lstStyle/>
    <a:p>
      <a:pPr>
        <a:defRPr sz="1800"/>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588714211428164"/>
          <c:y val="9.6414951137020343E-5"/>
          <c:w val="0.5767425681446906"/>
          <c:h val="0.85397172367612295"/>
        </c:manualLayout>
      </c:layout>
      <c:barChart>
        <c:barDir val="col"/>
        <c:grouping val="clustered"/>
        <c:varyColors val="0"/>
        <c:ser>
          <c:idx val="0"/>
          <c:order val="0"/>
          <c:tx>
            <c:strRef>
              <c:f>Sheet1!$B$1</c:f>
              <c:strCache>
                <c:ptCount val="1"/>
                <c:pt idx="0">
                  <c:v>Column1</c:v>
                </c:pt>
              </c:strCache>
            </c:strRef>
          </c:tx>
          <c:spPr>
            <a:solidFill>
              <a:srgbClr val="FF0000"/>
            </a:solidFill>
          </c:spPr>
          <c:invertIfNegative val="0"/>
          <c:dPt>
            <c:idx val="0"/>
            <c:invertIfNegative val="0"/>
            <c:bubble3D val="0"/>
            <c:spPr>
              <a:solidFill>
                <a:srgbClr val="002F86"/>
              </a:solidFill>
            </c:spPr>
            <c:extLst>
              <c:ext xmlns:c16="http://schemas.microsoft.com/office/drawing/2014/chart" uri="{C3380CC4-5D6E-409C-BE32-E72D297353CC}">
                <c16:uniqueId val="{00000001-8ABE-4AB6-BA75-1A87E81BECAF}"/>
              </c:ext>
            </c:extLst>
          </c:dPt>
          <c:dPt>
            <c:idx val="1"/>
            <c:invertIfNegative val="0"/>
            <c:bubble3D val="0"/>
            <c:spPr>
              <a:solidFill>
                <a:srgbClr val="6CAAE4"/>
              </a:solidFill>
            </c:spPr>
            <c:extLst>
              <c:ext xmlns:c16="http://schemas.microsoft.com/office/drawing/2014/chart" uri="{C3380CC4-5D6E-409C-BE32-E72D297353CC}">
                <c16:uniqueId val="{00000003-8ABE-4AB6-BA75-1A87E81BECAF}"/>
              </c:ext>
            </c:extLst>
          </c:dPt>
          <c:dPt>
            <c:idx val="2"/>
            <c:invertIfNegative val="0"/>
            <c:bubble3D val="0"/>
            <c:spPr>
              <a:solidFill>
                <a:srgbClr val="4369D7"/>
              </a:solidFill>
            </c:spPr>
            <c:extLst>
              <c:ext xmlns:c16="http://schemas.microsoft.com/office/drawing/2014/chart" uri="{C3380CC4-5D6E-409C-BE32-E72D297353CC}">
                <c16:uniqueId val="{00000005-8ABE-4AB6-BA75-1A87E81BECAF}"/>
              </c:ext>
            </c:extLst>
          </c:dPt>
          <c:dPt>
            <c:idx val="3"/>
            <c:invertIfNegative val="0"/>
            <c:bubble3D val="0"/>
            <c:spPr>
              <a:solidFill>
                <a:schemeClr val="tx2">
                  <a:lumMod val="40000"/>
                  <a:lumOff val="60000"/>
                </a:schemeClr>
              </a:solidFill>
            </c:spPr>
            <c:extLst>
              <c:ext xmlns:c16="http://schemas.microsoft.com/office/drawing/2014/chart" uri="{C3380CC4-5D6E-409C-BE32-E72D297353CC}">
                <c16:uniqueId val="{00000007-8ABE-4AB6-BA75-1A87E81BECAF}"/>
              </c:ext>
            </c:extLst>
          </c:dPt>
          <c:dLbls>
            <c:dLbl>
              <c:idx val="0"/>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31788560558562179"/>
                      <c:h val="0.29030750710535874"/>
                    </c:manualLayout>
                  </c15:layout>
                </c:ext>
                <c:ext xmlns:c16="http://schemas.microsoft.com/office/drawing/2014/chart" uri="{C3380CC4-5D6E-409C-BE32-E72D297353CC}">
                  <c16:uniqueId val="{00000001-8ABE-4AB6-BA75-1A87E81BECAF}"/>
                </c:ext>
              </c:extLst>
            </c:dLbl>
            <c:dLbl>
              <c:idx val="1"/>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39628468122265814"/>
                      <c:h val="0.29890375360992716"/>
                    </c:manualLayout>
                  </c15:layout>
                </c:ext>
                <c:ext xmlns:c16="http://schemas.microsoft.com/office/drawing/2014/chart" uri="{C3380CC4-5D6E-409C-BE32-E72D297353CC}">
                  <c16:uniqueId val="{00000003-8ABE-4AB6-BA75-1A87E81BECAF}"/>
                </c:ext>
              </c:extLst>
            </c:dLbl>
            <c:dLbl>
              <c:idx val="2"/>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29358394151508749"/>
                      <c:h val="0.2568321853163042"/>
                    </c:manualLayout>
                  </c15:layout>
                </c:ext>
                <c:ext xmlns:c16="http://schemas.microsoft.com/office/drawing/2014/chart" uri="{C3380CC4-5D6E-409C-BE32-E72D297353CC}">
                  <c16:uniqueId val="{00000005-8ABE-4AB6-BA75-1A87E81BECAF}"/>
                </c:ext>
              </c:extLst>
            </c:dLbl>
            <c:dLbl>
              <c:idx val="3"/>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37736351465544848"/>
                      <c:h val="0.32004937287449131"/>
                    </c:manualLayout>
                  </c15:layout>
                </c:ext>
                <c:ext xmlns:c16="http://schemas.microsoft.com/office/drawing/2014/chart" uri="{C3380CC4-5D6E-409C-BE32-E72D297353CC}">
                  <c16:uniqueId val="{00000007-8ABE-4AB6-BA75-1A87E81BECAF}"/>
                </c:ext>
              </c:extLst>
            </c:dLbl>
            <c:spPr>
              <a:noFill/>
              <a:ln>
                <a:noFill/>
              </a:ln>
              <a:effectLst/>
            </c:spPr>
            <c:txPr>
              <a:bodyPr wrap="square" lIns="38100" tIns="19050" rIns="38100" bIns="19050" anchor="ctr" anchorCtr="0">
                <a:sp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ext>
            </c:extLst>
          </c:dLbls>
          <c:cat>
            <c:strRef>
              <c:f>Sheet1!$A$2:$A$3</c:f>
              <c:strCache>
                <c:ptCount val="2"/>
                <c:pt idx="0">
                  <c:v>SH</c:v>
                </c:pt>
                <c:pt idx="1">
                  <c:v>SNF</c:v>
                </c:pt>
              </c:strCache>
            </c:strRef>
          </c:cat>
          <c:val>
            <c:numRef>
              <c:f>Sheet1!$B$2:$B$3</c:f>
              <c:numCache>
                <c:formatCode>0.0%</c:formatCode>
                <c:ptCount val="2"/>
                <c:pt idx="0">
                  <c:v>0.124</c:v>
                </c:pt>
                <c:pt idx="1">
                  <c:v>3.3000000000000002E-2</c:v>
                </c:pt>
              </c:numCache>
            </c:numRef>
          </c:val>
          <c:extLst>
            <c:ext xmlns:c16="http://schemas.microsoft.com/office/drawing/2014/chart" uri="{C3380CC4-5D6E-409C-BE32-E72D297353CC}">
              <c16:uniqueId val="{00000008-8ABE-4AB6-BA75-1A87E81BECAF}"/>
            </c:ext>
          </c:extLst>
        </c:ser>
        <c:dLbls>
          <c:showLegendKey val="0"/>
          <c:showVal val="0"/>
          <c:showCatName val="0"/>
          <c:showSerName val="0"/>
          <c:showPercent val="0"/>
          <c:showBubbleSize val="0"/>
        </c:dLbls>
        <c:gapWidth val="100"/>
        <c:axId val="1673901616"/>
        <c:axId val="1673907856"/>
      </c:barChart>
      <c:catAx>
        <c:axId val="1673901616"/>
        <c:scaling>
          <c:orientation val="minMax"/>
        </c:scaling>
        <c:delete val="0"/>
        <c:axPos val="b"/>
        <c:numFmt formatCode="General" sourceLinked="1"/>
        <c:majorTickMark val="out"/>
        <c:minorTickMark val="none"/>
        <c:tickLblPos val="nextTo"/>
        <c:spPr>
          <a:noFill/>
          <a:ln>
            <a:noFill/>
          </a:ln>
        </c:spPr>
        <c:txPr>
          <a:bodyPr/>
          <a:lstStyle/>
          <a:p>
            <a:pPr>
              <a:defRPr sz="700"/>
            </a:pPr>
            <a:endParaRPr lang="en-US"/>
          </a:p>
        </c:txPr>
        <c:crossAx val="1673907856"/>
        <c:crosses val="autoZero"/>
        <c:auto val="1"/>
        <c:lblAlgn val="ctr"/>
        <c:lblOffset val="100"/>
        <c:noMultiLvlLbl val="0"/>
      </c:catAx>
      <c:valAx>
        <c:axId val="1673907856"/>
        <c:scaling>
          <c:orientation val="minMax"/>
          <c:max val="0.30000000000000004"/>
        </c:scaling>
        <c:delete val="0"/>
        <c:axPos val="l"/>
        <c:majorGridlines>
          <c:spPr>
            <a:ln w="3175">
              <a:solidFill>
                <a:schemeClr val="tx1">
                  <a:alpha val="20000"/>
                </a:schemeClr>
              </a:solidFill>
              <a:prstDash val="solid"/>
            </a:ln>
          </c:spPr>
        </c:majorGridlines>
        <c:numFmt formatCode="0.0%" sourceLinked="1"/>
        <c:majorTickMark val="out"/>
        <c:minorTickMark val="none"/>
        <c:tickLblPos val="nextTo"/>
        <c:txPr>
          <a:bodyPr/>
          <a:lstStyle/>
          <a:p>
            <a:pPr>
              <a:defRPr sz="700"/>
            </a:pPr>
            <a:endParaRPr lang="en-US"/>
          </a:p>
        </c:txPr>
        <c:crossAx val="1673901616"/>
        <c:crosses val="autoZero"/>
        <c:crossBetween val="between"/>
        <c:majorUnit val="0.15000000000000002"/>
      </c:valAx>
      <c:spPr>
        <a:noFill/>
        <a:ln>
          <a:noFill/>
        </a:ln>
      </c:spPr>
    </c:plotArea>
    <c:plotVisOnly val="1"/>
    <c:dispBlanksAs val="zero"/>
    <c:showDLblsOverMax val="0"/>
  </c:chart>
  <c:spPr>
    <a:ln>
      <a:noFill/>
    </a:ln>
  </c:spPr>
  <c:txPr>
    <a:bodyPr/>
    <a:lstStyle/>
    <a:p>
      <a:pPr>
        <a:defRPr sz="1800"/>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588714211428164"/>
          <c:y val="9.6414951137020343E-5"/>
          <c:w val="0.5767425681446906"/>
          <c:h val="0.85397172367612295"/>
        </c:manualLayout>
      </c:layout>
      <c:barChart>
        <c:barDir val="col"/>
        <c:grouping val="clustered"/>
        <c:varyColors val="0"/>
        <c:ser>
          <c:idx val="0"/>
          <c:order val="0"/>
          <c:tx>
            <c:strRef>
              <c:f>Sheet1!$B$1</c:f>
              <c:strCache>
                <c:ptCount val="1"/>
                <c:pt idx="0">
                  <c:v>Column1</c:v>
                </c:pt>
              </c:strCache>
            </c:strRef>
          </c:tx>
          <c:spPr>
            <a:solidFill>
              <a:srgbClr val="FF0000"/>
            </a:solidFill>
          </c:spPr>
          <c:invertIfNegative val="0"/>
          <c:dPt>
            <c:idx val="0"/>
            <c:invertIfNegative val="0"/>
            <c:bubble3D val="0"/>
            <c:spPr>
              <a:solidFill>
                <a:srgbClr val="002F86"/>
              </a:solidFill>
            </c:spPr>
            <c:extLst>
              <c:ext xmlns:c16="http://schemas.microsoft.com/office/drawing/2014/chart" uri="{C3380CC4-5D6E-409C-BE32-E72D297353CC}">
                <c16:uniqueId val="{00000001-C0CC-4D9A-94A2-5206BC4BEFDB}"/>
              </c:ext>
            </c:extLst>
          </c:dPt>
          <c:dPt>
            <c:idx val="1"/>
            <c:invertIfNegative val="0"/>
            <c:bubble3D val="0"/>
            <c:spPr>
              <a:solidFill>
                <a:srgbClr val="6CAAE4"/>
              </a:solidFill>
            </c:spPr>
            <c:extLst>
              <c:ext xmlns:c16="http://schemas.microsoft.com/office/drawing/2014/chart" uri="{C3380CC4-5D6E-409C-BE32-E72D297353CC}">
                <c16:uniqueId val="{00000003-C0CC-4D9A-94A2-5206BC4BEFDB}"/>
              </c:ext>
            </c:extLst>
          </c:dPt>
          <c:dPt>
            <c:idx val="2"/>
            <c:invertIfNegative val="0"/>
            <c:bubble3D val="0"/>
            <c:spPr>
              <a:solidFill>
                <a:srgbClr val="4369D7"/>
              </a:solidFill>
            </c:spPr>
            <c:extLst>
              <c:ext xmlns:c16="http://schemas.microsoft.com/office/drawing/2014/chart" uri="{C3380CC4-5D6E-409C-BE32-E72D297353CC}">
                <c16:uniqueId val="{00000005-C0CC-4D9A-94A2-5206BC4BEFDB}"/>
              </c:ext>
            </c:extLst>
          </c:dPt>
          <c:dPt>
            <c:idx val="3"/>
            <c:invertIfNegative val="0"/>
            <c:bubble3D val="0"/>
            <c:spPr>
              <a:solidFill>
                <a:schemeClr val="tx2">
                  <a:lumMod val="40000"/>
                  <a:lumOff val="60000"/>
                </a:schemeClr>
              </a:solidFill>
            </c:spPr>
            <c:extLst>
              <c:ext xmlns:c16="http://schemas.microsoft.com/office/drawing/2014/chart" uri="{C3380CC4-5D6E-409C-BE32-E72D297353CC}">
                <c16:uniqueId val="{00000007-C0CC-4D9A-94A2-5206BC4BEFDB}"/>
              </c:ext>
            </c:extLst>
          </c:dPt>
          <c:dLbls>
            <c:dLbl>
              <c:idx val="0"/>
              <c:layout>
                <c:manualLayout>
                  <c:x val="-8.0507641886795028E-3"/>
                  <c:y val="3.1311790259512924E-2"/>
                </c:manualLayout>
              </c:layout>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31788560558562179"/>
                      <c:h val="0.29030750710535874"/>
                    </c:manualLayout>
                  </c15:layout>
                </c:ext>
                <c:ext xmlns:c16="http://schemas.microsoft.com/office/drawing/2014/chart" uri="{C3380CC4-5D6E-409C-BE32-E72D297353CC}">
                  <c16:uniqueId val="{00000001-C0CC-4D9A-94A2-5206BC4BEFDB}"/>
                </c:ext>
              </c:extLst>
            </c:dLbl>
            <c:dLbl>
              <c:idx val="1"/>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39628468122265814"/>
                      <c:h val="0.29890375360992716"/>
                    </c:manualLayout>
                  </c15:layout>
                </c:ext>
                <c:ext xmlns:c16="http://schemas.microsoft.com/office/drawing/2014/chart" uri="{C3380CC4-5D6E-409C-BE32-E72D297353CC}">
                  <c16:uniqueId val="{00000003-C0CC-4D9A-94A2-5206BC4BEFDB}"/>
                </c:ext>
              </c:extLst>
            </c:dLbl>
            <c:dLbl>
              <c:idx val="2"/>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29358394151508749"/>
                      <c:h val="0.2568321853163042"/>
                    </c:manualLayout>
                  </c15:layout>
                </c:ext>
                <c:ext xmlns:c16="http://schemas.microsoft.com/office/drawing/2014/chart" uri="{C3380CC4-5D6E-409C-BE32-E72D297353CC}">
                  <c16:uniqueId val="{00000005-C0CC-4D9A-94A2-5206BC4BEFDB}"/>
                </c:ext>
              </c:extLst>
            </c:dLbl>
            <c:dLbl>
              <c:idx val="3"/>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37736351465544848"/>
                      <c:h val="0.32004937287449131"/>
                    </c:manualLayout>
                  </c15:layout>
                </c:ext>
                <c:ext xmlns:c16="http://schemas.microsoft.com/office/drawing/2014/chart" uri="{C3380CC4-5D6E-409C-BE32-E72D297353CC}">
                  <c16:uniqueId val="{00000007-C0CC-4D9A-94A2-5206BC4BEFDB}"/>
                </c:ext>
              </c:extLst>
            </c:dLbl>
            <c:spPr>
              <a:noFill/>
              <a:ln>
                <a:noFill/>
              </a:ln>
              <a:effectLst/>
            </c:spPr>
            <c:txPr>
              <a:bodyPr wrap="square" lIns="38100" tIns="19050" rIns="38100" bIns="19050" anchor="ctr" anchorCtr="0">
                <a:sp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ext>
            </c:extLst>
          </c:dLbls>
          <c:cat>
            <c:strRef>
              <c:f>Sheet1!$A$2</c:f>
              <c:strCache>
                <c:ptCount val="1"/>
                <c:pt idx="0">
                  <c:v>SH</c:v>
                </c:pt>
              </c:strCache>
            </c:strRef>
          </c:cat>
          <c:val>
            <c:numRef>
              <c:f>Sheet1!$B$2</c:f>
              <c:numCache>
                <c:formatCode>0.0%</c:formatCode>
                <c:ptCount val="1"/>
                <c:pt idx="0">
                  <c:v>0.1</c:v>
                </c:pt>
              </c:numCache>
            </c:numRef>
          </c:val>
          <c:extLst>
            <c:ext xmlns:c16="http://schemas.microsoft.com/office/drawing/2014/chart" uri="{C3380CC4-5D6E-409C-BE32-E72D297353CC}">
              <c16:uniqueId val="{00000008-C0CC-4D9A-94A2-5206BC4BEFDB}"/>
            </c:ext>
          </c:extLst>
        </c:ser>
        <c:dLbls>
          <c:showLegendKey val="0"/>
          <c:showVal val="0"/>
          <c:showCatName val="0"/>
          <c:showSerName val="0"/>
          <c:showPercent val="0"/>
          <c:showBubbleSize val="0"/>
        </c:dLbls>
        <c:gapWidth val="200"/>
        <c:overlap val="-12"/>
        <c:axId val="1673901616"/>
        <c:axId val="1673907856"/>
      </c:barChart>
      <c:catAx>
        <c:axId val="1673901616"/>
        <c:scaling>
          <c:orientation val="minMax"/>
        </c:scaling>
        <c:delete val="0"/>
        <c:axPos val="b"/>
        <c:numFmt formatCode="General" sourceLinked="1"/>
        <c:majorTickMark val="out"/>
        <c:minorTickMark val="none"/>
        <c:tickLblPos val="nextTo"/>
        <c:spPr>
          <a:noFill/>
          <a:ln>
            <a:noFill/>
          </a:ln>
        </c:spPr>
        <c:txPr>
          <a:bodyPr/>
          <a:lstStyle/>
          <a:p>
            <a:pPr>
              <a:defRPr sz="700"/>
            </a:pPr>
            <a:endParaRPr lang="en-US"/>
          </a:p>
        </c:txPr>
        <c:crossAx val="1673907856"/>
        <c:crosses val="autoZero"/>
        <c:auto val="1"/>
        <c:lblAlgn val="ctr"/>
        <c:lblOffset val="100"/>
        <c:noMultiLvlLbl val="0"/>
      </c:catAx>
      <c:valAx>
        <c:axId val="1673907856"/>
        <c:scaling>
          <c:orientation val="minMax"/>
          <c:max val="0.2"/>
          <c:min val="0"/>
        </c:scaling>
        <c:delete val="0"/>
        <c:axPos val="l"/>
        <c:majorGridlines>
          <c:spPr>
            <a:ln w="3175">
              <a:solidFill>
                <a:schemeClr val="tx1">
                  <a:alpha val="20000"/>
                </a:schemeClr>
              </a:solidFill>
              <a:prstDash val="solid"/>
            </a:ln>
          </c:spPr>
        </c:majorGridlines>
        <c:numFmt formatCode="0.0%" sourceLinked="1"/>
        <c:majorTickMark val="out"/>
        <c:minorTickMark val="none"/>
        <c:tickLblPos val="nextTo"/>
        <c:txPr>
          <a:bodyPr/>
          <a:lstStyle/>
          <a:p>
            <a:pPr>
              <a:defRPr sz="700"/>
            </a:pPr>
            <a:endParaRPr lang="en-US"/>
          </a:p>
        </c:txPr>
        <c:crossAx val="1673901616"/>
        <c:crosses val="autoZero"/>
        <c:crossBetween val="between"/>
      </c:valAx>
      <c:spPr>
        <a:noFill/>
        <a:ln>
          <a:noFill/>
        </a:ln>
      </c:spPr>
    </c:plotArea>
    <c:plotVisOnly val="1"/>
    <c:dispBlanksAs val="zero"/>
    <c:showDLblsOverMax val="0"/>
  </c:chart>
  <c:spPr>
    <a:ln>
      <a:noFill/>
    </a:ln>
  </c:spPr>
  <c:txPr>
    <a:bodyPr/>
    <a:lstStyle/>
    <a:p>
      <a:pPr>
        <a:defRPr sz="1800"/>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633326601445632"/>
          <c:y val="0.10049978157516648"/>
          <c:w val="0.83552099981866101"/>
          <c:h val="0.71412305079512095"/>
        </c:manualLayout>
      </c:layout>
      <c:barChart>
        <c:barDir val="col"/>
        <c:grouping val="clustered"/>
        <c:varyColors val="0"/>
        <c:ser>
          <c:idx val="0"/>
          <c:order val="0"/>
          <c:tx>
            <c:strRef>
              <c:f>Sheet1!$B$1</c:f>
              <c:strCache>
                <c:ptCount val="1"/>
                <c:pt idx="0">
                  <c:v>Column1</c:v>
                </c:pt>
              </c:strCache>
            </c:strRef>
          </c:tx>
          <c:spPr>
            <a:solidFill>
              <a:srgbClr val="172C69">
                <a:lumMod val="60000"/>
                <a:lumOff val="40000"/>
              </a:srgbClr>
            </a:solidFill>
            <a:ln>
              <a:noFill/>
            </a:ln>
            <a:scene3d>
              <a:camera prst="orthographicFront"/>
              <a:lightRig rig="balanced" dir="t">
                <a:rot lat="0" lon="0" rev="8700000"/>
              </a:lightRig>
            </a:scene3d>
            <a:sp3d>
              <a:bevelT w="190500" h="38100"/>
            </a:sp3d>
          </c:spPr>
          <c:invertIfNegative val="0"/>
          <c:dPt>
            <c:idx val="0"/>
            <c:invertIfNegative val="0"/>
            <c:bubble3D val="0"/>
            <c:spPr>
              <a:solidFill>
                <a:srgbClr val="002F86"/>
              </a:solidFill>
              <a:ln>
                <a:noFill/>
              </a:ln>
              <a:scene3d>
                <a:camera prst="orthographicFront"/>
                <a:lightRig rig="balanced" dir="t">
                  <a:rot lat="0" lon="0" rev="8700000"/>
                </a:lightRig>
              </a:scene3d>
              <a:sp3d>
                <a:bevelT w="190500" h="38100"/>
              </a:sp3d>
            </c:spPr>
            <c:extLst>
              <c:ext xmlns:c16="http://schemas.microsoft.com/office/drawing/2014/chart" uri="{C3380CC4-5D6E-409C-BE32-E72D297353CC}">
                <c16:uniqueId val="{00000001-3A23-4143-98B5-574AECFD8971}"/>
              </c:ext>
            </c:extLst>
          </c:dPt>
          <c:dPt>
            <c:idx val="1"/>
            <c:invertIfNegative val="0"/>
            <c:bubble3D val="0"/>
            <c:spPr>
              <a:solidFill>
                <a:srgbClr val="0070CD"/>
              </a:solidFill>
              <a:ln>
                <a:noFill/>
              </a:ln>
              <a:scene3d>
                <a:camera prst="orthographicFront"/>
                <a:lightRig rig="balanced" dir="t">
                  <a:rot lat="0" lon="0" rev="8700000"/>
                </a:lightRig>
              </a:scene3d>
              <a:sp3d>
                <a:bevelT w="190500" h="38100"/>
              </a:sp3d>
            </c:spPr>
            <c:extLst>
              <c:ext xmlns:c16="http://schemas.microsoft.com/office/drawing/2014/chart" uri="{C3380CC4-5D6E-409C-BE32-E72D297353CC}">
                <c16:uniqueId val="{00000003-3A23-4143-98B5-574AECFD8971}"/>
              </c:ext>
            </c:extLst>
          </c:dPt>
          <c:dPt>
            <c:idx val="2"/>
            <c:invertIfNegative val="0"/>
            <c:bubble3D val="0"/>
            <c:spPr>
              <a:solidFill>
                <a:srgbClr val="6CAAE4"/>
              </a:solidFill>
              <a:ln>
                <a:noFill/>
              </a:ln>
              <a:scene3d>
                <a:camera prst="orthographicFront"/>
                <a:lightRig rig="balanced" dir="t">
                  <a:rot lat="0" lon="0" rev="8700000"/>
                </a:lightRig>
              </a:scene3d>
              <a:sp3d>
                <a:bevelT w="190500" h="38100"/>
              </a:sp3d>
            </c:spPr>
            <c:extLst>
              <c:ext xmlns:c16="http://schemas.microsoft.com/office/drawing/2014/chart" uri="{C3380CC4-5D6E-409C-BE32-E72D297353CC}">
                <c16:uniqueId val="{00000005-3A23-4143-98B5-574AECFD8971}"/>
              </c:ext>
            </c:extLst>
          </c:dPt>
          <c:dPt>
            <c:idx val="3"/>
            <c:invertIfNegative val="0"/>
            <c:bubble3D val="0"/>
            <c:spPr>
              <a:solidFill>
                <a:srgbClr val="6EC4E8"/>
              </a:solidFill>
              <a:ln>
                <a:noFill/>
              </a:ln>
              <a:scene3d>
                <a:camera prst="orthographicFront"/>
                <a:lightRig rig="balanced" dir="t">
                  <a:rot lat="0" lon="0" rev="8700000"/>
                </a:lightRig>
              </a:scene3d>
              <a:sp3d>
                <a:bevelT w="190500" h="38100"/>
              </a:sp3d>
            </c:spPr>
            <c:extLst>
              <c:ext xmlns:c16="http://schemas.microsoft.com/office/drawing/2014/chart" uri="{C3380CC4-5D6E-409C-BE32-E72D297353CC}">
                <c16:uniqueId val="{00000007-3A23-4143-98B5-574AECFD8971}"/>
              </c:ext>
            </c:extLst>
          </c:dPt>
          <c:dPt>
            <c:idx val="4"/>
            <c:invertIfNegative val="0"/>
            <c:bubble3D val="0"/>
            <c:spPr>
              <a:solidFill>
                <a:srgbClr val="4BACC6">
                  <a:lumMod val="75000"/>
                </a:srgbClr>
              </a:solidFill>
              <a:ln>
                <a:noFill/>
              </a:ln>
              <a:scene3d>
                <a:camera prst="orthographicFront"/>
                <a:lightRig rig="balanced" dir="t">
                  <a:rot lat="0" lon="0" rev="8700000"/>
                </a:lightRig>
              </a:scene3d>
              <a:sp3d>
                <a:bevelT w="190500" h="38100"/>
              </a:sp3d>
            </c:spPr>
            <c:extLst>
              <c:ext xmlns:c16="http://schemas.microsoft.com/office/drawing/2014/chart" uri="{C3380CC4-5D6E-409C-BE32-E72D297353CC}">
                <c16:uniqueId val="{00000009-3A23-4143-98B5-574AECFD8971}"/>
              </c:ext>
            </c:extLst>
          </c:dPt>
          <c:dLbls>
            <c:dLbl>
              <c:idx val="0"/>
              <c:layout>
                <c:manualLayout>
                  <c:x val="-3.4576574231877594E-3"/>
                  <c:y val="7.6051702375807534E-5"/>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A23-4143-98B5-574AECFD8971}"/>
                </c:ext>
              </c:extLst>
            </c:dLbl>
            <c:dLbl>
              <c:idx val="1"/>
              <c:layout>
                <c:manualLayout>
                  <c:x val="-3.0718607397330917E-3"/>
                  <c:y val="8.1164421863265963E-3"/>
                </c:manualLayout>
              </c:layout>
              <c:spPr>
                <a:noFill/>
                <a:ln>
                  <a:noFill/>
                </a:ln>
                <a:effectLst/>
              </c:spPr>
              <c:txPr>
                <a:bodyPr/>
                <a:lstStyle/>
                <a:p>
                  <a:pPr algn="ctr" rtl="0">
                    <a:defRPr sz="1000" baseline="0">
                      <a:solidFill>
                        <a:schemeClr val="tx1"/>
                      </a:solidFill>
                      <a:latin typeface="Franklin Gothic Book"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A23-4143-98B5-574AECFD8971}"/>
                </c:ext>
              </c:extLst>
            </c:dLbl>
            <c:dLbl>
              <c:idx val="2"/>
              <c:layout>
                <c:manualLayout>
                  <c:x val="-3.071860739733148E-3"/>
                  <c:y val="3.2465768745306683E-2"/>
                </c:manualLayout>
              </c:layout>
              <c:spPr>
                <a:noFill/>
                <a:ln>
                  <a:noFill/>
                </a:ln>
                <a:effectLst/>
              </c:spPr>
              <c:txPr>
                <a:bodyPr/>
                <a:lstStyle/>
                <a:p>
                  <a:pPr algn="ctr" rtl="0">
                    <a:defRPr sz="1000" baseline="0">
                      <a:solidFill>
                        <a:schemeClr val="tx1"/>
                      </a:solidFill>
                      <a:latin typeface="Franklin Gothic Book"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A23-4143-98B5-574AECFD8971}"/>
                </c:ext>
              </c:extLst>
            </c:dLbl>
            <c:dLbl>
              <c:idx val="3"/>
              <c:layout>
                <c:manualLayout>
                  <c:x val="-6.1437214794661833E-3"/>
                  <c:y val="1.623288437265334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A23-4143-98B5-574AECFD8971}"/>
                </c:ext>
              </c:extLst>
            </c:dLbl>
            <c:dLbl>
              <c:idx val="4"/>
              <c:layout>
                <c:manualLayout>
                  <c:x val="-1.1263359263733981E-16"/>
                  <c:y val="2.43493265589799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A23-4143-98B5-574AECFD8971}"/>
                </c:ext>
              </c:extLst>
            </c:dLbl>
            <c:spPr>
              <a:noFill/>
              <a:ln>
                <a:noFill/>
              </a:ln>
              <a:effectLst/>
            </c:spPr>
            <c:txPr>
              <a:bodyPr/>
              <a:lstStyle/>
              <a:p>
                <a:pPr>
                  <a:defRPr sz="1000" baseline="0">
                    <a:solidFill>
                      <a:schemeClr val="tx1"/>
                    </a:solidFill>
                    <a:latin typeface="Franklin Gothic Book"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MSAs
1-31</c:v>
                </c:pt>
                <c:pt idx="1">
                  <c:v>MSAs
32-100</c:v>
                </c:pt>
                <c:pt idx="2">
                  <c:v>MSAs
&gt; 100</c:v>
                </c:pt>
                <c:pt idx="3">
                  <c:v>Cities in 
Micro-SA</c:v>
                </c:pt>
                <c:pt idx="4">
                  <c:v>Cities not in MSA or 
Micro-SA</c:v>
                </c:pt>
              </c:strCache>
            </c:strRef>
          </c:cat>
          <c:val>
            <c:numRef>
              <c:f>Sheet1!$B$2:$B$6</c:f>
              <c:numCache>
                <c:formatCode>0.0%</c:formatCode>
                <c:ptCount val="5"/>
                <c:pt idx="0">
                  <c:v>0.39</c:v>
                </c:pt>
                <c:pt idx="1">
                  <c:v>0.25700000000000001</c:v>
                </c:pt>
                <c:pt idx="2">
                  <c:v>0.27600000000000002</c:v>
                </c:pt>
                <c:pt idx="3">
                  <c:v>0.06</c:v>
                </c:pt>
                <c:pt idx="4">
                  <c:v>1.7000000000000001E-2</c:v>
                </c:pt>
              </c:numCache>
            </c:numRef>
          </c:val>
          <c:extLst>
            <c:ext xmlns:c16="http://schemas.microsoft.com/office/drawing/2014/chart" uri="{C3380CC4-5D6E-409C-BE32-E72D297353CC}">
              <c16:uniqueId val="{0000000A-3A23-4143-98B5-574AECFD8971}"/>
            </c:ext>
          </c:extLst>
        </c:ser>
        <c:dLbls>
          <c:showLegendKey val="0"/>
          <c:showVal val="0"/>
          <c:showCatName val="0"/>
          <c:showSerName val="0"/>
          <c:showPercent val="0"/>
          <c:showBubbleSize val="0"/>
        </c:dLbls>
        <c:gapWidth val="89"/>
        <c:overlap val="90"/>
        <c:axId val="546899776"/>
        <c:axId val="546900336"/>
      </c:barChart>
      <c:catAx>
        <c:axId val="546899776"/>
        <c:scaling>
          <c:orientation val="minMax"/>
        </c:scaling>
        <c:delete val="0"/>
        <c:axPos val="b"/>
        <c:numFmt formatCode="General" sourceLinked="1"/>
        <c:majorTickMark val="out"/>
        <c:minorTickMark val="none"/>
        <c:tickLblPos val="nextTo"/>
        <c:txPr>
          <a:bodyPr/>
          <a:lstStyle/>
          <a:p>
            <a:pPr>
              <a:defRPr sz="1000" baseline="0">
                <a:latin typeface="Franklin Gothic Book" pitchFamily="34" charset="0"/>
              </a:defRPr>
            </a:pPr>
            <a:endParaRPr lang="en-US"/>
          </a:p>
        </c:txPr>
        <c:crossAx val="546900336"/>
        <c:crosses val="autoZero"/>
        <c:auto val="1"/>
        <c:lblAlgn val="ctr"/>
        <c:lblOffset val="100"/>
        <c:noMultiLvlLbl val="0"/>
      </c:catAx>
      <c:valAx>
        <c:axId val="546900336"/>
        <c:scaling>
          <c:orientation val="minMax"/>
          <c:max val="0.5"/>
          <c:min val="0"/>
        </c:scaling>
        <c:delete val="0"/>
        <c:axPos val="l"/>
        <c:majorGridlines>
          <c:spPr>
            <a:ln w="6350">
              <a:solidFill>
                <a:sysClr val="window" lastClr="FFFFFF">
                  <a:lumMod val="85000"/>
                </a:sysClr>
              </a:solidFill>
            </a:ln>
          </c:spPr>
        </c:majorGridlines>
        <c:numFmt formatCode="0.0%" sourceLinked="1"/>
        <c:majorTickMark val="out"/>
        <c:minorTickMark val="none"/>
        <c:tickLblPos val="nextTo"/>
        <c:txPr>
          <a:bodyPr/>
          <a:lstStyle/>
          <a:p>
            <a:pPr>
              <a:defRPr sz="1000" baseline="0">
                <a:latin typeface="Franklin Gothic Book" pitchFamily="34" charset="0"/>
              </a:defRPr>
            </a:pPr>
            <a:endParaRPr lang="en-US"/>
          </a:p>
        </c:txPr>
        <c:crossAx val="546899776"/>
        <c:crosses val="autoZero"/>
        <c:crossBetween val="between"/>
        <c:majorUnit val="0.25"/>
      </c:valAx>
      <c:spPr>
        <a:ln>
          <a:noFill/>
        </a:ln>
      </c:spPr>
    </c:plotArea>
    <c:plotVisOnly val="1"/>
    <c:dispBlanksAs val="zero"/>
    <c:showDLblsOverMax val="0"/>
  </c:chart>
  <c:spPr>
    <a:noFill/>
  </c:spPr>
  <c:txPr>
    <a:bodyPr/>
    <a:lstStyle/>
    <a:p>
      <a:pPr>
        <a:defRPr sz="1000"/>
      </a:pPr>
      <a:endParaRPr lang="en-US"/>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8796778768732714"/>
          <c:y val="0.11152937608333383"/>
          <c:w val="0.7168976779891959"/>
          <c:h val="0.71127340339358525"/>
        </c:manualLayout>
      </c:layout>
      <c:barChart>
        <c:barDir val="col"/>
        <c:grouping val="clustered"/>
        <c:varyColors val="0"/>
        <c:ser>
          <c:idx val="0"/>
          <c:order val="0"/>
          <c:tx>
            <c:strRef>
              <c:f>Sheet1!$B$1</c:f>
              <c:strCache>
                <c:ptCount val="1"/>
                <c:pt idx="0">
                  <c:v>Average Portfolio Age</c:v>
                </c:pt>
              </c:strCache>
            </c:strRef>
          </c:tx>
          <c:spPr>
            <a:solidFill>
              <a:schemeClr val="accent1">
                <a:lumMod val="75000"/>
              </a:schemeClr>
            </a:solidFill>
            <a:scene3d>
              <a:camera prst="orthographicFront"/>
              <a:lightRig rig="balanced" dir="t">
                <a:rot lat="0" lon="0" rev="8700000"/>
              </a:lightRig>
            </a:scene3d>
            <a:sp3d>
              <a:bevelT w="190500" h="38100"/>
            </a:sp3d>
          </c:spPr>
          <c:invertIfNegative val="0"/>
          <c:dPt>
            <c:idx val="0"/>
            <c:invertIfNegative val="0"/>
            <c:bubble3D val="0"/>
            <c:spPr>
              <a:solidFill>
                <a:srgbClr val="002F86"/>
              </a:solidFill>
              <a:scene3d>
                <a:camera prst="orthographicFront"/>
                <a:lightRig rig="balanced" dir="t">
                  <a:rot lat="0" lon="0" rev="8700000"/>
                </a:lightRig>
              </a:scene3d>
              <a:sp3d>
                <a:bevelT w="190500" h="38100"/>
              </a:sp3d>
            </c:spPr>
            <c:extLst>
              <c:ext xmlns:c16="http://schemas.microsoft.com/office/drawing/2014/chart" uri="{C3380CC4-5D6E-409C-BE32-E72D297353CC}">
                <c16:uniqueId val="{00000001-3B5F-49C0-880F-C11103D3B359}"/>
              </c:ext>
            </c:extLst>
          </c:dPt>
          <c:dPt>
            <c:idx val="1"/>
            <c:invertIfNegative val="0"/>
            <c:bubble3D val="0"/>
            <c:spPr>
              <a:solidFill>
                <a:srgbClr val="6CAAE4"/>
              </a:solidFill>
              <a:scene3d>
                <a:camera prst="orthographicFront"/>
                <a:lightRig rig="balanced" dir="t">
                  <a:rot lat="0" lon="0" rev="8700000"/>
                </a:lightRig>
              </a:scene3d>
              <a:sp3d>
                <a:bevelT w="190500" h="38100"/>
              </a:sp3d>
            </c:spPr>
            <c:extLst>
              <c:ext xmlns:c16="http://schemas.microsoft.com/office/drawing/2014/chart" uri="{C3380CC4-5D6E-409C-BE32-E72D297353CC}">
                <c16:uniqueId val="{00000003-3B5F-49C0-880F-C11103D3B359}"/>
              </c:ext>
            </c:extLst>
          </c:dPt>
          <c:dPt>
            <c:idx val="2"/>
            <c:invertIfNegative val="0"/>
            <c:bubble3D val="0"/>
            <c:extLst>
              <c:ext xmlns:c16="http://schemas.microsoft.com/office/drawing/2014/chart" uri="{C3380CC4-5D6E-409C-BE32-E72D297353CC}">
                <c16:uniqueId val="{00000004-3B5F-49C0-880F-C11103D3B359}"/>
              </c:ext>
            </c:extLst>
          </c:dPt>
          <c:dPt>
            <c:idx val="3"/>
            <c:invertIfNegative val="0"/>
            <c:bubble3D val="0"/>
            <c:extLst>
              <c:ext xmlns:c16="http://schemas.microsoft.com/office/drawing/2014/chart" uri="{C3380CC4-5D6E-409C-BE32-E72D297353CC}">
                <c16:uniqueId val="{00000005-3B5F-49C0-880F-C11103D3B359}"/>
              </c:ext>
            </c:extLst>
          </c:dPt>
          <c:dPt>
            <c:idx val="4"/>
            <c:invertIfNegative val="0"/>
            <c:bubble3D val="0"/>
            <c:extLst>
              <c:ext xmlns:c16="http://schemas.microsoft.com/office/drawing/2014/chart" uri="{C3380CC4-5D6E-409C-BE32-E72D297353CC}">
                <c16:uniqueId val="{00000006-3B5F-49C0-880F-C11103D3B359}"/>
              </c:ext>
            </c:extLst>
          </c:dPt>
          <c:dLbls>
            <c:dLbl>
              <c:idx val="0"/>
              <c:layout>
                <c:manualLayout>
                  <c:x val="-1.1886753243924816E-2"/>
                  <c:y val="-1.020354156770543E-2"/>
                </c:manualLayout>
              </c:layout>
              <c:tx>
                <c:rich>
                  <a:bodyPr/>
                  <a:lstStyle/>
                  <a:p>
                    <a:fld id="{49378871-E508-441F-81D0-15551FC9763D}" type="VALUE">
                      <a:rPr lang="en-US" smtClean="0"/>
                      <a:pPr/>
                      <a:t>[VALUE]</a:t>
                    </a:fld>
                    <a:r>
                      <a:rPr lang="en-US" dirty="0"/>
                      <a:t> years</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3B5F-49C0-880F-C11103D3B359}"/>
                </c:ext>
              </c:extLst>
            </c:dLbl>
            <c:dLbl>
              <c:idx val="1"/>
              <c:layout>
                <c:manualLayout>
                  <c:x val="-8.1849417519750008E-3"/>
                  <c:y val="-4.8971442256674345E-2"/>
                </c:manualLayout>
              </c:layout>
              <c:tx>
                <c:rich>
                  <a:bodyPr/>
                  <a:lstStyle/>
                  <a:p>
                    <a:fld id="{F92CE5B6-ECCA-4342-86D0-04382A1BF3E8}" type="VALUE">
                      <a:rPr lang="en-US" smtClean="0"/>
                      <a:pPr/>
                      <a:t>[VALUE]</a:t>
                    </a:fld>
                    <a:r>
                      <a:rPr lang="en-US" dirty="0"/>
                      <a:t> years</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3B5F-49C0-880F-C11103D3B359}"/>
                </c:ext>
              </c:extLst>
            </c:dLbl>
            <c:dLbl>
              <c:idx val="2"/>
              <c:layout>
                <c:manualLayout>
                  <c:x val="1.7333424098928973E-3"/>
                  <c:y val="4.88352540865456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B5F-49C0-880F-C11103D3B359}"/>
                </c:ext>
              </c:extLst>
            </c:dLbl>
            <c:dLbl>
              <c:idx val="3"/>
              <c:layout>
                <c:manualLayout>
                  <c:x val="-1.6039504450446192E-3"/>
                  <c:y val="5.807871782130394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B5F-49C0-880F-C11103D3B359}"/>
                </c:ext>
              </c:extLst>
            </c:dLbl>
            <c:dLbl>
              <c:idx val="4"/>
              <c:layout>
                <c:manualLayout>
                  <c:x val="-7.3640620908465328E-3"/>
                  <c:y val="-3.1229423859651284E-3"/>
                </c:manualLayout>
              </c:layout>
              <c:numFmt formatCode="#,##0" sourceLinked="0"/>
              <c:spPr>
                <a:noFill/>
                <a:ln>
                  <a:noFill/>
                </a:ln>
                <a:effectLst/>
              </c:spPr>
              <c:txPr>
                <a:bodyPr/>
                <a:lstStyle/>
                <a:p>
                  <a:pPr algn="ctr" rtl="0">
                    <a:defRPr sz="1000">
                      <a:latin typeface="Franklin Gothic Book" panose="020B05030201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B5F-49C0-880F-C11103D3B359}"/>
                </c:ext>
              </c:extLst>
            </c:dLbl>
            <c:dLbl>
              <c:idx val="5"/>
              <c:layout>
                <c:manualLayout>
                  <c:x val="-3.2303811353065538E-3"/>
                  <c:y val="8.488104377345361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B5F-49C0-880F-C11103D3B359}"/>
                </c:ext>
              </c:extLst>
            </c:dLbl>
            <c:numFmt formatCode="#,##0" sourceLinked="0"/>
            <c:spPr>
              <a:noFill/>
              <a:ln>
                <a:noFill/>
              </a:ln>
              <a:effectLst/>
            </c:spPr>
            <c:txPr>
              <a:bodyPr/>
              <a:lstStyle/>
              <a:p>
                <a:pPr>
                  <a:defRPr sz="1000">
                    <a:latin typeface="Franklin Gothic Book" panose="020B05030201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NNN</c:v>
                </c:pt>
                <c:pt idx="1">
                  <c:v>SHOP</c:v>
                </c:pt>
              </c:strCache>
            </c:strRef>
          </c:cat>
          <c:val>
            <c:numRef>
              <c:f>Sheet1!$B$2:$B$3</c:f>
              <c:numCache>
                <c:formatCode>#,##0_);[Red]\(#,##0\)</c:formatCode>
                <c:ptCount val="2"/>
                <c:pt idx="0">
                  <c:v>16.8</c:v>
                </c:pt>
                <c:pt idx="1">
                  <c:v>8.9</c:v>
                </c:pt>
              </c:numCache>
            </c:numRef>
          </c:val>
          <c:extLst>
            <c:ext xmlns:c16="http://schemas.microsoft.com/office/drawing/2014/chart" uri="{C3380CC4-5D6E-409C-BE32-E72D297353CC}">
              <c16:uniqueId val="{00000008-3B5F-49C0-880F-C11103D3B359}"/>
            </c:ext>
          </c:extLst>
        </c:ser>
        <c:dLbls>
          <c:showLegendKey val="0"/>
          <c:showVal val="0"/>
          <c:showCatName val="0"/>
          <c:showSerName val="0"/>
          <c:showPercent val="0"/>
          <c:showBubbleSize val="0"/>
        </c:dLbls>
        <c:gapWidth val="150"/>
        <c:overlap val="35"/>
        <c:axId val="634825216"/>
        <c:axId val="634825776"/>
      </c:barChart>
      <c:catAx>
        <c:axId val="634825216"/>
        <c:scaling>
          <c:orientation val="minMax"/>
        </c:scaling>
        <c:delete val="0"/>
        <c:axPos val="b"/>
        <c:numFmt formatCode="General" sourceLinked="0"/>
        <c:majorTickMark val="none"/>
        <c:minorTickMark val="none"/>
        <c:tickLblPos val="nextTo"/>
        <c:spPr>
          <a:ln>
            <a:noFill/>
          </a:ln>
        </c:spPr>
        <c:txPr>
          <a:bodyPr/>
          <a:lstStyle/>
          <a:p>
            <a:pPr>
              <a:defRPr sz="1000">
                <a:latin typeface="Franklin Gothic Book" panose="020B0503020102020204" pitchFamily="34" charset="0"/>
              </a:defRPr>
            </a:pPr>
            <a:endParaRPr lang="en-US"/>
          </a:p>
        </c:txPr>
        <c:crossAx val="634825776"/>
        <c:crosses val="autoZero"/>
        <c:auto val="1"/>
        <c:lblAlgn val="ctr"/>
        <c:lblOffset val="100"/>
        <c:noMultiLvlLbl val="0"/>
      </c:catAx>
      <c:valAx>
        <c:axId val="634825776"/>
        <c:scaling>
          <c:orientation val="minMax"/>
          <c:max val="40"/>
        </c:scaling>
        <c:delete val="0"/>
        <c:axPos val="l"/>
        <c:majorGridlines>
          <c:spPr>
            <a:ln>
              <a:solidFill>
                <a:sysClr val="window" lastClr="FFFFFF">
                  <a:lumMod val="85000"/>
                </a:sysClr>
              </a:solidFill>
            </a:ln>
          </c:spPr>
        </c:majorGridlines>
        <c:numFmt formatCode="0" sourceLinked="0"/>
        <c:majorTickMark val="none"/>
        <c:minorTickMark val="none"/>
        <c:tickLblPos val="nextTo"/>
        <c:txPr>
          <a:bodyPr/>
          <a:lstStyle/>
          <a:p>
            <a:pPr>
              <a:defRPr>
                <a:latin typeface="Franklin Gothic Book" panose="020B0503020102020204" pitchFamily="34" charset="0"/>
              </a:defRPr>
            </a:pPr>
            <a:endParaRPr lang="en-US"/>
          </a:p>
        </c:txPr>
        <c:crossAx val="634825216"/>
        <c:crosses val="autoZero"/>
        <c:crossBetween val="between"/>
        <c:majorUnit val="10"/>
      </c:valAx>
      <c:spPr>
        <a:noFill/>
      </c:spPr>
    </c:plotArea>
    <c:plotVisOnly val="1"/>
    <c:dispBlanksAs val="gap"/>
    <c:showDLblsOverMax val="0"/>
  </c:chart>
  <c:txPr>
    <a:bodyPr/>
    <a:lstStyle/>
    <a:p>
      <a:pPr>
        <a:defRPr sz="1000"/>
      </a:pPr>
      <a:endParaRPr lang="en-US"/>
    </a:p>
  </c:txPr>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Sheet2!$B$2</c:f>
              <c:strCache>
                <c:ptCount val="1"/>
                <c:pt idx="0">
                  <c:v>Normalized EBITDAR</c:v>
                </c:pt>
              </c:strCache>
            </c:strRef>
          </c:tx>
          <c:spPr>
            <a:solidFill>
              <a:srgbClr val="0070CD"/>
            </a:solidFill>
            <a:ln>
              <a:noFill/>
            </a:ln>
            <a:effectLst/>
            <a:scene3d>
              <a:camera prst="orthographicFront"/>
              <a:lightRig rig="brightRoom" dir="t"/>
            </a:scene3d>
            <a:sp3d prstMaterial="matte">
              <a:bevelT w="190500" h="38100"/>
            </a:sp3d>
          </c:spPr>
          <c:invertIfNegative val="0"/>
          <c:dLbls>
            <c:dLbl>
              <c:idx val="0"/>
              <c:layout>
                <c:manualLayout>
                  <c:x val="-8.1576044032051105E-3"/>
                  <c:y val="2.9616725754366538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0.11450013540338647"/>
                      <c:h val="9.7772507399808889E-2"/>
                    </c:manualLayout>
                  </c15:layout>
                </c:ext>
                <c:ext xmlns:c16="http://schemas.microsoft.com/office/drawing/2014/chart" uri="{C3380CC4-5D6E-409C-BE32-E72D297353CC}">
                  <c16:uniqueId val="{00000000-7429-46D2-9030-E73CF43A07A2}"/>
                </c:ext>
              </c:extLst>
            </c:dLbl>
            <c:dLbl>
              <c:idx val="1"/>
              <c:layout>
                <c:manualLayout>
                  <c:x val="-9.7891252838460934E-3"/>
                  <c:y val="-1.480836287718328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429-46D2-9030-E73CF43A07A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Book" panose="020B0503020102020204" pitchFamily="34" charset="0"/>
                    <a:ea typeface="+mn-ea"/>
                    <a:cs typeface="Times New Roman" panose="02020603050405020304" pitchFamily="18"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Sheet2!$A$3:$A$4</c:f>
              <c:strCache>
                <c:ptCount val="2"/>
                <c:pt idx="0">
                  <c:v>2Q25</c:v>
                </c:pt>
                <c:pt idx="1">
                  <c:v>3Q25</c:v>
                </c:pt>
              </c:strCache>
            </c:strRef>
          </c:cat>
          <c:val>
            <c:numRef>
              <c:f>Sheet2!$B$3:$B$4</c:f>
              <c:numCache>
                <c:formatCode>0.00</c:formatCode>
                <c:ptCount val="2"/>
                <c:pt idx="0">
                  <c:v>1.61</c:v>
                </c:pt>
                <c:pt idx="1">
                  <c:v>1.7</c:v>
                </c:pt>
              </c:numCache>
            </c:numRef>
          </c:val>
          <c:extLst>
            <c:ext xmlns:c16="http://schemas.microsoft.com/office/drawing/2014/chart" uri="{C3380CC4-5D6E-409C-BE32-E72D297353CC}">
              <c16:uniqueId val="{00000002-7429-46D2-9030-E73CF43A07A2}"/>
            </c:ext>
          </c:extLst>
        </c:ser>
        <c:ser>
          <c:idx val="1"/>
          <c:order val="1"/>
          <c:tx>
            <c:strRef>
              <c:f>Sheet2!$C$2</c:f>
              <c:strCache>
                <c:ptCount val="1"/>
                <c:pt idx="0">
                  <c:v>Normalized EBITDARM</c:v>
                </c:pt>
              </c:strCache>
            </c:strRef>
          </c:tx>
          <c:spPr>
            <a:solidFill>
              <a:srgbClr val="002F86"/>
            </a:solidFill>
            <a:ln>
              <a:noFill/>
            </a:ln>
            <a:effectLst/>
            <a:scene3d>
              <a:camera prst="orthographicFront"/>
              <a:lightRig rig="brightRoom" dir="t"/>
            </a:scene3d>
            <a:sp3d prstMaterial="matte">
              <a:bevelT w="190500" h="38100"/>
            </a:sp3d>
          </c:spPr>
          <c:invertIfNegative val="0"/>
          <c:dLbls>
            <c:dLbl>
              <c:idx val="0"/>
              <c:tx>
                <c:rich>
                  <a:bodyPr/>
                  <a:lstStyle/>
                  <a:p>
                    <a:fld id="{4F19DA54-6D6A-4C05-9626-4FEEA60AD699}" type="VALUE">
                      <a:rPr lang="en-US" b="0">
                        <a:solidFill>
                          <a:schemeClr val="tx1"/>
                        </a:solidFill>
                        <a:latin typeface="+mj-lt"/>
                        <a:cs typeface="Times New Roman" panose="02020603050405020304" pitchFamily="18" charset="0"/>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7429-46D2-9030-E73CF43A07A2}"/>
                </c:ext>
              </c:extLst>
            </c:dLbl>
            <c:dLbl>
              <c:idx val="1"/>
              <c:layout>
                <c:manualLayout>
                  <c:x val="-6.5260835225641823E-3"/>
                  <c:y val="1.4808362877183269E-2"/>
                </c:manualLayout>
              </c:layout>
              <c:tx>
                <c:rich>
                  <a:bodyPr/>
                  <a:lstStyle/>
                  <a:p>
                    <a:fld id="{FD72958D-967D-4AA0-895F-4E88850FA768}" type="VALUE">
                      <a:rPr lang="en-US" sz="900" b="0">
                        <a:solidFill>
                          <a:schemeClr val="tx1"/>
                        </a:solidFill>
                        <a:latin typeface="+mj-lt"/>
                        <a:cs typeface="Times New Roman" panose="02020603050405020304" pitchFamily="18" charset="0"/>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7429-46D2-9030-E73CF43A07A2}"/>
                </c:ext>
              </c:extLst>
            </c:dLbl>
            <c:dLbl>
              <c:idx val="2"/>
              <c:tx>
                <c:rich>
                  <a:bodyPr/>
                  <a:lstStyle/>
                  <a:p>
                    <a:fld id="{954EEA3C-3FA9-43AE-B00D-110EFCC0D577}" type="VALUE">
                      <a:rPr lang="en-US" b="1">
                        <a:solidFill>
                          <a:schemeClr val="bg1"/>
                        </a:solidFill>
                        <a:latin typeface="Times New Roman" panose="02020603050405020304" pitchFamily="18" charset="0"/>
                        <a:cs typeface="Times New Roman" panose="02020603050405020304" pitchFamily="18" charset="0"/>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7429-46D2-9030-E73CF43A07A2}"/>
                </c:ext>
              </c:extLst>
            </c:dLbl>
            <c:dLbl>
              <c:idx val="3"/>
              <c:tx>
                <c:rich>
                  <a:bodyPr/>
                  <a:lstStyle/>
                  <a:p>
                    <a:fld id="{2C37D394-F451-4E35-A565-0447E5146669}" type="VALUE">
                      <a:rPr lang="en-US" b="1">
                        <a:solidFill>
                          <a:schemeClr val="bg1"/>
                        </a:solidFill>
                        <a:latin typeface="Times New Roman" panose="02020603050405020304" pitchFamily="18" charset="0"/>
                        <a:cs typeface="Times New Roman" panose="02020603050405020304" pitchFamily="18" charset="0"/>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7429-46D2-9030-E73CF43A07A2}"/>
                </c:ext>
              </c:extLst>
            </c:dLbl>
            <c:numFmt formatCode="#,##0.00" sourceLinked="0"/>
            <c:spPr>
              <a:solidFill>
                <a:prstClr val="white"/>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Sheet2!$A$3:$A$4</c:f>
              <c:strCache>
                <c:ptCount val="2"/>
                <c:pt idx="0">
                  <c:v>2Q25</c:v>
                </c:pt>
                <c:pt idx="1">
                  <c:v>3Q25</c:v>
                </c:pt>
              </c:strCache>
            </c:strRef>
          </c:cat>
          <c:val>
            <c:numRef>
              <c:f>Sheet2!$C$3:$C$4</c:f>
              <c:numCache>
                <c:formatCode>#,##0.00</c:formatCode>
                <c:ptCount val="2"/>
                <c:pt idx="0">
                  <c:v>2.15</c:v>
                </c:pt>
                <c:pt idx="1">
                  <c:v>2.2400000000000002</c:v>
                </c:pt>
              </c:numCache>
            </c:numRef>
          </c:val>
          <c:extLst>
            <c:ext xmlns:c16="http://schemas.microsoft.com/office/drawing/2014/chart" uri="{C3380CC4-5D6E-409C-BE32-E72D297353CC}">
              <c16:uniqueId val="{00000007-7429-46D2-9030-E73CF43A07A2}"/>
            </c:ext>
          </c:extLst>
        </c:ser>
        <c:dLbls>
          <c:dLblPos val="ctr"/>
          <c:showLegendKey val="0"/>
          <c:showVal val="1"/>
          <c:showCatName val="0"/>
          <c:showSerName val="0"/>
          <c:showPercent val="0"/>
          <c:showBubbleSize val="0"/>
        </c:dLbls>
        <c:gapWidth val="250"/>
        <c:overlap val="-15"/>
        <c:axId val="708233248"/>
        <c:axId val="439008016"/>
      </c:barChart>
      <c:lineChart>
        <c:grouping val="standard"/>
        <c:varyColors val="0"/>
        <c:ser>
          <c:idx val="2"/>
          <c:order val="2"/>
          <c:tx>
            <c:strRef>
              <c:f>Sheet2!$D$2</c:f>
              <c:strCache>
                <c:ptCount val="1"/>
                <c:pt idx="0">
                  <c:v>Occupancy</c:v>
                </c:pt>
              </c:strCache>
            </c:strRef>
          </c:tx>
          <c:spPr>
            <a:ln w="25400" cap="rnd">
              <a:solidFill>
                <a:schemeClr val="accent3"/>
              </a:solidFill>
              <a:round/>
            </a:ln>
            <a:effectLst/>
          </c:spPr>
          <c:marker>
            <c:symbol val="circle"/>
            <c:size val="5"/>
            <c:spPr>
              <a:solidFill>
                <a:srgbClr val="6EC4E8"/>
              </a:solidFill>
              <a:ln w="9525">
                <a:solidFill>
                  <a:srgbClr val="6EC4E8"/>
                </a:solidFill>
              </a:ln>
              <a:effectLst/>
            </c:spPr>
          </c:marker>
          <c:dLbls>
            <c:dLbl>
              <c:idx val="0"/>
              <c:layout>
                <c:manualLayout>
                  <c:x val="-6.9337741489792784E-2"/>
                  <c:y val="7.2200325487274258E-2"/>
                </c:manualLayout>
              </c:layout>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Book" panose="020B0503020102020204" pitchFamily="34" charset="0"/>
                      <a:ea typeface="+mn-ea"/>
                      <a:cs typeface="Times New Roman" panose="02020603050405020304" pitchFamily="18" charset="0"/>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429-46D2-9030-E73CF43A07A2}"/>
                </c:ext>
              </c:extLst>
            </c:dLbl>
            <c:dLbl>
              <c:idx val="1"/>
              <c:layout>
                <c:manualLayout>
                  <c:x val="-4.705803925087082E-2"/>
                  <c:y val="7.2200325487274258E-2"/>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Book" panose="020B0503020102020204" pitchFamily="34" charset="0"/>
                        <a:ea typeface="+mn-ea"/>
                        <a:cs typeface="Times New Roman" panose="02020603050405020304" pitchFamily="18" charset="0"/>
                      </a:defRPr>
                    </a:pPr>
                    <a:fld id="{FDB05A02-8F30-4761-A816-EDD06240F016}" type="VALUE">
                      <a:rPr lang="en-US" sz="900" b="0">
                        <a:solidFill>
                          <a:schemeClr val="tx1"/>
                        </a:solidFill>
                        <a:latin typeface="Franklin Gothic Book" panose="020B0503020102020204" pitchFamily="34" charset="0"/>
                      </a:rPr>
                      <a:pPr>
                        <a:defRPr>
                          <a:solidFill>
                            <a:schemeClr val="tx1"/>
                          </a:solidFill>
                          <a:latin typeface="Franklin Gothic Book" panose="020B0503020102020204" pitchFamily="34" charset="0"/>
                          <a:cs typeface="Times New Roman" panose="02020603050405020304" pitchFamily="18" charset="0"/>
                        </a:defRPr>
                      </a:pPr>
                      <a:t>[VALUE]</a:t>
                    </a:fld>
                    <a:endParaRPr lang="en-US"/>
                  </a:p>
                </c:rich>
              </c:tx>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Book" panose="020B0503020102020204" pitchFamily="34" charset="0"/>
                      <a:ea typeface="+mn-ea"/>
                      <a:cs typeface="Times New Roman" panose="02020603050405020304" pitchFamily="18" charset="0"/>
                    </a:defRPr>
                  </a:pPr>
                  <a:endParaRPr lang="en-US"/>
                </a:p>
              </c:txPr>
              <c:dLblPos val="r"/>
              <c:showLegendKey val="0"/>
              <c:showVal val="1"/>
              <c:showCatName val="0"/>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7429-46D2-9030-E73CF43A07A2}"/>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Franklin Gothic Book" panose="020B0503020102020204" pitchFamily="34" charset="0"/>
                    <a:ea typeface="+mn-ea"/>
                    <a:cs typeface="Times New Roman" panose="02020603050405020304" pitchFamily="18" charset="0"/>
                  </a:defRPr>
                </a:pPr>
                <a:endParaRPr lang="en-US"/>
              </a:p>
            </c:txPr>
            <c:dLblPos val="b"/>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Sheet2!$A$3:$A$4</c:f>
              <c:strCache>
                <c:ptCount val="2"/>
                <c:pt idx="0">
                  <c:v>2Q25</c:v>
                </c:pt>
                <c:pt idx="1">
                  <c:v>3Q25</c:v>
                </c:pt>
              </c:strCache>
            </c:strRef>
          </c:cat>
          <c:val>
            <c:numRef>
              <c:f>Sheet2!$D$3:$D$4</c:f>
              <c:numCache>
                <c:formatCode>0.0%</c:formatCode>
                <c:ptCount val="2"/>
                <c:pt idx="0">
                  <c:v>0.79</c:v>
                </c:pt>
                <c:pt idx="1">
                  <c:v>0.79300000000000004</c:v>
                </c:pt>
              </c:numCache>
            </c:numRef>
          </c:val>
          <c:smooth val="0"/>
          <c:extLst>
            <c:ext xmlns:c16="http://schemas.microsoft.com/office/drawing/2014/chart" uri="{C3380CC4-5D6E-409C-BE32-E72D297353CC}">
              <c16:uniqueId val="{0000000A-7429-46D2-9030-E73CF43A07A2}"/>
            </c:ext>
          </c:extLst>
        </c:ser>
        <c:dLbls>
          <c:dLblPos val="ctr"/>
          <c:showLegendKey val="0"/>
          <c:showVal val="1"/>
          <c:showCatName val="0"/>
          <c:showSerName val="0"/>
          <c:showPercent val="0"/>
          <c:showBubbleSize val="0"/>
        </c:dLbls>
        <c:marker val="1"/>
        <c:smooth val="0"/>
        <c:axId val="514967680"/>
        <c:axId val="439005936"/>
      </c:lineChart>
      <c:catAx>
        <c:axId val="708233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Franklin Gothic Book" panose="020B0503020102020204" pitchFamily="34" charset="0"/>
                <a:ea typeface="+mn-ea"/>
                <a:cs typeface="+mn-cs"/>
              </a:defRPr>
            </a:pPr>
            <a:endParaRPr lang="en-US"/>
          </a:p>
        </c:txPr>
        <c:crossAx val="439008016"/>
        <c:crosses val="autoZero"/>
        <c:auto val="1"/>
        <c:lblAlgn val="ctr"/>
        <c:lblOffset val="100"/>
        <c:noMultiLvlLbl val="0"/>
      </c:catAx>
      <c:valAx>
        <c:axId val="439008016"/>
        <c:scaling>
          <c:orientation val="minMax"/>
          <c:max val="3"/>
          <c:min val="0"/>
        </c:scaling>
        <c:delete val="0"/>
        <c:axPos val="l"/>
        <c:majorGridlines>
          <c:spPr>
            <a:ln w="9525" cap="flat" cmpd="sng" algn="ctr">
              <a:solidFill>
                <a:schemeClr val="tx1">
                  <a:lumMod val="15000"/>
                  <a:lumOff val="85000"/>
                </a:schemeClr>
              </a:solidFill>
              <a:round/>
            </a:ln>
            <a:effectLst/>
          </c:spPr>
        </c:majorGridlines>
        <c:numFmt formatCode="#,##0.00\x"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Book" panose="020B0503020102020204" pitchFamily="34" charset="0"/>
                <a:ea typeface="+mn-ea"/>
                <a:cs typeface="+mn-cs"/>
              </a:defRPr>
            </a:pPr>
            <a:endParaRPr lang="en-US"/>
          </a:p>
        </c:txPr>
        <c:crossAx val="708233248"/>
        <c:crosses val="autoZero"/>
        <c:crossBetween val="between"/>
        <c:majorUnit val="1"/>
      </c:valAx>
      <c:valAx>
        <c:axId val="439005936"/>
        <c:scaling>
          <c:orientation val="minMax"/>
          <c:max val="1"/>
          <c:min val="0.60000000000000009"/>
        </c:scaling>
        <c:delete val="0"/>
        <c:axPos val="r"/>
        <c:title>
          <c:tx>
            <c:rich>
              <a:bodyPr rot="-5400000" spcFirstLastPara="1" vertOverflow="ellipsis" vert="horz" wrap="square" anchor="ctr" anchorCtr="1"/>
              <a:lstStyle/>
              <a:p>
                <a:pPr>
                  <a:defRPr sz="1000" b="0" i="0" u="none" strike="noStrike" kern="1200" baseline="0">
                    <a:solidFill>
                      <a:schemeClr val="tx1"/>
                    </a:solidFill>
                    <a:latin typeface="Franklin Gothic Book" panose="020B0503020102020204" pitchFamily="34" charset="0"/>
                    <a:ea typeface="+mn-ea"/>
                    <a:cs typeface="+mn-cs"/>
                  </a:defRPr>
                </a:pPr>
                <a:r>
                  <a:rPr lang="en-US" sz="1000" dirty="0">
                    <a:solidFill>
                      <a:schemeClr val="tx1"/>
                    </a:solidFill>
                    <a:latin typeface="Franklin Gothic Book" panose="020B0503020102020204" pitchFamily="34" charset="0"/>
                    <a:cs typeface="Times New Roman" panose="02020603050405020304" pitchFamily="18" charset="0"/>
                  </a:rPr>
                  <a:t>Occupancy %</a:t>
                </a:r>
              </a:p>
            </c:rich>
          </c:tx>
          <c:layout>
            <c:manualLayout>
              <c:xMode val="edge"/>
              <c:yMode val="edge"/>
              <c:x val="0.92963255659261845"/>
              <c:y val="0.13313934431235863"/>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Franklin Gothic Book" panose="020B0503020102020204" pitchFamily="34" charset="0"/>
                  <a:ea typeface="+mn-ea"/>
                  <a:cs typeface="+mn-cs"/>
                </a:defRPr>
              </a:pPr>
              <a:endParaRPr lang="en-US"/>
            </a:p>
          </c:txPr>
        </c:title>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514967680"/>
        <c:crosses val="max"/>
        <c:crossBetween val="between"/>
        <c:majorUnit val="0.1"/>
      </c:valAx>
      <c:catAx>
        <c:axId val="514967680"/>
        <c:scaling>
          <c:orientation val="minMax"/>
        </c:scaling>
        <c:delete val="1"/>
        <c:axPos val="b"/>
        <c:numFmt formatCode="General" sourceLinked="1"/>
        <c:majorTickMark val="out"/>
        <c:minorTickMark val="none"/>
        <c:tickLblPos val="nextTo"/>
        <c:crossAx val="439005936"/>
        <c:crosses val="autoZero"/>
        <c:auto val="1"/>
        <c:lblAlgn val="ctr"/>
        <c:lblOffset val="100"/>
        <c:noMultiLvlLbl val="0"/>
      </c:cat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Book" panose="020B0503020102020204" pitchFamily="34" charset="0"/>
                <a:ea typeface="+mn-ea"/>
                <a:cs typeface="Times New Roman" panose="02020603050405020304" pitchFamily="18" charset="0"/>
              </a:defRPr>
            </a:pPr>
            <a:endParaRPr lang="en-US"/>
          </a:p>
        </c:txPr>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Book" panose="020B0503020102020204" pitchFamily="34" charset="0"/>
                <a:ea typeface="+mn-ea"/>
                <a:cs typeface="Times New Roman" panose="02020603050405020304" pitchFamily="18" charset="0"/>
              </a:defRPr>
            </a:pPr>
            <a:endParaRPr lang="en-US"/>
          </a:p>
        </c:txPr>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Book" panose="020B0503020102020204" pitchFamily="34" charset="0"/>
                <a:ea typeface="+mn-ea"/>
                <a:cs typeface="Times New Roman" panose="02020603050405020304" pitchFamily="18" charset="0"/>
              </a:defRPr>
            </a:pPr>
            <a:endParaRPr lang="en-US"/>
          </a:p>
        </c:txPr>
      </c:legendEntry>
      <c:layout>
        <c:manualLayout>
          <c:xMode val="edge"/>
          <c:yMode val="edge"/>
          <c:x val="0"/>
          <c:y val="0.77347192845891544"/>
          <c:w val="0.99625679328634698"/>
          <c:h val="9.896398656845774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Book" panose="020B05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Sheet2!$B$2</c:f>
              <c:strCache>
                <c:ptCount val="1"/>
                <c:pt idx="0">
                  <c:v>Normalized EBITDAR</c:v>
                </c:pt>
              </c:strCache>
            </c:strRef>
          </c:tx>
          <c:spPr>
            <a:solidFill>
              <a:srgbClr val="0070CD"/>
            </a:solidFill>
            <a:ln>
              <a:noFill/>
            </a:ln>
            <a:effectLst/>
            <a:scene3d>
              <a:camera prst="orthographicFront"/>
              <a:lightRig rig="brightRoom" dir="t"/>
            </a:scene3d>
            <a:sp3d prstMaterial="matte">
              <a:bevelT w="190500" h="38100"/>
            </a:sp3d>
          </c:spPr>
          <c:invertIfNegative val="0"/>
          <c:dLbls>
            <c:dLbl>
              <c:idx val="0"/>
              <c:layout>
                <c:manualLayout>
                  <c:x val="-1.3052167045128155E-2"/>
                  <c:y val="2.2212544315774928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Book" panose="020B0503020102020204" pitchFamily="34" charset="0"/>
                      <a:ea typeface="+mn-ea"/>
                      <a:cs typeface="Times New Roman" panose="02020603050405020304" pitchFamily="18"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C86-40C8-A648-056F41DCF8A4}"/>
                </c:ext>
              </c:extLst>
            </c:dLbl>
            <c:dLbl>
              <c:idx val="1"/>
              <c:layout>
                <c:manualLayout>
                  <c:x val="-6.5260835225640626E-3"/>
                  <c:y val="6.8893867763651535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Book" panose="020B0503020102020204" pitchFamily="34" charset="0"/>
                      <a:ea typeface="+mn-ea"/>
                      <a:cs typeface="Times New Roman" panose="02020603050405020304" pitchFamily="18"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C86-40C8-A648-056F41DCF8A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Franklin Gothic Book" panose="020B0503020102020204" pitchFamily="34" charset="0"/>
                    <a:ea typeface="+mn-ea"/>
                    <a:cs typeface="Times New Roman" panose="02020603050405020304" pitchFamily="18"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Sheet2!$A$3:$A$4</c:f>
              <c:strCache>
                <c:ptCount val="2"/>
                <c:pt idx="0">
                  <c:v>2Q25</c:v>
                </c:pt>
                <c:pt idx="1">
                  <c:v>3Q25</c:v>
                </c:pt>
              </c:strCache>
            </c:strRef>
          </c:cat>
          <c:val>
            <c:numRef>
              <c:f>Sheet2!$B$3:$B$4</c:f>
              <c:numCache>
                <c:formatCode>0.00</c:formatCode>
                <c:ptCount val="2"/>
                <c:pt idx="0">
                  <c:v>1.1200000000000001</c:v>
                </c:pt>
                <c:pt idx="1">
                  <c:v>1.1299999999999999</c:v>
                </c:pt>
              </c:numCache>
            </c:numRef>
          </c:val>
          <c:extLst>
            <c:ext xmlns:c16="http://schemas.microsoft.com/office/drawing/2014/chart" uri="{C3380CC4-5D6E-409C-BE32-E72D297353CC}">
              <c16:uniqueId val="{00000002-1C86-40C8-A648-056F41DCF8A4}"/>
            </c:ext>
          </c:extLst>
        </c:ser>
        <c:ser>
          <c:idx val="1"/>
          <c:order val="1"/>
          <c:tx>
            <c:strRef>
              <c:f>Sheet2!$C$2</c:f>
              <c:strCache>
                <c:ptCount val="1"/>
                <c:pt idx="0">
                  <c:v>Normalized EBITDARM</c:v>
                </c:pt>
              </c:strCache>
            </c:strRef>
          </c:tx>
          <c:spPr>
            <a:solidFill>
              <a:srgbClr val="002F86"/>
            </a:solidFill>
            <a:ln>
              <a:noFill/>
            </a:ln>
            <a:effectLst/>
            <a:scene3d>
              <a:camera prst="orthographicFront"/>
              <a:lightRig rig="brightRoom" dir="t"/>
            </a:scene3d>
            <a:sp3d prstMaterial="matte">
              <a:bevelT w="190500" h="38100"/>
            </a:sp3d>
          </c:spPr>
          <c:invertIfNegative val="0"/>
          <c:dLbls>
            <c:dLbl>
              <c:idx val="0"/>
              <c:tx>
                <c:rich>
                  <a:bodyPr/>
                  <a:lstStyle/>
                  <a:p>
                    <a:fld id="{4F19DA54-6D6A-4C05-9626-4FEEA60AD699}" type="VALUE">
                      <a:rPr lang="en-US" b="0">
                        <a:solidFill>
                          <a:schemeClr val="tx1"/>
                        </a:solidFill>
                        <a:latin typeface="+mj-lt"/>
                        <a:cs typeface="Times New Roman" panose="02020603050405020304" pitchFamily="18" charset="0"/>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1C86-40C8-A648-056F41DCF8A4}"/>
                </c:ext>
              </c:extLst>
            </c:dLbl>
            <c:dLbl>
              <c:idx val="1"/>
              <c:tx>
                <c:rich>
                  <a:bodyPr/>
                  <a:lstStyle/>
                  <a:p>
                    <a:fld id="{FD72958D-967D-4AA0-895F-4E88850FA768}" type="VALUE">
                      <a:rPr lang="en-US" sz="900" b="0">
                        <a:solidFill>
                          <a:schemeClr val="tx1"/>
                        </a:solidFill>
                        <a:latin typeface="+mj-lt"/>
                        <a:cs typeface="Times New Roman" panose="02020603050405020304" pitchFamily="18" charset="0"/>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1C86-40C8-A648-056F41DCF8A4}"/>
                </c:ext>
              </c:extLst>
            </c:dLbl>
            <c:dLbl>
              <c:idx val="2"/>
              <c:tx>
                <c:rich>
                  <a:bodyPr/>
                  <a:lstStyle/>
                  <a:p>
                    <a:fld id="{954EEA3C-3FA9-43AE-B00D-110EFCC0D577}" type="VALUE">
                      <a:rPr lang="en-US" b="1">
                        <a:solidFill>
                          <a:schemeClr val="bg1"/>
                        </a:solidFill>
                        <a:latin typeface="Times New Roman" panose="02020603050405020304" pitchFamily="18" charset="0"/>
                        <a:cs typeface="Times New Roman" panose="02020603050405020304" pitchFamily="18" charset="0"/>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1C86-40C8-A648-056F41DCF8A4}"/>
                </c:ext>
              </c:extLst>
            </c:dLbl>
            <c:dLbl>
              <c:idx val="3"/>
              <c:tx>
                <c:rich>
                  <a:bodyPr/>
                  <a:lstStyle/>
                  <a:p>
                    <a:fld id="{2C37D394-F451-4E35-A565-0447E5146669}" type="VALUE">
                      <a:rPr lang="en-US" b="1">
                        <a:solidFill>
                          <a:schemeClr val="bg1"/>
                        </a:solidFill>
                        <a:latin typeface="Times New Roman" panose="02020603050405020304" pitchFamily="18" charset="0"/>
                        <a:cs typeface="Times New Roman" panose="02020603050405020304" pitchFamily="18" charset="0"/>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1C86-40C8-A648-056F41DCF8A4}"/>
                </c:ext>
              </c:extLst>
            </c:dLbl>
            <c:spPr>
              <a:solidFill>
                <a:prstClr val="white"/>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Sheet2!$A$3:$A$4</c:f>
              <c:strCache>
                <c:ptCount val="2"/>
                <c:pt idx="0">
                  <c:v>2Q25</c:v>
                </c:pt>
                <c:pt idx="1">
                  <c:v>3Q25</c:v>
                </c:pt>
              </c:strCache>
            </c:strRef>
          </c:cat>
          <c:val>
            <c:numRef>
              <c:f>Sheet2!$C$3:$C$4</c:f>
              <c:numCache>
                <c:formatCode>0.00</c:formatCode>
                <c:ptCount val="2"/>
                <c:pt idx="0">
                  <c:v>1.37</c:v>
                </c:pt>
                <c:pt idx="1">
                  <c:v>1.37</c:v>
                </c:pt>
              </c:numCache>
            </c:numRef>
          </c:val>
          <c:extLst>
            <c:ext xmlns:c16="http://schemas.microsoft.com/office/drawing/2014/chart" uri="{C3380CC4-5D6E-409C-BE32-E72D297353CC}">
              <c16:uniqueId val="{00000007-1C86-40C8-A648-056F41DCF8A4}"/>
            </c:ext>
          </c:extLst>
        </c:ser>
        <c:dLbls>
          <c:dLblPos val="ctr"/>
          <c:showLegendKey val="0"/>
          <c:showVal val="1"/>
          <c:showCatName val="0"/>
          <c:showSerName val="0"/>
          <c:showPercent val="0"/>
          <c:showBubbleSize val="0"/>
        </c:dLbls>
        <c:gapWidth val="250"/>
        <c:overlap val="-15"/>
        <c:axId val="708233248"/>
        <c:axId val="439008016"/>
      </c:barChart>
      <c:lineChart>
        <c:grouping val="standard"/>
        <c:varyColors val="0"/>
        <c:ser>
          <c:idx val="2"/>
          <c:order val="2"/>
          <c:tx>
            <c:strRef>
              <c:f>Sheet2!$D$2</c:f>
              <c:strCache>
                <c:ptCount val="1"/>
                <c:pt idx="0">
                  <c:v>Occupancy</c:v>
                </c:pt>
              </c:strCache>
            </c:strRef>
          </c:tx>
          <c:spPr>
            <a:ln w="25400" cap="rnd">
              <a:solidFill>
                <a:schemeClr val="accent3"/>
              </a:solidFill>
              <a:round/>
            </a:ln>
            <a:effectLst/>
          </c:spPr>
          <c:marker>
            <c:symbol val="circle"/>
            <c:size val="5"/>
            <c:spPr>
              <a:solidFill>
                <a:srgbClr val="6EC4E8"/>
              </a:solidFill>
              <a:ln w="9525">
                <a:solidFill>
                  <a:srgbClr val="6EC4E8"/>
                </a:solidFill>
              </a:ln>
              <a:effectLst/>
            </c:spPr>
          </c:marker>
          <c:dLbls>
            <c:dLbl>
              <c:idx val="0"/>
              <c:layout>
                <c:manualLayout>
                  <c:x val="-5.9789202363572769E-2"/>
                  <c:y val="5.5393771276090263E-2"/>
                </c:manualLayout>
              </c:layout>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Book" panose="020B0503020102020204" pitchFamily="34" charset="0"/>
                      <a:ea typeface="+mn-ea"/>
                      <a:cs typeface="Times New Roman" panose="02020603050405020304" pitchFamily="18" charset="0"/>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C86-40C8-A648-056F41DCF8A4}"/>
                </c:ext>
              </c:extLst>
            </c:dLbl>
            <c:dLbl>
              <c:idx val="1"/>
              <c:layout>
                <c:manualLayout>
                  <c:x val="-5.0240822759279498E-2"/>
                  <c:y val="3.3181226960315266E-2"/>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Book" panose="020B0503020102020204" pitchFamily="34" charset="0"/>
                        <a:ea typeface="+mn-ea"/>
                        <a:cs typeface="Times New Roman" panose="02020603050405020304" pitchFamily="18" charset="0"/>
                      </a:defRPr>
                    </a:pPr>
                    <a:fld id="{FDB05A02-8F30-4761-A816-EDD06240F016}" type="VALUE">
                      <a:rPr lang="en-US" sz="900" b="0">
                        <a:solidFill>
                          <a:schemeClr val="tx1"/>
                        </a:solidFill>
                        <a:latin typeface="Franklin Gothic Book" panose="020B0503020102020204" pitchFamily="34" charset="0"/>
                      </a:rPr>
                      <a:pPr>
                        <a:defRPr>
                          <a:solidFill>
                            <a:schemeClr val="tx1"/>
                          </a:solidFill>
                          <a:latin typeface="Franklin Gothic Book" panose="020B0503020102020204" pitchFamily="34" charset="0"/>
                          <a:cs typeface="Times New Roman" panose="02020603050405020304" pitchFamily="18" charset="0"/>
                        </a:defRPr>
                      </a:pPr>
                      <a:t>[VALUE]</a:t>
                    </a:fld>
                    <a:endParaRPr lang="en-US"/>
                  </a:p>
                </c:rich>
              </c:tx>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Book" panose="020B0503020102020204" pitchFamily="34" charset="0"/>
                      <a:ea typeface="+mn-ea"/>
                      <a:cs typeface="Times New Roman" panose="02020603050405020304" pitchFamily="18" charset="0"/>
                    </a:defRPr>
                  </a:pPr>
                  <a:endParaRPr lang="en-US"/>
                </a:p>
              </c:txPr>
              <c:dLblPos val="r"/>
              <c:showLegendKey val="0"/>
              <c:showVal val="1"/>
              <c:showCatName val="0"/>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1C86-40C8-A648-056F41DCF8A4}"/>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Franklin Gothic Book" panose="020B0503020102020204" pitchFamily="34" charset="0"/>
                    <a:ea typeface="+mn-ea"/>
                    <a:cs typeface="Times New Roman" panose="02020603050405020304" pitchFamily="18" charset="0"/>
                  </a:defRPr>
                </a:pPr>
                <a:endParaRPr lang="en-US"/>
              </a:p>
            </c:txPr>
            <c:dLblPos val="b"/>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Sheet2!$A$3:$A$4</c:f>
              <c:strCache>
                <c:ptCount val="2"/>
                <c:pt idx="0">
                  <c:v>2Q25</c:v>
                </c:pt>
                <c:pt idx="1">
                  <c:v>3Q25</c:v>
                </c:pt>
              </c:strCache>
            </c:strRef>
          </c:cat>
          <c:val>
            <c:numRef>
              <c:f>Sheet2!$D$3:$D$4</c:f>
              <c:numCache>
                <c:formatCode>0.0%</c:formatCode>
                <c:ptCount val="2"/>
                <c:pt idx="0">
                  <c:v>0.83399999999999996</c:v>
                </c:pt>
                <c:pt idx="1">
                  <c:v>0.83599999999999997</c:v>
                </c:pt>
              </c:numCache>
            </c:numRef>
          </c:val>
          <c:smooth val="0"/>
          <c:extLst>
            <c:ext xmlns:c16="http://schemas.microsoft.com/office/drawing/2014/chart" uri="{C3380CC4-5D6E-409C-BE32-E72D297353CC}">
              <c16:uniqueId val="{0000000A-1C86-40C8-A648-056F41DCF8A4}"/>
            </c:ext>
          </c:extLst>
        </c:ser>
        <c:dLbls>
          <c:dLblPos val="ctr"/>
          <c:showLegendKey val="0"/>
          <c:showVal val="1"/>
          <c:showCatName val="0"/>
          <c:showSerName val="0"/>
          <c:showPercent val="0"/>
          <c:showBubbleSize val="0"/>
        </c:dLbls>
        <c:marker val="1"/>
        <c:smooth val="0"/>
        <c:axId val="514967680"/>
        <c:axId val="439005936"/>
      </c:lineChart>
      <c:catAx>
        <c:axId val="708233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Franklin Gothic Book" panose="020B0503020102020204" pitchFamily="34" charset="0"/>
                <a:ea typeface="+mn-ea"/>
                <a:cs typeface="+mn-cs"/>
              </a:defRPr>
            </a:pPr>
            <a:endParaRPr lang="en-US"/>
          </a:p>
        </c:txPr>
        <c:crossAx val="439008016"/>
        <c:crosses val="autoZero"/>
        <c:auto val="1"/>
        <c:lblAlgn val="ctr"/>
        <c:lblOffset val="100"/>
        <c:noMultiLvlLbl val="0"/>
      </c:catAx>
      <c:valAx>
        <c:axId val="439008016"/>
        <c:scaling>
          <c:orientation val="minMax"/>
          <c:max val="2"/>
          <c:min val="0"/>
        </c:scaling>
        <c:delete val="0"/>
        <c:axPos val="l"/>
        <c:majorGridlines>
          <c:spPr>
            <a:ln w="9525" cap="flat" cmpd="sng" algn="ctr">
              <a:solidFill>
                <a:schemeClr val="tx1">
                  <a:lumMod val="15000"/>
                  <a:lumOff val="85000"/>
                </a:schemeClr>
              </a:solidFill>
              <a:round/>
            </a:ln>
            <a:effectLst/>
          </c:spPr>
        </c:majorGridlines>
        <c:numFmt formatCode="#,##0.00\x"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Book" panose="020B0503020102020204" pitchFamily="34" charset="0"/>
                <a:ea typeface="+mn-ea"/>
                <a:cs typeface="+mn-cs"/>
              </a:defRPr>
            </a:pPr>
            <a:endParaRPr lang="en-US"/>
          </a:p>
        </c:txPr>
        <c:crossAx val="708233248"/>
        <c:crosses val="autoZero"/>
        <c:crossBetween val="between"/>
        <c:majorUnit val="1"/>
      </c:valAx>
      <c:valAx>
        <c:axId val="439005936"/>
        <c:scaling>
          <c:orientation val="minMax"/>
          <c:max val="1"/>
          <c:min val="0.70000000000000007"/>
        </c:scaling>
        <c:delete val="0"/>
        <c:axPos val="r"/>
        <c:title>
          <c:tx>
            <c:rich>
              <a:bodyPr rot="-5400000" spcFirstLastPara="1" vertOverflow="ellipsis" vert="horz" wrap="square" anchor="ctr" anchorCtr="1"/>
              <a:lstStyle/>
              <a:p>
                <a:pPr>
                  <a:defRPr sz="1000" b="0" i="0" u="none" strike="noStrike" kern="1200" baseline="0">
                    <a:solidFill>
                      <a:schemeClr val="tx1"/>
                    </a:solidFill>
                    <a:latin typeface="Franklin Gothic Book" panose="020B0503020102020204" pitchFamily="34" charset="0"/>
                    <a:ea typeface="+mn-ea"/>
                    <a:cs typeface="+mn-cs"/>
                  </a:defRPr>
                </a:pPr>
                <a:r>
                  <a:rPr lang="en-US" sz="1000" dirty="0">
                    <a:solidFill>
                      <a:schemeClr val="tx1"/>
                    </a:solidFill>
                    <a:latin typeface="Franklin Gothic Book" panose="020B0503020102020204" pitchFamily="34" charset="0"/>
                    <a:cs typeface="Times New Roman" panose="02020603050405020304" pitchFamily="18" charset="0"/>
                  </a:rPr>
                  <a:t>Occupancy %</a:t>
                </a:r>
              </a:p>
            </c:rich>
          </c:tx>
          <c:layout>
            <c:manualLayout>
              <c:xMode val="edge"/>
              <c:yMode val="edge"/>
              <c:x val="0.92963255659261845"/>
              <c:y val="0.13313934431235863"/>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Franklin Gothic Book" panose="020B0503020102020204" pitchFamily="34" charset="0"/>
                  <a:ea typeface="+mn-ea"/>
                  <a:cs typeface="+mn-cs"/>
                </a:defRPr>
              </a:pPr>
              <a:endParaRPr lang="en-US"/>
            </a:p>
          </c:txPr>
        </c:title>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514967680"/>
        <c:crosses val="max"/>
        <c:crossBetween val="between"/>
      </c:valAx>
      <c:catAx>
        <c:axId val="514967680"/>
        <c:scaling>
          <c:orientation val="minMax"/>
        </c:scaling>
        <c:delete val="1"/>
        <c:axPos val="b"/>
        <c:numFmt formatCode="General" sourceLinked="1"/>
        <c:majorTickMark val="out"/>
        <c:minorTickMark val="none"/>
        <c:tickLblPos val="nextTo"/>
        <c:crossAx val="439005936"/>
        <c:crosses val="autoZero"/>
        <c:auto val="1"/>
        <c:lblAlgn val="ctr"/>
        <c:lblOffset val="100"/>
        <c:noMultiLvlLbl val="0"/>
      </c:cat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Book" panose="020B0503020102020204" pitchFamily="34" charset="0"/>
                <a:ea typeface="+mn-ea"/>
                <a:cs typeface="Times New Roman" panose="02020603050405020304" pitchFamily="18" charset="0"/>
              </a:defRPr>
            </a:pPr>
            <a:endParaRPr lang="en-US"/>
          </a:p>
        </c:txPr>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Book" panose="020B0503020102020204" pitchFamily="34" charset="0"/>
                <a:ea typeface="+mn-ea"/>
                <a:cs typeface="Times New Roman" panose="02020603050405020304" pitchFamily="18" charset="0"/>
              </a:defRPr>
            </a:pPr>
            <a:endParaRPr lang="en-US"/>
          </a:p>
        </c:txPr>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Book" panose="020B0503020102020204" pitchFamily="34" charset="0"/>
                <a:ea typeface="+mn-ea"/>
                <a:cs typeface="Times New Roman" panose="02020603050405020304" pitchFamily="18" charset="0"/>
              </a:defRPr>
            </a:pPr>
            <a:endParaRPr lang="en-US"/>
          </a:p>
        </c:txPr>
      </c:legendEntry>
      <c:layout>
        <c:manualLayout>
          <c:xMode val="edge"/>
          <c:yMode val="edge"/>
          <c:x val="0"/>
          <c:y val="0.76015757070631618"/>
          <c:w val="0.99625679328634698"/>
          <c:h val="9.896398656845774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Book" panose="020B05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3066601602845243"/>
          <c:y val="0.15469297782874925"/>
          <c:w val="0.84950897161741068"/>
          <c:h val="0.71142552493438316"/>
        </c:manualLayout>
      </c:layout>
      <c:barChart>
        <c:barDir val="col"/>
        <c:grouping val="stacked"/>
        <c:varyColors val="0"/>
        <c:ser>
          <c:idx val="0"/>
          <c:order val="0"/>
          <c:tx>
            <c:strRef>
              <c:f>Sheet3!$B$40</c:f>
              <c:strCache>
                <c:ptCount val="1"/>
                <c:pt idx="0">
                  <c:v>Balance</c:v>
                </c:pt>
              </c:strCache>
            </c:strRef>
          </c:tx>
          <c:spPr>
            <a:solidFill>
              <a:srgbClr val="6BAAE4"/>
            </a:solidFill>
            <a:ln>
              <a:noFill/>
            </a:ln>
            <a:effectLst/>
            <a:scene3d>
              <a:camera prst="orthographicFront"/>
              <a:lightRig rig="threePt" dir="t"/>
            </a:scene3d>
            <a:sp3d>
              <a:bevelT w="349250" h="31750"/>
            </a:sp3d>
          </c:spPr>
          <c:invertIfNegative val="0"/>
          <c:dLbls>
            <c:spPr>
              <a:noFill/>
              <a:ln>
                <a:noFill/>
              </a:ln>
              <a:effectLst/>
            </c:spPr>
            <c:txPr>
              <a:bodyPr wrap="square" lIns="38100" tIns="19050" rIns="38100" bIns="19050" anchor="ctr">
                <a:spAutoFit/>
              </a:bodyPr>
              <a:lstStyle/>
              <a:p>
                <a:pPr>
                  <a:defRPr sz="900">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Sheet3!$A$41:$A$44</c:f>
              <c:strCache>
                <c:ptCount val="4"/>
                <c:pt idx="0">
                  <c:v>2022</c:v>
                </c:pt>
                <c:pt idx="1">
                  <c:v>2023</c:v>
                </c:pt>
                <c:pt idx="2">
                  <c:v>2024</c:v>
                </c:pt>
                <c:pt idx="3">
                  <c:v>4Q25</c:v>
                </c:pt>
              </c:strCache>
            </c:strRef>
          </c:cat>
          <c:val>
            <c:numRef>
              <c:f>Sheet3!$B$41:$B$44</c:f>
              <c:numCache>
                <c:formatCode>_("$"* #,##0_);_("$"* \(#,##0\);_("$"* "-"_);_(@_)</c:formatCode>
                <c:ptCount val="4"/>
                <c:pt idx="0">
                  <c:v>130000</c:v>
                </c:pt>
                <c:pt idx="1">
                  <c:v>302250</c:v>
                </c:pt>
                <c:pt idx="2">
                  <c:v>144350</c:v>
                </c:pt>
                <c:pt idx="3">
                  <c:v>252863</c:v>
                </c:pt>
              </c:numCache>
            </c:numRef>
          </c:val>
          <c:extLst>
            <c:ext xmlns:c16="http://schemas.microsoft.com/office/drawing/2014/chart" uri="{C3380CC4-5D6E-409C-BE32-E72D297353CC}">
              <c16:uniqueId val="{00000000-E908-4BA0-806D-33E245CCFB3A}"/>
            </c:ext>
          </c:extLst>
        </c:ser>
        <c:ser>
          <c:idx val="1"/>
          <c:order val="1"/>
          <c:tx>
            <c:strRef>
              <c:f>Sheet3!$C$40</c:f>
              <c:strCache>
                <c:ptCount val="1"/>
                <c:pt idx="0">
                  <c:v>Available</c:v>
                </c:pt>
              </c:strCache>
            </c:strRef>
          </c:tx>
          <c:spPr>
            <a:solidFill>
              <a:srgbClr val="002F86"/>
            </a:solidFill>
            <a:ln>
              <a:noFill/>
            </a:ln>
            <a:effectLst/>
            <a:scene3d>
              <a:camera prst="orthographicFront"/>
              <a:lightRig rig="threePt" dir="t"/>
            </a:scene3d>
            <a:sp3d>
              <a:bevelT w="552450"/>
              <a:bevelB w="0" h="0"/>
            </a:sp3d>
          </c:spPr>
          <c:invertIfNegative val="0"/>
          <c:dLbls>
            <c:dLbl>
              <c:idx val="0"/>
              <c:layout>
                <c:manualLayout>
                  <c:x val="1.3305484953324086E-4"/>
                  <c:y val="6.1386559091039332E-4"/>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E908-4BA0-806D-33E245CCFB3A}"/>
                </c:ext>
              </c:extLst>
            </c:dLbl>
            <c:dLbl>
              <c:idx val="1"/>
              <c:layout>
                <c:manualLayout>
                  <c:x val="-2.1676298174587256E-3"/>
                  <c:y val="6.9500093826536076E-3"/>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E908-4BA0-806D-33E245CCFB3A}"/>
                </c:ext>
              </c:extLst>
            </c:dLbl>
            <c:dLbl>
              <c:idx val="2"/>
              <c:layout>
                <c:manualLayout>
                  <c:x val="-2.1122457363405059E-3"/>
                  <c:y val="-9.6263858584835719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908-4BA0-806D-33E245CCFB3A}"/>
                </c:ext>
              </c:extLst>
            </c:dLbl>
            <c:dLbl>
              <c:idx val="3"/>
              <c:numFmt formatCode="&quot;$&quot;#,##0" sourceLinked="0"/>
              <c:spPr>
                <a:noFill/>
                <a:ln>
                  <a:noFill/>
                </a:ln>
                <a:effectLst/>
              </c:spPr>
              <c:txPr>
                <a:bodyPr rot="0" spcFirstLastPara="1" vertOverflow="ellipsis" vert="horz" wrap="square" lIns="38100" tIns="19050" rIns="38100" bIns="19050" anchor="ctr" anchorCtr="0">
                  <a:noAutofit/>
                </a:bodyPr>
                <a:lstStyle/>
                <a:p>
                  <a:pPr algn="ctr" rtl="0">
                    <a:defRPr lang="en-US" sz="900" b="0" i="0" u="none" strike="noStrike" kern="1200" baseline="0" dirty="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layout>
                    <c:manualLayout>
                      <c:w val="0.1102169825222476"/>
                      <c:h val="8.2867929801094198E-2"/>
                    </c:manualLayout>
                  </c15:layout>
                </c:ext>
                <c:ext xmlns:c16="http://schemas.microsoft.com/office/drawing/2014/chart" uri="{C3380CC4-5D6E-409C-BE32-E72D297353CC}">
                  <c16:uniqueId val="{00000004-E908-4BA0-806D-33E245CCFB3A}"/>
                </c:ext>
              </c:extLst>
            </c:dLbl>
            <c:dLbl>
              <c:idx val="4"/>
              <c:layout>
                <c:manualLayout>
                  <c:x val="-3.1129845233925368E-3"/>
                  <c:y val="1.3589429893919787E-2"/>
                </c:manualLayout>
              </c:layout>
              <c:dLblPos val="ctr"/>
              <c:showLegendKey val="0"/>
              <c:showVal val="1"/>
              <c:showCatName val="0"/>
              <c:showSerName val="0"/>
              <c:showPercent val="0"/>
              <c:showBubbleSize val="0"/>
              <c:extLst>
                <c:ext xmlns:c15="http://schemas.microsoft.com/office/drawing/2012/chart" uri="{CE6537A1-D6FC-4f65-9D91-7224C49458BB}">
                  <c15:layout>
                    <c:manualLayout>
                      <c:w val="0.11080841132842295"/>
                      <c:h val="6.5823347223808559E-2"/>
                    </c:manualLayout>
                  </c15:layout>
                </c:ext>
                <c:ext xmlns:c16="http://schemas.microsoft.com/office/drawing/2014/chart" uri="{C3380CC4-5D6E-409C-BE32-E72D297353CC}">
                  <c16:uniqueId val="{00000005-E908-4BA0-806D-33E245CCFB3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Sheet3!$A$41:$A$44</c:f>
              <c:strCache>
                <c:ptCount val="4"/>
                <c:pt idx="0">
                  <c:v>2022</c:v>
                </c:pt>
                <c:pt idx="1">
                  <c:v>2023</c:v>
                </c:pt>
                <c:pt idx="2">
                  <c:v>2024</c:v>
                </c:pt>
                <c:pt idx="3">
                  <c:v>4Q25</c:v>
                </c:pt>
              </c:strCache>
            </c:strRef>
          </c:cat>
          <c:val>
            <c:numRef>
              <c:f>Sheet3!$C$41:$C$44</c:f>
              <c:numCache>
                <c:formatCode>_("$"* #,##0_);_("$"* \(#,##0\);_("$"* "-"_);_(@_)</c:formatCode>
                <c:ptCount val="4"/>
                <c:pt idx="0">
                  <c:v>270000</c:v>
                </c:pt>
                <c:pt idx="1">
                  <c:v>97750</c:v>
                </c:pt>
                <c:pt idx="2">
                  <c:v>280650</c:v>
                </c:pt>
                <c:pt idx="3">
                  <c:v>347137</c:v>
                </c:pt>
              </c:numCache>
            </c:numRef>
          </c:val>
          <c:extLst>
            <c:ext xmlns:c16="http://schemas.microsoft.com/office/drawing/2014/chart" uri="{C3380CC4-5D6E-409C-BE32-E72D297353CC}">
              <c16:uniqueId val="{00000006-E908-4BA0-806D-33E245CCFB3A}"/>
            </c:ext>
          </c:extLst>
        </c:ser>
        <c:dLbls>
          <c:showLegendKey val="0"/>
          <c:showVal val="0"/>
          <c:showCatName val="0"/>
          <c:showSerName val="0"/>
          <c:showPercent val="0"/>
          <c:showBubbleSize val="0"/>
        </c:dLbls>
        <c:gapWidth val="88"/>
        <c:overlap val="100"/>
        <c:axId val="615394656"/>
        <c:axId val="615519728"/>
      </c:barChart>
      <c:catAx>
        <c:axId val="615394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615519728"/>
        <c:crosses val="autoZero"/>
        <c:auto val="1"/>
        <c:lblAlgn val="ctr"/>
        <c:lblOffset val="100"/>
        <c:noMultiLvlLbl val="0"/>
      </c:catAx>
      <c:valAx>
        <c:axId val="615519728"/>
        <c:scaling>
          <c:orientation val="minMax"/>
          <c:max val="600000"/>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615394656"/>
        <c:crosses val="autoZero"/>
        <c:crossBetween val="between"/>
      </c:valAx>
      <c:spPr>
        <a:noFill/>
        <a:ln>
          <a:noFill/>
        </a:ln>
        <a:effectLst/>
      </c:spPr>
    </c:plotArea>
    <c:legend>
      <c:legendPos val="b"/>
      <c:layout>
        <c:manualLayout>
          <c:xMode val="edge"/>
          <c:yMode val="edge"/>
          <c:x val="0.17441494951067413"/>
          <c:y val="0"/>
          <c:w val="0.74582548625477052"/>
          <c:h val="9.3613930484123017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Debt to Gross Asset Value</c:v>
                </c:pt>
              </c:strCache>
            </c:strRef>
          </c:tx>
          <c:spPr>
            <a:solidFill>
              <a:srgbClr val="172C6A"/>
            </a:solidFill>
            <a:ln>
              <a:noFill/>
            </a:ln>
            <a:effectLst/>
            <a:scene3d>
              <a:camera prst="orthographicFront"/>
              <a:lightRig rig="threePt" dir="t"/>
            </a:scene3d>
            <a:sp3d>
              <a:bevelT w="190500" h="38100"/>
            </a:sp3d>
          </c:spPr>
          <c:invertIfNegative val="0"/>
          <c:dLbls>
            <c:dLbl>
              <c:idx val="0"/>
              <c:layout>
                <c:manualLayout>
                  <c:x val="-2.7277423207073478E-3"/>
                  <c:y val="-1.706760608681902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17F-4AEB-A6E3-76A8219C5357}"/>
                </c:ext>
              </c:extLst>
            </c:dLbl>
            <c:dLbl>
              <c:idx val="1"/>
              <c:layout>
                <c:manualLayout>
                  <c:x val="-5.455484641414746E-3"/>
                  <c:y val="-1.1378404057879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17F-4AEB-A6E3-76A8219C5357}"/>
                </c:ext>
              </c:extLst>
            </c:dLbl>
            <c:dLbl>
              <c:idx val="2"/>
              <c:layout>
                <c:manualLayout>
                  <c:x val="-5.4554846414146463E-3"/>
                  <c:y val="-1.041079174429616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17F-4AEB-A6E3-76A8219C5357}"/>
                </c:ext>
              </c:extLst>
            </c:dLbl>
            <c:dLbl>
              <c:idx val="3"/>
              <c:layout>
                <c:manualLayout>
                  <c:x val="-1.0001606303184032E-16"/>
                  <c:y val="-1.13784040578793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17F-4AEB-A6E3-76A8219C5357}"/>
                </c:ext>
              </c:extLst>
            </c:dLbl>
            <c:dLbl>
              <c:idx val="4"/>
              <c:layout>
                <c:manualLayout>
                  <c:x val="2.7277423207072229E-3"/>
                  <c:y val="-1.70676060868190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17F-4AEB-A6E3-76A8219C535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Sheet1!$A$2:$A$4</c:f>
              <c:numCache>
                <c:formatCode>General</c:formatCode>
                <c:ptCount val="3"/>
                <c:pt idx="0">
                  <c:v>2023</c:v>
                </c:pt>
                <c:pt idx="1">
                  <c:v>2024</c:v>
                </c:pt>
                <c:pt idx="2">
                  <c:v>2025</c:v>
                </c:pt>
              </c:numCache>
            </c:numRef>
          </c:cat>
          <c:val>
            <c:numRef>
              <c:f>Sheet1!$B$2:$B$4</c:f>
              <c:numCache>
                <c:formatCode>0.0%</c:formatCode>
                <c:ptCount val="3"/>
                <c:pt idx="0">
                  <c:v>0.39500000000000002</c:v>
                </c:pt>
                <c:pt idx="1">
                  <c:v>0.311</c:v>
                </c:pt>
                <c:pt idx="2">
                  <c:v>0.34</c:v>
                </c:pt>
              </c:numCache>
            </c:numRef>
          </c:val>
          <c:extLst>
            <c:ext xmlns:c16="http://schemas.microsoft.com/office/drawing/2014/chart" uri="{C3380CC4-5D6E-409C-BE32-E72D297353CC}">
              <c16:uniqueId val="{00000005-417F-4AEB-A6E3-76A8219C5357}"/>
            </c:ext>
          </c:extLst>
        </c:ser>
        <c:ser>
          <c:idx val="1"/>
          <c:order val="1"/>
          <c:tx>
            <c:strRef>
              <c:f>Sheet1!$C$1</c:f>
              <c:strCache>
                <c:ptCount val="1"/>
                <c:pt idx="0">
                  <c:v>Debt to Total Enterprise Value</c:v>
                </c:pt>
              </c:strCache>
            </c:strRef>
          </c:tx>
          <c:spPr>
            <a:solidFill>
              <a:srgbClr val="459AF0"/>
            </a:solidFill>
            <a:ln>
              <a:noFill/>
            </a:ln>
            <a:effectLst/>
            <a:scene3d>
              <a:camera prst="orthographicFront"/>
              <a:lightRig rig="threePt" dir="t"/>
            </a:scene3d>
            <a:sp3d>
              <a:bevelT w="190500" h="38100"/>
            </a:sp3d>
          </c:spPr>
          <c:invertIfNegative val="0"/>
          <c:dLbls>
            <c:dLbl>
              <c:idx val="0"/>
              <c:layout>
                <c:manualLayout>
                  <c:x val="8.1832269621219689E-3"/>
                  <c:y val="-2.8460745677771614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17F-4AEB-A6E3-76A8219C5357}"/>
                </c:ext>
              </c:extLst>
            </c:dLbl>
            <c:dLbl>
              <c:idx val="1"/>
              <c:layout>
                <c:manualLayout>
                  <c:x val="2.7277423207073231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17F-4AEB-A6E3-76A8219C5357}"/>
                </c:ext>
              </c:extLst>
            </c:dLbl>
            <c:dLbl>
              <c:idx val="2"/>
              <c:layout>
                <c:manualLayout>
                  <c:x val="1.0910969282829293E-2"/>
                  <c:y val="-2.6075208076278046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17F-4AEB-A6E3-76A8219C5357}"/>
                </c:ext>
              </c:extLst>
            </c:dLbl>
            <c:dLbl>
              <c:idx val="3"/>
              <c:layout>
                <c:manualLayout>
                  <c:x val="1.3638711603536514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17F-4AEB-A6E3-76A8219C5357}"/>
                </c:ext>
              </c:extLst>
            </c:dLbl>
            <c:dLbl>
              <c:idx val="4"/>
              <c:layout>
                <c:manualLayout>
                  <c:x val="8.1832269621220696E-3"/>
                  <c:y val="-2.6075208076278046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417F-4AEB-A6E3-76A8219C535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2023</c:v>
                </c:pt>
                <c:pt idx="1">
                  <c:v>2024</c:v>
                </c:pt>
                <c:pt idx="2">
                  <c:v>2025</c:v>
                </c:pt>
              </c:numCache>
            </c:numRef>
          </c:cat>
          <c:val>
            <c:numRef>
              <c:f>Sheet1!$C$2:$C$4</c:f>
              <c:numCache>
                <c:formatCode>0.0%</c:formatCode>
                <c:ptCount val="3"/>
                <c:pt idx="0">
                  <c:v>0.39</c:v>
                </c:pt>
                <c:pt idx="1">
                  <c:v>0.29299999999999998</c:v>
                </c:pt>
                <c:pt idx="2">
                  <c:v>0.29799999999999999</c:v>
                </c:pt>
              </c:numCache>
            </c:numRef>
          </c:val>
          <c:extLst>
            <c:ext xmlns:c16="http://schemas.microsoft.com/office/drawing/2014/chart" uri="{C3380CC4-5D6E-409C-BE32-E72D297353CC}">
              <c16:uniqueId val="{0000000B-417F-4AEB-A6E3-76A8219C5357}"/>
            </c:ext>
          </c:extLst>
        </c:ser>
        <c:dLbls>
          <c:showLegendKey val="0"/>
          <c:showVal val="0"/>
          <c:showCatName val="0"/>
          <c:showSerName val="0"/>
          <c:showPercent val="0"/>
          <c:showBubbleSize val="0"/>
        </c:dLbls>
        <c:gapWidth val="219"/>
        <c:overlap val="-27"/>
        <c:axId val="716412496"/>
        <c:axId val="716412016"/>
      </c:barChart>
      <c:catAx>
        <c:axId val="71641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716412016"/>
        <c:crosses val="autoZero"/>
        <c:auto val="1"/>
        <c:lblAlgn val="ctr"/>
        <c:lblOffset val="100"/>
        <c:noMultiLvlLbl val="0"/>
      </c:catAx>
      <c:valAx>
        <c:axId val="716412016"/>
        <c:scaling>
          <c:orientation val="minMax"/>
          <c:max val="0.5"/>
        </c:scaling>
        <c:delete val="0"/>
        <c:axPos val="l"/>
        <c:majorGridlines>
          <c:spPr>
            <a:ln w="0" cap="flat" cmpd="sng" algn="ctr">
              <a:solidFill>
                <a:schemeClr val="bg2"/>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716412496"/>
        <c:crosses val="autoZero"/>
        <c:crossBetween val="between"/>
        <c:majorUnit val="0.1"/>
      </c:valAx>
      <c:spPr>
        <a:noFill/>
        <a:ln>
          <a:noFill/>
        </a:ln>
        <a:effectLst/>
      </c:spPr>
    </c:plotArea>
    <c:legend>
      <c:legendPos val="b"/>
      <c:layout>
        <c:manualLayout>
          <c:xMode val="edge"/>
          <c:yMode val="edge"/>
          <c:x val="0.10183950780359825"/>
          <c:y val="0.87425206031987646"/>
          <c:w val="0.85633110066550455"/>
          <c:h val="9.1612727506485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Debt to Annualized
Adjusted EBITDAre</c:v>
                </c:pt>
              </c:strCache>
            </c:strRef>
          </c:tx>
          <c:spPr>
            <a:solidFill>
              <a:srgbClr val="172C6A"/>
            </a:solidFill>
            <a:ln>
              <a:noFill/>
            </a:ln>
            <a:effectLst/>
            <a:scene3d>
              <a:camera prst="orthographicFront"/>
              <a:lightRig rig="threePt" dir="t"/>
            </a:scene3d>
            <a:sp3d>
              <a:bevelT w="190500" h="38100"/>
            </a:sp3d>
          </c:spPr>
          <c:invertIfNegative val="0"/>
          <c:dLbls>
            <c:dLbl>
              <c:idx val="1"/>
              <c:layout>
                <c:manualLayout>
                  <c:x val="-8.1832269621220192E-3"/>
                  <c:y val="-1.13784040578793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C1F-4D4A-BD12-FED636B58C15}"/>
                </c:ext>
              </c:extLst>
            </c:dLbl>
            <c:dLbl>
              <c:idx val="2"/>
              <c:layout>
                <c:manualLayout>
                  <c:x val="-8.1832269621220696E-3"/>
                  <c:y val="4.648122854510054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C1F-4D4A-BD12-FED636B58C1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2023</c:v>
                </c:pt>
                <c:pt idx="1">
                  <c:v>2024</c:v>
                </c:pt>
                <c:pt idx="2">
                  <c:v>2025</c:v>
                </c:pt>
                <c:pt idx="3">
                  <c:v>4Q25</c:v>
                </c:pt>
              </c:strCache>
            </c:strRef>
          </c:cat>
          <c:val>
            <c:numRef>
              <c:f>Sheet1!$B$2:$B$5</c:f>
              <c:numCache>
                <c:formatCode>0.0\x</c:formatCode>
                <c:ptCount val="4"/>
                <c:pt idx="0">
                  <c:v>5.6</c:v>
                </c:pt>
                <c:pt idx="1">
                  <c:v>4.2</c:v>
                </c:pt>
                <c:pt idx="2">
                  <c:v>5</c:v>
                </c:pt>
                <c:pt idx="3">
                  <c:v>4.5</c:v>
                </c:pt>
              </c:numCache>
            </c:numRef>
          </c:val>
          <c:extLst>
            <c:ext xmlns:c16="http://schemas.microsoft.com/office/drawing/2014/chart" uri="{C3380CC4-5D6E-409C-BE32-E72D297353CC}">
              <c16:uniqueId val="{00000002-4C1F-4D4A-BD12-FED636B58C15}"/>
            </c:ext>
          </c:extLst>
        </c:ser>
        <c:ser>
          <c:idx val="1"/>
          <c:order val="1"/>
          <c:tx>
            <c:strRef>
              <c:f>Sheet1!$C$1</c:f>
              <c:strCache>
                <c:ptCount val="1"/>
                <c:pt idx="0">
                  <c:v>Annualized Adjusted EBITDAre/
Fixed Charges</c:v>
                </c:pt>
              </c:strCache>
            </c:strRef>
          </c:tx>
          <c:spPr>
            <a:solidFill>
              <a:srgbClr val="459AF0"/>
            </a:solidFill>
            <a:ln>
              <a:noFill/>
            </a:ln>
            <a:effectLst/>
            <a:scene3d>
              <a:camera prst="orthographicFront"/>
              <a:lightRig rig="threePt" dir="t"/>
            </a:scene3d>
            <a:sp3d>
              <a:bevelT w="190500" h="38100"/>
            </a:sp3d>
          </c:spPr>
          <c:invertIfNegative val="0"/>
          <c:dLbls>
            <c:dLbl>
              <c:idx val="0"/>
              <c:layout>
                <c:manualLayout>
                  <c:x val="8.1832269621219689E-3"/>
                  <c:y val="-2.8460745677771614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C1F-4D4A-BD12-FED636B58C15}"/>
                </c:ext>
              </c:extLst>
            </c:dLbl>
            <c:dLbl>
              <c:idx val="3"/>
              <c:layout>
                <c:manualLayout>
                  <c:x val="1.3638711603536514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C1F-4D4A-BD12-FED636B58C1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2023</c:v>
                </c:pt>
                <c:pt idx="1">
                  <c:v>2024</c:v>
                </c:pt>
                <c:pt idx="2">
                  <c:v>2025</c:v>
                </c:pt>
                <c:pt idx="3">
                  <c:v>4Q25</c:v>
                </c:pt>
              </c:strCache>
            </c:strRef>
          </c:cat>
          <c:val>
            <c:numRef>
              <c:f>Sheet1!$C$2:$C$5</c:f>
              <c:numCache>
                <c:formatCode>0.0\x</c:formatCode>
                <c:ptCount val="4"/>
                <c:pt idx="0">
                  <c:v>3.4</c:v>
                </c:pt>
                <c:pt idx="1">
                  <c:v>4</c:v>
                </c:pt>
                <c:pt idx="2">
                  <c:v>4.8</c:v>
                </c:pt>
                <c:pt idx="3">
                  <c:v>4.4000000000000004</c:v>
                </c:pt>
              </c:numCache>
            </c:numRef>
          </c:val>
          <c:extLst>
            <c:ext xmlns:c16="http://schemas.microsoft.com/office/drawing/2014/chart" uri="{C3380CC4-5D6E-409C-BE32-E72D297353CC}">
              <c16:uniqueId val="{00000005-4C1F-4D4A-BD12-FED636B58C15}"/>
            </c:ext>
          </c:extLst>
        </c:ser>
        <c:dLbls>
          <c:showLegendKey val="0"/>
          <c:showVal val="0"/>
          <c:showCatName val="0"/>
          <c:showSerName val="0"/>
          <c:showPercent val="0"/>
          <c:showBubbleSize val="0"/>
        </c:dLbls>
        <c:gapWidth val="219"/>
        <c:overlap val="-27"/>
        <c:axId val="716412496"/>
        <c:axId val="716412016"/>
      </c:barChart>
      <c:catAx>
        <c:axId val="71641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716412016"/>
        <c:crosses val="autoZero"/>
        <c:auto val="1"/>
        <c:lblAlgn val="ctr"/>
        <c:lblOffset val="100"/>
        <c:noMultiLvlLbl val="0"/>
      </c:catAx>
      <c:valAx>
        <c:axId val="716412016"/>
        <c:scaling>
          <c:orientation val="minMax"/>
          <c:max val="8"/>
        </c:scaling>
        <c:delete val="0"/>
        <c:axPos val="l"/>
        <c:majorGridlines>
          <c:spPr>
            <a:ln w="9525" cap="flat" cmpd="sng" algn="ctr">
              <a:solidFill>
                <a:schemeClr val="bg2"/>
              </a:solidFill>
              <a:round/>
            </a:ln>
            <a:effectLst/>
          </c:spPr>
        </c:majorGridlines>
        <c:numFmt formatCode="0.0\x"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716412496"/>
        <c:crosses val="autoZero"/>
        <c:crossBetween val="between"/>
        <c:majorUnit val="2"/>
      </c:valAx>
      <c:spPr>
        <a:noFill/>
        <a:ln>
          <a:noFill/>
        </a:ln>
        <a:effectLst/>
      </c:spPr>
    </c:plotArea>
    <c:legend>
      <c:legendPos val="b"/>
      <c:layout>
        <c:manualLayout>
          <c:xMode val="edge"/>
          <c:yMode val="edge"/>
          <c:x val="0.12820388907324418"/>
          <c:y val="0.79117313585680049"/>
          <c:w val="0.8159366734215876"/>
          <c:h val="0.17469165196956143"/>
        </c:manualLayout>
      </c:layout>
      <c:overlay val="0"/>
      <c:spPr>
        <a:noFill/>
        <a:ln>
          <a:noFill/>
        </a:ln>
        <a:effectLst/>
      </c:spPr>
      <c:txPr>
        <a:bodyPr rot="0" spcFirstLastPara="1" vertOverflow="ellipsis" vert="horz" wrap="square" anchor="ctr" anchorCtr="1"/>
        <a:lstStyle/>
        <a:p>
          <a:pPr algn="just">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352230792104034"/>
          <c:y val="0.12678648305278664"/>
          <c:w val="0.82661360041920606"/>
          <c:h val="0.77231957174221111"/>
        </c:manualLayout>
      </c:layout>
      <c:barChart>
        <c:barDir val="col"/>
        <c:grouping val="clustered"/>
        <c:varyColors val="0"/>
        <c:ser>
          <c:idx val="0"/>
          <c:order val="0"/>
          <c:tx>
            <c:strRef>
              <c:f>Sheet1!$B$1</c:f>
              <c:strCache>
                <c:ptCount val="1"/>
                <c:pt idx="0">
                  <c:v>Revolving Line of Credit</c:v>
                </c:pt>
              </c:strCache>
            </c:strRef>
          </c:tx>
          <c:spPr>
            <a:solidFill>
              <a:srgbClr val="4C71DD"/>
            </a:solidFill>
            <a:scene3d>
              <a:camera prst="orthographicFront"/>
              <a:lightRig rig="balanced" dir="t">
                <a:rot lat="0" lon="0" rev="8700000"/>
              </a:lightRig>
            </a:scene3d>
            <a:sp3d>
              <a:bevelT w="190500" h="38100"/>
            </a:sp3d>
          </c:spPr>
          <c:invertIfNegative val="0"/>
          <c:dPt>
            <c:idx val="3"/>
            <c:invertIfNegative val="0"/>
            <c:bubble3D val="0"/>
            <c:extLst>
              <c:ext xmlns:c16="http://schemas.microsoft.com/office/drawing/2014/chart" uri="{C3380CC4-5D6E-409C-BE32-E72D297353CC}">
                <c16:uniqueId val="{00000000-3B89-4194-86AC-6FEC1DCD3A6F}"/>
              </c:ext>
            </c:extLst>
          </c:dPt>
          <c:dLbls>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B89-4194-86AC-6FEC1DCD3A6F}"/>
                </c:ext>
              </c:extLst>
            </c:dLbl>
            <c:spPr>
              <a:noFill/>
              <a:ln>
                <a:noFill/>
              </a:ln>
              <a:effectLst/>
            </c:spPr>
            <c:txPr>
              <a:bodyPr wrap="square" lIns="38100" tIns="19050" rIns="38100" bIns="19050" anchor="ctr">
                <a:spAutoFit/>
              </a:bodyPr>
              <a:lstStyle/>
              <a:p>
                <a:pPr>
                  <a:defRPr sz="700">
                    <a:latin typeface="+mj-lt"/>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ext>
            </c:extLst>
          </c:dLbls>
          <c:cat>
            <c:numRef>
              <c:f>Sheet1!$A$2:$A$9</c:f>
              <c:numCache>
                <c:formatCode>General</c:formatCode>
                <c:ptCount val="8"/>
                <c:pt idx="0">
                  <c:v>2026</c:v>
                </c:pt>
                <c:pt idx="1">
                  <c:v>2027</c:v>
                </c:pt>
                <c:pt idx="2">
                  <c:v>2028</c:v>
                </c:pt>
                <c:pt idx="3">
                  <c:v>2029</c:v>
                </c:pt>
                <c:pt idx="4">
                  <c:v>2030</c:v>
                </c:pt>
                <c:pt idx="5">
                  <c:v>2031</c:v>
                </c:pt>
                <c:pt idx="6">
                  <c:v>2032</c:v>
                </c:pt>
                <c:pt idx="7">
                  <c:v>2033</c:v>
                </c:pt>
              </c:numCache>
            </c:numRef>
          </c:cat>
          <c:val>
            <c:numRef>
              <c:f>Sheet1!$B$2:$B$9</c:f>
              <c:numCache>
                <c:formatCode>_("$"* #,##0_);_("$"* \(#,##0\);_("$"* "-"??_);_(@_)</c:formatCode>
                <c:ptCount val="8"/>
                <c:pt idx="0">
                  <c:v>0</c:v>
                </c:pt>
                <c:pt idx="1">
                  <c:v>0</c:v>
                </c:pt>
                <c:pt idx="2">
                  <c:v>0</c:v>
                </c:pt>
                <c:pt idx="3">
                  <c:v>252863</c:v>
                </c:pt>
                <c:pt idx="4">
                  <c:v>0</c:v>
                </c:pt>
                <c:pt idx="5">
                  <c:v>0</c:v>
                </c:pt>
                <c:pt idx="6">
                  <c:v>0</c:v>
                </c:pt>
                <c:pt idx="7">
                  <c:v>0</c:v>
                </c:pt>
              </c:numCache>
            </c:numRef>
          </c:val>
          <c:extLst>
            <c:ext xmlns:c16="http://schemas.microsoft.com/office/drawing/2014/chart" uri="{C3380CC4-5D6E-409C-BE32-E72D297353CC}">
              <c16:uniqueId val="{00000001-3B89-4194-86AC-6FEC1DCD3A6F}"/>
            </c:ext>
          </c:extLst>
        </c:ser>
        <c:ser>
          <c:idx val="1"/>
          <c:order val="1"/>
          <c:tx>
            <c:strRef>
              <c:f>Sheet1!$C$1</c:f>
              <c:strCache>
                <c:ptCount val="1"/>
                <c:pt idx="0">
                  <c:v>Term Loans</c:v>
                </c:pt>
              </c:strCache>
            </c:strRef>
          </c:tx>
          <c:spPr>
            <a:solidFill>
              <a:srgbClr val="6DABE5"/>
            </a:solidFill>
            <a:scene3d>
              <a:camera prst="orthographicFront"/>
              <a:lightRig rig="balanced" dir="t">
                <a:rot lat="0" lon="0" rev="8700000"/>
              </a:lightRig>
            </a:scene3d>
            <a:sp3d>
              <a:bevelT w="190500" h="38100"/>
            </a:sp3d>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2-3B89-4194-86AC-6FEC1DCD3A6F}"/>
                </c:ext>
              </c:extLst>
            </c:dLbl>
            <c:dLbl>
              <c:idx val="1"/>
              <c:delete val="1"/>
              <c:extLst>
                <c:ext xmlns:c15="http://schemas.microsoft.com/office/drawing/2012/chart" uri="{CE6537A1-D6FC-4f65-9D91-7224C49458BB}"/>
                <c:ext xmlns:c16="http://schemas.microsoft.com/office/drawing/2014/chart" uri="{C3380CC4-5D6E-409C-BE32-E72D297353CC}">
                  <c16:uniqueId val="{00000003-3B89-4194-86AC-6FEC1DCD3A6F}"/>
                </c:ext>
              </c:extLst>
            </c:dLbl>
            <c:dLbl>
              <c:idx val="2"/>
              <c:layout>
                <c:manualLayout>
                  <c:x val="-8.8693378254824425E-3"/>
                  <c:y val="1.959217968511545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B89-4194-86AC-6FEC1DCD3A6F}"/>
                </c:ext>
              </c:extLst>
            </c:dLbl>
            <c:dLbl>
              <c:idx val="3"/>
              <c:layout>
                <c:manualLayout>
                  <c:x val="6.5165994424178173E-3"/>
                  <c:y val="3.915263803519598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B89-4194-86AC-6FEC1DCD3A6F}"/>
                </c:ext>
              </c:extLst>
            </c:dLbl>
            <c:dLbl>
              <c:idx val="4"/>
              <c:layout>
                <c:manualLayout>
                  <c:x val="-7.3644378648558264E-3"/>
                  <c:y val="-1.6069564114041422E-3"/>
                </c:manualLayout>
              </c:layout>
              <c:spPr>
                <a:noFill/>
                <a:ln>
                  <a:noFill/>
                </a:ln>
                <a:effectLst/>
              </c:spPr>
              <c:txPr>
                <a:bodyPr wrap="square" lIns="38100" tIns="19050" rIns="38100" bIns="19050" anchor="ctr">
                  <a:noAutofit/>
                </a:bodyPr>
                <a:lstStyle/>
                <a:p>
                  <a:pPr>
                    <a:defRPr sz="700">
                      <a:solidFill>
                        <a:schemeClr val="tx1"/>
                      </a:solidFill>
                      <a:latin typeface="Franklin Gothic Book" panose="020B05030201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5.900784458682945E-2"/>
                      <c:h val="5.5928321801750912E-2"/>
                    </c:manualLayout>
                  </c15:layout>
                </c:ext>
                <c:ext xmlns:c16="http://schemas.microsoft.com/office/drawing/2014/chart" uri="{C3380CC4-5D6E-409C-BE32-E72D297353CC}">
                  <c16:uniqueId val="{00000006-3B89-4194-86AC-6FEC1DCD3A6F}"/>
                </c:ext>
              </c:extLst>
            </c:dLbl>
            <c:dLbl>
              <c:idx val="5"/>
              <c:delete val="1"/>
              <c:extLst>
                <c:ext xmlns:c15="http://schemas.microsoft.com/office/drawing/2012/chart" uri="{CE6537A1-D6FC-4f65-9D91-7224C49458BB}"/>
                <c:ext xmlns:c16="http://schemas.microsoft.com/office/drawing/2014/chart" uri="{C3380CC4-5D6E-409C-BE32-E72D297353CC}">
                  <c16:uniqueId val="{00000007-3B89-4194-86AC-6FEC1DCD3A6F}"/>
                </c:ext>
              </c:extLst>
            </c:dLbl>
            <c:dLbl>
              <c:idx val="6"/>
              <c:layout>
                <c:manualLayout>
                  <c:x val="-6.7255140318318047E-3"/>
                  <c:y val="-2.456469237461658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B89-4194-86AC-6FEC1DCD3A6F}"/>
                </c:ext>
              </c:extLst>
            </c:dLbl>
            <c:dLbl>
              <c:idx val="7"/>
              <c:delete val="1"/>
              <c:extLst>
                <c:ext xmlns:c15="http://schemas.microsoft.com/office/drawing/2012/chart" uri="{CE6537A1-D6FC-4f65-9D91-7224C49458BB}"/>
                <c:ext xmlns:c16="http://schemas.microsoft.com/office/drawing/2014/chart" uri="{C3380CC4-5D6E-409C-BE32-E72D297353CC}">
                  <c16:uniqueId val="{00000009-3B89-4194-86AC-6FEC1DCD3A6F}"/>
                </c:ext>
              </c:extLst>
            </c:dLbl>
            <c:spPr>
              <a:noFill/>
              <a:ln>
                <a:noFill/>
              </a:ln>
              <a:effectLst/>
            </c:spPr>
            <c:txPr>
              <a:bodyPr/>
              <a:lstStyle/>
              <a:p>
                <a:pPr>
                  <a:defRPr sz="700">
                    <a:solidFill>
                      <a:schemeClr val="tx1"/>
                    </a:solidFill>
                    <a:latin typeface="Franklin Gothic Book" panose="020B05030201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Sheet1!$A$2:$A$9</c:f>
              <c:numCache>
                <c:formatCode>General</c:formatCode>
                <c:ptCount val="8"/>
                <c:pt idx="0">
                  <c:v>2026</c:v>
                </c:pt>
                <c:pt idx="1">
                  <c:v>2027</c:v>
                </c:pt>
                <c:pt idx="2">
                  <c:v>2028</c:v>
                </c:pt>
                <c:pt idx="3">
                  <c:v>2029</c:v>
                </c:pt>
                <c:pt idx="4">
                  <c:v>2030</c:v>
                </c:pt>
                <c:pt idx="5">
                  <c:v>2031</c:v>
                </c:pt>
                <c:pt idx="6">
                  <c:v>2032</c:v>
                </c:pt>
                <c:pt idx="7">
                  <c:v>2033</c:v>
                </c:pt>
              </c:numCache>
            </c:numRef>
          </c:cat>
          <c:val>
            <c:numRef>
              <c:f>Sheet1!$C$2:$C$9</c:f>
              <c:numCache>
                <c:formatCode>_("$"* #,##0_);_("$"* \(#,##0\);_("$"* "-"??_);_(@_)</c:formatCode>
                <c:ptCount val="8"/>
                <c:pt idx="0">
                  <c:v>0</c:v>
                </c:pt>
                <c:pt idx="1">
                  <c:v>0</c:v>
                </c:pt>
                <c:pt idx="2">
                  <c:v>50000</c:v>
                </c:pt>
                <c:pt idx="3">
                  <c:v>55000</c:v>
                </c:pt>
                <c:pt idx="4">
                  <c:v>55000</c:v>
                </c:pt>
                <c:pt idx="5">
                  <c:v>0</c:v>
                </c:pt>
                <c:pt idx="6">
                  <c:v>40000</c:v>
                </c:pt>
                <c:pt idx="7">
                  <c:v>0</c:v>
                </c:pt>
              </c:numCache>
            </c:numRef>
          </c:val>
          <c:extLst>
            <c:ext xmlns:c16="http://schemas.microsoft.com/office/drawing/2014/chart" uri="{C3380CC4-5D6E-409C-BE32-E72D297353CC}">
              <c16:uniqueId val="{0000000A-3B89-4194-86AC-6FEC1DCD3A6F}"/>
            </c:ext>
          </c:extLst>
        </c:ser>
        <c:ser>
          <c:idx val="2"/>
          <c:order val="2"/>
          <c:tx>
            <c:strRef>
              <c:f>Sheet1!$D$1</c:f>
              <c:strCache>
                <c:ptCount val="1"/>
                <c:pt idx="0">
                  <c:v>Senior Unsecured Notes</c:v>
                </c:pt>
              </c:strCache>
            </c:strRef>
          </c:tx>
          <c:spPr>
            <a:solidFill>
              <a:srgbClr val="07358A"/>
            </a:solidFill>
            <a:scene3d>
              <a:camera prst="orthographicFront"/>
              <a:lightRig rig="threePt" dir="t"/>
            </a:scene3d>
            <a:sp3d>
              <a:bevelT w="190500" h="38100"/>
            </a:sp3d>
          </c:spPr>
          <c:invertIfNegative val="0"/>
          <c:dLbls>
            <c:dLbl>
              <c:idx val="2"/>
              <c:layout>
                <c:manualLayout>
                  <c:x val="0"/>
                  <c:y val="-4.912938474923317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B89-4194-86AC-6FEC1DCD3A6F}"/>
                </c:ext>
              </c:extLst>
            </c:dLbl>
            <c:dLbl>
              <c:idx val="3"/>
              <c:layout>
                <c:manualLayout>
                  <c:x val="5.0441355238737924E-3"/>
                  <c:y val="-2.947763084953999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3B89-4194-86AC-6FEC1DCD3A6F}"/>
                </c:ext>
              </c:extLst>
            </c:dLbl>
            <c:dLbl>
              <c:idx val="4"/>
              <c:layout>
                <c:manualLayout>
                  <c:x val="1.6813785079579512E-3"/>
                  <c:y val="-2.94776308495399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3B89-4194-86AC-6FEC1DCD3A6F}"/>
                </c:ext>
              </c:extLst>
            </c:dLbl>
            <c:dLbl>
              <c:idx val="6"/>
              <c:layout>
                <c:manualLayout>
                  <c:x val="6.7255140318318047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3B89-4194-86AC-6FEC1DCD3A6F}"/>
                </c:ext>
              </c:extLst>
            </c:dLbl>
            <c:spPr>
              <a:noFill/>
              <a:ln>
                <a:noFill/>
              </a:ln>
              <a:effectLst/>
            </c:spPr>
            <c:txPr>
              <a:bodyPr wrap="square" lIns="38100" tIns="19050" rIns="38100" bIns="19050" anchor="ctr">
                <a:spAutoFit/>
              </a:bodyPr>
              <a:lstStyle/>
              <a:p>
                <a:pPr>
                  <a:defRPr sz="700">
                    <a:latin typeface="+mj-l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Sheet1!$A$2:$A$9</c:f>
              <c:numCache>
                <c:formatCode>General</c:formatCode>
                <c:ptCount val="8"/>
                <c:pt idx="0">
                  <c:v>2026</c:v>
                </c:pt>
                <c:pt idx="1">
                  <c:v>2027</c:v>
                </c:pt>
                <c:pt idx="2">
                  <c:v>2028</c:v>
                </c:pt>
                <c:pt idx="3">
                  <c:v>2029</c:v>
                </c:pt>
                <c:pt idx="4">
                  <c:v>2030</c:v>
                </c:pt>
                <c:pt idx="5">
                  <c:v>2031</c:v>
                </c:pt>
                <c:pt idx="6">
                  <c:v>2032</c:v>
                </c:pt>
                <c:pt idx="7">
                  <c:v>2033</c:v>
                </c:pt>
              </c:numCache>
            </c:numRef>
          </c:cat>
          <c:val>
            <c:numRef>
              <c:f>Sheet1!$D$2:$D$9</c:f>
              <c:numCache>
                <c:formatCode>_("$"* #,##0_);_("$"* \(#,##0\);_("$"* "-"??_);_(@_)</c:formatCode>
                <c:ptCount val="8"/>
                <c:pt idx="0">
                  <c:v>51500</c:v>
                </c:pt>
                <c:pt idx="1">
                  <c:v>54500</c:v>
                </c:pt>
                <c:pt idx="2">
                  <c:v>55000</c:v>
                </c:pt>
                <c:pt idx="3">
                  <c:v>63000</c:v>
                </c:pt>
                <c:pt idx="4">
                  <c:v>67000</c:v>
                </c:pt>
                <c:pt idx="5">
                  <c:v>56000</c:v>
                </c:pt>
                <c:pt idx="6">
                  <c:v>35000</c:v>
                </c:pt>
                <c:pt idx="7">
                  <c:v>10000</c:v>
                </c:pt>
              </c:numCache>
            </c:numRef>
          </c:val>
          <c:extLst>
            <c:ext xmlns:c16="http://schemas.microsoft.com/office/drawing/2014/chart" uri="{C3380CC4-5D6E-409C-BE32-E72D297353CC}">
              <c16:uniqueId val="{0000000F-3B89-4194-86AC-6FEC1DCD3A6F}"/>
            </c:ext>
          </c:extLst>
        </c:ser>
        <c:dLbls>
          <c:showLegendKey val="0"/>
          <c:showVal val="0"/>
          <c:showCatName val="0"/>
          <c:showSerName val="0"/>
          <c:showPercent val="0"/>
          <c:showBubbleSize val="0"/>
        </c:dLbls>
        <c:gapWidth val="50"/>
        <c:axId val="649883904"/>
        <c:axId val="649884464"/>
      </c:barChart>
      <c:catAx>
        <c:axId val="649883904"/>
        <c:scaling>
          <c:orientation val="minMax"/>
        </c:scaling>
        <c:delete val="0"/>
        <c:axPos val="b"/>
        <c:numFmt formatCode="General" sourceLinked="1"/>
        <c:majorTickMark val="out"/>
        <c:minorTickMark val="none"/>
        <c:tickLblPos val="nextTo"/>
        <c:txPr>
          <a:bodyPr/>
          <a:lstStyle/>
          <a:p>
            <a:pPr>
              <a:defRPr sz="1000" baseline="0">
                <a:latin typeface="Franklin Gothic Book" panose="020B0503020102020204" pitchFamily="34" charset="0"/>
              </a:defRPr>
            </a:pPr>
            <a:endParaRPr lang="en-US"/>
          </a:p>
        </c:txPr>
        <c:crossAx val="649884464"/>
        <c:crossesAt val="0"/>
        <c:auto val="1"/>
        <c:lblAlgn val="ctr"/>
        <c:lblOffset val="100"/>
        <c:noMultiLvlLbl val="0"/>
      </c:catAx>
      <c:valAx>
        <c:axId val="649884464"/>
        <c:scaling>
          <c:orientation val="minMax"/>
          <c:max val="400000"/>
        </c:scaling>
        <c:delete val="0"/>
        <c:axPos val="l"/>
        <c:majorGridlines>
          <c:spPr>
            <a:ln>
              <a:solidFill>
                <a:schemeClr val="tx1">
                  <a:alpha val="9000"/>
                </a:schemeClr>
              </a:solidFill>
            </a:ln>
          </c:spPr>
        </c:majorGridlines>
        <c:numFmt formatCode="_(&quot;$&quot;* #,##0_);_(&quot;$&quot;* \(#,##0\);_(&quot;$&quot;* &quot;-&quot;??_);_(@_)" sourceLinked="1"/>
        <c:majorTickMark val="out"/>
        <c:minorTickMark val="none"/>
        <c:tickLblPos val="nextTo"/>
        <c:txPr>
          <a:bodyPr/>
          <a:lstStyle/>
          <a:p>
            <a:pPr>
              <a:defRPr sz="1000">
                <a:latin typeface="Franklin Gothic Book" panose="020B0503020102020204" pitchFamily="34" charset="0"/>
              </a:defRPr>
            </a:pPr>
            <a:endParaRPr lang="en-US"/>
          </a:p>
        </c:txPr>
        <c:crossAx val="649883904"/>
        <c:crosses val="autoZero"/>
        <c:crossBetween val="between"/>
        <c:majorUnit val="100000"/>
      </c:valAx>
    </c:plotArea>
    <c:legend>
      <c:legendPos val="r"/>
      <c:layout>
        <c:manualLayout>
          <c:xMode val="edge"/>
          <c:yMode val="edge"/>
          <c:x val="0.16227460591532789"/>
          <c:y val="0.10808464644831299"/>
          <c:w val="0.78025230209843977"/>
          <c:h val="0.23733786819475816"/>
        </c:manualLayout>
      </c:layout>
      <c:overlay val="0"/>
      <c:txPr>
        <a:bodyPr/>
        <a:lstStyle/>
        <a:p>
          <a:pPr>
            <a:defRPr sz="900">
              <a:latin typeface="Franklin Gothic Book" panose="020B0503020102020204" pitchFamily="34" charset="0"/>
            </a:defRPr>
          </a:pPr>
          <a:endParaRPr lang="en-US"/>
        </a:p>
      </c:txPr>
    </c:legend>
    <c:plotVisOnly val="1"/>
    <c:dispBlanksAs val="gap"/>
    <c:showDLblsOverMax val="0"/>
  </c:chart>
  <c:txPr>
    <a:bodyPr/>
    <a:lstStyle/>
    <a:p>
      <a:pPr>
        <a:defRPr sz="800">
          <a:latin typeface="Times New Roman" pitchFamily="18" charset="0"/>
          <a:cs typeface="Times New Roman" pitchFamily="18" charset="0"/>
        </a:defRPr>
      </a:pPr>
      <a:endParaRPr lang="en-U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60"/>
      <c:rotY val="300"/>
      <c:rAngAx val="0"/>
      <c:perspective val="50"/>
    </c:view3D>
    <c:floor>
      <c:thickness val="0"/>
    </c:floor>
    <c:sideWall>
      <c:thickness val="0"/>
    </c:sideWall>
    <c:backWall>
      <c:thickness val="0"/>
    </c:backWall>
    <c:plotArea>
      <c:layout>
        <c:manualLayout>
          <c:layoutTarget val="inner"/>
          <c:xMode val="edge"/>
          <c:yMode val="edge"/>
          <c:x val="0.22080248425527532"/>
          <c:y val="3.6224003986722791E-2"/>
          <c:w val="0.65470906818351449"/>
          <c:h val="0.96377599601327724"/>
        </c:manualLayout>
      </c:layout>
      <c:pie3DChart>
        <c:varyColors val="1"/>
        <c:ser>
          <c:idx val="0"/>
          <c:order val="0"/>
          <c:tx>
            <c:strRef>
              <c:f>Sheet1!$B$1</c:f>
              <c:strCache>
                <c:ptCount val="1"/>
                <c:pt idx="0">
                  <c:v>Column1</c:v>
                </c:pt>
              </c:strCache>
            </c:strRef>
          </c:tx>
          <c:spPr>
            <a:solidFill>
              <a:srgbClr val="FF0000"/>
            </a:solidFill>
          </c:spPr>
          <c:dPt>
            <c:idx val="0"/>
            <c:bubble3D val="0"/>
            <c:spPr>
              <a:solidFill>
                <a:srgbClr val="002F86"/>
              </a:solidFill>
            </c:spPr>
            <c:extLst>
              <c:ext xmlns:c16="http://schemas.microsoft.com/office/drawing/2014/chart" uri="{C3380CC4-5D6E-409C-BE32-E72D297353CC}">
                <c16:uniqueId val="{00000001-DBCA-4DB2-81DD-3B20DC2AE5FE}"/>
              </c:ext>
            </c:extLst>
          </c:dPt>
          <c:dPt>
            <c:idx val="1"/>
            <c:bubble3D val="0"/>
            <c:spPr>
              <a:solidFill>
                <a:srgbClr val="6CAAE4"/>
              </a:solidFill>
            </c:spPr>
            <c:extLst>
              <c:ext xmlns:c16="http://schemas.microsoft.com/office/drawing/2014/chart" uri="{C3380CC4-5D6E-409C-BE32-E72D297353CC}">
                <c16:uniqueId val="{00000003-DBCA-4DB2-81DD-3B20DC2AE5FE}"/>
              </c:ext>
            </c:extLst>
          </c:dPt>
          <c:dPt>
            <c:idx val="2"/>
            <c:bubble3D val="0"/>
            <c:spPr>
              <a:solidFill>
                <a:schemeClr val="tx2">
                  <a:lumMod val="60000"/>
                  <a:lumOff val="40000"/>
                </a:schemeClr>
              </a:solidFill>
            </c:spPr>
            <c:extLst>
              <c:ext xmlns:c16="http://schemas.microsoft.com/office/drawing/2014/chart" uri="{C3380CC4-5D6E-409C-BE32-E72D297353CC}">
                <c16:uniqueId val="{00000005-DBCA-4DB2-81DD-3B20DC2AE5FE}"/>
              </c:ext>
            </c:extLst>
          </c:dPt>
          <c:dLbls>
            <c:dLbl>
              <c:idx val="0"/>
              <c:layout>
                <c:manualLayout>
                  <c:x val="-0.21360895055142015"/>
                  <c:y val="0.22331431927598264"/>
                </c:manualLayout>
              </c:layout>
              <c:tx>
                <c:rich>
                  <a:bodyPr wrap="square" lIns="38100" tIns="19050" rIns="38100" bIns="19050" anchor="ctr" anchorCtr="0">
                    <a:noAutofit/>
                  </a:bodyPr>
                  <a:lstStyle/>
                  <a:p>
                    <a:pPr algn="ctr">
                      <a:defRPr sz="800">
                        <a:solidFill>
                          <a:schemeClr val="bg1"/>
                        </a:solidFill>
                        <a:latin typeface="Franklin Gothic Book" panose="020B0503020102020204" pitchFamily="34" charset="0"/>
                      </a:defRPr>
                    </a:pPr>
                    <a:fld id="{F8B9F140-DA97-4FC5-9528-007BA9894DF0}" type="CATEGORYNAME">
                      <a:rPr lang="en-US" sz="800" dirty="0">
                        <a:solidFill>
                          <a:schemeClr val="bg1"/>
                        </a:solidFill>
                        <a:latin typeface="Franklin Gothic Book" panose="020B0503020102020204" pitchFamily="34" charset="0"/>
                      </a:rPr>
                      <a:pPr algn="ctr">
                        <a:defRPr sz="800">
                          <a:solidFill>
                            <a:schemeClr val="bg1"/>
                          </a:solidFill>
                          <a:latin typeface="Franklin Gothic Book" panose="020B0503020102020204" pitchFamily="34" charset="0"/>
                        </a:defRPr>
                      </a:pPr>
                      <a:t>[CATEGORY NAME]</a:t>
                    </a:fld>
                    <a:endParaRPr lang="en-US" sz="800" baseline="0" dirty="0">
                      <a:solidFill>
                        <a:schemeClr val="bg1"/>
                      </a:solidFill>
                      <a:latin typeface="Franklin Gothic Book" panose="020B0503020102020204" pitchFamily="34" charset="0"/>
                    </a:endParaRPr>
                  </a:p>
                  <a:p>
                    <a:pPr algn="ctr">
                      <a:defRPr sz="800">
                        <a:solidFill>
                          <a:schemeClr val="bg1"/>
                        </a:solidFill>
                        <a:latin typeface="Franklin Gothic Book" panose="020B0503020102020204" pitchFamily="34" charset="0"/>
                      </a:defRPr>
                    </a:pPr>
                    <a:fld id="{ACD4E8DB-1CBB-42F0-BA82-064A104B7619}" type="VALUE">
                      <a:rPr lang="en-US" sz="800" smtClean="0">
                        <a:solidFill>
                          <a:schemeClr val="bg1"/>
                        </a:solidFill>
                        <a:latin typeface="Franklin Gothic Book" panose="020B0503020102020204" pitchFamily="34" charset="0"/>
                      </a:rPr>
                      <a:pPr algn="ctr">
                        <a:defRPr sz="800">
                          <a:solidFill>
                            <a:schemeClr val="bg1"/>
                          </a:solidFill>
                          <a:latin typeface="Franklin Gothic Book" panose="020B0503020102020204" pitchFamily="34" charset="0"/>
                        </a:defRPr>
                      </a:pPr>
                      <a:t>[VALUE]</a:t>
                    </a:fld>
                    <a:endParaRPr lang="en-US"/>
                  </a:p>
                </c:rich>
              </c:tx>
              <c:spPr>
                <a:noFill/>
                <a:ln>
                  <a:noFill/>
                </a:ln>
                <a:effectLst/>
              </c:spPr>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36309737183200158"/>
                      <c:h val="0.14780003500247688"/>
                    </c:manualLayout>
                  </c15:layout>
                  <c15:dlblFieldTable/>
                  <c15:showDataLabelsRange val="0"/>
                </c:ext>
                <c:ext xmlns:c16="http://schemas.microsoft.com/office/drawing/2014/chart" uri="{C3380CC4-5D6E-409C-BE32-E72D297353CC}">
                  <c16:uniqueId val="{00000001-DBCA-4DB2-81DD-3B20DC2AE5FE}"/>
                </c:ext>
              </c:extLst>
            </c:dLbl>
            <c:dLbl>
              <c:idx val="1"/>
              <c:layout>
                <c:manualLayout>
                  <c:x val="-0.21194013062523726"/>
                  <c:y val="-0.19398298523666718"/>
                </c:manualLayout>
              </c:layout>
              <c:tx>
                <c:rich>
                  <a:bodyPr wrap="square" lIns="38100" tIns="19050" rIns="38100" bIns="19050" anchor="ctr" anchorCtr="0">
                    <a:noAutofit/>
                  </a:bodyPr>
                  <a:lstStyle/>
                  <a:p>
                    <a:pPr algn="ctr">
                      <a:defRPr sz="800">
                        <a:solidFill>
                          <a:schemeClr val="bg1"/>
                        </a:solidFill>
                        <a:latin typeface="Franklin Gothic Book" panose="020B0503020102020204" pitchFamily="34" charset="0"/>
                      </a:defRPr>
                    </a:pPr>
                    <a:fld id="{594D5F26-CF47-4295-A65C-863771C67D97}" type="CATEGORYNAME">
                      <a:rPr lang="en-US" sz="800">
                        <a:solidFill>
                          <a:schemeClr val="bg1"/>
                        </a:solidFill>
                        <a:latin typeface="Franklin Gothic Book" panose="020B0503020102020204" pitchFamily="34" charset="0"/>
                      </a:rPr>
                      <a:pPr algn="ctr">
                        <a:defRPr sz="800">
                          <a:solidFill>
                            <a:schemeClr val="bg1"/>
                          </a:solidFill>
                          <a:latin typeface="Franklin Gothic Book" panose="020B0503020102020204" pitchFamily="34" charset="0"/>
                        </a:defRPr>
                      </a:pPr>
                      <a:t>[CATEGORY NAME]</a:t>
                    </a:fld>
                    <a:endParaRPr lang="en-US" sz="800" baseline="0" dirty="0">
                      <a:solidFill>
                        <a:schemeClr val="bg1"/>
                      </a:solidFill>
                      <a:latin typeface="Franklin Gothic Book" panose="020B0503020102020204" pitchFamily="34" charset="0"/>
                    </a:endParaRPr>
                  </a:p>
                  <a:p>
                    <a:pPr algn="ctr">
                      <a:defRPr sz="800">
                        <a:solidFill>
                          <a:schemeClr val="bg1"/>
                        </a:solidFill>
                        <a:latin typeface="Franklin Gothic Book" panose="020B0503020102020204" pitchFamily="34" charset="0"/>
                      </a:defRPr>
                    </a:pPr>
                    <a:fld id="{CC39D83D-23E0-45C6-981E-29CAF406A1B5}" type="VALUE">
                      <a:rPr lang="en-US" sz="800" smtClean="0">
                        <a:solidFill>
                          <a:schemeClr val="bg1"/>
                        </a:solidFill>
                        <a:latin typeface="Franklin Gothic Book" panose="020B0503020102020204" pitchFamily="34" charset="0"/>
                      </a:rPr>
                      <a:pPr algn="ctr">
                        <a:defRPr sz="800">
                          <a:solidFill>
                            <a:schemeClr val="bg1"/>
                          </a:solidFill>
                          <a:latin typeface="Franklin Gothic Book" panose="020B0503020102020204" pitchFamily="34" charset="0"/>
                        </a:defRPr>
                      </a:pPr>
                      <a:t>[VALUE]</a:t>
                    </a:fld>
                    <a:endParaRPr lang="en-US"/>
                  </a:p>
                </c:rich>
              </c:tx>
              <c:spPr>
                <a:noFill/>
                <a:ln>
                  <a:noFill/>
                </a:ln>
                <a:effectLst/>
              </c:spPr>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2820500151902034"/>
                      <c:h val="0.12580869069972322"/>
                    </c:manualLayout>
                  </c15:layout>
                  <c15:dlblFieldTable/>
                  <c15:showDataLabelsRange val="0"/>
                </c:ext>
                <c:ext xmlns:c16="http://schemas.microsoft.com/office/drawing/2014/chart" uri="{C3380CC4-5D6E-409C-BE32-E72D297353CC}">
                  <c16:uniqueId val="{00000003-DBCA-4DB2-81DD-3B20DC2AE5FE}"/>
                </c:ext>
              </c:extLst>
            </c:dLbl>
            <c:dLbl>
              <c:idx val="2"/>
              <c:layout>
                <c:manualLayout>
                  <c:x val="0.21360895055142015"/>
                  <c:y val="-0.14315419777585955"/>
                </c:manualLayout>
              </c:layout>
              <c:tx>
                <c:rich>
                  <a:bodyPr wrap="square" lIns="38100" tIns="19050" rIns="38100" bIns="19050" anchor="ctr" anchorCtr="0">
                    <a:noAutofit/>
                  </a:bodyPr>
                  <a:lstStyle/>
                  <a:p>
                    <a:pPr algn="ctr">
                      <a:defRPr sz="800">
                        <a:solidFill>
                          <a:schemeClr val="bg1"/>
                        </a:solidFill>
                        <a:latin typeface="Franklin Gothic Book" panose="020B0503020102020204" pitchFamily="34" charset="0"/>
                      </a:defRPr>
                    </a:pPr>
                    <a:fld id="{76D3110D-5F6A-47CA-8EB3-74192CFC9511}" type="CATEGORYNAME">
                      <a:rPr lang="en-US">
                        <a:solidFill>
                          <a:schemeClr val="bg1"/>
                        </a:solidFill>
                      </a:rPr>
                      <a:pPr algn="ctr">
                        <a:defRPr sz="800">
                          <a:solidFill>
                            <a:schemeClr val="bg1"/>
                          </a:solidFill>
                          <a:latin typeface="Franklin Gothic Book" panose="020B0503020102020204" pitchFamily="34" charset="0"/>
                        </a:defRPr>
                      </a:pPr>
                      <a:t>[CATEGORY NAME]</a:t>
                    </a:fld>
                    <a:r>
                      <a:rPr lang="en-US" baseline="0" dirty="0">
                        <a:solidFill>
                          <a:schemeClr val="bg1"/>
                        </a:solidFill>
                      </a:rPr>
                      <a:t>
</a:t>
                    </a:r>
                    <a:fld id="{B5F1E548-6030-4B89-BAF5-1F3E139B3D8D}" type="VALUE">
                      <a:rPr lang="en-US" baseline="0">
                        <a:solidFill>
                          <a:schemeClr val="bg1"/>
                        </a:solidFill>
                      </a:rPr>
                      <a:pPr algn="ctr">
                        <a:defRPr sz="800">
                          <a:solidFill>
                            <a:schemeClr val="bg1"/>
                          </a:solidFill>
                          <a:latin typeface="Franklin Gothic Book" panose="020B0503020102020204" pitchFamily="34" charset="0"/>
                        </a:defRPr>
                      </a:pPr>
                      <a:t>[VALUE]</a:t>
                    </a:fld>
                    <a:endParaRPr lang="en-US" baseline="0" dirty="0">
                      <a:solidFill>
                        <a:schemeClr val="bg1"/>
                      </a:solidFill>
                    </a:endParaRPr>
                  </a:p>
                </c:rich>
              </c:tx>
              <c:spPr>
                <a:noFill/>
                <a:ln>
                  <a:noFill/>
                </a:ln>
                <a:effectLst/>
              </c:spPr>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3558423414568509"/>
                      <c:h val="0.15147974454124508"/>
                    </c:manualLayout>
                  </c15:layout>
                  <c15:dlblFieldTable/>
                  <c15:showDataLabelsRange val="0"/>
                </c:ext>
                <c:ext xmlns:c16="http://schemas.microsoft.com/office/drawing/2014/chart" uri="{C3380CC4-5D6E-409C-BE32-E72D297353CC}">
                  <c16:uniqueId val="{00000005-DBCA-4DB2-81DD-3B20DC2AE5FE}"/>
                </c:ext>
              </c:extLst>
            </c:dLbl>
            <c:spPr>
              <a:noFill/>
              <a:ln>
                <a:noFill/>
              </a:ln>
              <a:effectLst/>
            </c:spPr>
            <c:txPr>
              <a:bodyPr wrap="square" lIns="38100" tIns="19050" rIns="38100" bIns="19050" anchor="ctr" anchorCtr="0">
                <a:spAutoFit/>
              </a:bodyPr>
              <a:lstStyle/>
              <a:p>
                <a:pPr algn="ctr">
                  <a:defRPr sz="800">
                    <a:solidFill>
                      <a:schemeClr val="bg1"/>
                    </a:solidFill>
                    <a:latin typeface="Franklin Gothic Book" panose="020B0503020102020204" pitchFamily="34" charset="0"/>
                  </a:defRPr>
                </a:pPr>
                <a:endParaRPr lang="en-US"/>
              </a:p>
            </c:txPr>
            <c:dLblPos val="outEnd"/>
            <c:showLegendKey val="0"/>
            <c:showVal val="1"/>
            <c:showCatName val="1"/>
            <c:showSerName val="0"/>
            <c:showPercent val="0"/>
            <c:showBubbleSize val="0"/>
            <c:separator>
</c:separator>
            <c:showLeaderLines val="1"/>
            <c:extLst>
              <c:ext xmlns:c15="http://schemas.microsoft.com/office/drawing/2012/chart" uri="{CE6537A1-D6FC-4f65-9D91-7224C49458BB}"/>
            </c:extLst>
          </c:dLbls>
          <c:cat>
            <c:strRef>
              <c:f>Sheet1!$A$2:$A$4</c:f>
              <c:strCache>
                <c:ptCount val="3"/>
                <c:pt idx="0">
                  <c:v>Senior Unsecured Notes</c:v>
                </c:pt>
                <c:pt idx="1">
                  <c:v>Term Loans</c:v>
                </c:pt>
                <c:pt idx="2">
                  <c:v>Revolving Line of Credit</c:v>
                </c:pt>
              </c:strCache>
            </c:strRef>
          </c:cat>
          <c:val>
            <c:numRef>
              <c:f>Sheet1!$B$2:$B$4</c:f>
              <c:numCache>
                <c:formatCode>0.0%</c:formatCode>
                <c:ptCount val="3"/>
                <c:pt idx="0">
                  <c:v>0.46400000000000002</c:v>
                </c:pt>
                <c:pt idx="1">
                  <c:v>0.23699999999999999</c:v>
                </c:pt>
                <c:pt idx="2">
                  <c:v>0.29899999999999999</c:v>
                </c:pt>
              </c:numCache>
            </c:numRef>
          </c:val>
          <c:extLst>
            <c:ext xmlns:c16="http://schemas.microsoft.com/office/drawing/2014/chart" uri="{C3380CC4-5D6E-409C-BE32-E72D297353CC}">
              <c16:uniqueId val="{00000006-DBCA-4DB2-81DD-3B20DC2AE5FE}"/>
            </c:ext>
          </c:extLst>
        </c:ser>
        <c:dLbls>
          <c:dLblPos val="bestFit"/>
          <c:showLegendKey val="0"/>
          <c:showVal val="1"/>
          <c:showCatName val="0"/>
          <c:showSerName val="0"/>
          <c:showPercent val="0"/>
          <c:showBubbleSize val="0"/>
          <c:showLeaderLines val="1"/>
        </c:dLbls>
      </c:pie3DChart>
    </c:plotArea>
    <c:plotVisOnly val="1"/>
    <c:dispBlanksAs val="zero"/>
    <c:showDLblsOverMax val="0"/>
  </c:chart>
  <c:txPr>
    <a:bodyPr/>
    <a:lstStyle/>
    <a:p>
      <a:pPr>
        <a:defRPr sz="1800"/>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66">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5.xml><?xml version="1.0" encoding="utf-8"?>
<cs:chartStyle xmlns:cs="http://schemas.microsoft.com/office/drawing/2012/chartStyle" xmlns:a="http://schemas.openxmlformats.org/drawingml/2006/main" id="266">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19F_464B4BA2.xml><?xml version="1.0" encoding="utf-8"?>
<p188:cmLst xmlns:a="http://schemas.openxmlformats.org/drawingml/2006/main" xmlns:r="http://schemas.openxmlformats.org/officeDocument/2006/relationships" xmlns:p188="http://schemas.microsoft.com/office/powerpoint/2018/8/main">
  <p188:cm id="{9E568847-5B01-4364-9CCB-17306381D518}" authorId="{80684ABD-2806-98E3-A268-ED91144CB545}" created="2026-03-11T14:59:47.819">
    <pc:sldMkLst xmlns:pc="http://schemas.microsoft.com/office/powerpoint/2013/main/command">
      <pc:docMk/>
      <pc:sldMk cId="1179339682" sldId="389"/>
    </pc:sldMkLst>
    <p188:txBody>
      <a:bodyPr/>
      <a:lstStyle/>
      <a:p>
        <a:r>
          <a:rPr lang="en-US"/>
          <a:t>Moved this slide down behind industry fundamentals as it flows better</a:t>
        </a:r>
      </a:p>
    </p188:txBody>
  </p188:cm>
</p188:cmLst>
</file>

<file path=ppt/comments/modernComment_101_CA4BE447.xml><?xml version="1.0" encoding="utf-8"?>
<p188:cmLst xmlns:a="http://schemas.openxmlformats.org/drawingml/2006/main" xmlns:r="http://schemas.openxmlformats.org/officeDocument/2006/relationships" xmlns:p188="http://schemas.microsoft.com/office/powerpoint/2018/8/main">
  <p188:cm id="{E209A8E4-7E25-4071-8F83-7429F8B65BB1}" authorId="{80684ABD-2806-98E3-A268-ED91144CB545}" created="2026-03-11T14:34:46.116">
    <pc:sldMkLst xmlns:pc="http://schemas.microsoft.com/office/powerpoint/2013/main/command">
      <pc:docMk/>
      <pc:sldMk cId="3393971271" sldId="257"/>
    </pc:sldMkLst>
    <p188:txBody>
      <a:bodyPr/>
      <a:lstStyle/>
      <a:p>
        <a:r>
          <a:rPr lang="en-US"/>
          <a:t>Much better.  I think I would like to lead with higher external growth bullet and higher and higher internal growth bullet to emphasize the improving growth profile with details on SHOP acquisitions later - newer assets is not is not a compelling reason to own the stock (important, ees but not compelling).  Growth / de risking / more srs hsg less snfs and cheaper multiple are compelling</a:t>
        </a:r>
      </a:p>
    </p188:txBody>
  </p188:cm>
  <p188:cm id="{7EA403E1-B23D-4955-9D6A-8D91627344BD}" authorId="{80684ABD-2806-98E3-A268-ED91144CB545}" created="2026-03-11T14:46:26.500">
    <ac:deMkLst xmlns:ac="http://schemas.microsoft.com/office/drawing/2013/main/command">
      <pc:docMk xmlns:pc="http://schemas.microsoft.com/office/powerpoint/2013/main/command"/>
      <pc:sldMk xmlns:pc="http://schemas.microsoft.com/office/powerpoint/2013/main/command" cId="3393971271" sldId="257"/>
      <ac:graphicFrameMk id="25" creationId="{EB250B67-04EC-A8E9-DCFD-2BA78570BD40}"/>
    </ac:deMkLst>
    <p188:txBody>
      <a:bodyPr/>
      <a:lstStyle/>
      <a:p>
        <a:r>
          <a:rPr lang="en-US"/>
          <a:t>Going to need a FAD slide with comp for % of SHOP NOI to show compelling value</a:t>
        </a:r>
      </a:p>
    </p188:txBody>
  </p188:cm>
</p188:cmLst>
</file>

<file path=ppt/diagrams/_rels/data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D44E1C-35DF-4210-9B65-92C13EC911B6}"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283C9BA0-5019-4DB7-9C9A-62D7CA86CC16}">
      <dgm:prSet/>
      <dgm:spPr/>
      <dgm:t>
        <a:bodyPr/>
        <a:lstStyle/>
        <a:p>
          <a:r>
            <a:rPr lang="en-US" b="1" dirty="0"/>
            <a:t>External Growth Strategy Off Small Asset Base: </a:t>
          </a:r>
          <a:r>
            <a:rPr lang="en-US" b="0" dirty="0"/>
            <a:t>Since YE24 acquired ??? SHOP assets at low to mid teen IRRs. 2026 Guidance of 600M</a:t>
          </a:r>
          <a:endParaRPr lang="en-US" dirty="0"/>
        </a:p>
      </dgm:t>
    </dgm:pt>
    <dgm:pt modelId="{390342AC-0AB5-4128-986A-8650EEE9E9B1}" type="parTrans" cxnId="{284C39FE-870F-428E-8249-D811E737D67F}">
      <dgm:prSet/>
      <dgm:spPr/>
      <dgm:t>
        <a:bodyPr/>
        <a:lstStyle/>
        <a:p>
          <a:endParaRPr lang="en-US"/>
        </a:p>
      </dgm:t>
    </dgm:pt>
    <dgm:pt modelId="{DEF8BEA6-594C-4069-8D9F-25AF6A58C2A8}" type="sibTrans" cxnId="{284C39FE-870F-428E-8249-D811E737D67F}">
      <dgm:prSet/>
      <dgm:spPr/>
      <dgm:t>
        <a:bodyPr/>
        <a:lstStyle/>
        <a:p>
          <a:endParaRPr lang="en-US"/>
        </a:p>
      </dgm:t>
    </dgm:pt>
    <dgm:pt modelId="{483179EA-1BD3-4C67-AF92-E97F44E9D050}">
      <dgm:prSet/>
      <dgm:spPr/>
      <dgm:t>
        <a:bodyPr/>
        <a:lstStyle/>
        <a:p>
          <a:r>
            <a:rPr lang="en-US" b="1" dirty="0"/>
            <a:t>Transformational Acceleration of Internal Growth:  </a:t>
          </a:r>
          <a:r>
            <a:rPr lang="en-US" b="0" dirty="0"/>
            <a:t>SHOP NOI To 40% of Portfolio By YE26 Transforming Annual Portfolio NOI Growth from 2.5% YE 24 to 5%+ </a:t>
          </a:r>
        </a:p>
      </dgm:t>
    </dgm:pt>
    <dgm:pt modelId="{A2AD926E-6862-4599-B917-7D0B77FB6FD5}" type="parTrans" cxnId="{E6FD5818-D0DA-4C13-B05D-B12527D4D18B}">
      <dgm:prSet/>
      <dgm:spPr/>
      <dgm:t>
        <a:bodyPr/>
        <a:lstStyle/>
        <a:p>
          <a:endParaRPr lang="en-US"/>
        </a:p>
      </dgm:t>
    </dgm:pt>
    <dgm:pt modelId="{B8C03415-2AD8-424F-86CB-3CEDC5E9C0F7}" type="sibTrans" cxnId="{E6FD5818-D0DA-4C13-B05D-B12527D4D18B}">
      <dgm:prSet/>
      <dgm:spPr/>
      <dgm:t>
        <a:bodyPr/>
        <a:lstStyle/>
        <a:p>
          <a:endParaRPr lang="en-US"/>
        </a:p>
      </dgm:t>
    </dgm:pt>
    <dgm:pt modelId="{F228E9CC-4546-476F-AC0C-CDDD1CE503DD}">
      <dgm:prSet/>
      <dgm:spPr/>
      <dgm:t>
        <a:bodyPr/>
        <a:lstStyle/>
        <a:p>
          <a:r>
            <a:rPr lang="en-US" b="1" dirty="0"/>
            <a:t>De-Risking: </a:t>
          </a:r>
          <a:r>
            <a:rPr lang="en-US" dirty="0"/>
            <a:t>Reducing exposure to older skilled nursing assets, government reimbursement, individual tenant risks, and short-term loans</a:t>
          </a:r>
        </a:p>
      </dgm:t>
    </dgm:pt>
    <dgm:pt modelId="{618500D8-9FFE-49FE-BEFE-8E9112B0AC03}" type="parTrans" cxnId="{4F5E783F-8811-4607-B117-EC0E939E19EF}">
      <dgm:prSet/>
      <dgm:spPr/>
      <dgm:t>
        <a:bodyPr/>
        <a:lstStyle/>
        <a:p>
          <a:endParaRPr lang="en-US"/>
        </a:p>
      </dgm:t>
    </dgm:pt>
    <dgm:pt modelId="{1F49D519-E5DA-4BB5-98B8-70453C810F9F}" type="sibTrans" cxnId="{4F5E783F-8811-4607-B117-EC0E939E19EF}">
      <dgm:prSet/>
      <dgm:spPr/>
      <dgm:t>
        <a:bodyPr/>
        <a:lstStyle/>
        <a:p>
          <a:endParaRPr lang="en-US"/>
        </a:p>
      </dgm:t>
    </dgm:pt>
    <dgm:pt modelId="{EAA12DA3-7931-4906-BCAE-F8A36643E41A}">
      <dgm:prSet/>
      <dgm:spPr/>
      <dgm:t>
        <a:bodyPr/>
        <a:lstStyle/>
        <a:p>
          <a:r>
            <a:rPr lang="en-US" b="1" dirty="0"/>
            <a:t>Solid Balance Sheet: </a:t>
          </a:r>
          <a:r>
            <a:rPr lang="en-US" dirty="0"/>
            <a:t>4.5x Debt to </a:t>
          </a:r>
          <a:r>
            <a:rPr lang="en-US" dirty="0" err="1"/>
            <a:t>EBITDAre</a:t>
          </a:r>
          <a:r>
            <a:rPr lang="en-US" dirty="0"/>
            <a:t> with $800 million credit facility providing significant liquidity</a:t>
          </a:r>
        </a:p>
      </dgm:t>
    </dgm:pt>
    <dgm:pt modelId="{EA391128-3B28-4BF5-9314-5EFA1E167A92}" type="parTrans" cxnId="{8B6DD4E3-6324-4D0A-AEA6-488FDB2D3490}">
      <dgm:prSet/>
      <dgm:spPr/>
      <dgm:t>
        <a:bodyPr/>
        <a:lstStyle/>
        <a:p>
          <a:endParaRPr lang="en-US"/>
        </a:p>
      </dgm:t>
    </dgm:pt>
    <dgm:pt modelId="{F8BDC608-7E65-4C46-A29F-C40FC69FDDEC}" type="sibTrans" cxnId="{8B6DD4E3-6324-4D0A-AEA6-488FDB2D3490}">
      <dgm:prSet/>
      <dgm:spPr/>
      <dgm:t>
        <a:bodyPr/>
        <a:lstStyle/>
        <a:p>
          <a:endParaRPr lang="en-US"/>
        </a:p>
      </dgm:t>
    </dgm:pt>
    <dgm:pt modelId="{D953AA03-EE74-407E-A3B3-78CBB8908A4F}">
      <dgm:prSet/>
      <dgm:spPr/>
      <dgm:t>
        <a:bodyPr/>
        <a:lstStyle/>
        <a:p>
          <a:r>
            <a:rPr lang="en-US" b="1" dirty="0"/>
            <a:t>Strategy Benefits Not Fully Priced Into Shares</a:t>
          </a:r>
          <a:r>
            <a:rPr lang="en-US" dirty="0"/>
            <a:t>: FAD multiple below peers </a:t>
          </a:r>
        </a:p>
      </dgm:t>
    </dgm:pt>
    <dgm:pt modelId="{150736EE-F97F-4564-93B1-3BFE97E4F282}" type="parTrans" cxnId="{D73B6698-BA4C-4A1B-9870-0C6192E01EAB}">
      <dgm:prSet/>
      <dgm:spPr/>
      <dgm:t>
        <a:bodyPr/>
        <a:lstStyle/>
        <a:p>
          <a:endParaRPr lang="en-US"/>
        </a:p>
      </dgm:t>
    </dgm:pt>
    <dgm:pt modelId="{65B545BE-AC2B-46FC-8B6A-B8408FD5963A}" type="sibTrans" cxnId="{D73B6698-BA4C-4A1B-9870-0C6192E01EAB}">
      <dgm:prSet/>
      <dgm:spPr/>
      <dgm:t>
        <a:bodyPr/>
        <a:lstStyle/>
        <a:p>
          <a:endParaRPr lang="en-US"/>
        </a:p>
      </dgm:t>
    </dgm:pt>
    <dgm:pt modelId="{ACDCF1E0-9D53-4F27-9C7C-A20E360B3B21}" type="pres">
      <dgm:prSet presAssocID="{C2D44E1C-35DF-4210-9B65-92C13EC911B6}" presName="root" presStyleCnt="0">
        <dgm:presLayoutVars>
          <dgm:dir/>
          <dgm:resizeHandles val="exact"/>
        </dgm:presLayoutVars>
      </dgm:prSet>
      <dgm:spPr/>
    </dgm:pt>
    <dgm:pt modelId="{07DEA5BC-AC52-4D1E-AE4D-74350E4DDA1B}" type="pres">
      <dgm:prSet presAssocID="{283C9BA0-5019-4DB7-9C9A-62D7CA86CC16}" presName="compNode" presStyleCnt="0"/>
      <dgm:spPr/>
    </dgm:pt>
    <dgm:pt modelId="{DF502E2B-AB85-462B-865B-8D0F971D6F44}" type="pres">
      <dgm:prSet presAssocID="{283C9BA0-5019-4DB7-9C9A-62D7CA86CC16}" presName="bgRect" presStyleLbl="bgShp" presStyleIdx="0" presStyleCnt="5"/>
      <dgm:spPr/>
    </dgm:pt>
    <dgm:pt modelId="{96442948-8AC3-4359-8643-8835C7335313}" type="pres">
      <dgm:prSet presAssocID="{283C9BA0-5019-4DB7-9C9A-62D7CA86CC16}"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nboarding"/>
        </a:ext>
      </dgm:extLst>
    </dgm:pt>
    <dgm:pt modelId="{129CE606-9AC8-48BD-910E-B1BDFC22ABCB}" type="pres">
      <dgm:prSet presAssocID="{283C9BA0-5019-4DB7-9C9A-62D7CA86CC16}" presName="spaceRect" presStyleCnt="0"/>
      <dgm:spPr/>
    </dgm:pt>
    <dgm:pt modelId="{224A9FF3-A81B-485D-AE99-63EC07E34AEA}" type="pres">
      <dgm:prSet presAssocID="{283C9BA0-5019-4DB7-9C9A-62D7CA86CC16}" presName="parTx" presStyleLbl="revTx" presStyleIdx="0" presStyleCnt="5">
        <dgm:presLayoutVars>
          <dgm:chMax val="0"/>
          <dgm:chPref val="0"/>
        </dgm:presLayoutVars>
      </dgm:prSet>
      <dgm:spPr/>
    </dgm:pt>
    <dgm:pt modelId="{8D450055-D050-4632-B911-53E408A58D29}" type="pres">
      <dgm:prSet presAssocID="{DEF8BEA6-594C-4069-8D9F-25AF6A58C2A8}" presName="sibTrans" presStyleCnt="0"/>
      <dgm:spPr/>
    </dgm:pt>
    <dgm:pt modelId="{68C612AF-CF67-4FA7-9E35-6EFAB17A88D4}" type="pres">
      <dgm:prSet presAssocID="{483179EA-1BD3-4C67-AF92-E97F44E9D050}" presName="compNode" presStyleCnt="0"/>
      <dgm:spPr/>
    </dgm:pt>
    <dgm:pt modelId="{A2D30EC9-A9FA-4FCC-9466-80D6FDD4362C}" type="pres">
      <dgm:prSet presAssocID="{483179EA-1BD3-4C67-AF92-E97F44E9D050}" presName="bgRect" presStyleLbl="bgShp" presStyleIdx="1" presStyleCnt="5"/>
      <dgm:spPr/>
    </dgm:pt>
    <dgm:pt modelId="{D5BFA1A7-32A7-4702-BDDC-EC620E2F61F3}" type="pres">
      <dgm:prSet presAssocID="{483179EA-1BD3-4C67-AF92-E97F44E9D050}"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ome Group"/>
        </a:ext>
      </dgm:extLst>
    </dgm:pt>
    <dgm:pt modelId="{19378B86-6165-4CF2-8B6B-8FF0E43FE19F}" type="pres">
      <dgm:prSet presAssocID="{483179EA-1BD3-4C67-AF92-E97F44E9D050}" presName="spaceRect" presStyleCnt="0"/>
      <dgm:spPr/>
    </dgm:pt>
    <dgm:pt modelId="{F6313C86-785A-4FCD-AF03-2855657D81D2}" type="pres">
      <dgm:prSet presAssocID="{483179EA-1BD3-4C67-AF92-E97F44E9D050}" presName="parTx" presStyleLbl="revTx" presStyleIdx="1" presStyleCnt="5">
        <dgm:presLayoutVars>
          <dgm:chMax val="0"/>
          <dgm:chPref val="0"/>
        </dgm:presLayoutVars>
      </dgm:prSet>
      <dgm:spPr/>
    </dgm:pt>
    <dgm:pt modelId="{F394621B-4E02-4AF1-B5E0-0BE2A9934072}" type="pres">
      <dgm:prSet presAssocID="{B8C03415-2AD8-424F-86CB-3CEDC5E9C0F7}" presName="sibTrans" presStyleCnt="0"/>
      <dgm:spPr/>
    </dgm:pt>
    <dgm:pt modelId="{F85823BF-D59D-4936-946D-374E375C9CD3}" type="pres">
      <dgm:prSet presAssocID="{F228E9CC-4546-476F-AC0C-CDDD1CE503DD}" presName="compNode" presStyleCnt="0"/>
      <dgm:spPr/>
    </dgm:pt>
    <dgm:pt modelId="{D0FF7807-2EEE-4463-B07D-342460A3054D}" type="pres">
      <dgm:prSet presAssocID="{F228E9CC-4546-476F-AC0C-CDDD1CE503DD}" presName="bgRect" presStyleLbl="bgShp" presStyleIdx="2" presStyleCnt="5" custLinFactNeighborX="-144"/>
      <dgm:spPr/>
    </dgm:pt>
    <dgm:pt modelId="{D30C1C22-4B83-4B0E-B271-9B3384A3D67F}" type="pres">
      <dgm:prSet presAssocID="{F228E9CC-4546-476F-AC0C-CDDD1CE503DD}"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ospital First Aid"/>
        </a:ext>
      </dgm:extLst>
    </dgm:pt>
    <dgm:pt modelId="{70B2B754-7491-4790-B4C2-CEC25298941D}" type="pres">
      <dgm:prSet presAssocID="{F228E9CC-4546-476F-AC0C-CDDD1CE503DD}" presName="spaceRect" presStyleCnt="0"/>
      <dgm:spPr/>
    </dgm:pt>
    <dgm:pt modelId="{728F8837-F090-48E4-A5DB-865C8FC8523C}" type="pres">
      <dgm:prSet presAssocID="{F228E9CC-4546-476F-AC0C-CDDD1CE503DD}" presName="parTx" presStyleLbl="revTx" presStyleIdx="2" presStyleCnt="5">
        <dgm:presLayoutVars>
          <dgm:chMax val="0"/>
          <dgm:chPref val="0"/>
        </dgm:presLayoutVars>
      </dgm:prSet>
      <dgm:spPr/>
    </dgm:pt>
    <dgm:pt modelId="{BD68825D-6273-4524-96CD-9CBAD1FED8DE}" type="pres">
      <dgm:prSet presAssocID="{1F49D519-E5DA-4BB5-98B8-70453C810F9F}" presName="sibTrans" presStyleCnt="0"/>
      <dgm:spPr/>
    </dgm:pt>
    <dgm:pt modelId="{6DDF1905-9AB7-49AB-91F4-ADFA102AA8ED}" type="pres">
      <dgm:prSet presAssocID="{EAA12DA3-7931-4906-BCAE-F8A36643E41A}" presName="compNode" presStyleCnt="0"/>
      <dgm:spPr/>
    </dgm:pt>
    <dgm:pt modelId="{45AFA73B-E36F-45EB-AB3B-2F4751714D8C}" type="pres">
      <dgm:prSet presAssocID="{EAA12DA3-7931-4906-BCAE-F8A36643E41A}" presName="bgRect" presStyleLbl="bgShp" presStyleIdx="3" presStyleCnt="5"/>
      <dgm:spPr/>
    </dgm:pt>
    <dgm:pt modelId="{ABEB3FCB-40DC-4DC7-AB99-3A63F9845A5F}" type="pres">
      <dgm:prSet presAssocID="{EAA12DA3-7931-4906-BCAE-F8A36643E41A}"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ank"/>
        </a:ext>
      </dgm:extLst>
    </dgm:pt>
    <dgm:pt modelId="{6CC5A68A-76FC-4294-B351-5B6C8C3BC140}" type="pres">
      <dgm:prSet presAssocID="{EAA12DA3-7931-4906-BCAE-F8A36643E41A}" presName="spaceRect" presStyleCnt="0"/>
      <dgm:spPr/>
    </dgm:pt>
    <dgm:pt modelId="{5E1503AD-2827-4858-BA0B-B6CA0CB7C1B6}" type="pres">
      <dgm:prSet presAssocID="{EAA12DA3-7931-4906-BCAE-F8A36643E41A}" presName="parTx" presStyleLbl="revTx" presStyleIdx="3" presStyleCnt="5">
        <dgm:presLayoutVars>
          <dgm:chMax val="0"/>
          <dgm:chPref val="0"/>
        </dgm:presLayoutVars>
      </dgm:prSet>
      <dgm:spPr/>
    </dgm:pt>
    <dgm:pt modelId="{BD9DC34B-232D-47E3-A4D1-9D918020620B}" type="pres">
      <dgm:prSet presAssocID="{F8BDC608-7E65-4C46-A29F-C40FC69FDDEC}" presName="sibTrans" presStyleCnt="0"/>
      <dgm:spPr/>
    </dgm:pt>
    <dgm:pt modelId="{9D67AE39-69AB-479D-B4DF-13537090F823}" type="pres">
      <dgm:prSet presAssocID="{D953AA03-EE74-407E-A3B3-78CBB8908A4F}" presName="compNode" presStyleCnt="0"/>
      <dgm:spPr/>
    </dgm:pt>
    <dgm:pt modelId="{B8D363AC-A505-49C9-9039-960B90D20187}" type="pres">
      <dgm:prSet presAssocID="{D953AA03-EE74-407E-A3B3-78CBB8908A4F}" presName="bgRect" presStyleLbl="bgShp" presStyleIdx="4" presStyleCnt="5"/>
      <dgm:spPr/>
    </dgm:pt>
    <dgm:pt modelId="{C3FC25D4-23E7-4A8A-BF45-AE03550D93BA}" type="pres">
      <dgm:prSet presAssocID="{D953AA03-EE74-407E-A3B3-78CBB8908A4F}"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Stock Up"/>
        </a:ext>
      </dgm:extLst>
    </dgm:pt>
    <dgm:pt modelId="{BCA26292-FE9D-4E57-9B05-0CCA886799CB}" type="pres">
      <dgm:prSet presAssocID="{D953AA03-EE74-407E-A3B3-78CBB8908A4F}" presName="spaceRect" presStyleCnt="0"/>
      <dgm:spPr/>
    </dgm:pt>
    <dgm:pt modelId="{294A18BD-FA4A-448D-AD65-E45F044702A9}" type="pres">
      <dgm:prSet presAssocID="{D953AA03-EE74-407E-A3B3-78CBB8908A4F}" presName="parTx" presStyleLbl="revTx" presStyleIdx="4" presStyleCnt="5">
        <dgm:presLayoutVars>
          <dgm:chMax val="0"/>
          <dgm:chPref val="0"/>
        </dgm:presLayoutVars>
      </dgm:prSet>
      <dgm:spPr/>
    </dgm:pt>
  </dgm:ptLst>
  <dgm:cxnLst>
    <dgm:cxn modelId="{E6FD5818-D0DA-4C13-B05D-B12527D4D18B}" srcId="{C2D44E1C-35DF-4210-9B65-92C13EC911B6}" destId="{483179EA-1BD3-4C67-AF92-E97F44E9D050}" srcOrd="1" destOrd="0" parTransId="{A2AD926E-6862-4599-B917-7D0B77FB6FD5}" sibTransId="{B8C03415-2AD8-424F-86CB-3CEDC5E9C0F7}"/>
    <dgm:cxn modelId="{0A54801A-7951-412D-96BD-B14164D74682}" type="presOf" srcId="{483179EA-1BD3-4C67-AF92-E97F44E9D050}" destId="{F6313C86-785A-4FCD-AF03-2855657D81D2}" srcOrd="0" destOrd="0" presId="urn:microsoft.com/office/officeart/2018/2/layout/IconVerticalSolidList"/>
    <dgm:cxn modelId="{4F5E783F-8811-4607-B117-EC0E939E19EF}" srcId="{C2D44E1C-35DF-4210-9B65-92C13EC911B6}" destId="{F228E9CC-4546-476F-AC0C-CDDD1CE503DD}" srcOrd="2" destOrd="0" parTransId="{618500D8-9FFE-49FE-BEFE-8E9112B0AC03}" sibTransId="{1F49D519-E5DA-4BB5-98B8-70453C810F9F}"/>
    <dgm:cxn modelId="{72C9986D-8280-4FF6-8B40-CD031827A89A}" type="presOf" srcId="{C2D44E1C-35DF-4210-9B65-92C13EC911B6}" destId="{ACDCF1E0-9D53-4F27-9C7C-A20E360B3B21}" srcOrd="0" destOrd="0" presId="urn:microsoft.com/office/officeart/2018/2/layout/IconVerticalSolidList"/>
    <dgm:cxn modelId="{221A3855-8FFF-4192-BD04-F64885FBADDB}" type="presOf" srcId="{D953AA03-EE74-407E-A3B3-78CBB8908A4F}" destId="{294A18BD-FA4A-448D-AD65-E45F044702A9}" srcOrd="0" destOrd="0" presId="urn:microsoft.com/office/officeart/2018/2/layout/IconVerticalSolidList"/>
    <dgm:cxn modelId="{1FC9B38F-0F87-4DC7-9285-1AD6F113EE9E}" type="presOf" srcId="{EAA12DA3-7931-4906-BCAE-F8A36643E41A}" destId="{5E1503AD-2827-4858-BA0B-B6CA0CB7C1B6}" srcOrd="0" destOrd="0" presId="urn:microsoft.com/office/officeart/2018/2/layout/IconVerticalSolidList"/>
    <dgm:cxn modelId="{D73B6698-BA4C-4A1B-9870-0C6192E01EAB}" srcId="{C2D44E1C-35DF-4210-9B65-92C13EC911B6}" destId="{D953AA03-EE74-407E-A3B3-78CBB8908A4F}" srcOrd="4" destOrd="0" parTransId="{150736EE-F97F-4564-93B1-3BFE97E4F282}" sibTransId="{65B545BE-AC2B-46FC-8B6A-B8408FD5963A}"/>
    <dgm:cxn modelId="{C54EB8BD-23B2-45A9-BDB6-5062B99F758E}" type="presOf" srcId="{283C9BA0-5019-4DB7-9C9A-62D7CA86CC16}" destId="{224A9FF3-A81B-485D-AE99-63EC07E34AEA}" srcOrd="0" destOrd="0" presId="urn:microsoft.com/office/officeart/2018/2/layout/IconVerticalSolidList"/>
    <dgm:cxn modelId="{8B6DD4E3-6324-4D0A-AEA6-488FDB2D3490}" srcId="{C2D44E1C-35DF-4210-9B65-92C13EC911B6}" destId="{EAA12DA3-7931-4906-BCAE-F8A36643E41A}" srcOrd="3" destOrd="0" parTransId="{EA391128-3B28-4BF5-9314-5EFA1E167A92}" sibTransId="{F8BDC608-7E65-4C46-A29F-C40FC69FDDEC}"/>
    <dgm:cxn modelId="{F83174E7-E05B-45CA-9572-F962D42CC768}" type="presOf" srcId="{F228E9CC-4546-476F-AC0C-CDDD1CE503DD}" destId="{728F8837-F090-48E4-A5DB-865C8FC8523C}" srcOrd="0" destOrd="0" presId="urn:microsoft.com/office/officeart/2018/2/layout/IconVerticalSolidList"/>
    <dgm:cxn modelId="{284C39FE-870F-428E-8249-D811E737D67F}" srcId="{C2D44E1C-35DF-4210-9B65-92C13EC911B6}" destId="{283C9BA0-5019-4DB7-9C9A-62D7CA86CC16}" srcOrd="0" destOrd="0" parTransId="{390342AC-0AB5-4128-986A-8650EEE9E9B1}" sibTransId="{DEF8BEA6-594C-4069-8D9F-25AF6A58C2A8}"/>
    <dgm:cxn modelId="{C9FA5D5A-C1F9-40DA-850F-7FA7A9B8057C}" type="presParOf" srcId="{ACDCF1E0-9D53-4F27-9C7C-A20E360B3B21}" destId="{07DEA5BC-AC52-4D1E-AE4D-74350E4DDA1B}" srcOrd="0" destOrd="0" presId="urn:microsoft.com/office/officeart/2018/2/layout/IconVerticalSolidList"/>
    <dgm:cxn modelId="{5201187F-70DE-4E45-8FD3-42D04395624A}" type="presParOf" srcId="{07DEA5BC-AC52-4D1E-AE4D-74350E4DDA1B}" destId="{DF502E2B-AB85-462B-865B-8D0F971D6F44}" srcOrd="0" destOrd="0" presId="urn:microsoft.com/office/officeart/2018/2/layout/IconVerticalSolidList"/>
    <dgm:cxn modelId="{8308303C-0DD8-4D07-A063-44A00B5D37FB}" type="presParOf" srcId="{07DEA5BC-AC52-4D1E-AE4D-74350E4DDA1B}" destId="{96442948-8AC3-4359-8643-8835C7335313}" srcOrd="1" destOrd="0" presId="urn:microsoft.com/office/officeart/2018/2/layout/IconVerticalSolidList"/>
    <dgm:cxn modelId="{6079DFC7-9AFE-4797-BE0F-341C74BB1487}" type="presParOf" srcId="{07DEA5BC-AC52-4D1E-AE4D-74350E4DDA1B}" destId="{129CE606-9AC8-48BD-910E-B1BDFC22ABCB}" srcOrd="2" destOrd="0" presId="urn:microsoft.com/office/officeart/2018/2/layout/IconVerticalSolidList"/>
    <dgm:cxn modelId="{4E146B8A-24AF-4C0E-96FE-D22FB87ABB5F}" type="presParOf" srcId="{07DEA5BC-AC52-4D1E-AE4D-74350E4DDA1B}" destId="{224A9FF3-A81B-485D-AE99-63EC07E34AEA}" srcOrd="3" destOrd="0" presId="urn:microsoft.com/office/officeart/2018/2/layout/IconVerticalSolidList"/>
    <dgm:cxn modelId="{C77FEDAA-D183-4265-AB26-89B4C0E6FDE1}" type="presParOf" srcId="{ACDCF1E0-9D53-4F27-9C7C-A20E360B3B21}" destId="{8D450055-D050-4632-B911-53E408A58D29}" srcOrd="1" destOrd="0" presId="urn:microsoft.com/office/officeart/2018/2/layout/IconVerticalSolidList"/>
    <dgm:cxn modelId="{AC7E1012-3B70-41EE-961C-5B16FEADD31D}" type="presParOf" srcId="{ACDCF1E0-9D53-4F27-9C7C-A20E360B3B21}" destId="{68C612AF-CF67-4FA7-9E35-6EFAB17A88D4}" srcOrd="2" destOrd="0" presId="urn:microsoft.com/office/officeart/2018/2/layout/IconVerticalSolidList"/>
    <dgm:cxn modelId="{1015F1D6-C2AB-40EB-AAA2-14B11D2BF2D5}" type="presParOf" srcId="{68C612AF-CF67-4FA7-9E35-6EFAB17A88D4}" destId="{A2D30EC9-A9FA-4FCC-9466-80D6FDD4362C}" srcOrd="0" destOrd="0" presId="urn:microsoft.com/office/officeart/2018/2/layout/IconVerticalSolidList"/>
    <dgm:cxn modelId="{CD87273E-E8AB-40A3-96DB-21E1FA2A6C65}" type="presParOf" srcId="{68C612AF-CF67-4FA7-9E35-6EFAB17A88D4}" destId="{D5BFA1A7-32A7-4702-BDDC-EC620E2F61F3}" srcOrd="1" destOrd="0" presId="urn:microsoft.com/office/officeart/2018/2/layout/IconVerticalSolidList"/>
    <dgm:cxn modelId="{E5D4AFC5-FE3F-4F8F-9119-369E56E79A19}" type="presParOf" srcId="{68C612AF-CF67-4FA7-9E35-6EFAB17A88D4}" destId="{19378B86-6165-4CF2-8B6B-8FF0E43FE19F}" srcOrd="2" destOrd="0" presId="urn:microsoft.com/office/officeart/2018/2/layout/IconVerticalSolidList"/>
    <dgm:cxn modelId="{5704544F-83AC-4594-A4C8-37EDBED97E6B}" type="presParOf" srcId="{68C612AF-CF67-4FA7-9E35-6EFAB17A88D4}" destId="{F6313C86-785A-4FCD-AF03-2855657D81D2}" srcOrd="3" destOrd="0" presId="urn:microsoft.com/office/officeart/2018/2/layout/IconVerticalSolidList"/>
    <dgm:cxn modelId="{1A160658-3FC2-4069-8608-92E81BE8893E}" type="presParOf" srcId="{ACDCF1E0-9D53-4F27-9C7C-A20E360B3B21}" destId="{F394621B-4E02-4AF1-B5E0-0BE2A9934072}" srcOrd="3" destOrd="0" presId="urn:microsoft.com/office/officeart/2018/2/layout/IconVerticalSolidList"/>
    <dgm:cxn modelId="{1AA5A514-5279-4733-94BC-2B164CC37511}" type="presParOf" srcId="{ACDCF1E0-9D53-4F27-9C7C-A20E360B3B21}" destId="{F85823BF-D59D-4936-946D-374E375C9CD3}" srcOrd="4" destOrd="0" presId="urn:microsoft.com/office/officeart/2018/2/layout/IconVerticalSolidList"/>
    <dgm:cxn modelId="{D2730D6E-34D9-4650-9D84-A32A4870751A}" type="presParOf" srcId="{F85823BF-D59D-4936-946D-374E375C9CD3}" destId="{D0FF7807-2EEE-4463-B07D-342460A3054D}" srcOrd="0" destOrd="0" presId="urn:microsoft.com/office/officeart/2018/2/layout/IconVerticalSolidList"/>
    <dgm:cxn modelId="{3A5A83AA-8FE9-4D2C-B2BE-A6035B977430}" type="presParOf" srcId="{F85823BF-D59D-4936-946D-374E375C9CD3}" destId="{D30C1C22-4B83-4B0E-B271-9B3384A3D67F}" srcOrd="1" destOrd="0" presId="urn:microsoft.com/office/officeart/2018/2/layout/IconVerticalSolidList"/>
    <dgm:cxn modelId="{C46F9736-89BE-48BD-A9C5-4DEC6E48CE03}" type="presParOf" srcId="{F85823BF-D59D-4936-946D-374E375C9CD3}" destId="{70B2B754-7491-4790-B4C2-CEC25298941D}" srcOrd="2" destOrd="0" presId="urn:microsoft.com/office/officeart/2018/2/layout/IconVerticalSolidList"/>
    <dgm:cxn modelId="{55E67E55-D6E0-43C1-813E-435F50CECFE5}" type="presParOf" srcId="{F85823BF-D59D-4936-946D-374E375C9CD3}" destId="{728F8837-F090-48E4-A5DB-865C8FC8523C}" srcOrd="3" destOrd="0" presId="urn:microsoft.com/office/officeart/2018/2/layout/IconVerticalSolidList"/>
    <dgm:cxn modelId="{F4817CC5-C8AD-4DAC-9B72-871CDB206AFE}" type="presParOf" srcId="{ACDCF1E0-9D53-4F27-9C7C-A20E360B3B21}" destId="{BD68825D-6273-4524-96CD-9CBAD1FED8DE}" srcOrd="5" destOrd="0" presId="urn:microsoft.com/office/officeart/2018/2/layout/IconVerticalSolidList"/>
    <dgm:cxn modelId="{3C706AF3-0866-49A3-B86D-0D3747CEFC48}" type="presParOf" srcId="{ACDCF1E0-9D53-4F27-9C7C-A20E360B3B21}" destId="{6DDF1905-9AB7-49AB-91F4-ADFA102AA8ED}" srcOrd="6" destOrd="0" presId="urn:microsoft.com/office/officeart/2018/2/layout/IconVerticalSolidList"/>
    <dgm:cxn modelId="{A1358181-DEA2-47F1-A1A9-A1B902CDFF04}" type="presParOf" srcId="{6DDF1905-9AB7-49AB-91F4-ADFA102AA8ED}" destId="{45AFA73B-E36F-45EB-AB3B-2F4751714D8C}" srcOrd="0" destOrd="0" presId="urn:microsoft.com/office/officeart/2018/2/layout/IconVerticalSolidList"/>
    <dgm:cxn modelId="{71A9CF21-B742-4AA5-BCDB-AB0AB00BECFC}" type="presParOf" srcId="{6DDF1905-9AB7-49AB-91F4-ADFA102AA8ED}" destId="{ABEB3FCB-40DC-4DC7-AB99-3A63F9845A5F}" srcOrd="1" destOrd="0" presId="urn:microsoft.com/office/officeart/2018/2/layout/IconVerticalSolidList"/>
    <dgm:cxn modelId="{75E8C749-4252-4C4E-A5C6-3C1EA6C97A81}" type="presParOf" srcId="{6DDF1905-9AB7-49AB-91F4-ADFA102AA8ED}" destId="{6CC5A68A-76FC-4294-B351-5B6C8C3BC140}" srcOrd="2" destOrd="0" presId="urn:microsoft.com/office/officeart/2018/2/layout/IconVerticalSolidList"/>
    <dgm:cxn modelId="{FD077B7D-8047-4F5B-BD2D-27B8EC6CC7D3}" type="presParOf" srcId="{6DDF1905-9AB7-49AB-91F4-ADFA102AA8ED}" destId="{5E1503AD-2827-4858-BA0B-B6CA0CB7C1B6}" srcOrd="3" destOrd="0" presId="urn:microsoft.com/office/officeart/2018/2/layout/IconVerticalSolidList"/>
    <dgm:cxn modelId="{49042F9E-9774-4115-B56A-3BE29B67C59B}" type="presParOf" srcId="{ACDCF1E0-9D53-4F27-9C7C-A20E360B3B21}" destId="{BD9DC34B-232D-47E3-A4D1-9D918020620B}" srcOrd="7" destOrd="0" presId="urn:microsoft.com/office/officeart/2018/2/layout/IconVerticalSolidList"/>
    <dgm:cxn modelId="{14857661-AB9B-430E-8F98-54CB8B450271}" type="presParOf" srcId="{ACDCF1E0-9D53-4F27-9C7C-A20E360B3B21}" destId="{9D67AE39-69AB-479D-B4DF-13537090F823}" srcOrd="8" destOrd="0" presId="urn:microsoft.com/office/officeart/2018/2/layout/IconVerticalSolidList"/>
    <dgm:cxn modelId="{0E07D408-8D83-4872-AC73-AC5942998BB5}" type="presParOf" srcId="{9D67AE39-69AB-479D-B4DF-13537090F823}" destId="{B8D363AC-A505-49C9-9039-960B90D20187}" srcOrd="0" destOrd="0" presId="urn:microsoft.com/office/officeart/2018/2/layout/IconVerticalSolidList"/>
    <dgm:cxn modelId="{E7A0E5B4-C292-49C3-9743-52206891FDCF}" type="presParOf" srcId="{9D67AE39-69AB-479D-B4DF-13537090F823}" destId="{C3FC25D4-23E7-4A8A-BF45-AE03550D93BA}" srcOrd="1" destOrd="0" presId="urn:microsoft.com/office/officeart/2018/2/layout/IconVerticalSolidList"/>
    <dgm:cxn modelId="{3C962A4B-F094-4866-8537-FDDCE040F5C9}" type="presParOf" srcId="{9D67AE39-69AB-479D-B4DF-13537090F823}" destId="{BCA26292-FE9D-4E57-9B05-0CCA886799CB}" srcOrd="2" destOrd="0" presId="urn:microsoft.com/office/officeart/2018/2/layout/IconVerticalSolidList"/>
    <dgm:cxn modelId="{3B697D91-C69A-41B6-B6D2-42078EDE037D}" type="presParOf" srcId="{9D67AE39-69AB-479D-B4DF-13537090F823}" destId="{294A18BD-FA4A-448D-AD65-E45F044702A9}"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547CC70-8C67-4058-804C-E321FECC876E}" type="doc">
      <dgm:prSet loTypeId="urn:microsoft.com/office/officeart/2005/8/layout/hList1" loCatId="list" qsTypeId="urn:microsoft.com/office/officeart/2005/8/quickstyle/simple1" qsCatId="simple" csTypeId="urn:microsoft.com/office/officeart/2005/8/colors/accent3_2" csCatId="accent3" phldr="1"/>
      <dgm:spPr/>
      <dgm:t>
        <a:bodyPr/>
        <a:lstStyle/>
        <a:p>
          <a:endParaRPr lang="en-US"/>
        </a:p>
      </dgm:t>
    </dgm:pt>
    <dgm:pt modelId="{31037605-7849-4457-B021-77FF06B719EA}">
      <dgm:prSet phldrT="[Text]" phldr="0"/>
      <dgm:spPr/>
      <dgm:t>
        <a:bodyPr/>
        <a:lstStyle/>
        <a:p>
          <a:r>
            <a:rPr lang="en-US"/>
            <a:t>Increasing Internal Growth Through SHOP</a:t>
          </a:r>
        </a:p>
      </dgm:t>
    </dgm:pt>
    <dgm:pt modelId="{77E93D46-C616-4DF0-8F0B-9CB55181B5A6}" type="parTrans" cxnId="{654D4D0F-9BBD-4369-8166-FDEBD33CE369}">
      <dgm:prSet/>
      <dgm:spPr/>
      <dgm:t>
        <a:bodyPr/>
        <a:lstStyle/>
        <a:p>
          <a:endParaRPr lang="en-US"/>
        </a:p>
      </dgm:t>
    </dgm:pt>
    <dgm:pt modelId="{ADDA8E14-BD3F-4A59-9335-87D6B9112903}" type="sibTrans" cxnId="{654D4D0F-9BBD-4369-8166-FDEBD33CE369}">
      <dgm:prSet/>
      <dgm:spPr/>
      <dgm:t>
        <a:bodyPr/>
        <a:lstStyle/>
        <a:p>
          <a:endParaRPr lang="en-US"/>
        </a:p>
      </dgm:t>
    </dgm:pt>
    <dgm:pt modelId="{F62B3A1B-A6DE-446F-8EE1-7FF67CE21260}">
      <dgm:prSet phldrT="[Text]" phldr="0"/>
      <dgm:spPr/>
      <dgm:t>
        <a:bodyPr/>
        <a:lstStyle/>
        <a:p>
          <a:r>
            <a:rPr lang="en-US"/>
            <a:t>Uniquely strong Seniors Housing fundamentals</a:t>
          </a:r>
        </a:p>
      </dgm:t>
    </dgm:pt>
    <dgm:pt modelId="{CC84827C-E5CC-49F9-91A9-8D022692613A}" type="parTrans" cxnId="{22B98D7F-90A8-4216-9752-D7E591BB2D2A}">
      <dgm:prSet/>
      <dgm:spPr/>
      <dgm:t>
        <a:bodyPr/>
        <a:lstStyle/>
        <a:p>
          <a:endParaRPr lang="en-US"/>
        </a:p>
      </dgm:t>
    </dgm:pt>
    <dgm:pt modelId="{D6902E62-4AE2-4E8F-A7DA-81578FEE111C}" type="sibTrans" cxnId="{22B98D7F-90A8-4216-9752-D7E591BB2D2A}">
      <dgm:prSet/>
      <dgm:spPr/>
      <dgm:t>
        <a:bodyPr/>
        <a:lstStyle/>
        <a:p>
          <a:endParaRPr lang="en-US"/>
        </a:p>
      </dgm:t>
    </dgm:pt>
    <dgm:pt modelId="{ECF1B46A-C31F-45B3-A7F0-0B09DE7E28EC}">
      <dgm:prSet phldrT="[Text]" phldr="0"/>
      <dgm:spPr/>
      <dgm:t>
        <a:bodyPr/>
        <a:lstStyle/>
        <a:p>
          <a:r>
            <a:rPr lang="en-US"/>
            <a:t>Recycling short duration slow growth assets (10%-12% 5 Yr IRRs) into high growth long duration assets (15% +/- 5 Yr IRRs) </a:t>
          </a:r>
        </a:p>
      </dgm:t>
    </dgm:pt>
    <dgm:pt modelId="{6453B520-CAA7-4FA2-8B4E-974A748A0DAF}" type="parTrans" cxnId="{3C091CFE-DF1D-4029-B439-F91B6E118BA0}">
      <dgm:prSet/>
      <dgm:spPr/>
      <dgm:t>
        <a:bodyPr/>
        <a:lstStyle/>
        <a:p>
          <a:endParaRPr lang="en-US"/>
        </a:p>
      </dgm:t>
    </dgm:pt>
    <dgm:pt modelId="{77CE23AD-5DEA-4F4C-908D-CE5C66556A34}" type="sibTrans" cxnId="{3C091CFE-DF1D-4029-B439-F91B6E118BA0}">
      <dgm:prSet/>
      <dgm:spPr/>
      <dgm:t>
        <a:bodyPr/>
        <a:lstStyle/>
        <a:p>
          <a:endParaRPr lang="en-US"/>
        </a:p>
      </dgm:t>
    </dgm:pt>
    <dgm:pt modelId="{4B74AFC7-70C7-47B7-B878-D6B7EE9E11EF}">
      <dgm:prSet phldrT="[Text]" phldr="0"/>
      <dgm:spPr/>
      <dgm:t>
        <a:bodyPr/>
        <a:lstStyle/>
        <a:p>
          <a:r>
            <a:rPr lang="en-US"/>
            <a:t>Accelerating External Growth</a:t>
          </a:r>
        </a:p>
      </dgm:t>
    </dgm:pt>
    <dgm:pt modelId="{2B780FD4-7ED7-4BB7-B27B-CB871628C9FA}" type="parTrans" cxnId="{713B2B29-EE64-41C6-84A4-FF21B6A2B955}">
      <dgm:prSet/>
      <dgm:spPr/>
      <dgm:t>
        <a:bodyPr/>
        <a:lstStyle/>
        <a:p>
          <a:endParaRPr lang="en-US"/>
        </a:p>
      </dgm:t>
    </dgm:pt>
    <dgm:pt modelId="{EA72D558-909A-4C1C-BB9D-73D6F1E31137}" type="sibTrans" cxnId="{713B2B29-EE64-41C6-84A4-FF21B6A2B955}">
      <dgm:prSet/>
      <dgm:spPr/>
      <dgm:t>
        <a:bodyPr/>
        <a:lstStyle/>
        <a:p>
          <a:endParaRPr lang="en-US"/>
        </a:p>
      </dgm:t>
    </dgm:pt>
    <dgm:pt modelId="{075BB40F-EA99-4714-B96D-9E836FC03126}">
      <dgm:prSet phldrT="[Text]" phldr="0"/>
      <dgm:spPr/>
      <dgm:t>
        <a:bodyPr/>
        <a:lstStyle/>
        <a:p>
          <a:r>
            <a:rPr lang="en-US"/>
            <a:t>Opportunistically acquiring Seniors Housing  assets at IRRs above WACC and below replacement cost</a:t>
          </a:r>
        </a:p>
      </dgm:t>
    </dgm:pt>
    <dgm:pt modelId="{52904177-62C6-488B-9DEE-7C3685E95102}" type="parTrans" cxnId="{15F08890-E7AF-4931-B565-19B4E794C575}">
      <dgm:prSet/>
      <dgm:spPr/>
      <dgm:t>
        <a:bodyPr/>
        <a:lstStyle/>
        <a:p>
          <a:endParaRPr lang="en-US"/>
        </a:p>
      </dgm:t>
    </dgm:pt>
    <dgm:pt modelId="{2F733B6C-53B0-449B-9217-A1E8C3EDBBC7}" type="sibTrans" cxnId="{15F08890-E7AF-4931-B565-19B4E794C575}">
      <dgm:prSet/>
      <dgm:spPr/>
      <dgm:t>
        <a:bodyPr/>
        <a:lstStyle/>
        <a:p>
          <a:endParaRPr lang="en-US"/>
        </a:p>
      </dgm:t>
    </dgm:pt>
    <dgm:pt modelId="{986F4F29-AB3E-4A11-B68C-7BC7930CE569}">
      <dgm:prSet phldrT="[Text]" phldr="0"/>
      <dgm:spPr/>
      <dgm:t>
        <a:bodyPr/>
        <a:lstStyle/>
        <a:p>
          <a:r>
            <a:rPr lang="en-US"/>
            <a:t>Reducing Portfolio Risk</a:t>
          </a:r>
        </a:p>
      </dgm:t>
    </dgm:pt>
    <dgm:pt modelId="{E513A2CD-E929-4C59-8D7D-27C7CE59B6FD}" type="parTrans" cxnId="{BA9777FD-C4C6-4CEB-BA8F-BD905ECB5D4C}">
      <dgm:prSet/>
      <dgm:spPr/>
      <dgm:t>
        <a:bodyPr/>
        <a:lstStyle/>
        <a:p>
          <a:endParaRPr lang="en-US"/>
        </a:p>
      </dgm:t>
    </dgm:pt>
    <dgm:pt modelId="{4C1D687D-4215-43AD-99A7-783D99E973B9}" type="sibTrans" cxnId="{BA9777FD-C4C6-4CEB-BA8F-BD905ECB5D4C}">
      <dgm:prSet/>
      <dgm:spPr/>
      <dgm:t>
        <a:bodyPr/>
        <a:lstStyle/>
        <a:p>
          <a:endParaRPr lang="en-US"/>
        </a:p>
      </dgm:t>
    </dgm:pt>
    <dgm:pt modelId="{F24CD407-0B8A-4FB9-AF4E-3F04897456A9}">
      <dgm:prSet phldrT="[Text]" phldr="0"/>
      <dgm:spPr/>
      <dgm:t>
        <a:bodyPr/>
        <a:lstStyle/>
        <a:p>
          <a:r>
            <a:rPr lang="en-US"/>
            <a:t>Actively reducing SNF exposure</a:t>
          </a:r>
        </a:p>
      </dgm:t>
    </dgm:pt>
    <dgm:pt modelId="{D1397CD9-82A8-4F38-821E-B0781EAF2448}" type="parTrans" cxnId="{02923472-887F-45ED-A304-FD38718A4533}">
      <dgm:prSet/>
      <dgm:spPr/>
      <dgm:t>
        <a:bodyPr/>
        <a:lstStyle/>
        <a:p>
          <a:endParaRPr lang="en-US"/>
        </a:p>
      </dgm:t>
    </dgm:pt>
    <dgm:pt modelId="{E4CDE029-B370-4C27-9A54-C38C0ACE60A0}" type="sibTrans" cxnId="{02923472-887F-45ED-A304-FD38718A4533}">
      <dgm:prSet/>
      <dgm:spPr/>
      <dgm:t>
        <a:bodyPr/>
        <a:lstStyle/>
        <a:p>
          <a:endParaRPr lang="en-US"/>
        </a:p>
      </dgm:t>
    </dgm:pt>
    <dgm:pt modelId="{6D06A678-0EBC-4978-B5A8-A50465D93806}">
      <dgm:prSet phldrT="[Text]" phldr="0"/>
      <dgm:spPr/>
      <dgm:t>
        <a:bodyPr/>
        <a:lstStyle/>
        <a:p>
          <a:r>
            <a:rPr lang="en-US"/>
            <a:t>Acquired $565million SHOP YTD</a:t>
          </a:r>
        </a:p>
      </dgm:t>
    </dgm:pt>
    <dgm:pt modelId="{05F39A7F-BA4F-4532-85FF-BFFA657B7D3B}" type="parTrans" cxnId="{6D3152B2-06C2-4F3D-956D-0230CB4A0E83}">
      <dgm:prSet/>
      <dgm:spPr/>
      <dgm:t>
        <a:bodyPr/>
        <a:lstStyle/>
        <a:p>
          <a:endParaRPr lang="en-US"/>
        </a:p>
      </dgm:t>
    </dgm:pt>
    <dgm:pt modelId="{D7AB376B-9803-4DA0-B171-3EC55F1BAA97}" type="sibTrans" cxnId="{6D3152B2-06C2-4F3D-956D-0230CB4A0E83}">
      <dgm:prSet/>
      <dgm:spPr/>
      <dgm:t>
        <a:bodyPr/>
        <a:lstStyle/>
        <a:p>
          <a:endParaRPr lang="en-US"/>
        </a:p>
      </dgm:t>
    </dgm:pt>
    <dgm:pt modelId="{C4A8B3C8-799D-4C8A-AA6C-A03923E3805D}">
      <dgm:prSet phldrT="[Text]" phldr="0"/>
      <dgm:spPr/>
      <dgm:t>
        <a:bodyPr/>
        <a:lstStyle/>
        <a:p>
          <a:r>
            <a:rPr lang="en-US"/>
            <a:t>2026 Guidance Midpoint ??? At 15% +/- IRRs</a:t>
          </a:r>
        </a:p>
      </dgm:t>
    </dgm:pt>
    <dgm:pt modelId="{CBE59868-7B1F-4418-AEFC-294A77B7A915}" type="parTrans" cxnId="{2B606BDC-BBCA-44C6-BAB0-CA6BA6C9CEDB}">
      <dgm:prSet/>
      <dgm:spPr/>
      <dgm:t>
        <a:bodyPr/>
        <a:lstStyle/>
        <a:p>
          <a:endParaRPr lang="en-US"/>
        </a:p>
      </dgm:t>
    </dgm:pt>
    <dgm:pt modelId="{7D089818-A58E-403D-BFFD-E5EBA0D0A60F}" type="sibTrans" cxnId="{2B606BDC-BBCA-44C6-BAB0-CA6BA6C9CEDB}">
      <dgm:prSet/>
      <dgm:spPr/>
      <dgm:t>
        <a:bodyPr/>
        <a:lstStyle/>
        <a:p>
          <a:endParaRPr lang="en-US"/>
        </a:p>
      </dgm:t>
    </dgm:pt>
    <dgm:pt modelId="{22D0D7DA-CF76-4025-A9F6-C029AC7B04AF}">
      <dgm:prSet phldrT="[Text]" phldr="0"/>
      <dgm:spPr/>
      <dgm:t>
        <a:bodyPr/>
        <a:lstStyle/>
        <a:p>
          <a:r>
            <a:rPr lang="en-US"/>
            <a:t>Increasing tenant / operator diversification</a:t>
          </a:r>
        </a:p>
      </dgm:t>
    </dgm:pt>
    <dgm:pt modelId="{24C0AE21-0A65-40BD-8056-2BD7EC81463F}" type="parTrans" cxnId="{89903965-6695-4D6F-ABB6-0679B5606B9D}">
      <dgm:prSet/>
      <dgm:spPr/>
      <dgm:t>
        <a:bodyPr/>
        <a:lstStyle/>
        <a:p>
          <a:endParaRPr lang="en-US"/>
        </a:p>
      </dgm:t>
    </dgm:pt>
    <dgm:pt modelId="{A57774F5-CB62-4E4F-9E58-301183CE56E9}" type="sibTrans" cxnId="{89903965-6695-4D6F-ABB6-0679B5606B9D}">
      <dgm:prSet/>
      <dgm:spPr/>
      <dgm:t>
        <a:bodyPr/>
        <a:lstStyle/>
        <a:p>
          <a:endParaRPr lang="en-US"/>
        </a:p>
      </dgm:t>
    </dgm:pt>
    <dgm:pt modelId="{1BE5816B-8492-4162-9D82-4DAEE77F623D}">
      <dgm:prSet phldrT="[Text]" phldr="0"/>
      <dgm:spPr/>
      <dgm:t>
        <a:bodyPr/>
        <a:lstStyle/>
        <a:p>
          <a:r>
            <a:rPr lang="en-US"/>
            <a:t>Reducing reinvestment risk from purchase options / loan repayments</a:t>
          </a:r>
        </a:p>
      </dgm:t>
    </dgm:pt>
    <dgm:pt modelId="{D72F1D19-1266-48F7-A03E-2AFD10DC9671}" type="parTrans" cxnId="{958BE48F-E96A-4CFF-98A0-A72BC53CA87F}">
      <dgm:prSet/>
      <dgm:spPr/>
      <dgm:t>
        <a:bodyPr/>
        <a:lstStyle/>
        <a:p>
          <a:endParaRPr lang="en-US"/>
        </a:p>
      </dgm:t>
    </dgm:pt>
    <dgm:pt modelId="{AAA6AFBA-82EB-448F-82C2-5C73939DF05E}" type="sibTrans" cxnId="{958BE48F-E96A-4CFF-98A0-A72BC53CA87F}">
      <dgm:prSet/>
      <dgm:spPr/>
      <dgm:t>
        <a:bodyPr/>
        <a:lstStyle/>
        <a:p>
          <a:endParaRPr lang="en-US"/>
        </a:p>
      </dgm:t>
    </dgm:pt>
    <dgm:pt modelId="{FAE9AF24-B922-44E5-8500-D0D4B24D2299}">
      <dgm:prSet phldrT="[Text]" phldr="0"/>
      <dgm:spPr/>
      <dgm:t>
        <a:bodyPr/>
        <a:lstStyle/>
        <a:p>
          <a:r>
            <a:rPr lang="en-US"/>
            <a:t>Reducing average age of portfolio, improving asset quality and long-term performance</a:t>
          </a:r>
        </a:p>
      </dgm:t>
    </dgm:pt>
    <dgm:pt modelId="{37E09E0F-217C-4DC8-9722-F874EC992ADA}" type="parTrans" cxnId="{AEC94AC6-0FA3-48DB-B23C-6D6F6A1169AC}">
      <dgm:prSet/>
      <dgm:spPr/>
      <dgm:t>
        <a:bodyPr/>
        <a:lstStyle/>
        <a:p>
          <a:endParaRPr lang="en-US"/>
        </a:p>
      </dgm:t>
    </dgm:pt>
    <dgm:pt modelId="{A7645E7B-9509-457F-9550-42C12BBA83D0}" type="sibTrans" cxnId="{AEC94AC6-0FA3-48DB-B23C-6D6F6A1169AC}">
      <dgm:prSet/>
      <dgm:spPr/>
      <dgm:t>
        <a:bodyPr/>
        <a:lstStyle/>
        <a:p>
          <a:endParaRPr lang="en-US"/>
        </a:p>
      </dgm:t>
    </dgm:pt>
    <dgm:pt modelId="{7730D61C-B4C6-4EB0-BD15-BFA9E849EC4D}">
      <dgm:prSet phldrT="[Text]" phldr="0"/>
      <dgm:spPr/>
      <dgm:t>
        <a:bodyPr/>
        <a:lstStyle/>
        <a:p>
          <a:endParaRPr lang="en-US"/>
        </a:p>
      </dgm:t>
    </dgm:pt>
    <dgm:pt modelId="{7A2CD04B-214A-40AA-9B57-5A8C0621457B}" type="parTrans" cxnId="{9C6AE6E1-2CF6-46A1-84A7-3C10BD97695F}">
      <dgm:prSet/>
      <dgm:spPr/>
      <dgm:t>
        <a:bodyPr/>
        <a:lstStyle/>
        <a:p>
          <a:endParaRPr lang="en-US"/>
        </a:p>
      </dgm:t>
    </dgm:pt>
    <dgm:pt modelId="{E70B8822-9286-4FFD-9B88-33217D9D448E}" type="sibTrans" cxnId="{9C6AE6E1-2CF6-46A1-84A7-3C10BD97695F}">
      <dgm:prSet/>
      <dgm:spPr/>
      <dgm:t>
        <a:bodyPr/>
        <a:lstStyle/>
        <a:p>
          <a:endParaRPr lang="en-US"/>
        </a:p>
      </dgm:t>
    </dgm:pt>
    <dgm:pt modelId="{57CFF4AC-530B-4053-A007-E20FA50F1DEF}">
      <dgm:prSet phldrT="[Text]" phldr="0"/>
      <dgm:spPr/>
      <dgm:t>
        <a:bodyPr/>
        <a:lstStyle/>
        <a:p>
          <a:r>
            <a:rPr lang="en-US"/>
            <a:t>5 Yr underwritten IRRs are expected to be in the low teens</a:t>
          </a:r>
        </a:p>
      </dgm:t>
    </dgm:pt>
    <dgm:pt modelId="{BFA7499C-7F40-4A26-B946-12CF1C8D48A4}" type="parTrans" cxnId="{9AA18677-0F43-4906-9599-BEDAFE33E16D}">
      <dgm:prSet/>
      <dgm:spPr/>
      <dgm:t>
        <a:bodyPr/>
        <a:lstStyle/>
        <a:p>
          <a:endParaRPr lang="en-US"/>
        </a:p>
      </dgm:t>
    </dgm:pt>
    <dgm:pt modelId="{318975FD-D5EC-4CD7-8061-FB2B5FAB5668}" type="sibTrans" cxnId="{9AA18677-0F43-4906-9599-BEDAFE33E16D}">
      <dgm:prSet/>
      <dgm:spPr/>
      <dgm:t>
        <a:bodyPr/>
        <a:lstStyle/>
        <a:p>
          <a:endParaRPr lang="en-US"/>
        </a:p>
      </dgm:t>
    </dgm:pt>
    <dgm:pt modelId="{F2C33E1E-796F-4BFB-A542-1775EE391D71}" type="pres">
      <dgm:prSet presAssocID="{5547CC70-8C67-4058-804C-E321FECC876E}" presName="Name0" presStyleCnt="0">
        <dgm:presLayoutVars>
          <dgm:dir/>
          <dgm:animLvl val="lvl"/>
          <dgm:resizeHandles val="exact"/>
        </dgm:presLayoutVars>
      </dgm:prSet>
      <dgm:spPr/>
    </dgm:pt>
    <dgm:pt modelId="{AE50E9EB-BFD9-4503-AC2D-88988FCDEED8}" type="pres">
      <dgm:prSet presAssocID="{31037605-7849-4457-B021-77FF06B719EA}" presName="composite" presStyleCnt="0"/>
      <dgm:spPr/>
    </dgm:pt>
    <dgm:pt modelId="{3026EC93-9BAD-4092-BDFD-4F02D672C603}" type="pres">
      <dgm:prSet presAssocID="{31037605-7849-4457-B021-77FF06B719EA}" presName="parTx" presStyleLbl="alignNode1" presStyleIdx="0" presStyleCnt="3">
        <dgm:presLayoutVars>
          <dgm:chMax val="0"/>
          <dgm:chPref val="0"/>
          <dgm:bulletEnabled val="1"/>
        </dgm:presLayoutVars>
      </dgm:prSet>
      <dgm:spPr/>
    </dgm:pt>
    <dgm:pt modelId="{E9EAB700-D7D3-424C-9038-A4614BB3D45A}" type="pres">
      <dgm:prSet presAssocID="{31037605-7849-4457-B021-77FF06B719EA}" presName="desTx" presStyleLbl="alignAccFollowNode1" presStyleIdx="0" presStyleCnt="3">
        <dgm:presLayoutVars>
          <dgm:bulletEnabled val="1"/>
        </dgm:presLayoutVars>
      </dgm:prSet>
      <dgm:spPr/>
    </dgm:pt>
    <dgm:pt modelId="{A3FE1621-B1CB-43CD-AC16-73DB67235122}" type="pres">
      <dgm:prSet presAssocID="{ADDA8E14-BD3F-4A59-9335-87D6B9112903}" presName="space" presStyleCnt="0"/>
      <dgm:spPr/>
    </dgm:pt>
    <dgm:pt modelId="{6C255853-6118-44D1-B1F8-E795DD7409AF}" type="pres">
      <dgm:prSet presAssocID="{4B74AFC7-70C7-47B7-B878-D6B7EE9E11EF}" presName="composite" presStyleCnt="0"/>
      <dgm:spPr/>
    </dgm:pt>
    <dgm:pt modelId="{5155C944-C559-4909-A7EE-5BF2E1DBCA07}" type="pres">
      <dgm:prSet presAssocID="{4B74AFC7-70C7-47B7-B878-D6B7EE9E11EF}" presName="parTx" presStyleLbl="alignNode1" presStyleIdx="1" presStyleCnt="3">
        <dgm:presLayoutVars>
          <dgm:chMax val="0"/>
          <dgm:chPref val="0"/>
          <dgm:bulletEnabled val="1"/>
        </dgm:presLayoutVars>
      </dgm:prSet>
      <dgm:spPr/>
    </dgm:pt>
    <dgm:pt modelId="{51EC8262-C334-4C71-9CE1-39A62F7D2A71}" type="pres">
      <dgm:prSet presAssocID="{4B74AFC7-70C7-47B7-B878-D6B7EE9E11EF}" presName="desTx" presStyleLbl="alignAccFollowNode1" presStyleIdx="1" presStyleCnt="3">
        <dgm:presLayoutVars>
          <dgm:bulletEnabled val="1"/>
        </dgm:presLayoutVars>
      </dgm:prSet>
      <dgm:spPr/>
    </dgm:pt>
    <dgm:pt modelId="{7A2F2281-FF5C-4507-B210-F0B18D7AE302}" type="pres">
      <dgm:prSet presAssocID="{EA72D558-909A-4C1C-BB9D-73D6F1E31137}" presName="space" presStyleCnt="0"/>
      <dgm:spPr/>
    </dgm:pt>
    <dgm:pt modelId="{0A6D0E92-B752-4446-B5AD-9E7EBAC574FF}" type="pres">
      <dgm:prSet presAssocID="{986F4F29-AB3E-4A11-B68C-7BC7930CE569}" presName="composite" presStyleCnt="0"/>
      <dgm:spPr/>
    </dgm:pt>
    <dgm:pt modelId="{E7D354D9-061F-47C5-AC01-D37C03D648FA}" type="pres">
      <dgm:prSet presAssocID="{986F4F29-AB3E-4A11-B68C-7BC7930CE569}" presName="parTx" presStyleLbl="alignNode1" presStyleIdx="2" presStyleCnt="3">
        <dgm:presLayoutVars>
          <dgm:chMax val="0"/>
          <dgm:chPref val="0"/>
          <dgm:bulletEnabled val="1"/>
        </dgm:presLayoutVars>
      </dgm:prSet>
      <dgm:spPr/>
    </dgm:pt>
    <dgm:pt modelId="{8D683494-B246-440B-B9DE-7E1D63876914}" type="pres">
      <dgm:prSet presAssocID="{986F4F29-AB3E-4A11-B68C-7BC7930CE569}" presName="desTx" presStyleLbl="alignAccFollowNode1" presStyleIdx="2" presStyleCnt="3">
        <dgm:presLayoutVars>
          <dgm:bulletEnabled val="1"/>
        </dgm:presLayoutVars>
      </dgm:prSet>
      <dgm:spPr/>
    </dgm:pt>
  </dgm:ptLst>
  <dgm:cxnLst>
    <dgm:cxn modelId="{A5B99A0A-0CD4-4B5F-A320-BB58F3139246}" type="presOf" srcId="{C4A8B3C8-799D-4C8A-AA6C-A03923E3805D}" destId="{51EC8262-C334-4C71-9CE1-39A62F7D2A71}" srcOrd="0" destOrd="3" presId="urn:microsoft.com/office/officeart/2005/8/layout/hList1"/>
    <dgm:cxn modelId="{654D4D0F-9BBD-4369-8166-FDEBD33CE369}" srcId="{5547CC70-8C67-4058-804C-E321FECC876E}" destId="{31037605-7849-4457-B021-77FF06B719EA}" srcOrd="0" destOrd="0" parTransId="{77E93D46-C616-4DF0-8F0B-9CB55181B5A6}" sibTransId="{ADDA8E14-BD3F-4A59-9335-87D6B9112903}"/>
    <dgm:cxn modelId="{713B2B29-EE64-41C6-84A4-FF21B6A2B955}" srcId="{5547CC70-8C67-4058-804C-E321FECC876E}" destId="{4B74AFC7-70C7-47B7-B878-D6B7EE9E11EF}" srcOrd="1" destOrd="0" parTransId="{2B780FD4-7ED7-4BB7-B27B-CB871628C9FA}" sibTransId="{EA72D558-909A-4C1C-BB9D-73D6F1E31137}"/>
    <dgm:cxn modelId="{2345FB33-FF46-45CC-973F-A65C38683330}" type="presOf" srcId="{075BB40F-EA99-4714-B96D-9E836FC03126}" destId="{51EC8262-C334-4C71-9CE1-39A62F7D2A71}" srcOrd="0" destOrd="0" presId="urn:microsoft.com/office/officeart/2005/8/layout/hList1"/>
    <dgm:cxn modelId="{B3ABAB3C-DCA3-41C2-B72B-814666B1061B}" type="presOf" srcId="{F62B3A1B-A6DE-446F-8EE1-7FF67CE21260}" destId="{E9EAB700-D7D3-424C-9038-A4614BB3D45A}" srcOrd="0" destOrd="0" presId="urn:microsoft.com/office/officeart/2005/8/layout/hList1"/>
    <dgm:cxn modelId="{C3F7D143-05A0-4438-9F98-3F8EA59E809E}" type="presOf" srcId="{22D0D7DA-CF76-4025-A9F6-C029AC7B04AF}" destId="{8D683494-B246-440B-B9DE-7E1D63876914}" srcOrd="0" destOrd="1" presId="urn:microsoft.com/office/officeart/2005/8/layout/hList1"/>
    <dgm:cxn modelId="{89903965-6695-4D6F-ABB6-0679B5606B9D}" srcId="{986F4F29-AB3E-4A11-B68C-7BC7930CE569}" destId="{22D0D7DA-CF76-4025-A9F6-C029AC7B04AF}" srcOrd="1" destOrd="0" parTransId="{24C0AE21-0A65-40BD-8056-2BD7EC81463F}" sibTransId="{A57774F5-CB62-4E4F-9E58-301183CE56E9}"/>
    <dgm:cxn modelId="{1C47E468-D1FB-4AAD-B6D3-EE00A394278F}" type="presOf" srcId="{F24CD407-0B8A-4FB9-AF4E-3F04897456A9}" destId="{8D683494-B246-440B-B9DE-7E1D63876914}" srcOrd="0" destOrd="0" presId="urn:microsoft.com/office/officeart/2005/8/layout/hList1"/>
    <dgm:cxn modelId="{02923472-887F-45ED-A304-FD38718A4533}" srcId="{986F4F29-AB3E-4A11-B68C-7BC7930CE569}" destId="{F24CD407-0B8A-4FB9-AF4E-3F04897456A9}" srcOrd="0" destOrd="0" parTransId="{D1397CD9-82A8-4F38-821E-B0781EAF2448}" sibTransId="{E4CDE029-B370-4C27-9A54-C38C0ACE60A0}"/>
    <dgm:cxn modelId="{9AA18677-0F43-4906-9599-BEDAFE33E16D}" srcId="{4B74AFC7-70C7-47B7-B878-D6B7EE9E11EF}" destId="{57CFF4AC-530B-4053-A007-E20FA50F1DEF}" srcOrd="2" destOrd="0" parTransId="{BFA7499C-7F40-4A26-B946-12CF1C8D48A4}" sibTransId="{318975FD-D5EC-4CD7-8061-FB2B5FAB5668}"/>
    <dgm:cxn modelId="{BD43D659-6A6A-40ED-8575-43712C9F2260}" type="presOf" srcId="{FAE9AF24-B922-44E5-8500-D0D4B24D2299}" destId="{8D683494-B246-440B-B9DE-7E1D63876914}" srcOrd="0" destOrd="3" presId="urn:microsoft.com/office/officeart/2005/8/layout/hList1"/>
    <dgm:cxn modelId="{22B98D7F-90A8-4216-9752-D7E591BB2D2A}" srcId="{31037605-7849-4457-B021-77FF06B719EA}" destId="{F62B3A1B-A6DE-446F-8EE1-7FF67CE21260}" srcOrd="0" destOrd="0" parTransId="{CC84827C-E5CC-49F9-91A9-8D022692613A}" sibTransId="{D6902E62-4AE2-4E8F-A7DA-81578FEE111C}"/>
    <dgm:cxn modelId="{E0C05688-DE9B-4EB2-9B2C-BABECDD4F885}" type="presOf" srcId="{4B74AFC7-70C7-47B7-B878-D6B7EE9E11EF}" destId="{5155C944-C559-4909-A7EE-5BF2E1DBCA07}" srcOrd="0" destOrd="0" presId="urn:microsoft.com/office/officeart/2005/8/layout/hList1"/>
    <dgm:cxn modelId="{958BE48F-E96A-4CFF-98A0-A72BC53CA87F}" srcId="{986F4F29-AB3E-4A11-B68C-7BC7930CE569}" destId="{1BE5816B-8492-4162-9D82-4DAEE77F623D}" srcOrd="2" destOrd="0" parTransId="{D72F1D19-1266-48F7-A03E-2AFD10DC9671}" sibTransId="{AAA6AFBA-82EB-448F-82C2-5C73939DF05E}"/>
    <dgm:cxn modelId="{15F08890-E7AF-4931-B565-19B4E794C575}" srcId="{4B74AFC7-70C7-47B7-B878-D6B7EE9E11EF}" destId="{075BB40F-EA99-4714-B96D-9E836FC03126}" srcOrd="0" destOrd="0" parTransId="{52904177-62C6-488B-9DEE-7C3685E95102}" sibTransId="{2F733B6C-53B0-449B-9217-A1E8C3EDBBC7}"/>
    <dgm:cxn modelId="{B7865F91-7EC9-484A-AB17-FC5AC1617EAE}" type="presOf" srcId="{57CFF4AC-530B-4053-A007-E20FA50F1DEF}" destId="{51EC8262-C334-4C71-9CE1-39A62F7D2A71}" srcOrd="0" destOrd="2" presId="urn:microsoft.com/office/officeart/2005/8/layout/hList1"/>
    <dgm:cxn modelId="{5A14A1A0-D075-4242-8C94-2A39EC6D18C7}" type="presOf" srcId="{1BE5816B-8492-4162-9D82-4DAEE77F623D}" destId="{8D683494-B246-440B-B9DE-7E1D63876914}" srcOrd="0" destOrd="2" presId="urn:microsoft.com/office/officeart/2005/8/layout/hList1"/>
    <dgm:cxn modelId="{6D3152B2-06C2-4F3D-956D-0230CB4A0E83}" srcId="{4B74AFC7-70C7-47B7-B878-D6B7EE9E11EF}" destId="{6D06A678-0EBC-4978-B5A8-A50465D93806}" srcOrd="1" destOrd="0" parTransId="{05F39A7F-BA4F-4532-85FF-BFFA657B7D3B}" sibTransId="{D7AB376B-9803-4DA0-B171-3EC55F1BAA97}"/>
    <dgm:cxn modelId="{4C9194B3-CEC0-447F-9B01-06FEBA5D11AE}" type="presOf" srcId="{31037605-7849-4457-B021-77FF06B719EA}" destId="{3026EC93-9BAD-4092-BDFD-4F02D672C603}" srcOrd="0" destOrd="0" presId="urn:microsoft.com/office/officeart/2005/8/layout/hList1"/>
    <dgm:cxn modelId="{A36E39C1-11AE-498A-90C0-5985887C14DD}" type="presOf" srcId="{7730D61C-B4C6-4EB0-BD15-BFA9E849EC4D}" destId="{E9EAB700-D7D3-424C-9038-A4614BB3D45A}" srcOrd="0" destOrd="1" presId="urn:microsoft.com/office/officeart/2005/8/layout/hList1"/>
    <dgm:cxn modelId="{AEC94AC6-0FA3-48DB-B23C-6D6F6A1169AC}" srcId="{986F4F29-AB3E-4A11-B68C-7BC7930CE569}" destId="{FAE9AF24-B922-44E5-8500-D0D4B24D2299}" srcOrd="3" destOrd="0" parTransId="{37E09E0F-217C-4DC8-9722-F874EC992ADA}" sibTransId="{A7645E7B-9509-457F-9550-42C12BBA83D0}"/>
    <dgm:cxn modelId="{2B606BDC-BBCA-44C6-BAB0-CA6BA6C9CEDB}" srcId="{4B74AFC7-70C7-47B7-B878-D6B7EE9E11EF}" destId="{C4A8B3C8-799D-4C8A-AA6C-A03923E3805D}" srcOrd="3" destOrd="0" parTransId="{CBE59868-7B1F-4418-AEFC-294A77B7A915}" sibTransId="{7D089818-A58E-403D-BFFD-E5EBA0D0A60F}"/>
    <dgm:cxn modelId="{B74B00DD-88CF-4F7D-822B-A9D062EF7ACF}" type="presOf" srcId="{986F4F29-AB3E-4A11-B68C-7BC7930CE569}" destId="{E7D354D9-061F-47C5-AC01-D37C03D648FA}" srcOrd="0" destOrd="0" presId="urn:microsoft.com/office/officeart/2005/8/layout/hList1"/>
    <dgm:cxn modelId="{9C6AE6E1-2CF6-46A1-84A7-3C10BD97695F}" srcId="{31037605-7849-4457-B021-77FF06B719EA}" destId="{7730D61C-B4C6-4EB0-BD15-BFA9E849EC4D}" srcOrd="1" destOrd="0" parTransId="{7A2CD04B-214A-40AA-9B57-5A8C0621457B}" sibTransId="{E70B8822-9286-4FFD-9B88-33217D9D448E}"/>
    <dgm:cxn modelId="{40A96CE2-DB6C-450A-A7EA-5801A2AA113E}" type="presOf" srcId="{ECF1B46A-C31F-45B3-A7F0-0B09DE7E28EC}" destId="{E9EAB700-D7D3-424C-9038-A4614BB3D45A}" srcOrd="0" destOrd="2" presId="urn:microsoft.com/office/officeart/2005/8/layout/hList1"/>
    <dgm:cxn modelId="{C9A881E5-5113-4D14-8DE1-86325C5FA00D}" type="presOf" srcId="{6D06A678-0EBC-4978-B5A8-A50465D93806}" destId="{51EC8262-C334-4C71-9CE1-39A62F7D2A71}" srcOrd="0" destOrd="1" presId="urn:microsoft.com/office/officeart/2005/8/layout/hList1"/>
    <dgm:cxn modelId="{D7A655E8-DB62-4AD7-99DF-593D4DCDA95C}" type="presOf" srcId="{5547CC70-8C67-4058-804C-E321FECC876E}" destId="{F2C33E1E-796F-4BFB-A542-1775EE391D71}" srcOrd="0" destOrd="0" presId="urn:microsoft.com/office/officeart/2005/8/layout/hList1"/>
    <dgm:cxn modelId="{BA9777FD-C4C6-4CEB-BA8F-BD905ECB5D4C}" srcId="{5547CC70-8C67-4058-804C-E321FECC876E}" destId="{986F4F29-AB3E-4A11-B68C-7BC7930CE569}" srcOrd="2" destOrd="0" parTransId="{E513A2CD-E929-4C59-8D7D-27C7CE59B6FD}" sibTransId="{4C1D687D-4215-43AD-99A7-783D99E973B9}"/>
    <dgm:cxn modelId="{3C091CFE-DF1D-4029-B439-F91B6E118BA0}" srcId="{31037605-7849-4457-B021-77FF06B719EA}" destId="{ECF1B46A-C31F-45B3-A7F0-0B09DE7E28EC}" srcOrd="2" destOrd="0" parTransId="{6453B520-CAA7-4FA2-8B4E-974A748A0DAF}" sibTransId="{77CE23AD-5DEA-4F4C-908D-CE5C66556A34}"/>
    <dgm:cxn modelId="{681C8E4C-D413-41D5-8A81-75A9ED90B1CF}" type="presParOf" srcId="{F2C33E1E-796F-4BFB-A542-1775EE391D71}" destId="{AE50E9EB-BFD9-4503-AC2D-88988FCDEED8}" srcOrd="0" destOrd="0" presId="urn:microsoft.com/office/officeart/2005/8/layout/hList1"/>
    <dgm:cxn modelId="{56D26FF3-A5DF-4EC1-8AE3-2A8E6FEF446D}" type="presParOf" srcId="{AE50E9EB-BFD9-4503-AC2D-88988FCDEED8}" destId="{3026EC93-9BAD-4092-BDFD-4F02D672C603}" srcOrd="0" destOrd="0" presId="urn:microsoft.com/office/officeart/2005/8/layout/hList1"/>
    <dgm:cxn modelId="{24BB2724-C346-4C48-94E5-79700A440CCD}" type="presParOf" srcId="{AE50E9EB-BFD9-4503-AC2D-88988FCDEED8}" destId="{E9EAB700-D7D3-424C-9038-A4614BB3D45A}" srcOrd="1" destOrd="0" presId="urn:microsoft.com/office/officeart/2005/8/layout/hList1"/>
    <dgm:cxn modelId="{7EDCB388-0C02-44C7-9416-B49F7E6B24D9}" type="presParOf" srcId="{F2C33E1E-796F-4BFB-A542-1775EE391D71}" destId="{A3FE1621-B1CB-43CD-AC16-73DB67235122}" srcOrd="1" destOrd="0" presId="urn:microsoft.com/office/officeart/2005/8/layout/hList1"/>
    <dgm:cxn modelId="{668A9B00-C629-4517-B849-736D92D29B20}" type="presParOf" srcId="{F2C33E1E-796F-4BFB-A542-1775EE391D71}" destId="{6C255853-6118-44D1-B1F8-E795DD7409AF}" srcOrd="2" destOrd="0" presId="urn:microsoft.com/office/officeart/2005/8/layout/hList1"/>
    <dgm:cxn modelId="{B640CD94-CEF0-4A3F-8B49-89C0CB5DB374}" type="presParOf" srcId="{6C255853-6118-44D1-B1F8-E795DD7409AF}" destId="{5155C944-C559-4909-A7EE-5BF2E1DBCA07}" srcOrd="0" destOrd="0" presId="urn:microsoft.com/office/officeart/2005/8/layout/hList1"/>
    <dgm:cxn modelId="{7ECC61B2-2190-443D-963F-CCFEF9A0310F}" type="presParOf" srcId="{6C255853-6118-44D1-B1F8-E795DD7409AF}" destId="{51EC8262-C334-4C71-9CE1-39A62F7D2A71}" srcOrd="1" destOrd="0" presId="urn:microsoft.com/office/officeart/2005/8/layout/hList1"/>
    <dgm:cxn modelId="{8B498261-C9AC-4B1F-88CC-E47D9214CBDE}" type="presParOf" srcId="{F2C33E1E-796F-4BFB-A542-1775EE391D71}" destId="{7A2F2281-FF5C-4507-B210-F0B18D7AE302}" srcOrd="3" destOrd="0" presId="urn:microsoft.com/office/officeart/2005/8/layout/hList1"/>
    <dgm:cxn modelId="{8970197C-2D92-48E1-A5E6-132EEC8B31DF}" type="presParOf" srcId="{F2C33E1E-796F-4BFB-A542-1775EE391D71}" destId="{0A6D0E92-B752-4446-B5AD-9E7EBAC574FF}" srcOrd="4" destOrd="0" presId="urn:microsoft.com/office/officeart/2005/8/layout/hList1"/>
    <dgm:cxn modelId="{3231EBCC-1501-4638-A5F7-157DE29DA6F8}" type="presParOf" srcId="{0A6D0E92-B752-4446-B5AD-9E7EBAC574FF}" destId="{E7D354D9-061F-47C5-AC01-D37C03D648FA}" srcOrd="0" destOrd="0" presId="urn:microsoft.com/office/officeart/2005/8/layout/hList1"/>
    <dgm:cxn modelId="{525A5220-5F69-4275-A2D3-61709C4C9E74}" type="presParOf" srcId="{0A6D0E92-B752-4446-B5AD-9E7EBAC574FF}" destId="{8D683494-B246-440B-B9DE-7E1D63876914}"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502E2B-AB85-462B-865B-8D0F971D6F44}">
      <dsp:nvSpPr>
        <dsp:cNvPr id="0" name=""/>
        <dsp:cNvSpPr/>
      </dsp:nvSpPr>
      <dsp:spPr>
        <a:xfrm>
          <a:off x="0" y="3553"/>
          <a:ext cx="5250485" cy="756967"/>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442948-8AC3-4359-8643-8835C7335313}">
      <dsp:nvSpPr>
        <dsp:cNvPr id="0" name=""/>
        <dsp:cNvSpPr/>
      </dsp:nvSpPr>
      <dsp:spPr>
        <a:xfrm>
          <a:off x="228982" y="173871"/>
          <a:ext cx="416331" cy="41633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24A9FF3-A81B-485D-AE99-63EC07E34AEA}">
      <dsp:nvSpPr>
        <dsp:cNvPr id="0" name=""/>
        <dsp:cNvSpPr/>
      </dsp:nvSpPr>
      <dsp:spPr>
        <a:xfrm>
          <a:off x="874297" y="3553"/>
          <a:ext cx="4376187" cy="7569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112" tIns="80112" rIns="80112" bIns="80112" numCol="1" spcCol="1270" anchor="ctr" anchorCtr="0">
          <a:noAutofit/>
        </a:bodyPr>
        <a:lstStyle/>
        <a:p>
          <a:pPr marL="0" lvl="0" indent="0" algn="l" defTabSz="622300">
            <a:lnSpc>
              <a:spcPct val="90000"/>
            </a:lnSpc>
            <a:spcBef>
              <a:spcPct val="0"/>
            </a:spcBef>
            <a:spcAft>
              <a:spcPct val="35000"/>
            </a:spcAft>
            <a:buNone/>
          </a:pPr>
          <a:r>
            <a:rPr lang="en-US" sz="1400" b="1" kern="1200" dirty="0"/>
            <a:t>External Growth Strategy Off Small Asset Base: </a:t>
          </a:r>
          <a:r>
            <a:rPr lang="en-US" sz="1400" b="0" kern="1200" dirty="0"/>
            <a:t>Since YE24 acquired ??? SHOP assets at low to mid teen IRRs. 2026 Guidance of 600M</a:t>
          </a:r>
          <a:endParaRPr lang="en-US" sz="1400" kern="1200" dirty="0"/>
        </a:p>
      </dsp:txBody>
      <dsp:txXfrm>
        <a:off x="874297" y="3553"/>
        <a:ext cx="4376187" cy="756967"/>
      </dsp:txXfrm>
    </dsp:sp>
    <dsp:sp modelId="{A2D30EC9-A9FA-4FCC-9466-80D6FDD4362C}">
      <dsp:nvSpPr>
        <dsp:cNvPr id="0" name=""/>
        <dsp:cNvSpPr/>
      </dsp:nvSpPr>
      <dsp:spPr>
        <a:xfrm>
          <a:off x="0" y="949762"/>
          <a:ext cx="5250485" cy="756967"/>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FA1A7-32A7-4702-BDDC-EC620E2F61F3}">
      <dsp:nvSpPr>
        <dsp:cNvPr id="0" name=""/>
        <dsp:cNvSpPr/>
      </dsp:nvSpPr>
      <dsp:spPr>
        <a:xfrm>
          <a:off x="228982" y="1120080"/>
          <a:ext cx="416331" cy="41633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6313C86-785A-4FCD-AF03-2855657D81D2}">
      <dsp:nvSpPr>
        <dsp:cNvPr id="0" name=""/>
        <dsp:cNvSpPr/>
      </dsp:nvSpPr>
      <dsp:spPr>
        <a:xfrm>
          <a:off x="874297" y="949762"/>
          <a:ext cx="4376187" cy="7569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112" tIns="80112" rIns="80112" bIns="80112" numCol="1" spcCol="1270" anchor="ctr" anchorCtr="0">
          <a:noAutofit/>
        </a:bodyPr>
        <a:lstStyle/>
        <a:p>
          <a:pPr marL="0" lvl="0" indent="0" algn="l" defTabSz="622300">
            <a:lnSpc>
              <a:spcPct val="90000"/>
            </a:lnSpc>
            <a:spcBef>
              <a:spcPct val="0"/>
            </a:spcBef>
            <a:spcAft>
              <a:spcPct val="35000"/>
            </a:spcAft>
            <a:buNone/>
          </a:pPr>
          <a:r>
            <a:rPr lang="en-US" sz="1400" b="1" kern="1200" dirty="0"/>
            <a:t>Transformational Acceleration of Internal Growth:  </a:t>
          </a:r>
          <a:r>
            <a:rPr lang="en-US" sz="1400" b="0" kern="1200" dirty="0"/>
            <a:t>SHOP NOI To 40% of Portfolio By YE26 Transforming Annual Portfolio NOI Growth from 2.5% YE 24 to 5%+ </a:t>
          </a:r>
        </a:p>
      </dsp:txBody>
      <dsp:txXfrm>
        <a:off x="874297" y="949762"/>
        <a:ext cx="4376187" cy="756967"/>
      </dsp:txXfrm>
    </dsp:sp>
    <dsp:sp modelId="{D0FF7807-2EEE-4463-B07D-342460A3054D}">
      <dsp:nvSpPr>
        <dsp:cNvPr id="0" name=""/>
        <dsp:cNvSpPr/>
      </dsp:nvSpPr>
      <dsp:spPr>
        <a:xfrm>
          <a:off x="0" y="1895971"/>
          <a:ext cx="5250485" cy="756967"/>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30C1C22-4B83-4B0E-B271-9B3384A3D67F}">
      <dsp:nvSpPr>
        <dsp:cNvPr id="0" name=""/>
        <dsp:cNvSpPr/>
      </dsp:nvSpPr>
      <dsp:spPr>
        <a:xfrm>
          <a:off x="228982" y="2066289"/>
          <a:ext cx="416331" cy="41633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28F8837-F090-48E4-A5DB-865C8FC8523C}">
      <dsp:nvSpPr>
        <dsp:cNvPr id="0" name=""/>
        <dsp:cNvSpPr/>
      </dsp:nvSpPr>
      <dsp:spPr>
        <a:xfrm>
          <a:off x="874297" y="1895971"/>
          <a:ext cx="4376187" cy="7569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112" tIns="80112" rIns="80112" bIns="80112" numCol="1" spcCol="1270" anchor="ctr" anchorCtr="0">
          <a:noAutofit/>
        </a:bodyPr>
        <a:lstStyle/>
        <a:p>
          <a:pPr marL="0" lvl="0" indent="0" algn="l" defTabSz="622300">
            <a:lnSpc>
              <a:spcPct val="90000"/>
            </a:lnSpc>
            <a:spcBef>
              <a:spcPct val="0"/>
            </a:spcBef>
            <a:spcAft>
              <a:spcPct val="35000"/>
            </a:spcAft>
            <a:buNone/>
          </a:pPr>
          <a:r>
            <a:rPr lang="en-US" sz="1400" b="1" kern="1200" dirty="0"/>
            <a:t>De-Risking: </a:t>
          </a:r>
          <a:r>
            <a:rPr lang="en-US" sz="1400" kern="1200" dirty="0"/>
            <a:t>Reducing exposure to older skilled nursing assets, government reimbursement, individual tenant risks, and short-term loans</a:t>
          </a:r>
        </a:p>
      </dsp:txBody>
      <dsp:txXfrm>
        <a:off x="874297" y="1895971"/>
        <a:ext cx="4376187" cy="756967"/>
      </dsp:txXfrm>
    </dsp:sp>
    <dsp:sp modelId="{45AFA73B-E36F-45EB-AB3B-2F4751714D8C}">
      <dsp:nvSpPr>
        <dsp:cNvPr id="0" name=""/>
        <dsp:cNvSpPr/>
      </dsp:nvSpPr>
      <dsp:spPr>
        <a:xfrm>
          <a:off x="0" y="2842180"/>
          <a:ext cx="5250485" cy="756967"/>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BEB3FCB-40DC-4DC7-AB99-3A63F9845A5F}">
      <dsp:nvSpPr>
        <dsp:cNvPr id="0" name=""/>
        <dsp:cNvSpPr/>
      </dsp:nvSpPr>
      <dsp:spPr>
        <a:xfrm>
          <a:off x="228982" y="3012498"/>
          <a:ext cx="416331" cy="41633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E1503AD-2827-4858-BA0B-B6CA0CB7C1B6}">
      <dsp:nvSpPr>
        <dsp:cNvPr id="0" name=""/>
        <dsp:cNvSpPr/>
      </dsp:nvSpPr>
      <dsp:spPr>
        <a:xfrm>
          <a:off x="874297" y="2842180"/>
          <a:ext cx="4376187" cy="7569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112" tIns="80112" rIns="80112" bIns="80112" numCol="1" spcCol="1270" anchor="ctr" anchorCtr="0">
          <a:noAutofit/>
        </a:bodyPr>
        <a:lstStyle/>
        <a:p>
          <a:pPr marL="0" lvl="0" indent="0" algn="l" defTabSz="622300">
            <a:lnSpc>
              <a:spcPct val="90000"/>
            </a:lnSpc>
            <a:spcBef>
              <a:spcPct val="0"/>
            </a:spcBef>
            <a:spcAft>
              <a:spcPct val="35000"/>
            </a:spcAft>
            <a:buNone/>
          </a:pPr>
          <a:r>
            <a:rPr lang="en-US" sz="1400" b="1" kern="1200" dirty="0"/>
            <a:t>Solid Balance Sheet: </a:t>
          </a:r>
          <a:r>
            <a:rPr lang="en-US" sz="1400" kern="1200" dirty="0"/>
            <a:t>4.5x Debt to </a:t>
          </a:r>
          <a:r>
            <a:rPr lang="en-US" sz="1400" kern="1200" dirty="0" err="1"/>
            <a:t>EBITDAre</a:t>
          </a:r>
          <a:r>
            <a:rPr lang="en-US" sz="1400" kern="1200" dirty="0"/>
            <a:t> with $800 million credit facility providing significant liquidity</a:t>
          </a:r>
        </a:p>
      </dsp:txBody>
      <dsp:txXfrm>
        <a:off x="874297" y="2842180"/>
        <a:ext cx="4376187" cy="756967"/>
      </dsp:txXfrm>
    </dsp:sp>
    <dsp:sp modelId="{B8D363AC-A505-49C9-9039-960B90D20187}">
      <dsp:nvSpPr>
        <dsp:cNvPr id="0" name=""/>
        <dsp:cNvSpPr/>
      </dsp:nvSpPr>
      <dsp:spPr>
        <a:xfrm>
          <a:off x="0" y="3788389"/>
          <a:ext cx="5250485" cy="756967"/>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FC25D4-23E7-4A8A-BF45-AE03550D93BA}">
      <dsp:nvSpPr>
        <dsp:cNvPr id="0" name=""/>
        <dsp:cNvSpPr/>
      </dsp:nvSpPr>
      <dsp:spPr>
        <a:xfrm>
          <a:off x="228982" y="3958707"/>
          <a:ext cx="416331" cy="416331"/>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94A18BD-FA4A-448D-AD65-E45F044702A9}">
      <dsp:nvSpPr>
        <dsp:cNvPr id="0" name=""/>
        <dsp:cNvSpPr/>
      </dsp:nvSpPr>
      <dsp:spPr>
        <a:xfrm>
          <a:off x="874297" y="3788389"/>
          <a:ext cx="4376187" cy="7569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112" tIns="80112" rIns="80112" bIns="80112" numCol="1" spcCol="1270" anchor="ctr" anchorCtr="0">
          <a:noAutofit/>
        </a:bodyPr>
        <a:lstStyle/>
        <a:p>
          <a:pPr marL="0" lvl="0" indent="0" algn="l" defTabSz="622300">
            <a:lnSpc>
              <a:spcPct val="90000"/>
            </a:lnSpc>
            <a:spcBef>
              <a:spcPct val="0"/>
            </a:spcBef>
            <a:spcAft>
              <a:spcPct val="35000"/>
            </a:spcAft>
            <a:buNone/>
          </a:pPr>
          <a:r>
            <a:rPr lang="en-US" sz="1400" b="1" kern="1200" dirty="0"/>
            <a:t>Strategy Benefits Not Fully Priced Into Shares</a:t>
          </a:r>
          <a:r>
            <a:rPr lang="en-US" sz="1400" kern="1200" dirty="0"/>
            <a:t>: FAD multiple below peers </a:t>
          </a:r>
        </a:p>
      </dsp:txBody>
      <dsp:txXfrm>
        <a:off x="874297" y="3788389"/>
        <a:ext cx="4376187" cy="7569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26EC93-9BAD-4092-BDFD-4F02D672C603}">
      <dsp:nvSpPr>
        <dsp:cNvPr id="0" name=""/>
        <dsp:cNvSpPr/>
      </dsp:nvSpPr>
      <dsp:spPr>
        <a:xfrm>
          <a:off x="3000" y="246843"/>
          <a:ext cx="2925365" cy="664002"/>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kern="1200"/>
            <a:t>Increasing Internal Growth Through SHOP</a:t>
          </a:r>
        </a:p>
      </dsp:txBody>
      <dsp:txXfrm>
        <a:off x="3000" y="246843"/>
        <a:ext cx="2925365" cy="664002"/>
      </dsp:txXfrm>
    </dsp:sp>
    <dsp:sp modelId="{E9EAB700-D7D3-424C-9038-A4614BB3D45A}">
      <dsp:nvSpPr>
        <dsp:cNvPr id="0" name=""/>
        <dsp:cNvSpPr/>
      </dsp:nvSpPr>
      <dsp:spPr>
        <a:xfrm>
          <a:off x="3000" y="910845"/>
          <a:ext cx="2925365" cy="3593805"/>
        </a:xfrm>
        <a:prstGeom prst="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a:t>Uniquely strong Seniors Housing fundamentals</a:t>
          </a:r>
        </a:p>
        <a:p>
          <a:pPr marL="171450" lvl="1" indent="-171450" algn="l" defTabSz="844550">
            <a:lnSpc>
              <a:spcPct val="90000"/>
            </a:lnSpc>
            <a:spcBef>
              <a:spcPct val="0"/>
            </a:spcBef>
            <a:spcAft>
              <a:spcPct val="15000"/>
            </a:spcAft>
            <a:buChar char="•"/>
          </a:pPr>
          <a:endParaRPr lang="en-US" sz="1900" kern="1200"/>
        </a:p>
        <a:p>
          <a:pPr marL="171450" lvl="1" indent="-171450" algn="l" defTabSz="844550">
            <a:lnSpc>
              <a:spcPct val="90000"/>
            </a:lnSpc>
            <a:spcBef>
              <a:spcPct val="0"/>
            </a:spcBef>
            <a:spcAft>
              <a:spcPct val="15000"/>
            </a:spcAft>
            <a:buChar char="•"/>
          </a:pPr>
          <a:r>
            <a:rPr lang="en-US" sz="1900" kern="1200"/>
            <a:t>Recycling short duration slow growth assets (10%-12% 5 Yr IRRs) into high growth long duration assets (15% +/- 5 Yr IRRs) </a:t>
          </a:r>
        </a:p>
      </dsp:txBody>
      <dsp:txXfrm>
        <a:off x="3000" y="910845"/>
        <a:ext cx="2925365" cy="3593805"/>
      </dsp:txXfrm>
    </dsp:sp>
    <dsp:sp modelId="{5155C944-C559-4909-A7EE-5BF2E1DBCA07}">
      <dsp:nvSpPr>
        <dsp:cNvPr id="0" name=""/>
        <dsp:cNvSpPr/>
      </dsp:nvSpPr>
      <dsp:spPr>
        <a:xfrm>
          <a:off x="3337917" y="246843"/>
          <a:ext cx="2925365" cy="664002"/>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kern="1200"/>
            <a:t>Accelerating External Growth</a:t>
          </a:r>
        </a:p>
      </dsp:txBody>
      <dsp:txXfrm>
        <a:off x="3337917" y="246843"/>
        <a:ext cx="2925365" cy="664002"/>
      </dsp:txXfrm>
    </dsp:sp>
    <dsp:sp modelId="{51EC8262-C334-4C71-9CE1-39A62F7D2A71}">
      <dsp:nvSpPr>
        <dsp:cNvPr id="0" name=""/>
        <dsp:cNvSpPr/>
      </dsp:nvSpPr>
      <dsp:spPr>
        <a:xfrm>
          <a:off x="3337917" y="910845"/>
          <a:ext cx="2925365" cy="3593805"/>
        </a:xfrm>
        <a:prstGeom prst="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a:t>Opportunistically acquiring Seniors Housing  assets at IRRs above WACC and below replacement cost</a:t>
          </a:r>
        </a:p>
        <a:p>
          <a:pPr marL="171450" lvl="1" indent="-171450" algn="l" defTabSz="844550">
            <a:lnSpc>
              <a:spcPct val="90000"/>
            </a:lnSpc>
            <a:spcBef>
              <a:spcPct val="0"/>
            </a:spcBef>
            <a:spcAft>
              <a:spcPct val="15000"/>
            </a:spcAft>
            <a:buChar char="•"/>
          </a:pPr>
          <a:r>
            <a:rPr lang="en-US" sz="1900" kern="1200"/>
            <a:t>Acquired $565million SHOP YTD</a:t>
          </a:r>
        </a:p>
        <a:p>
          <a:pPr marL="171450" lvl="1" indent="-171450" algn="l" defTabSz="844550">
            <a:lnSpc>
              <a:spcPct val="90000"/>
            </a:lnSpc>
            <a:spcBef>
              <a:spcPct val="0"/>
            </a:spcBef>
            <a:spcAft>
              <a:spcPct val="15000"/>
            </a:spcAft>
            <a:buChar char="•"/>
          </a:pPr>
          <a:r>
            <a:rPr lang="en-US" sz="1900" kern="1200"/>
            <a:t>5 Yr underwritten IRRs are expected to be in the low teens</a:t>
          </a:r>
        </a:p>
        <a:p>
          <a:pPr marL="171450" lvl="1" indent="-171450" algn="l" defTabSz="844550">
            <a:lnSpc>
              <a:spcPct val="90000"/>
            </a:lnSpc>
            <a:spcBef>
              <a:spcPct val="0"/>
            </a:spcBef>
            <a:spcAft>
              <a:spcPct val="15000"/>
            </a:spcAft>
            <a:buChar char="•"/>
          </a:pPr>
          <a:r>
            <a:rPr lang="en-US" sz="1900" kern="1200"/>
            <a:t>2026 Guidance Midpoint ??? At 15% +/- IRRs</a:t>
          </a:r>
        </a:p>
      </dsp:txBody>
      <dsp:txXfrm>
        <a:off x="3337917" y="910845"/>
        <a:ext cx="2925365" cy="3593805"/>
      </dsp:txXfrm>
    </dsp:sp>
    <dsp:sp modelId="{E7D354D9-061F-47C5-AC01-D37C03D648FA}">
      <dsp:nvSpPr>
        <dsp:cNvPr id="0" name=""/>
        <dsp:cNvSpPr/>
      </dsp:nvSpPr>
      <dsp:spPr>
        <a:xfrm>
          <a:off x="6672833" y="246843"/>
          <a:ext cx="2925365" cy="664002"/>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kern="1200"/>
            <a:t>Reducing Portfolio Risk</a:t>
          </a:r>
        </a:p>
      </dsp:txBody>
      <dsp:txXfrm>
        <a:off x="6672833" y="246843"/>
        <a:ext cx="2925365" cy="664002"/>
      </dsp:txXfrm>
    </dsp:sp>
    <dsp:sp modelId="{8D683494-B246-440B-B9DE-7E1D63876914}">
      <dsp:nvSpPr>
        <dsp:cNvPr id="0" name=""/>
        <dsp:cNvSpPr/>
      </dsp:nvSpPr>
      <dsp:spPr>
        <a:xfrm>
          <a:off x="6672833" y="910845"/>
          <a:ext cx="2925365" cy="3593805"/>
        </a:xfrm>
        <a:prstGeom prst="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a:t>Actively reducing SNF exposure</a:t>
          </a:r>
        </a:p>
        <a:p>
          <a:pPr marL="171450" lvl="1" indent="-171450" algn="l" defTabSz="844550">
            <a:lnSpc>
              <a:spcPct val="90000"/>
            </a:lnSpc>
            <a:spcBef>
              <a:spcPct val="0"/>
            </a:spcBef>
            <a:spcAft>
              <a:spcPct val="15000"/>
            </a:spcAft>
            <a:buChar char="•"/>
          </a:pPr>
          <a:r>
            <a:rPr lang="en-US" sz="1900" kern="1200"/>
            <a:t>Increasing tenant / operator diversification</a:t>
          </a:r>
        </a:p>
        <a:p>
          <a:pPr marL="171450" lvl="1" indent="-171450" algn="l" defTabSz="844550">
            <a:lnSpc>
              <a:spcPct val="90000"/>
            </a:lnSpc>
            <a:spcBef>
              <a:spcPct val="0"/>
            </a:spcBef>
            <a:spcAft>
              <a:spcPct val="15000"/>
            </a:spcAft>
            <a:buChar char="•"/>
          </a:pPr>
          <a:r>
            <a:rPr lang="en-US" sz="1900" kern="1200"/>
            <a:t>Reducing reinvestment risk from purchase options / loan repayments</a:t>
          </a:r>
        </a:p>
        <a:p>
          <a:pPr marL="171450" lvl="1" indent="-171450" algn="l" defTabSz="844550">
            <a:lnSpc>
              <a:spcPct val="90000"/>
            </a:lnSpc>
            <a:spcBef>
              <a:spcPct val="0"/>
            </a:spcBef>
            <a:spcAft>
              <a:spcPct val="15000"/>
            </a:spcAft>
            <a:buChar char="•"/>
          </a:pPr>
          <a:r>
            <a:rPr lang="en-US" sz="1900" kern="1200"/>
            <a:t>Reducing average age of portfolio, improving asset quality and long-term performance</a:t>
          </a:r>
        </a:p>
      </dsp:txBody>
      <dsp:txXfrm>
        <a:off x="6672833" y="910845"/>
        <a:ext cx="2925365" cy="359380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0.59228</cdr:x>
      <cdr:y>0.74829</cdr:y>
    </cdr:from>
    <cdr:to>
      <cdr:x>0.67069</cdr:x>
      <cdr:y>0.82424</cdr:y>
    </cdr:to>
    <cdr:grpSp>
      <cdr:nvGrpSpPr>
        <cdr:cNvPr id="2" name="Group 1">
          <a:extLst xmlns:a="http://schemas.openxmlformats.org/drawingml/2006/main">
            <a:ext uri="{FF2B5EF4-FFF2-40B4-BE49-F238E27FC236}">
              <a16:creationId xmlns:a16="http://schemas.microsoft.com/office/drawing/2014/main" id="{784EB885-BEC4-0DF3-DBB6-7AF27F319B83}"/>
            </a:ext>
          </a:extLst>
        </cdr:cNvPr>
        <cdr:cNvGrpSpPr/>
      </cdr:nvGrpSpPr>
      <cdr:grpSpPr>
        <a:xfrm xmlns:a="http://schemas.openxmlformats.org/drawingml/2006/main">
          <a:off x="2971805" y="1971203"/>
          <a:ext cx="393427" cy="200073"/>
          <a:chOff x="5597206" y="3901115"/>
          <a:chExt cx="393426" cy="200061"/>
        </a:xfrm>
      </cdr:grpSpPr>
      <cdr:sp macro="" textlink="">
        <cdr:nvSpPr>
          <cdr:cNvPr id="3" name="TextBox 71">
            <a:extLst xmlns:a="http://schemas.openxmlformats.org/drawingml/2006/main">
              <a:ext uri="{FF2B5EF4-FFF2-40B4-BE49-F238E27FC236}">
                <a16:creationId xmlns:a16="http://schemas.microsoft.com/office/drawing/2014/main" id="{335D3C5C-6DF5-1191-B70F-F550D0417B01}"/>
              </a:ext>
            </a:extLst>
          </cdr:cNvPr>
          <cdr:cNvSpPr txBox="1"/>
        </cdr:nvSpPr>
        <cdr:spPr>
          <a:xfrm xmlns:a="http://schemas.openxmlformats.org/drawingml/2006/main">
            <a:off x="5597206" y="3901115"/>
            <a:ext cx="393426" cy="20006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indent="0" algn="l" defTabSz="496382" rtl="0" eaLnBrk="1" latinLnBrk="0" hangingPunct="1">
              <a:defRPr sz="2000" kern="1200">
                <a:solidFill>
                  <a:schemeClr val="tx1"/>
                </a:solidFill>
                <a:latin typeface="+mn-lt"/>
                <a:ea typeface="+mn-ea"/>
                <a:cs typeface="+mn-cs"/>
              </a:defRPr>
            </a:lvl1pPr>
            <a:lvl2pPr marL="496382" indent="0" algn="l" defTabSz="496382" rtl="0" eaLnBrk="1" latinLnBrk="0" hangingPunct="1">
              <a:defRPr sz="2000" kern="1200">
                <a:solidFill>
                  <a:schemeClr val="tx1"/>
                </a:solidFill>
                <a:latin typeface="+mn-lt"/>
                <a:ea typeface="+mn-ea"/>
                <a:cs typeface="+mn-cs"/>
              </a:defRPr>
            </a:lvl2pPr>
            <a:lvl3pPr marL="992764" indent="0" algn="l" defTabSz="496382" rtl="0" eaLnBrk="1" latinLnBrk="0" hangingPunct="1">
              <a:defRPr sz="2000" kern="1200">
                <a:solidFill>
                  <a:schemeClr val="tx1"/>
                </a:solidFill>
                <a:latin typeface="+mn-lt"/>
                <a:ea typeface="+mn-ea"/>
                <a:cs typeface="+mn-cs"/>
              </a:defRPr>
            </a:lvl3pPr>
            <a:lvl4pPr marL="1489146" indent="0" algn="l" defTabSz="496382" rtl="0" eaLnBrk="1" latinLnBrk="0" hangingPunct="1">
              <a:defRPr sz="2000" kern="1200">
                <a:solidFill>
                  <a:schemeClr val="tx1"/>
                </a:solidFill>
                <a:latin typeface="+mn-lt"/>
                <a:ea typeface="+mn-ea"/>
                <a:cs typeface="+mn-cs"/>
              </a:defRPr>
            </a:lvl4pPr>
            <a:lvl5pPr marL="1985528" indent="0" algn="l" defTabSz="496382" rtl="0" eaLnBrk="1" latinLnBrk="0" hangingPunct="1">
              <a:defRPr sz="2000" kern="1200">
                <a:solidFill>
                  <a:schemeClr val="tx1"/>
                </a:solidFill>
                <a:latin typeface="+mn-lt"/>
                <a:ea typeface="+mn-ea"/>
                <a:cs typeface="+mn-cs"/>
              </a:defRPr>
            </a:lvl5pPr>
            <a:lvl6pPr marL="2481910" indent="0" algn="l" defTabSz="496382" rtl="0" eaLnBrk="1" latinLnBrk="0" hangingPunct="1">
              <a:defRPr sz="2000" kern="1200">
                <a:solidFill>
                  <a:schemeClr val="tx1"/>
                </a:solidFill>
                <a:latin typeface="+mn-lt"/>
                <a:ea typeface="+mn-ea"/>
                <a:cs typeface="+mn-cs"/>
              </a:defRPr>
            </a:lvl6pPr>
            <a:lvl7pPr marL="2978292" indent="0" algn="l" defTabSz="496382" rtl="0" eaLnBrk="1" latinLnBrk="0" hangingPunct="1">
              <a:defRPr sz="2000" kern="1200">
                <a:solidFill>
                  <a:schemeClr val="tx1"/>
                </a:solidFill>
                <a:latin typeface="+mn-lt"/>
                <a:ea typeface="+mn-ea"/>
                <a:cs typeface="+mn-cs"/>
              </a:defRPr>
            </a:lvl7pPr>
            <a:lvl8pPr marL="3474674" indent="0" algn="l" defTabSz="496382" rtl="0" eaLnBrk="1" latinLnBrk="0" hangingPunct="1">
              <a:defRPr sz="2000" kern="1200">
                <a:solidFill>
                  <a:schemeClr val="tx1"/>
                </a:solidFill>
                <a:latin typeface="+mn-lt"/>
                <a:ea typeface="+mn-ea"/>
                <a:cs typeface="+mn-cs"/>
              </a:defRPr>
            </a:lvl8pPr>
            <a:lvl9pPr marL="3971056" indent="0" algn="l" defTabSz="496382" rtl="0" eaLnBrk="1" latinLnBrk="0" hangingPunct="1">
              <a:defRPr sz="2000" kern="1200">
                <a:solidFill>
                  <a:schemeClr val="tx1"/>
                </a:solidFill>
                <a:latin typeface="+mn-lt"/>
                <a:ea typeface="+mn-ea"/>
                <a:cs typeface="+mn-cs"/>
              </a:defRPr>
            </a:lvl9pPr>
          </a:lstStyle>
          <a:p xmlns:a="http://schemas.openxmlformats.org/drawingml/2006/main">
            <a:pPr marL="0" marR="0" lvl="0" indent="0" defTabSz="4572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prstClr val="black"/>
                </a:solidFill>
                <a:effectLst/>
                <a:uLnTx/>
                <a:uFillTx/>
              </a:rPr>
              <a:t>1%</a:t>
            </a:r>
          </a:p>
        </cdr:txBody>
      </cdr:sp>
      <cdr:cxnSp macro="">
        <cdr:nvCxnSpPr>
          <cdr:cNvPr id="4" name="Straight Connector 3">
            <a:extLst xmlns:a="http://schemas.openxmlformats.org/drawingml/2006/main">
              <a:ext uri="{FF2B5EF4-FFF2-40B4-BE49-F238E27FC236}">
                <a16:creationId xmlns:a16="http://schemas.microsoft.com/office/drawing/2014/main" id="{BBF8620A-B523-55E5-968A-E2920F6D2A33}"/>
              </a:ext>
            </a:extLst>
          </cdr:cNvPr>
          <cdr:cNvCxnSpPr>
            <a:cxnSpLocks xmlns:a="http://schemas.openxmlformats.org/drawingml/2006/main"/>
          </cdr:cNvCxnSpPr>
        </cdr:nvCxnSpPr>
        <cdr:spPr>
          <a:xfrm xmlns:a="http://schemas.openxmlformats.org/drawingml/2006/main">
            <a:off x="5632266" y="4020778"/>
            <a:ext cx="60747" cy="0"/>
          </a:xfrm>
          <a:prstGeom xmlns:a="http://schemas.openxmlformats.org/drawingml/2006/main" prst="line">
            <a:avLst/>
          </a:prstGeom>
          <a:ln xmlns:a="http://schemas.openxmlformats.org/drawingml/2006/main" w="9525">
            <a:solidFill>
              <a:srgbClr val="83B5E4"/>
            </a:solidFill>
          </a:ln>
          <a:effectLst xmlns:a="http://schemas.openxmlformats.org/drawingml/2006/mai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grp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5" y="12"/>
            <a:ext cx="4002299" cy="347504"/>
          </a:xfrm>
          <a:prstGeom prst="rect">
            <a:avLst/>
          </a:prstGeom>
        </p:spPr>
        <p:txBody>
          <a:bodyPr vert="horz" lIns="89833" tIns="44932" rIns="89833" bIns="44932" rtlCol="0"/>
          <a:lstStyle>
            <a:lvl1pPr algn="l">
              <a:defRPr sz="1100"/>
            </a:lvl1pPr>
          </a:lstStyle>
          <a:p>
            <a:endParaRPr lang="en-US" dirty="0"/>
          </a:p>
        </p:txBody>
      </p:sp>
      <p:sp>
        <p:nvSpPr>
          <p:cNvPr id="3" name="Date Placeholder 2"/>
          <p:cNvSpPr>
            <a:spLocks noGrp="1"/>
          </p:cNvSpPr>
          <p:nvPr>
            <p:ph type="dt" sz="quarter" idx="1"/>
          </p:nvPr>
        </p:nvSpPr>
        <p:spPr>
          <a:xfrm>
            <a:off x="5231669" y="12"/>
            <a:ext cx="4002299" cy="347504"/>
          </a:xfrm>
          <a:prstGeom prst="rect">
            <a:avLst/>
          </a:prstGeom>
        </p:spPr>
        <p:txBody>
          <a:bodyPr vert="horz" lIns="89833" tIns="44932" rIns="89833" bIns="44932" rtlCol="0"/>
          <a:lstStyle>
            <a:lvl1pPr algn="r">
              <a:defRPr sz="1100"/>
            </a:lvl1pPr>
          </a:lstStyle>
          <a:p>
            <a:fld id="{28489EAB-53B4-4CEC-B3C6-AAF4CF33EEE4}" type="datetimeFigureOut">
              <a:rPr lang="en-US" smtClean="0"/>
              <a:pPr/>
              <a:t>3/11/2026</a:t>
            </a:fld>
            <a:endParaRPr lang="en-US" dirty="0"/>
          </a:p>
        </p:txBody>
      </p:sp>
      <p:sp>
        <p:nvSpPr>
          <p:cNvPr id="4" name="Footer Placeholder 3"/>
          <p:cNvSpPr>
            <a:spLocks noGrp="1"/>
          </p:cNvSpPr>
          <p:nvPr>
            <p:ph type="ftr" sz="quarter" idx="2"/>
          </p:nvPr>
        </p:nvSpPr>
        <p:spPr>
          <a:xfrm>
            <a:off x="45" y="6601371"/>
            <a:ext cx="4002299" cy="347504"/>
          </a:xfrm>
          <a:prstGeom prst="rect">
            <a:avLst/>
          </a:prstGeom>
        </p:spPr>
        <p:txBody>
          <a:bodyPr vert="horz" lIns="89833" tIns="44932" rIns="89833" bIns="44932" rtlCol="0" anchor="b"/>
          <a:lstStyle>
            <a:lvl1pPr algn="l">
              <a:defRPr sz="1100"/>
            </a:lvl1pPr>
          </a:lstStyle>
          <a:p>
            <a:endParaRPr lang="en-US" dirty="0"/>
          </a:p>
        </p:txBody>
      </p:sp>
      <p:sp>
        <p:nvSpPr>
          <p:cNvPr id="5" name="Slide Number Placeholder 4"/>
          <p:cNvSpPr>
            <a:spLocks noGrp="1"/>
          </p:cNvSpPr>
          <p:nvPr>
            <p:ph type="sldNum" sz="quarter" idx="3"/>
          </p:nvPr>
        </p:nvSpPr>
        <p:spPr>
          <a:xfrm>
            <a:off x="5231669" y="6601371"/>
            <a:ext cx="4002299" cy="347504"/>
          </a:xfrm>
          <a:prstGeom prst="rect">
            <a:avLst/>
          </a:prstGeom>
        </p:spPr>
        <p:txBody>
          <a:bodyPr vert="horz" lIns="89833" tIns="44932" rIns="89833" bIns="44932" rtlCol="0" anchor="b"/>
          <a:lstStyle>
            <a:lvl1pPr algn="r">
              <a:defRPr sz="1100"/>
            </a:lvl1pPr>
          </a:lstStyle>
          <a:p>
            <a:fld id="{E3950A6F-4C9A-4627-A2AB-E76CCA8004EC}" type="slidenum">
              <a:rPr lang="en-US" smtClean="0"/>
              <a:pPr/>
              <a:t>‹#›</a:t>
            </a:fld>
            <a:endParaRPr lang="en-US" dirty="0"/>
          </a:p>
        </p:txBody>
      </p:sp>
    </p:spTree>
    <p:extLst>
      <p:ext uri="{BB962C8B-B14F-4D97-AF65-F5344CB8AC3E}">
        <p14:creationId xmlns:p14="http://schemas.microsoft.com/office/powerpoint/2010/main" val="154743114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5" y="12"/>
            <a:ext cx="4002299" cy="347504"/>
          </a:xfrm>
          <a:prstGeom prst="rect">
            <a:avLst/>
          </a:prstGeom>
        </p:spPr>
        <p:txBody>
          <a:bodyPr vert="horz" lIns="89833" tIns="44932" rIns="89833" bIns="44932" rtlCol="0"/>
          <a:lstStyle>
            <a:lvl1pPr algn="l">
              <a:defRPr sz="1100"/>
            </a:lvl1pPr>
          </a:lstStyle>
          <a:p>
            <a:endParaRPr lang="en-US" dirty="0"/>
          </a:p>
        </p:txBody>
      </p:sp>
      <p:sp>
        <p:nvSpPr>
          <p:cNvPr id="3" name="Date Placeholder 2"/>
          <p:cNvSpPr>
            <a:spLocks noGrp="1"/>
          </p:cNvSpPr>
          <p:nvPr>
            <p:ph type="dt" idx="1"/>
          </p:nvPr>
        </p:nvSpPr>
        <p:spPr>
          <a:xfrm>
            <a:off x="5231669" y="12"/>
            <a:ext cx="4002299" cy="347504"/>
          </a:xfrm>
          <a:prstGeom prst="rect">
            <a:avLst/>
          </a:prstGeom>
        </p:spPr>
        <p:txBody>
          <a:bodyPr vert="horz" lIns="89833" tIns="44932" rIns="89833" bIns="44932" rtlCol="0"/>
          <a:lstStyle>
            <a:lvl1pPr algn="r">
              <a:defRPr sz="1100"/>
            </a:lvl1pPr>
          </a:lstStyle>
          <a:p>
            <a:fld id="{67EB26B0-F8C9-4820-BDE9-691F38E2BF8F}" type="datetimeFigureOut">
              <a:rPr lang="en-US" smtClean="0"/>
              <a:pPr/>
              <a:t>3/11/2026</a:t>
            </a:fld>
            <a:endParaRPr lang="en-US" dirty="0"/>
          </a:p>
        </p:txBody>
      </p:sp>
      <p:sp>
        <p:nvSpPr>
          <p:cNvPr id="4" name="Slide Image Placeholder 3"/>
          <p:cNvSpPr>
            <a:spLocks noGrp="1" noRot="1" noChangeAspect="1"/>
          </p:cNvSpPr>
          <p:nvPr>
            <p:ph type="sldImg" idx="2"/>
          </p:nvPr>
        </p:nvSpPr>
        <p:spPr>
          <a:xfrm>
            <a:off x="2827338" y="517525"/>
            <a:ext cx="3581400" cy="2603500"/>
          </a:xfrm>
          <a:prstGeom prst="rect">
            <a:avLst/>
          </a:prstGeom>
          <a:noFill/>
          <a:ln w="12700">
            <a:solidFill>
              <a:prstClr val="black"/>
            </a:solidFill>
          </a:ln>
        </p:spPr>
        <p:txBody>
          <a:bodyPr vert="horz" lIns="89833" tIns="44932" rIns="89833" bIns="44932" rtlCol="0" anchor="ctr"/>
          <a:lstStyle/>
          <a:p>
            <a:endParaRPr lang="en-US" dirty="0"/>
          </a:p>
        </p:txBody>
      </p:sp>
      <p:sp>
        <p:nvSpPr>
          <p:cNvPr id="5" name="Notes Placeholder 4"/>
          <p:cNvSpPr>
            <a:spLocks noGrp="1"/>
          </p:cNvSpPr>
          <p:nvPr>
            <p:ph type="body" sz="quarter" idx="3"/>
          </p:nvPr>
        </p:nvSpPr>
        <p:spPr>
          <a:xfrm>
            <a:off x="923610" y="3301312"/>
            <a:ext cx="7388860" cy="3127534"/>
          </a:xfrm>
          <a:prstGeom prst="rect">
            <a:avLst/>
          </a:prstGeom>
        </p:spPr>
        <p:txBody>
          <a:bodyPr vert="horz" lIns="89833" tIns="44932" rIns="89833" bIns="4493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45" y="6601371"/>
            <a:ext cx="4002299" cy="347504"/>
          </a:xfrm>
          <a:prstGeom prst="rect">
            <a:avLst/>
          </a:prstGeom>
        </p:spPr>
        <p:txBody>
          <a:bodyPr vert="horz" lIns="89833" tIns="44932" rIns="89833" bIns="44932" rtlCol="0" anchor="b"/>
          <a:lstStyle>
            <a:lvl1pPr algn="l">
              <a:defRPr sz="1100"/>
            </a:lvl1pPr>
          </a:lstStyle>
          <a:p>
            <a:endParaRPr lang="en-US" dirty="0"/>
          </a:p>
        </p:txBody>
      </p:sp>
      <p:sp>
        <p:nvSpPr>
          <p:cNvPr id="7" name="Slide Number Placeholder 6"/>
          <p:cNvSpPr>
            <a:spLocks noGrp="1"/>
          </p:cNvSpPr>
          <p:nvPr>
            <p:ph type="sldNum" sz="quarter" idx="5"/>
          </p:nvPr>
        </p:nvSpPr>
        <p:spPr>
          <a:xfrm>
            <a:off x="5231669" y="6601371"/>
            <a:ext cx="4002299" cy="347504"/>
          </a:xfrm>
          <a:prstGeom prst="rect">
            <a:avLst/>
          </a:prstGeom>
        </p:spPr>
        <p:txBody>
          <a:bodyPr vert="horz" lIns="89833" tIns="44932" rIns="89833" bIns="44932" rtlCol="0" anchor="b"/>
          <a:lstStyle>
            <a:lvl1pPr algn="r">
              <a:defRPr sz="1100"/>
            </a:lvl1pPr>
          </a:lstStyle>
          <a:p>
            <a:fld id="{C6147F53-47A1-41C1-96BD-DCD0501187A9}" type="slidenum">
              <a:rPr lang="en-US" smtClean="0"/>
              <a:pPr/>
              <a:t>‹#›</a:t>
            </a:fld>
            <a:endParaRPr lang="en-US" dirty="0"/>
          </a:p>
        </p:txBody>
      </p:sp>
    </p:spTree>
    <p:extLst>
      <p:ext uri="{BB962C8B-B14F-4D97-AF65-F5344CB8AC3E}">
        <p14:creationId xmlns:p14="http://schemas.microsoft.com/office/powerpoint/2010/main" val="3699442477"/>
      </p:ext>
    </p:extLst>
  </p:cSld>
  <p:clrMap bg1="lt1" tx1="dk1" bg2="lt2" tx2="dk2" accent1="accent1" accent2="accent2" accent3="accent3" accent4="accent4" accent5="accent5" accent6="accent6" hlink="hlink" folHlink="folHlink"/>
  <p:hf hdr="0" dt="0"/>
  <p:notesStyle>
    <a:lvl1pPr marL="0" algn="l" defTabSz="992764" rtl="0" eaLnBrk="1" latinLnBrk="0" hangingPunct="1">
      <a:defRPr sz="1303" kern="1200">
        <a:solidFill>
          <a:schemeClr val="tx1"/>
        </a:solidFill>
        <a:latin typeface="+mn-lt"/>
        <a:ea typeface="+mn-ea"/>
        <a:cs typeface="+mn-cs"/>
      </a:defRPr>
    </a:lvl1pPr>
    <a:lvl2pPr marL="496382" algn="l" defTabSz="992764" rtl="0" eaLnBrk="1" latinLnBrk="0" hangingPunct="1">
      <a:defRPr sz="1303" kern="1200">
        <a:solidFill>
          <a:schemeClr val="tx1"/>
        </a:solidFill>
        <a:latin typeface="+mn-lt"/>
        <a:ea typeface="+mn-ea"/>
        <a:cs typeface="+mn-cs"/>
      </a:defRPr>
    </a:lvl2pPr>
    <a:lvl3pPr marL="992764" algn="l" defTabSz="992764" rtl="0" eaLnBrk="1" latinLnBrk="0" hangingPunct="1">
      <a:defRPr sz="1303" kern="1200">
        <a:solidFill>
          <a:schemeClr val="tx1"/>
        </a:solidFill>
        <a:latin typeface="+mn-lt"/>
        <a:ea typeface="+mn-ea"/>
        <a:cs typeface="+mn-cs"/>
      </a:defRPr>
    </a:lvl3pPr>
    <a:lvl4pPr marL="1489146" algn="l" defTabSz="992764" rtl="0" eaLnBrk="1" latinLnBrk="0" hangingPunct="1">
      <a:defRPr sz="1303" kern="1200">
        <a:solidFill>
          <a:schemeClr val="tx1"/>
        </a:solidFill>
        <a:latin typeface="+mn-lt"/>
        <a:ea typeface="+mn-ea"/>
        <a:cs typeface="+mn-cs"/>
      </a:defRPr>
    </a:lvl4pPr>
    <a:lvl5pPr marL="1985528" algn="l" defTabSz="992764" rtl="0" eaLnBrk="1" latinLnBrk="0" hangingPunct="1">
      <a:defRPr sz="1303" kern="1200">
        <a:solidFill>
          <a:schemeClr val="tx1"/>
        </a:solidFill>
        <a:latin typeface="+mn-lt"/>
        <a:ea typeface="+mn-ea"/>
        <a:cs typeface="+mn-cs"/>
      </a:defRPr>
    </a:lvl5pPr>
    <a:lvl6pPr marL="2481910" algn="l" defTabSz="992764" rtl="0" eaLnBrk="1" latinLnBrk="0" hangingPunct="1">
      <a:defRPr sz="1303" kern="1200">
        <a:solidFill>
          <a:schemeClr val="tx1"/>
        </a:solidFill>
        <a:latin typeface="+mn-lt"/>
        <a:ea typeface="+mn-ea"/>
        <a:cs typeface="+mn-cs"/>
      </a:defRPr>
    </a:lvl6pPr>
    <a:lvl7pPr marL="2978292" algn="l" defTabSz="992764" rtl="0" eaLnBrk="1" latinLnBrk="0" hangingPunct="1">
      <a:defRPr sz="1303" kern="1200">
        <a:solidFill>
          <a:schemeClr val="tx1"/>
        </a:solidFill>
        <a:latin typeface="+mn-lt"/>
        <a:ea typeface="+mn-ea"/>
        <a:cs typeface="+mn-cs"/>
      </a:defRPr>
    </a:lvl7pPr>
    <a:lvl8pPr marL="3474674" algn="l" defTabSz="992764" rtl="0" eaLnBrk="1" latinLnBrk="0" hangingPunct="1">
      <a:defRPr sz="1303" kern="1200">
        <a:solidFill>
          <a:schemeClr val="tx1"/>
        </a:solidFill>
        <a:latin typeface="+mn-lt"/>
        <a:ea typeface="+mn-ea"/>
        <a:cs typeface="+mn-cs"/>
      </a:defRPr>
    </a:lvl8pPr>
    <a:lvl9pPr marL="3971056" algn="l" defTabSz="992764" rtl="0" eaLnBrk="1" latinLnBrk="0" hangingPunct="1">
      <a:defRPr sz="130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C6147F53-47A1-41C1-96BD-DCD0501187A9}" type="slidenum">
              <a:rPr lang="en-US" smtClean="0"/>
              <a:pPr/>
              <a:t>2</a:t>
            </a:fld>
            <a:endParaRPr lang="en-US" dirty="0"/>
          </a:p>
        </p:txBody>
      </p:sp>
    </p:spTree>
    <p:extLst>
      <p:ext uri="{BB962C8B-B14F-4D97-AF65-F5344CB8AC3E}">
        <p14:creationId xmlns:p14="http://schemas.microsoft.com/office/powerpoint/2010/main" val="2489738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27338" y="517525"/>
            <a:ext cx="3581400" cy="2603500"/>
          </a:xfrm>
        </p:spPr>
      </p:sp>
      <p:sp>
        <p:nvSpPr>
          <p:cNvPr id="3" name="Notes Placeholder 2"/>
          <p:cNvSpPr>
            <a:spLocks noGrp="1"/>
          </p:cNvSpPr>
          <p:nvPr>
            <p:ph type="body" idx="1"/>
          </p:nvPr>
        </p:nvSpPr>
        <p:spPr/>
        <p:txBody>
          <a:bodyPr>
            <a:normAutofit/>
          </a:bodyPr>
          <a:lstStyle/>
          <a:p>
            <a:r>
              <a:rPr lang="en-US" dirty="0"/>
              <a:t>~ </a:t>
            </a:r>
            <a:r>
              <a:rPr lang="en-US" sz="1300" dirty="0"/>
              <a:t>As of June 30, 2025, we had $640.4 million in liquidity as follows </a:t>
            </a:r>
            <a:r>
              <a:rPr lang="en-US" sz="1300" i="1" dirty="0"/>
              <a:t>(amounts in thousands, except per share amounts)</a:t>
            </a:r>
            <a:r>
              <a:rPr lang="en-US" sz="1300" dirty="0"/>
              <a:t>:  Cash and cash equivalents-$ 7,609 + Available under unsecured revolving line of credit $256,450 + Available under Equity Distribution Agreement $376,378. Total Liquidity $640,437</a:t>
            </a:r>
          </a:p>
          <a:p>
            <a:r>
              <a:rPr lang="en-US" sz="1300" baseline="30000" dirty="0"/>
              <a:t>(2)</a:t>
            </a:r>
            <a:endParaRPr lang="en-US" sz="1300" dirty="0"/>
          </a:p>
          <a:p>
            <a:endParaRPr lang="en-US" sz="1800" i="1" dirty="0">
              <a:latin typeface="Times New Roman" panose="02020603050405020304" pitchFamily="18" charset="0"/>
              <a:ea typeface="Arial Unicode MS"/>
            </a:endParaRPr>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3</a:t>
            </a:fld>
            <a:endParaRPr lang="en-US" dirty="0"/>
          </a:p>
        </p:txBody>
      </p:sp>
    </p:spTree>
    <p:extLst>
      <p:ext uri="{BB962C8B-B14F-4D97-AF65-F5344CB8AC3E}">
        <p14:creationId xmlns:p14="http://schemas.microsoft.com/office/powerpoint/2010/main" val="7089684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C6147F53-47A1-41C1-96BD-DCD0501187A9}" type="slidenum">
              <a:rPr lang="en-US" smtClean="0"/>
              <a:pPr/>
              <a:t>11</a:t>
            </a:fld>
            <a:endParaRPr lang="en-US" dirty="0"/>
          </a:p>
        </p:txBody>
      </p:sp>
    </p:spTree>
    <p:extLst>
      <p:ext uri="{BB962C8B-B14F-4D97-AF65-F5344CB8AC3E}">
        <p14:creationId xmlns:p14="http://schemas.microsoft.com/office/powerpoint/2010/main" val="30733365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AF0FE-A089-1561-6E81-FD63091EB4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1193E1-8CF4-AE0C-6377-89966C5F3323}"/>
              </a:ext>
            </a:extLst>
          </p:cNvPr>
          <p:cNvSpPr>
            <a:spLocks noGrp="1" noRot="1" noChangeAspect="1"/>
          </p:cNvSpPr>
          <p:nvPr>
            <p:ph type="sldImg"/>
          </p:nvPr>
        </p:nvSpPr>
        <p:spPr>
          <a:xfrm>
            <a:off x="2827338" y="517525"/>
            <a:ext cx="3581400" cy="2603500"/>
          </a:xfrm>
        </p:spPr>
      </p:sp>
      <p:sp>
        <p:nvSpPr>
          <p:cNvPr id="3" name="Notes Placeholder 2">
            <a:extLst>
              <a:ext uri="{FF2B5EF4-FFF2-40B4-BE49-F238E27FC236}">
                <a16:creationId xmlns:a16="http://schemas.microsoft.com/office/drawing/2014/main" id="{99847CE4-0374-1B00-501E-6E4CBD8DB298}"/>
              </a:ext>
            </a:extLst>
          </p:cNvPr>
          <p:cNvSpPr>
            <a:spLocks noGrp="1"/>
          </p:cNvSpPr>
          <p:nvPr>
            <p:ph type="body" idx="1"/>
          </p:nvPr>
        </p:nvSpPr>
        <p:spPr/>
        <p:txBody>
          <a:bodyPr>
            <a:normAutofit/>
          </a:bodyPr>
          <a:lstStyle/>
          <a:p>
            <a:endParaRPr lang="en-US" dirty="0"/>
          </a:p>
        </p:txBody>
      </p:sp>
      <p:sp>
        <p:nvSpPr>
          <p:cNvPr id="4" name="Footer Placeholder 3">
            <a:extLst>
              <a:ext uri="{FF2B5EF4-FFF2-40B4-BE49-F238E27FC236}">
                <a16:creationId xmlns:a16="http://schemas.microsoft.com/office/drawing/2014/main" id="{10825EC5-3E99-AE37-3D67-CCD26E7A4D93}"/>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EADDB060-03D5-2A3B-27CE-F9FA237851D2}"/>
              </a:ext>
            </a:extLst>
          </p:cNvPr>
          <p:cNvSpPr>
            <a:spLocks noGrp="1"/>
          </p:cNvSpPr>
          <p:nvPr>
            <p:ph type="sldNum" sz="quarter" idx="11"/>
          </p:nvPr>
        </p:nvSpPr>
        <p:spPr/>
        <p:txBody>
          <a:bodyPr/>
          <a:lstStyle/>
          <a:p>
            <a:fld id="{C6147F53-47A1-41C1-96BD-DCD0501187A9}" type="slidenum">
              <a:rPr lang="en-US" smtClean="0"/>
              <a:pPr/>
              <a:t>12</a:t>
            </a:fld>
            <a:endParaRPr lang="en-US" dirty="0"/>
          </a:p>
        </p:txBody>
      </p:sp>
    </p:spTree>
    <p:extLst>
      <p:ext uri="{BB962C8B-B14F-4D97-AF65-F5344CB8AC3E}">
        <p14:creationId xmlns:p14="http://schemas.microsoft.com/office/powerpoint/2010/main" val="9046254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3BE4E-D63E-4DC5-EE65-B966413848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EAC8BC-3D92-9CD2-072B-07FF582EBB66}"/>
              </a:ext>
            </a:extLst>
          </p:cNvPr>
          <p:cNvSpPr>
            <a:spLocks noGrp="1" noRot="1" noChangeAspect="1"/>
          </p:cNvSpPr>
          <p:nvPr>
            <p:ph type="sldImg"/>
          </p:nvPr>
        </p:nvSpPr>
        <p:spPr>
          <a:xfrm>
            <a:off x="2827338" y="517525"/>
            <a:ext cx="3581400" cy="2603500"/>
          </a:xfrm>
        </p:spPr>
      </p:sp>
      <p:sp>
        <p:nvSpPr>
          <p:cNvPr id="3" name="Notes Placeholder 2">
            <a:extLst>
              <a:ext uri="{FF2B5EF4-FFF2-40B4-BE49-F238E27FC236}">
                <a16:creationId xmlns:a16="http://schemas.microsoft.com/office/drawing/2014/main" id="{95714B49-EE02-5BCD-7A14-794CEE13CE71}"/>
              </a:ext>
            </a:extLst>
          </p:cNvPr>
          <p:cNvSpPr>
            <a:spLocks noGrp="1"/>
          </p:cNvSpPr>
          <p:nvPr>
            <p:ph type="body" idx="1"/>
          </p:nvPr>
        </p:nvSpPr>
        <p:spPr/>
        <p:txBody>
          <a:bodyPr>
            <a:normAutofit/>
          </a:bodyPr>
          <a:lstStyle/>
          <a:p>
            <a:endParaRPr lang="en-US" dirty="0"/>
          </a:p>
        </p:txBody>
      </p:sp>
      <p:sp>
        <p:nvSpPr>
          <p:cNvPr id="4" name="Footer Placeholder 3">
            <a:extLst>
              <a:ext uri="{FF2B5EF4-FFF2-40B4-BE49-F238E27FC236}">
                <a16:creationId xmlns:a16="http://schemas.microsoft.com/office/drawing/2014/main" id="{680505AE-E97A-8606-CDA8-CFA56EF87044}"/>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D6AC6168-689C-A901-244F-347EBBC5AAC3}"/>
              </a:ext>
            </a:extLst>
          </p:cNvPr>
          <p:cNvSpPr>
            <a:spLocks noGrp="1"/>
          </p:cNvSpPr>
          <p:nvPr>
            <p:ph type="sldNum" sz="quarter" idx="11"/>
          </p:nvPr>
        </p:nvSpPr>
        <p:spPr/>
        <p:txBody>
          <a:bodyPr/>
          <a:lstStyle/>
          <a:p>
            <a:fld id="{C6147F53-47A1-41C1-96BD-DCD0501187A9}" type="slidenum">
              <a:rPr lang="en-US" smtClean="0"/>
              <a:pPr/>
              <a:t>13</a:t>
            </a:fld>
            <a:endParaRPr lang="en-US" dirty="0"/>
          </a:p>
        </p:txBody>
      </p:sp>
    </p:spTree>
    <p:extLst>
      <p:ext uri="{BB962C8B-B14F-4D97-AF65-F5344CB8AC3E}">
        <p14:creationId xmlns:p14="http://schemas.microsoft.com/office/powerpoint/2010/main" val="7341483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21BCD-1A23-281C-8E74-7AD27FC5E0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4E6F53-FBC5-2DBA-4869-4663A05576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5ACC9F-29B2-FE0E-C2AF-EEC386935D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4FFE95F-0EB8-2C4A-8EB4-63E250F62BFC}"/>
              </a:ext>
            </a:extLst>
          </p:cNvPr>
          <p:cNvSpPr>
            <a:spLocks noGrp="1"/>
          </p:cNvSpPr>
          <p:nvPr>
            <p:ph type="sldNum" sz="quarter" idx="5"/>
          </p:nvPr>
        </p:nvSpPr>
        <p:spPr/>
        <p:txBody>
          <a:bodyPr/>
          <a:lstStyle/>
          <a:p>
            <a:fld id="{B5E4213A-8BF7-47C5-83F0-32309529B469}" type="slidenum">
              <a:rPr lang="en-US" smtClean="0"/>
              <a:t>14</a:t>
            </a:fld>
            <a:endParaRPr lang="en-US"/>
          </a:p>
        </p:txBody>
      </p:sp>
    </p:spTree>
    <p:extLst>
      <p:ext uri="{BB962C8B-B14F-4D97-AF65-F5344CB8AC3E}">
        <p14:creationId xmlns:p14="http://schemas.microsoft.com/office/powerpoint/2010/main" val="20133378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27338" y="517525"/>
            <a:ext cx="3581400" cy="2603500"/>
          </a:xfrm>
        </p:spPr>
      </p:sp>
      <p:sp>
        <p:nvSpPr>
          <p:cNvPr id="3" name="Notes Placeholder 2"/>
          <p:cNvSpPr>
            <a:spLocks noGrp="1"/>
          </p:cNvSpPr>
          <p:nvPr>
            <p:ph type="body" idx="1"/>
          </p:nvPr>
        </p:nvSpPr>
        <p:spPr/>
        <p:txBody>
          <a:bodyPr>
            <a:normAutofit/>
          </a:bodyPr>
          <a:lstStyle/>
          <a:p>
            <a:pPr fontAlgn="base">
              <a:lnSpc>
                <a:spcPts val="1350"/>
              </a:lnSpc>
            </a:pPr>
            <a:r>
              <a:rPr lang="en-US" sz="900" dirty="0">
                <a:solidFill>
                  <a:srgbClr val="FF0000"/>
                </a:solidFill>
              </a:rPr>
              <a:t>2/19/25 – SOURCE: https://www.census.gov/data/tables/2023/demo/popproj/2023-summary-tables.html</a:t>
            </a:r>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15</a:t>
            </a:fld>
            <a:endParaRPr lang="en-US" dirty="0"/>
          </a:p>
        </p:txBody>
      </p:sp>
    </p:spTree>
    <p:extLst>
      <p:ext uri="{BB962C8B-B14F-4D97-AF65-F5344CB8AC3E}">
        <p14:creationId xmlns:p14="http://schemas.microsoft.com/office/powerpoint/2010/main" val="4622149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27338" y="517525"/>
            <a:ext cx="3581400" cy="2603500"/>
          </a:xfrm>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18</a:t>
            </a:fld>
            <a:endParaRPr lang="en-US" dirty="0"/>
          </a:p>
        </p:txBody>
      </p:sp>
    </p:spTree>
    <p:extLst>
      <p:ext uri="{BB962C8B-B14F-4D97-AF65-F5344CB8AC3E}">
        <p14:creationId xmlns:p14="http://schemas.microsoft.com/office/powerpoint/2010/main" val="37402170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27338" y="517525"/>
            <a:ext cx="3581400" cy="2603500"/>
          </a:xfrm>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19</a:t>
            </a:fld>
            <a:endParaRPr lang="en-US" dirty="0"/>
          </a:p>
        </p:txBody>
      </p:sp>
    </p:spTree>
    <p:extLst>
      <p:ext uri="{BB962C8B-B14F-4D97-AF65-F5344CB8AC3E}">
        <p14:creationId xmlns:p14="http://schemas.microsoft.com/office/powerpoint/2010/main" val="3220913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27338" y="517525"/>
            <a:ext cx="3581400" cy="2603500"/>
          </a:xfrm>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20</a:t>
            </a:fld>
            <a:endParaRPr lang="en-US" dirty="0"/>
          </a:p>
        </p:txBody>
      </p:sp>
    </p:spTree>
    <p:extLst>
      <p:ext uri="{BB962C8B-B14F-4D97-AF65-F5344CB8AC3E}">
        <p14:creationId xmlns:p14="http://schemas.microsoft.com/office/powerpoint/2010/main" val="14447816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CE881-0B70-C2AE-E88E-72CCAFE828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C89C41-6578-49ED-CEE7-5F5CB21336B1}"/>
              </a:ext>
            </a:extLst>
          </p:cNvPr>
          <p:cNvSpPr>
            <a:spLocks noGrp="1" noRot="1" noChangeAspect="1"/>
          </p:cNvSpPr>
          <p:nvPr>
            <p:ph type="sldImg"/>
          </p:nvPr>
        </p:nvSpPr>
        <p:spPr>
          <a:xfrm>
            <a:off x="2827338" y="517525"/>
            <a:ext cx="3581400" cy="2603500"/>
          </a:xfrm>
        </p:spPr>
      </p:sp>
      <p:sp>
        <p:nvSpPr>
          <p:cNvPr id="3" name="Notes Placeholder 2">
            <a:extLst>
              <a:ext uri="{FF2B5EF4-FFF2-40B4-BE49-F238E27FC236}">
                <a16:creationId xmlns:a16="http://schemas.microsoft.com/office/drawing/2014/main" id="{320C3BE2-41E4-5D1C-AB8A-4BE9C0077F4B}"/>
              </a:ext>
            </a:extLst>
          </p:cNvPr>
          <p:cNvSpPr>
            <a:spLocks noGrp="1"/>
          </p:cNvSpPr>
          <p:nvPr>
            <p:ph type="body" idx="1"/>
          </p:nvPr>
        </p:nvSpPr>
        <p:spPr/>
        <p:txBody>
          <a:bodyPr>
            <a:normAutofit/>
          </a:bodyPr>
          <a:lstStyle/>
          <a:p>
            <a:endParaRPr lang="en-US" dirty="0"/>
          </a:p>
        </p:txBody>
      </p:sp>
      <p:sp>
        <p:nvSpPr>
          <p:cNvPr id="4" name="Footer Placeholder 3">
            <a:extLst>
              <a:ext uri="{FF2B5EF4-FFF2-40B4-BE49-F238E27FC236}">
                <a16:creationId xmlns:a16="http://schemas.microsoft.com/office/drawing/2014/main" id="{D1323169-C887-D489-CE3A-E9683F17FC0E}"/>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64E82883-1449-9842-AD54-D7BD9CDC0B13}"/>
              </a:ext>
            </a:extLst>
          </p:cNvPr>
          <p:cNvSpPr>
            <a:spLocks noGrp="1"/>
          </p:cNvSpPr>
          <p:nvPr>
            <p:ph type="sldNum" sz="quarter" idx="11"/>
          </p:nvPr>
        </p:nvSpPr>
        <p:spPr/>
        <p:txBody>
          <a:bodyPr/>
          <a:lstStyle/>
          <a:p>
            <a:fld id="{C6147F53-47A1-41C1-96BD-DCD0501187A9}" type="slidenum">
              <a:rPr lang="en-US" smtClean="0"/>
              <a:pPr/>
              <a:t>21</a:t>
            </a:fld>
            <a:endParaRPr lang="en-US" dirty="0"/>
          </a:p>
        </p:txBody>
      </p:sp>
    </p:spTree>
    <p:extLst>
      <p:ext uri="{BB962C8B-B14F-4D97-AF65-F5344CB8AC3E}">
        <p14:creationId xmlns:p14="http://schemas.microsoft.com/office/powerpoint/2010/main" val="20180613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to</a:t>
            </a:r>
            <a:r>
              <a:rPr lang="en-US" i="1" dirty="0"/>
              <a:t>: H:\Loan Summaries\Loan Amort Schedules\100.1260 Prestige Healthcare - Current Pay</a:t>
            </a:r>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22</a:t>
            </a:fld>
            <a:endParaRPr lang="en-US" dirty="0"/>
          </a:p>
        </p:txBody>
      </p:sp>
    </p:spTree>
    <p:extLst>
      <p:ext uri="{BB962C8B-B14F-4D97-AF65-F5344CB8AC3E}">
        <p14:creationId xmlns:p14="http://schemas.microsoft.com/office/powerpoint/2010/main" val="40237144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27338" y="517525"/>
            <a:ext cx="3581400" cy="2603500"/>
          </a:xfrm>
        </p:spPr>
      </p:sp>
      <p:sp>
        <p:nvSpPr>
          <p:cNvPr id="3" name="Notes Placeholder 2"/>
          <p:cNvSpPr>
            <a:spLocks noGrp="1"/>
          </p:cNvSpPr>
          <p:nvPr>
            <p:ph type="body" idx="1"/>
          </p:nvPr>
        </p:nvSpPr>
        <p:spPr/>
        <p:txBody>
          <a:bodyPr>
            <a:normAutofit/>
          </a:bodyPr>
          <a:lstStyle/>
          <a:p>
            <a:pPr defTabSz="991901">
              <a:defRPr/>
            </a:pPr>
            <a:r>
              <a:rPr lang="en-US" dirty="0"/>
              <a:t>Use By State by Type with Lease Term report  - IL includes 1 UDP-Encore Rockford/LovesPark</a:t>
            </a:r>
          </a:p>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23</a:t>
            </a:fld>
            <a:endParaRPr lang="en-US" dirty="0"/>
          </a:p>
        </p:txBody>
      </p:sp>
    </p:spTree>
    <p:extLst>
      <p:ext uri="{BB962C8B-B14F-4D97-AF65-F5344CB8AC3E}">
        <p14:creationId xmlns:p14="http://schemas.microsoft.com/office/powerpoint/2010/main" val="24311393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27338" y="517525"/>
            <a:ext cx="3581400" cy="26035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B398B64-4FCD-442A-B2F0-B2BB832EBA84}" type="slidenum">
              <a:rPr lang="en-US" smtClean="0"/>
              <a:pPr/>
              <a:t>24</a:t>
            </a:fld>
            <a:endParaRPr lang="en-US" dirty="0"/>
          </a:p>
        </p:txBody>
      </p:sp>
    </p:spTree>
    <p:extLst>
      <p:ext uri="{BB962C8B-B14F-4D97-AF65-F5344CB8AC3E}">
        <p14:creationId xmlns:p14="http://schemas.microsoft.com/office/powerpoint/2010/main" val="16553630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25</a:t>
            </a:fld>
            <a:endParaRPr lang="en-US" dirty="0"/>
          </a:p>
        </p:txBody>
      </p:sp>
    </p:spTree>
    <p:extLst>
      <p:ext uri="{BB962C8B-B14F-4D97-AF65-F5344CB8AC3E}">
        <p14:creationId xmlns:p14="http://schemas.microsoft.com/office/powerpoint/2010/main" val="19317457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047B1-AB1C-85D0-2FB1-1925099877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4C78FD-55EF-5AEA-C9F1-50CB59A95A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7D8082-B179-0B01-9522-11C8D1ADBD97}"/>
              </a:ext>
            </a:extLst>
          </p:cNvPr>
          <p:cNvSpPr>
            <a:spLocks noGrp="1"/>
          </p:cNvSpPr>
          <p:nvPr>
            <p:ph type="body" idx="1"/>
          </p:nvPr>
        </p:nvSpPr>
        <p:spPr/>
        <p:txBody>
          <a:bodyPr/>
          <a:lstStyle/>
          <a:p>
            <a:endParaRPr lang="en-US" dirty="0"/>
          </a:p>
        </p:txBody>
      </p:sp>
      <p:sp>
        <p:nvSpPr>
          <p:cNvPr id="4" name="Footer Placeholder 3">
            <a:extLst>
              <a:ext uri="{FF2B5EF4-FFF2-40B4-BE49-F238E27FC236}">
                <a16:creationId xmlns:a16="http://schemas.microsoft.com/office/drawing/2014/main" id="{F9E0A8DB-52D5-369D-AA7F-9AF509231317}"/>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5544A83D-4A96-7C24-95BC-FB24776E0367}"/>
              </a:ext>
            </a:extLst>
          </p:cNvPr>
          <p:cNvSpPr>
            <a:spLocks noGrp="1"/>
          </p:cNvSpPr>
          <p:nvPr>
            <p:ph type="sldNum" sz="quarter" idx="11"/>
          </p:nvPr>
        </p:nvSpPr>
        <p:spPr/>
        <p:txBody>
          <a:bodyPr/>
          <a:lstStyle/>
          <a:p>
            <a:fld id="{C6147F53-47A1-41C1-96BD-DCD0501187A9}" type="slidenum">
              <a:rPr lang="en-US" smtClean="0"/>
              <a:pPr/>
              <a:t>26</a:t>
            </a:fld>
            <a:endParaRPr lang="en-US" dirty="0"/>
          </a:p>
        </p:txBody>
      </p:sp>
    </p:spTree>
    <p:extLst>
      <p:ext uri="{BB962C8B-B14F-4D97-AF65-F5344CB8AC3E}">
        <p14:creationId xmlns:p14="http://schemas.microsoft.com/office/powerpoint/2010/main" val="18763381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27</a:t>
            </a:fld>
            <a:endParaRPr lang="en-US" dirty="0"/>
          </a:p>
        </p:txBody>
      </p:sp>
    </p:spTree>
    <p:extLst>
      <p:ext uri="{BB962C8B-B14F-4D97-AF65-F5344CB8AC3E}">
        <p14:creationId xmlns:p14="http://schemas.microsoft.com/office/powerpoint/2010/main" val="1886404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28</a:t>
            </a:fld>
            <a:endParaRPr lang="en-US" dirty="0"/>
          </a:p>
        </p:txBody>
      </p:sp>
    </p:spTree>
    <p:extLst>
      <p:ext uri="{BB962C8B-B14F-4D97-AF65-F5344CB8AC3E}">
        <p14:creationId xmlns:p14="http://schemas.microsoft.com/office/powerpoint/2010/main" val="6016021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29</a:t>
            </a:fld>
            <a:endParaRPr lang="en-US" dirty="0"/>
          </a:p>
        </p:txBody>
      </p:sp>
    </p:spTree>
    <p:extLst>
      <p:ext uri="{BB962C8B-B14F-4D97-AF65-F5344CB8AC3E}">
        <p14:creationId xmlns:p14="http://schemas.microsoft.com/office/powerpoint/2010/main" val="27467441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30</a:t>
            </a:fld>
            <a:endParaRPr lang="en-US" dirty="0"/>
          </a:p>
        </p:txBody>
      </p:sp>
    </p:spTree>
    <p:extLst>
      <p:ext uri="{BB962C8B-B14F-4D97-AF65-F5344CB8AC3E}">
        <p14:creationId xmlns:p14="http://schemas.microsoft.com/office/powerpoint/2010/main" val="1535827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31</a:t>
            </a:fld>
            <a:endParaRPr lang="en-US" dirty="0"/>
          </a:p>
        </p:txBody>
      </p:sp>
    </p:spTree>
    <p:extLst>
      <p:ext uri="{BB962C8B-B14F-4D97-AF65-F5344CB8AC3E}">
        <p14:creationId xmlns:p14="http://schemas.microsoft.com/office/powerpoint/2010/main" val="24604265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90427-87B9-38D3-058F-083DA14682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F2BD06-1B4A-0C50-4690-C05C6C89C76C}"/>
              </a:ext>
            </a:extLst>
          </p:cNvPr>
          <p:cNvSpPr>
            <a:spLocks noGrp="1" noRot="1" noChangeAspect="1"/>
          </p:cNvSpPr>
          <p:nvPr>
            <p:ph type="sldImg"/>
          </p:nvPr>
        </p:nvSpPr>
        <p:spPr>
          <a:xfrm>
            <a:off x="2827338" y="517525"/>
            <a:ext cx="3581400" cy="2603500"/>
          </a:xfrm>
        </p:spPr>
      </p:sp>
      <p:sp>
        <p:nvSpPr>
          <p:cNvPr id="3" name="Notes Placeholder 2">
            <a:extLst>
              <a:ext uri="{FF2B5EF4-FFF2-40B4-BE49-F238E27FC236}">
                <a16:creationId xmlns:a16="http://schemas.microsoft.com/office/drawing/2014/main" id="{C4B8FA4A-E76E-EF3F-8228-5D88362AD158}"/>
              </a:ext>
            </a:extLst>
          </p:cNvPr>
          <p:cNvSpPr>
            <a:spLocks noGrp="1"/>
          </p:cNvSpPr>
          <p:nvPr>
            <p:ph type="body" idx="1"/>
          </p:nvPr>
        </p:nvSpPr>
        <p:spPr/>
        <p:txBody>
          <a:bodyPr>
            <a:normAutofit/>
          </a:bodyPr>
          <a:lstStyle/>
          <a:p>
            <a:endParaRPr lang="en-US" dirty="0"/>
          </a:p>
        </p:txBody>
      </p:sp>
      <p:sp>
        <p:nvSpPr>
          <p:cNvPr id="4" name="Footer Placeholder 3">
            <a:extLst>
              <a:ext uri="{FF2B5EF4-FFF2-40B4-BE49-F238E27FC236}">
                <a16:creationId xmlns:a16="http://schemas.microsoft.com/office/drawing/2014/main" id="{281CE85E-9305-B3DF-518E-20655DCF88A9}"/>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568DC12B-B40A-9DFC-EC22-7D0DB907B3F3}"/>
              </a:ext>
            </a:extLst>
          </p:cNvPr>
          <p:cNvSpPr>
            <a:spLocks noGrp="1"/>
          </p:cNvSpPr>
          <p:nvPr>
            <p:ph type="sldNum" sz="quarter" idx="11"/>
          </p:nvPr>
        </p:nvSpPr>
        <p:spPr/>
        <p:txBody>
          <a:bodyPr/>
          <a:lstStyle/>
          <a:p>
            <a:fld id="{C6147F53-47A1-41C1-96BD-DCD0501187A9}" type="slidenum">
              <a:rPr lang="en-US" smtClean="0"/>
              <a:pPr/>
              <a:t>32</a:t>
            </a:fld>
            <a:endParaRPr lang="en-US" dirty="0"/>
          </a:p>
        </p:txBody>
      </p:sp>
    </p:spTree>
    <p:extLst>
      <p:ext uri="{BB962C8B-B14F-4D97-AF65-F5344CB8AC3E}">
        <p14:creationId xmlns:p14="http://schemas.microsoft.com/office/powerpoint/2010/main" val="25850553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33</a:t>
            </a:fld>
            <a:endParaRPr lang="en-US" dirty="0"/>
          </a:p>
        </p:txBody>
      </p:sp>
    </p:spTree>
    <p:extLst>
      <p:ext uri="{BB962C8B-B14F-4D97-AF65-F5344CB8AC3E}">
        <p14:creationId xmlns:p14="http://schemas.microsoft.com/office/powerpoint/2010/main" val="4145729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34</a:t>
            </a:fld>
            <a:endParaRPr lang="en-US" dirty="0"/>
          </a:p>
        </p:txBody>
      </p:sp>
    </p:spTree>
    <p:extLst>
      <p:ext uri="{BB962C8B-B14F-4D97-AF65-F5344CB8AC3E}">
        <p14:creationId xmlns:p14="http://schemas.microsoft.com/office/powerpoint/2010/main" val="31932419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35</a:t>
            </a:fld>
            <a:endParaRPr lang="en-US" dirty="0"/>
          </a:p>
        </p:txBody>
      </p:sp>
    </p:spTree>
    <p:extLst>
      <p:ext uri="{BB962C8B-B14F-4D97-AF65-F5344CB8AC3E}">
        <p14:creationId xmlns:p14="http://schemas.microsoft.com/office/powerpoint/2010/main" val="8716410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27338" y="517525"/>
            <a:ext cx="3581400" cy="2603500"/>
          </a:xfrm>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38</a:t>
            </a:fld>
            <a:endParaRPr lang="en-US" dirty="0"/>
          </a:p>
        </p:txBody>
      </p:sp>
    </p:spTree>
    <p:extLst>
      <p:ext uri="{BB962C8B-B14F-4D97-AF65-F5344CB8AC3E}">
        <p14:creationId xmlns:p14="http://schemas.microsoft.com/office/powerpoint/2010/main" val="35635965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27338" y="517525"/>
            <a:ext cx="3581400" cy="2603500"/>
          </a:xfrm>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39</a:t>
            </a:fld>
            <a:endParaRPr lang="en-US" dirty="0"/>
          </a:p>
        </p:txBody>
      </p:sp>
    </p:spTree>
    <p:extLst>
      <p:ext uri="{BB962C8B-B14F-4D97-AF65-F5344CB8AC3E}">
        <p14:creationId xmlns:p14="http://schemas.microsoft.com/office/powerpoint/2010/main" val="26749638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27338" y="517525"/>
            <a:ext cx="3581400" cy="2603500"/>
          </a:xfrm>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40</a:t>
            </a:fld>
            <a:endParaRPr lang="en-US" dirty="0"/>
          </a:p>
        </p:txBody>
      </p:sp>
    </p:spTree>
    <p:extLst>
      <p:ext uri="{BB962C8B-B14F-4D97-AF65-F5344CB8AC3E}">
        <p14:creationId xmlns:p14="http://schemas.microsoft.com/office/powerpoint/2010/main" val="4302967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755D7-584E-F522-8780-DFD6A4BC0E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DA424B-DAC5-D317-B632-E11E1ED309F3}"/>
              </a:ext>
            </a:extLst>
          </p:cNvPr>
          <p:cNvSpPr>
            <a:spLocks noGrp="1" noRot="1" noChangeAspect="1"/>
          </p:cNvSpPr>
          <p:nvPr>
            <p:ph type="sldImg"/>
          </p:nvPr>
        </p:nvSpPr>
        <p:spPr>
          <a:xfrm>
            <a:off x="2827338" y="517525"/>
            <a:ext cx="3581400" cy="2603500"/>
          </a:xfrm>
        </p:spPr>
      </p:sp>
      <p:sp>
        <p:nvSpPr>
          <p:cNvPr id="3" name="Notes Placeholder 2">
            <a:extLst>
              <a:ext uri="{FF2B5EF4-FFF2-40B4-BE49-F238E27FC236}">
                <a16:creationId xmlns:a16="http://schemas.microsoft.com/office/drawing/2014/main" id="{EC03A75C-F7F2-2E7B-C8F0-ED4B4009A445}"/>
              </a:ext>
            </a:extLst>
          </p:cNvPr>
          <p:cNvSpPr>
            <a:spLocks noGrp="1"/>
          </p:cNvSpPr>
          <p:nvPr>
            <p:ph type="body" idx="1"/>
          </p:nvPr>
        </p:nvSpPr>
        <p:spPr/>
        <p:txBody>
          <a:bodyPr>
            <a:normAutofit/>
          </a:bodyPr>
          <a:lstStyle/>
          <a:p>
            <a:endParaRPr lang="en-US" dirty="0"/>
          </a:p>
        </p:txBody>
      </p:sp>
      <p:sp>
        <p:nvSpPr>
          <p:cNvPr id="4" name="Footer Placeholder 3">
            <a:extLst>
              <a:ext uri="{FF2B5EF4-FFF2-40B4-BE49-F238E27FC236}">
                <a16:creationId xmlns:a16="http://schemas.microsoft.com/office/drawing/2014/main" id="{4C9708D6-B844-4C09-08FD-A40784AA4C58}"/>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AB9727A9-5221-7FFD-6B44-7DA2727E83D3}"/>
              </a:ext>
            </a:extLst>
          </p:cNvPr>
          <p:cNvSpPr>
            <a:spLocks noGrp="1"/>
          </p:cNvSpPr>
          <p:nvPr>
            <p:ph type="sldNum" sz="quarter" idx="11"/>
          </p:nvPr>
        </p:nvSpPr>
        <p:spPr/>
        <p:txBody>
          <a:bodyPr/>
          <a:lstStyle/>
          <a:p>
            <a:fld id="{C6147F53-47A1-41C1-96BD-DCD0501187A9}" type="slidenum">
              <a:rPr lang="en-US" smtClean="0"/>
              <a:pPr/>
              <a:t>41</a:t>
            </a:fld>
            <a:endParaRPr lang="en-US" dirty="0"/>
          </a:p>
        </p:txBody>
      </p:sp>
    </p:spTree>
    <p:extLst>
      <p:ext uri="{BB962C8B-B14F-4D97-AF65-F5344CB8AC3E}">
        <p14:creationId xmlns:p14="http://schemas.microsoft.com/office/powerpoint/2010/main" val="8983686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27338" y="517525"/>
            <a:ext cx="3581400" cy="2603500"/>
          </a:xfrm>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42</a:t>
            </a:fld>
            <a:endParaRPr lang="en-US" dirty="0"/>
          </a:p>
        </p:txBody>
      </p:sp>
    </p:spTree>
    <p:extLst>
      <p:ext uri="{BB962C8B-B14F-4D97-AF65-F5344CB8AC3E}">
        <p14:creationId xmlns:p14="http://schemas.microsoft.com/office/powerpoint/2010/main" val="13263479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27338" y="517525"/>
            <a:ext cx="3581400" cy="2603500"/>
          </a:xfrm>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43</a:t>
            </a:fld>
            <a:endParaRPr lang="en-US" dirty="0"/>
          </a:p>
        </p:txBody>
      </p:sp>
    </p:spTree>
    <p:extLst>
      <p:ext uri="{BB962C8B-B14F-4D97-AF65-F5344CB8AC3E}">
        <p14:creationId xmlns:p14="http://schemas.microsoft.com/office/powerpoint/2010/main" val="40910572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27338" y="517525"/>
            <a:ext cx="3581400" cy="26035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6147F53-47A1-41C1-96BD-DCD0501187A9}" type="slidenum">
              <a:rPr lang="en-US" smtClean="0"/>
              <a:pPr/>
              <a:t>44</a:t>
            </a:fld>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654807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57300" y="1196975"/>
            <a:ext cx="7543800" cy="254635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257300" y="3841750"/>
            <a:ext cx="7543800" cy="1766888"/>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5CB0E82-8C9E-4F8B-AA9C-DFE8A2C71236}" type="datetimeFigureOut">
              <a:rPr lang="en-US" smtClean="0"/>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6DC482D-BB54-4E60-A283-7E76B9A6A6AC}" type="slidenum">
              <a:rPr lang="en-US" smtClean="0"/>
              <a:t>‹#›</a:t>
            </a:fld>
            <a:endParaRPr lang="en-US" dirty="0"/>
          </a:p>
        </p:txBody>
      </p:sp>
    </p:spTree>
    <p:extLst>
      <p:ext uri="{BB962C8B-B14F-4D97-AF65-F5344CB8AC3E}">
        <p14:creationId xmlns:p14="http://schemas.microsoft.com/office/powerpoint/2010/main" val="3313245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CB0E82-8C9E-4F8B-AA9C-DFE8A2C71236}" type="datetimeFigureOut">
              <a:rPr lang="en-US" smtClean="0"/>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6DC482D-BB54-4E60-A283-7E76B9A6A6AC}" type="slidenum">
              <a:rPr lang="en-US" smtClean="0"/>
              <a:t>‹#›</a:t>
            </a:fld>
            <a:endParaRPr lang="en-US" dirty="0"/>
          </a:p>
        </p:txBody>
      </p:sp>
    </p:spTree>
    <p:extLst>
      <p:ext uri="{BB962C8B-B14F-4D97-AF65-F5344CB8AC3E}">
        <p14:creationId xmlns:p14="http://schemas.microsoft.com/office/powerpoint/2010/main" val="3143061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824038"/>
            <a:ext cx="8675688" cy="30432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85800" y="4895850"/>
            <a:ext cx="8675688" cy="160020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5CB0E82-8C9E-4F8B-AA9C-DFE8A2C71236}" type="datetimeFigureOut">
              <a:rPr lang="en-US" smtClean="0"/>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6DC482D-BB54-4E60-A283-7E76B9A6A6AC}" type="slidenum">
              <a:rPr lang="en-US" smtClean="0"/>
              <a:t>‹#›</a:t>
            </a:fld>
            <a:endParaRPr lang="en-US" dirty="0"/>
          </a:p>
        </p:txBody>
      </p:sp>
    </p:spTree>
    <p:extLst>
      <p:ext uri="{BB962C8B-B14F-4D97-AF65-F5344CB8AC3E}">
        <p14:creationId xmlns:p14="http://schemas.microsoft.com/office/powerpoint/2010/main" val="3534950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92150" y="1947863"/>
            <a:ext cx="4260850" cy="46402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05400" y="1947863"/>
            <a:ext cx="4260850" cy="46402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5CB0E82-8C9E-4F8B-AA9C-DFE8A2C71236}" type="datetimeFigureOut">
              <a:rPr lang="en-US" smtClean="0"/>
              <a:t>3/11/2026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6DC482D-BB54-4E60-A283-7E76B9A6A6AC}" type="slidenum">
              <a:rPr lang="en-US" smtClean="0"/>
              <a:t>‹#›</a:t>
            </a:fld>
            <a:endParaRPr lang="en-US" dirty="0"/>
          </a:p>
        </p:txBody>
      </p:sp>
    </p:spTree>
    <p:extLst>
      <p:ext uri="{BB962C8B-B14F-4D97-AF65-F5344CB8AC3E}">
        <p14:creationId xmlns:p14="http://schemas.microsoft.com/office/powerpoint/2010/main" val="1462862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2150" y="388938"/>
            <a:ext cx="8675688" cy="1414462"/>
          </a:xfrm>
        </p:spPr>
        <p:txBody>
          <a:bodyPr/>
          <a:lstStyle/>
          <a:p>
            <a:r>
              <a:rPr lang="en-US"/>
              <a:t>Click to edit Master title style</a:t>
            </a:r>
          </a:p>
        </p:txBody>
      </p:sp>
      <p:sp>
        <p:nvSpPr>
          <p:cNvPr id="3" name="Text Placeholder 2"/>
          <p:cNvSpPr>
            <a:spLocks noGrp="1"/>
          </p:cNvSpPr>
          <p:nvPr>
            <p:ph type="body" idx="1"/>
          </p:nvPr>
        </p:nvSpPr>
        <p:spPr>
          <a:xfrm>
            <a:off x="692150" y="1793875"/>
            <a:ext cx="4256088" cy="8778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92150" y="2671763"/>
            <a:ext cx="4256088" cy="39306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92700" y="1793875"/>
            <a:ext cx="4275138" cy="8778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92700" y="2671763"/>
            <a:ext cx="4275138" cy="39306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5CB0E82-8C9E-4F8B-AA9C-DFE8A2C71236}" type="datetimeFigureOut">
              <a:rPr lang="en-US" smtClean="0"/>
              <a:t>3/11/2026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6DC482D-BB54-4E60-A283-7E76B9A6A6AC}" type="slidenum">
              <a:rPr lang="en-US" smtClean="0"/>
              <a:t>‹#›</a:t>
            </a:fld>
            <a:endParaRPr lang="en-US" dirty="0"/>
          </a:p>
        </p:txBody>
      </p:sp>
    </p:spTree>
    <p:extLst>
      <p:ext uri="{BB962C8B-B14F-4D97-AF65-F5344CB8AC3E}">
        <p14:creationId xmlns:p14="http://schemas.microsoft.com/office/powerpoint/2010/main" val="3040007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5CB0E82-8C9E-4F8B-AA9C-DFE8A2C71236}" type="datetimeFigureOut">
              <a:rPr lang="en-US" smtClean="0"/>
              <a:t>3/11/2026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6DC482D-BB54-4E60-A283-7E76B9A6A6AC}" type="slidenum">
              <a:rPr lang="en-US" smtClean="0"/>
              <a:t>‹#›</a:t>
            </a:fld>
            <a:endParaRPr lang="en-US" dirty="0"/>
          </a:p>
        </p:txBody>
      </p:sp>
    </p:spTree>
    <p:extLst>
      <p:ext uri="{BB962C8B-B14F-4D97-AF65-F5344CB8AC3E}">
        <p14:creationId xmlns:p14="http://schemas.microsoft.com/office/powerpoint/2010/main" val="23121326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CB0E82-8C9E-4F8B-AA9C-DFE8A2C71236}" type="datetimeFigureOut">
              <a:rPr lang="en-US" smtClean="0"/>
              <a:t>3/11/2026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6DC482D-BB54-4E60-A283-7E76B9A6A6AC}" type="slidenum">
              <a:rPr lang="en-US" smtClean="0"/>
              <a:t>‹#›</a:t>
            </a:fld>
            <a:endParaRPr lang="en-US" dirty="0"/>
          </a:p>
        </p:txBody>
      </p:sp>
    </p:spTree>
    <p:extLst>
      <p:ext uri="{BB962C8B-B14F-4D97-AF65-F5344CB8AC3E}">
        <p14:creationId xmlns:p14="http://schemas.microsoft.com/office/powerpoint/2010/main" val="1682933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2150" y="487363"/>
            <a:ext cx="3244850" cy="1706562"/>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276725" y="1052513"/>
            <a:ext cx="5091113" cy="51990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2150" y="2193925"/>
            <a:ext cx="3244850" cy="4065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5CB0E82-8C9E-4F8B-AA9C-DFE8A2C71236}" type="datetimeFigureOut">
              <a:rPr lang="en-US" smtClean="0"/>
              <a:t>3/11/2026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6DC482D-BB54-4E60-A283-7E76B9A6A6AC}" type="slidenum">
              <a:rPr lang="en-US" smtClean="0"/>
              <a:t>‹#›</a:t>
            </a:fld>
            <a:endParaRPr lang="en-US" dirty="0"/>
          </a:p>
        </p:txBody>
      </p:sp>
    </p:spTree>
    <p:extLst>
      <p:ext uri="{BB962C8B-B14F-4D97-AF65-F5344CB8AC3E}">
        <p14:creationId xmlns:p14="http://schemas.microsoft.com/office/powerpoint/2010/main" val="1458751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2150" y="487363"/>
            <a:ext cx="3244850" cy="1706562"/>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4276725" y="1052513"/>
            <a:ext cx="5091113" cy="519906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92150" y="2193925"/>
            <a:ext cx="3244850" cy="4065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5CB0E82-8C9E-4F8B-AA9C-DFE8A2C71236}" type="datetimeFigureOut">
              <a:rPr lang="en-US" smtClean="0"/>
              <a:t>3/11/2026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6DC482D-BB54-4E60-A283-7E76B9A6A6AC}" type="slidenum">
              <a:rPr lang="en-US" smtClean="0"/>
              <a:t>‹#›</a:t>
            </a:fld>
            <a:endParaRPr lang="en-US" dirty="0"/>
          </a:p>
        </p:txBody>
      </p:sp>
    </p:spTree>
    <p:extLst>
      <p:ext uri="{BB962C8B-B14F-4D97-AF65-F5344CB8AC3E}">
        <p14:creationId xmlns:p14="http://schemas.microsoft.com/office/powerpoint/2010/main" val="547649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CB0E82-8C9E-4F8B-AA9C-DFE8A2C71236}" type="datetimeFigureOut">
              <a:rPr lang="en-US" smtClean="0"/>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6DC482D-BB54-4E60-A283-7E76B9A6A6AC}" type="slidenum">
              <a:rPr lang="en-US" smtClean="0"/>
              <a:t>‹#›</a:t>
            </a:fld>
            <a:endParaRPr lang="en-US" dirty="0"/>
          </a:p>
        </p:txBody>
      </p:sp>
    </p:spTree>
    <p:extLst>
      <p:ext uri="{BB962C8B-B14F-4D97-AF65-F5344CB8AC3E}">
        <p14:creationId xmlns:p14="http://schemas.microsoft.com/office/powerpoint/2010/main" val="40408912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97725" y="388938"/>
            <a:ext cx="2168525" cy="61991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92150" y="388938"/>
            <a:ext cx="6353175" cy="619918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CB0E82-8C9E-4F8B-AA9C-DFE8A2C71236}" type="datetimeFigureOut">
              <a:rPr lang="en-US" smtClean="0"/>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6DC482D-BB54-4E60-A283-7E76B9A6A6AC}" type="slidenum">
              <a:rPr lang="en-US" smtClean="0"/>
              <a:t>‹#›</a:t>
            </a:fld>
            <a:endParaRPr lang="en-US" dirty="0"/>
          </a:p>
        </p:txBody>
      </p:sp>
    </p:spTree>
    <p:extLst>
      <p:ext uri="{BB962C8B-B14F-4D97-AF65-F5344CB8AC3E}">
        <p14:creationId xmlns:p14="http://schemas.microsoft.com/office/powerpoint/2010/main" val="23999040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new o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lumMod val="75000"/>
                  </a:schemeClr>
                </a:solidFill>
                <a:latin typeface="Aptos" panose="020B0004020202020204" pitchFamily="34" charset="0"/>
              </a:defRPr>
            </a:lvl1pPr>
          </a:lstStyle>
          <a:p>
            <a:r>
              <a:rPr lang="en-US" dirty="0"/>
              <a:t>Click to edit Master title style</a:t>
            </a:r>
          </a:p>
        </p:txBody>
      </p:sp>
      <p:sp>
        <p:nvSpPr>
          <p:cNvPr id="5" name="Slide Number Placeholder 4"/>
          <p:cNvSpPr>
            <a:spLocks noGrp="1"/>
          </p:cNvSpPr>
          <p:nvPr>
            <p:ph type="sldNum" sz="quarter" idx="12"/>
          </p:nvPr>
        </p:nvSpPr>
        <p:spPr>
          <a:xfrm>
            <a:off x="9372600" y="7052196"/>
            <a:ext cx="591214" cy="263004"/>
          </a:xfrm>
        </p:spPr>
        <p:txBody>
          <a:bodyPr/>
          <a:lstStyle>
            <a:lvl1pPr>
              <a:defRPr sz="900">
                <a:solidFill>
                  <a:schemeClr val="accent1">
                    <a:lumMod val="75000"/>
                  </a:schemeClr>
                </a:solidFill>
              </a:defRPr>
            </a:lvl1pPr>
          </a:lstStyle>
          <a:p>
            <a:pPr defTabSz="914400"/>
            <a:fld id="{AA590538-B609-D447-83C1-8FE4121BED77}" type="slidenum">
              <a:rPr lang="en-US" kern="0" smtClean="0"/>
              <a:pPr defTabSz="914400"/>
              <a:t>‹#›</a:t>
            </a:fld>
            <a:endParaRPr lang="en-US" kern="0" dirty="0"/>
          </a:p>
        </p:txBody>
      </p:sp>
      <p:sp>
        <p:nvSpPr>
          <p:cNvPr id="3" name="TextBox 2">
            <a:extLst>
              <a:ext uri="{FF2B5EF4-FFF2-40B4-BE49-F238E27FC236}">
                <a16:creationId xmlns:a16="http://schemas.microsoft.com/office/drawing/2014/main" id="{5A521D0D-6E5F-41F2-8C1A-3B399405A7EE}"/>
              </a:ext>
            </a:extLst>
          </p:cNvPr>
          <p:cNvSpPr txBox="1"/>
          <p:nvPr userDrawn="1"/>
        </p:nvSpPr>
        <p:spPr>
          <a:xfrm>
            <a:off x="0" y="7052196"/>
            <a:ext cx="9601200" cy="263003"/>
          </a:xfrm>
          <a:custGeom>
            <a:avLst/>
            <a:gdLst>
              <a:gd name="connsiteX0" fmla="*/ 0 w 9531220"/>
              <a:gd name="connsiteY0" fmla="*/ 0 h 263003"/>
              <a:gd name="connsiteX1" fmla="*/ 9531220 w 9531220"/>
              <a:gd name="connsiteY1" fmla="*/ 0 h 263003"/>
              <a:gd name="connsiteX2" fmla="*/ 9531220 w 9531220"/>
              <a:gd name="connsiteY2" fmla="*/ 263003 h 263003"/>
              <a:gd name="connsiteX3" fmla="*/ 0 w 9531220"/>
              <a:gd name="connsiteY3" fmla="*/ 263003 h 263003"/>
              <a:gd name="connsiteX4" fmla="*/ 0 w 9531220"/>
              <a:gd name="connsiteY4" fmla="*/ 0 h 263003"/>
              <a:gd name="connsiteX0" fmla="*/ 0 w 9535330"/>
              <a:gd name="connsiteY0" fmla="*/ 0 h 263003"/>
              <a:gd name="connsiteX1" fmla="*/ 9535330 w 9535330"/>
              <a:gd name="connsiteY1" fmla="*/ 2055 h 263003"/>
              <a:gd name="connsiteX2" fmla="*/ 9531220 w 9535330"/>
              <a:gd name="connsiteY2" fmla="*/ 263003 h 263003"/>
              <a:gd name="connsiteX3" fmla="*/ 0 w 9535330"/>
              <a:gd name="connsiteY3" fmla="*/ 263003 h 263003"/>
              <a:gd name="connsiteX4" fmla="*/ 0 w 9535330"/>
              <a:gd name="connsiteY4" fmla="*/ 0 h 263003"/>
              <a:gd name="connsiteX0" fmla="*/ 0 w 9535330"/>
              <a:gd name="connsiteY0" fmla="*/ 0 h 263003"/>
              <a:gd name="connsiteX1" fmla="*/ 9535330 w 9535330"/>
              <a:gd name="connsiteY1" fmla="*/ 2055 h 263003"/>
              <a:gd name="connsiteX2" fmla="*/ 9531220 w 9535330"/>
              <a:gd name="connsiteY2" fmla="*/ 263003 h 263003"/>
              <a:gd name="connsiteX3" fmla="*/ 0 w 9535330"/>
              <a:gd name="connsiteY3" fmla="*/ 263003 h 263003"/>
              <a:gd name="connsiteX4" fmla="*/ 0 w 9535330"/>
              <a:gd name="connsiteY4" fmla="*/ 0 h 263003"/>
              <a:gd name="connsiteX0" fmla="*/ 0 w 9535330"/>
              <a:gd name="connsiteY0" fmla="*/ 0 h 263003"/>
              <a:gd name="connsiteX1" fmla="*/ 9535330 w 9535330"/>
              <a:gd name="connsiteY1" fmla="*/ 2055 h 263003"/>
              <a:gd name="connsiteX2" fmla="*/ 9531220 w 9535330"/>
              <a:gd name="connsiteY2" fmla="*/ 263003 h 263003"/>
              <a:gd name="connsiteX3" fmla="*/ 0 w 9535330"/>
              <a:gd name="connsiteY3" fmla="*/ 263003 h 263003"/>
              <a:gd name="connsiteX4" fmla="*/ 0 w 9535330"/>
              <a:gd name="connsiteY4" fmla="*/ 0 h 263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35330" h="263003">
                <a:moveTo>
                  <a:pt x="0" y="0"/>
                </a:moveTo>
                <a:lnTo>
                  <a:pt x="9535330" y="2055"/>
                </a:lnTo>
                <a:cubicBezTo>
                  <a:pt x="9400396" y="185615"/>
                  <a:pt x="9466835" y="141088"/>
                  <a:pt x="9531220" y="263003"/>
                </a:cubicBezTo>
                <a:lnTo>
                  <a:pt x="0" y="263003"/>
                </a:lnTo>
                <a:lnTo>
                  <a:pt x="0" y="0"/>
                </a:lnTo>
                <a:close/>
              </a:path>
            </a:pathLst>
          </a:custGeom>
          <a:solidFill>
            <a:srgbClr val="002F86"/>
          </a:solidFill>
        </p:spPr>
        <p:txBody>
          <a:bodyPr wrap="square" rtlCol="0">
            <a:spAutoFit/>
          </a:bodyPr>
          <a:lstStyle/>
          <a:p>
            <a:endParaRPr lang="en-US" sz="1200" dirty="0"/>
          </a:p>
        </p:txBody>
      </p:sp>
      <p:sp>
        <p:nvSpPr>
          <p:cNvPr id="6" name="TextBox 5">
            <a:extLst>
              <a:ext uri="{FF2B5EF4-FFF2-40B4-BE49-F238E27FC236}">
                <a16:creationId xmlns:a16="http://schemas.microsoft.com/office/drawing/2014/main" id="{EA5A59F4-1240-4BAD-B497-09132802F2AA}"/>
              </a:ext>
            </a:extLst>
          </p:cNvPr>
          <p:cNvSpPr txBox="1"/>
          <p:nvPr userDrawn="1"/>
        </p:nvSpPr>
        <p:spPr>
          <a:xfrm>
            <a:off x="258598" y="7071325"/>
            <a:ext cx="9028277" cy="215444"/>
          </a:xfrm>
          <a:prstGeom prst="rect">
            <a:avLst/>
          </a:prstGeom>
          <a:noFill/>
        </p:spPr>
        <p:txBody>
          <a:bodyPr wrap="square" rtlCol="0">
            <a:spAutoFit/>
          </a:bodyPr>
          <a:lstStyle/>
          <a:p>
            <a:r>
              <a:rPr lang="en-US" sz="800" dirty="0">
                <a:solidFill>
                  <a:schemeClr val="bg1">
                    <a:lumMod val="85000"/>
                  </a:schemeClr>
                </a:solidFill>
              </a:rPr>
              <a:t>INVESTOR PRESENTATION						                                         MARCH 2026</a:t>
            </a:r>
          </a:p>
        </p:txBody>
      </p:sp>
    </p:spTree>
    <p:extLst>
      <p:ext uri="{BB962C8B-B14F-4D97-AF65-F5344CB8AC3E}">
        <p14:creationId xmlns:p14="http://schemas.microsoft.com/office/powerpoint/2010/main" val="38810743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772B0-7DF3-CCBA-58FE-FD5777F0DD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0C8F7E-CE6D-F778-7B58-47B435CF7AA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92BC35-31AF-E8B6-E756-8F1853920F7B}"/>
              </a:ext>
            </a:extLst>
          </p:cNvPr>
          <p:cNvSpPr>
            <a:spLocks noGrp="1"/>
          </p:cNvSpPr>
          <p:nvPr>
            <p:ph type="dt" sz="half" idx="10"/>
          </p:nvPr>
        </p:nvSpPr>
        <p:spPr/>
        <p:txBody>
          <a:bodyPr/>
          <a:lstStyle/>
          <a:p>
            <a:fld id="{CFC57D77-57B4-4297-944B-5482476B6977}" type="datetimeFigureOut">
              <a:rPr lang="en-US" smtClean="0"/>
              <a:t>3/11/2026</a:t>
            </a:fld>
            <a:endParaRPr lang="en-US"/>
          </a:p>
        </p:txBody>
      </p:sp>
      <p:sp>
        <p:nvSpPr>
          <p:cNvPr id="5" name="Footer Placeholder 4">
            <a:extLst>
              <a:ext uri="{FF2B5EF4-FFF2-40B4-BE49-F238E27FC236}">
                <a16:creationId xmlns:a16="http://schemas.microsoft.com/office/drawing/2014/main" id="{0A1A46CC-A905-67A9-0431-D8E39ED210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A9DF8F-4988-884F-6F4E-3E183E4FFD45}"/>
              </a:ext>
            </a:extLst>
          </p:cNvPr>
          <p:cNvSpPr>
            <a:spLocks noGrp="1"/>
          </p:cNvSpPr>
          <p:nvPr>
            <p:ph type="sldNum" sz="quarter" idx="12"/>
          </p:nvPr>
        </p:nvSpPr>
        <p:spPr/>
        <p:txBody>
          <a:bodyPr/>
          <a:lstStyle/>
          <a:p>
            <a:fld id="{D23DB2DA-6FC0-49FE-BD19-A60201A706BC}" type="slidenum">
              <a:rPr lang="en-US" smtClean="0"/>
              <a:t>‹#›</a:t>
            </a:fld>
            <a:endParaRPr lang="en-US"/>
          </a:p>
        </p:txBody>
      </p:sp>
    </p:spTree>
    <p:extLst>
      <p:ext uri="{BB962C8B-B14F-4D97-AF65-F5344CB8AC3E}">
        <p14:creationId xmlns:p14="http://schemas.microsoft.com/office/powerpoint/2010/main" val="6660947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434C0D-507D-A48F-CC23-0C75878C4323}"/>
              </a:ext>
            </a:extLst>
          </p:cNvPr>
          <p:cNvSpPr>
            <a:spLocks noGrp="1"/>
          </p:cNvSpPr>
          <p:nvPr>
            <p:ph type="dt" sz="half" idx="10"/>
          </p:nvPr>
        </p:nvSpPr>
        <p:spPr/>
        <p:txBody>
          <a:bodyPr/>
          <a:lstStyle/>
          <a:p>
            <a:fld id="{CFC57D77-57B4-4297-944B-5482476B6977}" type="datetimeFigureOut">
              <a:rPr lang="en-US" smtClean="0"/>
              <a:t>3/11/2026</a:t>
            </a:fld>
            <a:endParaRPr lang="en-US"/>
          </a:p>
        </p:txBody>
      </p:sp>
      <p:sp>
        <p:nvSpPr>
          <p:cNvPr id="3" name="Footer Placeholder 2">
            <a:extLst>
              <a:ext uri="{FF2B5EF4-FFF2-40B4-BE49-F238E27FC236}">
                <a16:creationId xmlns:a16="http://schemas.microsoft.com/office/drawing/2014/main" id="{AF0D656B-8493-2576-6C14-9B09C3ECA6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A5A37AF-91F1-2AF7-D09C-C233A26E0C8B}"/>
              </a:ext>
            </a:extLst>
          </p:cNvPr>
          <p:cNvSpPr>
            <a:spLocks noGrp="1"/>
          </p:cNvSpPr>
          <p:nvPr>
            <p:ph type="sldNum" sz="quarter" idx="12"/>
          </p:nvPr>
        </p:nvSpPr>
        <p:spPr/>
        <p:txBody>
          <a:bodyPr/>
          <a:lstStyle/>
          <a:p>
            <a:fld id="{D23DB2DA-6FC0-49FE-BD19-A60201A706BC}" type="slidenum">
              <a:rPr lang="en-US" smtClean="0"/>
              <a:t>‹#›</a:t>
            </a:fld>
            <a:endParaRPr lang="en-US"/>
          </a:p>
        </p:txBody>
      </p:sp>
    </p:spTree>
    <p:extLst>
      <p:ext uri="{BB962C8B-B14F-4D97-AF65-F5344CB8AC3E}">
        <p14:creationId xmlns:p14="http://schemas.microsoft.com/office/powerpoint/2010/main" val="35709534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A51D5-8210-A8B6-19B3-553A6F81B59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5E65A3-3B9A-F178-9CA6-F94DE56C86E5}"/>
              </a:ext>
            </a:extLst>
          </p:cNvPr>
          <p:cNvSpPr>
            <a:spLocks noGrp="1"/>
          </p:cNvSpPr>
          <p:nvPr>
            <p:ph sz="half" idx="1"/>
          </p:nvPr>
        </p:nvSpPr>
        <p:spPr>
          <a:xfrm>
            <a:off x="691515" y="1947333"/>
            <a:ext cx="427482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077D55-E4C6-91DB-4A4D-2D09F47772D8}"/>
              </a:ext>
            </a:extLst>
          </p:cNvPr>
          <p:cNvSpPr>
            <a:spLocks noGrp="1"/>
          </p:cNvSpPr>
          <p:nvPr>
            <p:ph sz="half" idx="2"/>
          </p:nvPr>
        </p:nvSpPr>
        <p:spPr>
          <a:xfrm>
            <a:off x="5092065" y="1947333"/>
            <a:ext cx="427482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0F674F8-74A7-0AFB-F747-EDC214357EC7}"/>
              </a:ext>
            </a:extLst>
          </p:cNvPr>
          <p:cNvSpPr>
            <a:spLocks noGrp="1"/>
          </p:cNvSpPr>
          <p:nvPr>
            <p:ph type="dt" sz="half" idx="10"/>
          </p:nvPr>
        </p:nvSpPr>
        <p:spPr/>
        <p:txBody>
          <a:bodyPr/>
          <a:lstStyle/>
          <a:p>
            <a:fld id="{95EE3E2F-4730-4B10-B07D-44A69A4A1ADF}" type="datetimeFigureOut">
              <a:rPr lang="en-US" smtClean="0"/>
              <a:t>3/11/2026</a:t>
            </a:fld>
            <a:endParaRPr lang="en-US"/>
          </a:p>
        </p:txBody>
      </p:sp>
      <p:sp>
        <p:nvSpPr>
          <p:cNvPr id="6" name="Footer Placeholder 5">
            <a:extLst>
              <a:ext uri="{FF2B5EF4-FFF2-40B4-BE49-F238E27FC236}">
                <a16:creationId xmlns:a16="http://schemas.microsoft.com/office/drawing/2014/main" id="{136D2AA7-5568-AD20-2EFD-E40B14DC48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1B2AAD-BC09-930F-E7A8-739BA02B7A55}"/>
              </a:ext>
            </a:extLst>
          </p:cNvPr>
          <p:cNvSpPr>
            <a:spLocks noGrp="1"/>
          </p:cNvSpPr>
          <p:nvPr>
            <p:ph type="sldNum" sz="quarter" idx="12"/>
          </p:nvPr>
        </p:nvSpPr>
        <p:spPr/>
        <p:txBody>
          <a:bodyPr/>
          <a:lstStyle/>
          <a:p>
            <a:fld id="{77FF1EF5-338E-41B4-B9A9-4B4DDF094F55}" type="slidenum">
              <a:rPr lang="en-US" smtClean="0"/>
              <a:t>‹#›</a:t>
            </a:fld>
            <a:endParaRPr lang="en-US"/>
          </a:p>
        </p:txBody>
      </p:sp>
    </p:spTree>
    <p:extLst>
      <p:ext uri="{BB962C8B-B14F-4D97-AF65-F5344CB8AC3E}">
        <p14:creationId xmlns:p14="http://schemas.microsoft.com/office/powerpoint/2010/main" val="32853619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2272454"/>
            <a:ext cx="8549640" cy="1568027"/>
          </a:xfrm>
        </p:spPr>
        <p:txBody>
          <a:bodyPr/>
          <a:lstStyle/>
          <a:p>
            <a:r>
              <a:rPr lang="en-US"/>
              <a:t>Click to edit Master title style</a:t>
            </a:r>
          </a:p>
        </p:txBody>
      </p:sp>
      <p:sp>
        <p:nvSpPr>
          <p:cNvPr id="3" name="Subtitle 2"/>
          <p:cNvSpPr>
            <a:spLocks noGrp="1"/>
          </p:cNvSpPr>
          <p:nvPr>
            <p:ph type="subTitle" idx="1"/>
          </p:nvPr>
        </p:nvSpPr>
        <p:spPr>
          <a:xfrm>
            <a:off x="1508760" y="4145280"/>
            <a:ext cx="7040880" cy="1869440"/>
          </a:xfrm>
        </p:spPr>
        <p:txBody>
          <a:bodyPr/>
          <a:lstStyle>
            <a:lvl1pPr marL="0" indent="0" algn="ctr">
              <a:buNone/>
              <a:defRPr>
                <a:solidFill>
                  <a:schemeClr val="tx1">
                    <a:tint val="75000"/>
                  </a:schemeClr>
                </a:solidFill>
              </a:defRPr>
            </a:lvl1pPr>
            <a:lvl2pPr marL="496382" indent="0" algn="ctr">
              <a:buNone/>
              <a:defRPr>
                <a:solidFill>
                  <a:schemeClr val="tx1">
                    <a:tint val="75000"/>
                  </a:schemeClr>
                </a:solidFill>
              </a:defRPr>
            </a:lvl2pPr>
            <a:lvl3pPr marL="992764" indent="0" algn="ctr">
              <a:buNone/>
              <a:defRPr>
                <a:solidFill>
                  <a:schemeClr val="tx1">
                    <a:tint val="75000"/>
                  </a:schemeClr>
                </a:solidFill>
              </a:defRPr>
            </a:lvl3pPr>
            <a:lvl4pPr marL="1489146" indent="0" algn="ctr">
              <a:buNone/>
              <a:defRPr>
                <a:solidFill>
                  <a:schemeClr val="tx1">
                    <a:tint val="75000"/>
                  </a:schemeClr>
                </a:solidFill>
              </a:defRPr>
            </a:lvl4pPr>
            <a:lvl5pPr marL="1985528" indent="0" algn="ctr">
              <a:buNone/>
              <a:defRPr>
                <a:solidFill>
                  <a:schemeClr val="tx1">
                    <a:tint val="75000"/>
                  </a:schemeClr>
                </a:solidFill>
              </a:defRPr>
            </a:lvl5pPr>
            <a:lvl6pPr marL="2481910" indent="0" algn="ctr">
              <a:buNone/>
              <a:defRPr>
                <a:solidFill>
                  <a:schemeClr val="tx1">
                    <a:tint val="75000"/>
                  </a:schemeClr>
                </a:solidFill>
              </a:defRPr>
            </a:lvl6pPr>
            <a:lvl7pPr marL="2978292" indent="0" algn="ctr">
              <a:buNone/>
              <a:defRPr>
                <a:solidFill>
                  <a:schemeClr val="tx1">
                    <a:tint val="75000"/>
                  </a:schemeClr>
                </a:solidFill>
              </a:defRPr>
            </a:lvl7pPr>
            <a:lvl8pPr marL="3474674" indent="0" algn="ctr">
              <a:buNone/>
              <a:defRPr>
                <a:solidFill>
                  <a:schemeClr val="tx1">
                    <a:tint val="75000"/>
                  </a:schemeClr>
                </a:solidFill>
              </a:defRPr>
            </a:lvl8pPr>
            <a:lvl9pPr marL="3971056"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502920" y="6780107"/>
            <a:ext cx="2346960" cy="389467"/>
          </a:xfrm>
          <a:prstGeom prst="rect">
            <a:avLst/>
          </a:prstGeom>
        </p:spPr>
        <p:txBody>
          <a:bodyPr/>
          <a:lstStyle/>
          <a:p>
            <a:pPr defTabSz="496382"/>
            <a:endParaRPr lang="en-US" sz="2000" dirty="0">
              <a:solidFill>
                <a:prstClr val="black"/>
              </a:solidFill>
            </a:endParaRPr>
          </a:p>
        </p:txBody>
      </p:sp>
      <p:sp>
        <p:nvSpPr>
          <p:cNvPr id="5" name="Footer Placeholder 4"/>
          <p:cNvSpPr>
            <a:spLocks noGrp="1"/>
          </p:cNvSpPr>
          <p:nvPr>
            <p:ph type="ftr" sz="quarter" idx="11"/>
          </p:nvPr>
        </p:nvSpPr>
        <p:spPr>
          <a:xfrm>
            <a:off x="3436620" y="6780107"/>
            <a:ext cx="3185160" cy="389467"/>
          </a:xfrm>
          <a:prstGeom prst="rect">
            <a:avLst/>
          </a:prstGeom>
        </p:spPr>
        <p:txBody>
          <a:bodyPr/>
          <a:lstStyle/>
          <a:p>
            <a:pPr defTabSz="496382"/>
            <a:endParaRPr lang="en-US" sz="2000" dirty="0">
              <a:solidFill>
                <a:prstClr val="black"/>
              </a:solidFill>
            </a:endParaRPr>
          </a:p>
        </p:txBody>
      </p:sp>
      <p:sp>
        <p:nvSpPr>
          <p:cNvPr id="6" name="Slide Number Placeholder 5"/>
          <p:cNvSpPr>
            <a:spLocks noGrp="1"/>
          </p:cNvSpPr>
          <p:nvPr>
            <p:ph type="sldNum" sz="quarter" idx="12"/>
          </p:nvPr>
        </p:nvSpPr>
        <p:spPr/>
        <p:txBody>
          <a:bodyPr/>
          <a:lstStyle/>
          <a:p>
            <a:fld id="{AA590538-B609-D447-83C1-8FE4121BED7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438462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solidFill>
                  <a:schemeClr val="tx2"/>
                </a:solidFill>
              </a:defRPr>
            </a:lvl1pPr>
          </a:lstStyle>
          <a:p>
            <a:r>
              <a:rPr lang="en-US" dirty="0">
                <a:solidFill>
                  <a:srgbClr val="172C69"/>
                </a:solidFill>
              </a:rPr>
              <a:t>Page </a:t>
            </a:r>
            <a:fld id="{AA590538-B609-D447-83C1-8FE4121BED77}" type="slidenum">
              <a:rPr lang="en-US" smtClean="0">
                <a:solidFill>
                  <a:srgbClr val="172C69"/>
                </a:solidFill>
              </a:rPr>
              <a:pPr/>
              <a:t>‹#›</a:t>
            </a:fld>
            <a:endParaRPr lang="en-US" dirty="0">
              <a:solidFill>
                <a:srgbClr val="172C69"/>
              </a:solidFill>
            </a:endParaRPr>
          </a:p>
        </p:txBody>
      </p:sp>
    </p:spTree>
    <p:extLst>
      <p:ext uri="{BB962C8B-B14F-4D97-AF65-F5344CB8AC3E}">
        <p14:creationId xmlns:p14="http://schemas.microsoft.com/office/powerpoint/2010/main" val="3745082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700694"/>
            <a:ext cx="8549640" cy="1452880"/>
          </a:xfrm>
        </p:spPr>
        <p:txBody>
          <a:bodyPr anchor="t"/>
          <a:lstStyle>
            <a:lvl1pPr algn="l">
              <a:defRPr sz="4300" b="1" cap="all"/>
            </a:lvl1pPr>
          </a:lstStyle>
          <a:p>
            <a:r>
              <a:rPr lang="en-US"/>
              <a:t>Click to edit Master title style</a:t>
            </a:r>
          </a:p>
        </p:txBody>
      </p:sp>
      <p:sp>
        <p:nvSpPr>
          <p:cNvPr id="3" name="Text Placeholder 2"/>
          <p:cNvSpPr>
            <a:spLocks noGrp="1"/>
          </p:cNvSpPr>
          <p:nvPr>
            <p:ph type="body" idx="1"/>
          </p:nvPr>
        </p:nvSpPr>
        <p:spPr>
          <a:xfrm>
            <a:off x="794544" y="3100495"/>
            <a:ext cx="8549640" cy="1600199"/>
          </a:xfrm>
        </p:spPr>
        <p:txBody>
          <a:bodyPr anchor="b"/>
          <a:lstStyle>
            <a:lvl1pPr marL="0" indent="0">
              <a:buNone/>
              <a:defRPr sz="2200">
                <a:solidFill>
                  <a:schemeClr val="tx1">
                    <a:tint val="75000"/>
                  </a:schemeClr>
                </a:solidFill>
              </a:defRPr>
            </a:lvl1pPr>
            <a:lvl2pPr marL="496382" indent="0">
              <a:buNone/>
              <a:defRPr sz="2000">
                <a:solidFill>
                  <a:schemeClr val="tx1">
                    <a:tint val="75000"/>
                  </a:schemeClr>
                </a:solidFill>
              </a:defRPr>
            </a:lvl2pPr>
            <a:lvl3pPr marL="992764" indent="0">
              <a:buNone/>
              <a:defRPr sz="1700">
                <a:solidFill>
                  <a:schemeClr val="tx1">
                    <a:tint val="75000"/>
                  </a:schemeClr>
                </a:solidFill>
              </a:defRPr>
            </a:lvl3pPr>
            <a:lvl4pPr marL="1489146" indent="0">
              <a:buNone/>
              <a:defRPr sz="1500">
                <a:solidFill>
                  <a:schemeClr val="tx1">
                    <a:tint val="75000"/>
                  </a:schemeClr>
                </a:solidFill>
              </a:defRPr>
            </a:lvl4pPr>
            <a:lvl5pPr marL="1985528" indent="0">
              <a:buNone/>
              <a:defRPr sz="1500">
                <a:solidFill>
                  <a:schemeClr val="tx1">
                    <a:tint val="75000"/>
                  </a:schemeClr>
                </a:solidFill>
              </a:defRPr>
            </a:lvl5pPr>
            <a:lvl6pPr marL="2481910" indent="0">
              <a:buNone/>
              <a:defRPr sz="1500">
                <a:solidFill>
                  <a:schemeClr val="tx1">
                    <a:tint val="75000"/>
                  </a:schemeClr>
                </a:solidFill>
              </a:defRPr>
            </a:lvl6pPr>
            <a:lvl7pPr marL="2978292" indent="0">
              <a:buNone/>
              <a:defRPr sz="1500">
                <a:solidFill>
                  <a:schemeClr val="tx1">
                    <a:tint val="75000"/>
                  </a:schemeClr>
                </a:solidFill>
              </a:defRPr>
            </a:lvl7pPr>
            <a:lvl8pPr marL="3474674" indent="0">
              <a:buNone/>
              <a:defRPr sz="1500">
                <a:solidFill>
                  <a:schemeClr val="tx1">
                    <a:tint val="75000"/>
                  </a:schemeClr>
                </a:solidFill>
              </a:defRPr>
            </a:lvl8pPr>
            <a:lvl9pPr marL="3971056" indent="0">
              <a:buNone/>
              <a:defRPr sz="15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02920" y="6780107"/>
            <a:ext cx="2346960" cy="389467"/>
          </a:xfrm>
          <a:prstGeom prst="rect">
            <a:avLst/>
          </a:prstGeom>
        </p:spPr>
        <p:txBody>
          <a:bodyPr/>
          <a:lstStyle/>
          <a:p>
            <a:pPr defTabSz="496382"/>
            <a:endParaRPr lang="en-US" sz="2000" dirty="0">
              <a:solidFill>
                <a:prstClr val="black"/>
              </a:solidFill>
            </a:endParaRPr>
          </a:p>
        </p:txBody>
      </p:sp>
      <p:sp>
        <p:nvSpPr>
          <p:cNvPr id="5" name="Footer Placeholder 4"/>
          <p:cNvSpPr>
            <a:spLocks noGrp="1"/>
          </p:cNvSpPr>
          <p:nvPr>
            <p:ph type="ftr" sz="quarter" idx="11"/>
          </p:nvPr>
        </p:nvSpPr>
        <p:spPr>
          <a:xfrm>
            <a:off x="3436620" y="6780107"/>
            <a:ext cx="3185160" cy="389467"/>
          </a:xfrm>
          <a:prstGeom prst="rect">
            <a:avLst/>
          </a:prstGeom>
        </p:spPr>
        <p:txBody>
          <a:bodyPr/>
          <a:lstStyle/>
          <a:p>
            <a:pPr defTabSz="496382"/>
            <a:endParaRPr lang="en-US" sz="2000" dirty="0">
              <a:solidFill>
                <a:prstClr val="black"/>
              </a:solidFill>
            </a:endParaRPr>
          </a:p>
        </p:txBody>
      </p:sp>
      <p:sp>
        <p:nvSpPr>
          <p:cNvPr id="6" name="Slide Number Placeholder 5"/>
          <p:cNvSpPr>
            <a:spLocks noGrp="1"/>
          </p:cNvSpPr>
          <p:nvPr>
            <p:ph type="sldNum" sz="quarter" idx="12"/>
          </p:nvPr>
        </p:nvSpPr>
        <p:spPr/>
        <p:txBody>
          <a:bodyPr/>
          <a:lstStyle/>
          <a:p>
            <a:fld id="{AA590538-B609-D447-83C1-8FE4121BED7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960762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2920" y="1706880"/>
            <a:ext cx="4442460" cy="4827694"/>
          </a:xfrm>
        </p:spPr>
        <p:txBody>
          <a:bodyPr/>
          <a:lstStyle>
            <a:lvl1pPr>
              <a:defRPr sz="30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1706880"/>
            <a:ext cx="4442460" cy="4827694"/>
          </a:xfrm>
        </p:spPr>
        <p:txBody>
          <a:bodyPr/>
          <a:lstStyle>
            <a:lvl1pPr>
              <a:defRPr sz="30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502920" y="6780107"/>
            <a:ext cx="2346960" cy="389467"/>
          </a:xfrm>
          <a:prstGeom prst="rect">
            <a:avLst/>
          </a:prstGeom>
        </p:spPr>
        <p:txBody>
          <a:bodyPr/>
          <a:lstStyle/>
          <a:p>
            <a:pPr defTabSz="496382"/>
            <a:endParaRPr lang="en-US" sz="2000" dirty="0">
              <a:solidFill>
                <a:prstClr val="black"/>
              </a:solidFill>
            </a:endParaRPr>
          </a:p>
        </p:txBody>
      </p:sp>
      <p:sp>
        <p:nvSpPr>
          <p:cNvPr id="6" name="Footer Placeholder 5"/>
          <p:cNvSpPr>
            <a:spLocks noGrp="1"/>
          </p:cNvSpPr>
          <p:nvPr>
            <p:ph type="ftr" sz="quarter" idx="11"/>
          </p:nvPr>
        </p:nvSpPr>
        <p:spPr>
          <a:xfrm>
            <a:off x="3436620" y="6780107"/>
            <a:ext cx="3185160" cy="389467"/>
          </a:xfrm>
          <a:prstGeom prst="rect">
            <a:avLst/>
          </a:prstGeom>
        </p:spPr>
        <p:txBody>
          <a:bodyPr/>
          <a:lstStyle/>
          <a:p>
            <a:pPr defTabSz="496382"/>
            <a:endParaRPr lang="en-US" sz="2000" dirty="0">
              <a:solidFill>
                <a:prstClr val="black"/>
              </a:solidFill>
            </a:endParaRPr>
          </a:p>
        </p:txBody>
      </p:sp>
      <p:sp>
        <p:nvSpPr>
          <p:cNvPr id="7" name="Slide Number Placeholder 6"/>
          <p:cNvSpPr>
            <a:spLocks noGrp="1"/>
          </p:cNvSpPr>
          <p:nvPr>
            <p:ph type="sldNum" sz="quarter" idx="12"/>
          </p:nvPr>
        </p:nvSpPr>
        <p:spPr/>
        <p:txBody>
          <a:bodyPr/>
          <a:lstStyle/>
          <a:p>
            <a:fld id="{AA590538-B609-D447-83C1-8FE4121BED7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897570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2920" y="1637454"/>
            <a:ext cx="4444207" cy="682413"/>
          </a:xfrm>
        </p:spPr>
        <p:txBody>
          <a:bodyPr anchor="b"/>
          <a:lstStyle>
            <a:lvl1pPr marL="0" indent="0">
              <a:buNone/>
              <a:defRPr sz="2600" b="1"/>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4" name="Content Placeholder 3"/>
          <p:cNvSpPr>
            <a:spLocks noGrp="1"/>
          </p:cNvSpPr>
          <p:nvPr>
            <p:ph sz="half" idx="2"/>
          </p:nvPr>
        </p:nvSpPr>
        <p:spPr>
          <a:xfrm>
            <a:off x="502920" y="2319867"/>
            <a:ext cx="4444207" cy="4214707"/>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9528" y="1637454"/>
            <a:ext cx="4445953" cy="682413"/>
          </a:xfrm>
        </p:spPr>
        <p:txBody>
          <a:bodyPr anchor="b"/>
          <a:lstStyle>
            <a:lvl1pPr marL="0" indent="0">
              <a:buNone/>
              <a:defRPr sz="2600" b="1"/>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6" name="Content Placeholder 5"/>
          <p:cNvSpPr>
            <a:spLocks noGrp="1"/>
          </p:cNvSpPr>
          <p:nvPr>
            <p:ph sz="quarter" idx="4"/>
          </p:nvPr>
        </p:nvSpPr>
        <p:spPr>
          <a:xfrm>
            <a:off x="5109528" y="2319867"/>
            <a:ext cx="4445953" cy="4214707"/>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502920" y="6780107"/>
            <a:ext cx="2346960" cy="389467"/>
          </a:xfrm>
          <a:prstGeom prst="rect">
            <a:avLst/>
          </a:prstGeom>
        </p:spPr>
        <p:txBody>
          <a:bodyPr/>
          <a:lstStyle/>
          <a:p>
            <a:pPr defTabSz="496382"/>
            <a:endParaRPr lang="en-US" sz="2000" dirty="0">
              <a:solidFill>
                <a:prstClr val="black"/>
              </a:solidFill>
            </a:endParaRPr>
          </a:p>
        </p:txBody>
      </p:sp>
      <p:sp>
        <p:nvSpPr>
          <p:cNvPr id="8" name="Footer Placeholder 7"/>
          <p:cNvSpPr>
            <a:spLocks noGrp="1"/>
          </p:cNvSpPr>
          <p:nvPr>
            <p:ph type="ftr" sz="quarter" idx="11"/>
          </p:nvPr>
        </p:nvSpPr>
        <p:spPr>
          <a:xfrm>
            <a:off x="3436620" y="6780107"/>
            <a:ext cx="3185160" cy="389467"/>
          </a:xfrm>
          <a:prstGeom prst="rect">
            <a:avLst/>
          </a:prstGeom>
        </p:spPr>
        <p:txBody>
          <a:bodyPr/>
          <a:lstStyle/>
          <a:p>
            <a:pPr defTabSz="496382"/>
            <a:endParaRPr lang="en-US" sz="2000" dirty="0">
              <a:solidFill>
                <a:prstClr val="black"/>
              </a:solidFill>
            </a:endParaRPr>
          </a:p>
        </p:txBody>
      </p:sp>
      <p:sp>
        <p:nvSpPr>
          <p:cNvPr id="9" name="Slide Number Placeholder 8"/>
          <p:cNvSpPr>
            <a:spLocks noGrp="1"/>
          </p:cNvSpPr>
          <p:nvPr>
            <p:ph type="sldNum" sz="quarter" idx="12"/>
          </p:nvPr>
        </p:nvSpPr>
        <p:spPr/>
        <p:txBody>
          <a:bodyPr/>
          <a:lstStyle/>
          <a:p>
            <a:fld id="{AA590538-B609-D447-83C1-8FE4121BED7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794268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502920" y="6780107"/>
            <a:ext cx="2346960" cy="389467"/>
          </a:xfrm>
          <a:prstGeom prst="rect">
            <a:avLst/>
          </a:prstGeom>
        </p:spPr>
        <p:txBody>
          <a:bodyPr/>
          <a:lstStyle/>
          <a:p>
            <a:pPr defTabSz="496382"/>
            <a:endParaRPr lang="en-US" sz="2000" dirty="0">
              <a:solidFill>
                <a:prstClr val="black"/>
              </a:solidFill>
            </a:endParaRPr>
          </a:p>
        </p:txBody>
      </p:sp>
      <p:sp>
        <p:nvSpPr>
          <p:cNvPr id="4" name="Footer Placeholder 3"/>
          <p:cNvSpPr>
            <a:spLocks noGrp="1"/>
          </p:cNvSpPr>
          <p:nvPr>
            <p:ph type="ftr" sz="quarter" idx="11"/>
          </p:nvPr>
        </p:nvSpPr>
        <p:spPr>
          <a:xfrm>
            <a:off x="3436620" y="6780107"/>
            <a:ext cx="3185160" cy="389467"/>
          </a:xfrm>
          <a:prstGeom prst="rect">
            <a:avLst/>
          </a:prstGeom>
        </p:spPr>
        <p:txBody>
          <a:bodyPr/>
          <a:lstStyle/>
          <a:p>
            <a:pPr defTabSz="496382"/>
            <a:endParaRPr lang="en-US" sz="2000" dirty="0">
              <a:solidFill>
                <a:prstClr val="black"/>
              </a:solidFill>
            </a:endParaRPr>
          </a:p>
        </p:txBody>
      </p:sp>
      <p:sp>
        <p:nvSpPr>
          <p:cNvPr id="5" name="Slide Number Placeholder 4"/>
          <p:cNvSpPr>
            <a:spLocks noGrp="1"/>
          </p:cNvSpPr>
          <p:nvPr>
            <p:ph type="sldNum" sz="quarter" idx="12"/>
          </p:nvPr>
        </p:nvSpPr>
        <p:spPr/>
        <p:txBody>
          <a:bodyPr/>
          <a:lstStyle/>
          <a:p>
            <a:fld id="{AA590538-B609-D447-83C1-8FE4121BED7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617065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02920" y="6780107"/>
            <a:ext cx="2346960" cy="389467"/>
          </a:xfrm>
          <a:prstGeom prst="rect">
            <a:avLst/>
          </a:prstGeom>
        </p:spPr>
        <p:txBody>
          <a:bodyPr/>
          <a:lstStyle/>
          <a:p>
            <a:pPr defTabSz="496382"/>
            <a:endParaRPr lang="en-US" sz="2000" dirty="0">
              <a:solidFill>
                <a:prstClr val="black"/>
              </a:solidFill>
            </a:endParaRPr>
          </a:p>
        </p:txBody>
      </p:sp>
      <p:sp>
        <p:nvSpPr>
          <p:cNvPr id="3" name="Footer Placeholder 2"/>
          <p:cNvSpPr>
            <a:spLocks noGrp="1"/>
          </p:cNvSpPr>
          <p:nvPr>
            <p:ph type="ftr" sz="quarter" idx="11"/>
          </p:nvPr>
        </p:nvSpPr>
        <p:spPr>
          <a:xfrm>
            <a:off x="3436620" y="6780107"/>
            <a:ext cx="3185160" cy="389467"/>
          </a:xfrm>
          <a:prstGeom prst="rect">
            <a:avLst/>
          </a:prstGeom>
        </p:spPr>
        <p:txBody>
          <a:bodyPr/>
          <a:lstStyle/>
          <a:p>
            <a:pPr defTabSz="496382"/>
            <a:endParaRPr lang="en-US" sz="2000" dirty="0">
              <a:solidFill>
                <a:prstClr val="black"/>
              </a:solidFill>
            </a:endParaRPr>
          </a:p>
        </p:txBody>
      </p:sp>
      <p:sp>
        <p:nvSpPr>
          <p:cNvPr id="4" name="Slide Number Placeholder 3"/>
          <p:cNvSpPr>
            <a:spLocks noGrp="1"/>
          </p:cNvSpPr>
          <p:nvPr>
            <p:ph type="sldNum" sz="quarter" idx="12"/>
          </p:nvPr>
        </p:nvSpPr>
        <p:spPr/>
        <p:txBody>
          <a:bodyPr/>
          <a:lstStyle/>
          <a:p>
            <a:fld id="{AA590538-B609-D447-83C1-8FE4121BED7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529946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1" y="291253"/>
            <a:ext cx="3309144" cy="1239520"/>
          </a:xfrm>
        </p:spPr>
        <p:txBody>
          <a:bodyPr anchor="b"/>
          <a:lstStyle>
            <a:lvl1pPr algn="l">
              <a:defRPr sz="2200" b="1"/>
            </a:lvl1pPr>
          </a:lstStyle>
          <a:p>
            <a:r>
              <a:rPr lang="en-US"/>
              <a:t>Click to edit Master title style</a:t>
            </a:r>
          </a:p>
        </p:txBody>
      </p:sp>
      <p:sp>
        <p:nvSpPr>
          <p:cNvPr id="3" name="Content Placeholder 2"/>
          <p:cNvSpPr>
            <a:spLocks noGrp="1"/>
          </p:cNvSpPr>
          <p:nvPr>
            <p:ph idx="1"/>
          </p:nvPr>
        </p:nvSpPr>
        <p:spPr>
          <a:xfrm>
            <a:off x="3932555" y="291254"/>
            <a:ext cx="5622925" cy="6243321"/>
          </a:xfrm>
        </p:spPr>
        <p:txBody>
          <a:bodyPr/>
          <a:lstStyle>
            <a:lvl1pPr>
              <a:defRPr sz="3500"/>
            </a:lvl1pPr>
            <a:lvl2pPr>
              <a:defRPr sz="3000"/>
            </a:lvl2pPr>
            <a:lvl3pPr>
              <a:defRPr sz="26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2921" y="1530774"/>
            <a:ext cx="3309144" cy="5003801"/>
          </a:xfrm>
        </p:spPr>
        <p:txBody>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a:t>Click to edit Master text styles</a:t>
            </a:r>
          </a:p>
        </p:txBody>
      </p:sp>
      <p:sp>
        <p:nvSpPr>
          <p:cNvPr id="5" name="Date Placeholder 4"/>
          <p:cNvSpPr>
            <a:spLocks noGrp="1"/>
          </p:cNvSpPr>
          <p:nvPr>
            <p:ph type="dt" sz="half" idx="10"/>
          </p:nvPr>
        </p:nvSpPr>
        <p:spPr>
          <a:xfrm>
            <a:off x="502920" y="6780107"/>
            <a:ext cx="2346960" cy="389467"/>
          </a:xfrm>
          <a:prstGeom prst="rect">
            <a:avLst/>
          </a:prstGeom>
        </p:spPr>
        <p:txBody>
          <a:bodyPr/>
          <a:lstStyle/>
          <a:p>
            <a:pPr defTabSz="496382"/>
            <a:endParaRPr lang="en-US" sz="2000" dirty="0">
              <a:solidFill>
                <a:prstClr val="black"/>
              </a:solidFill>
            </a:endParaRPr>
          </a:p>
        </p:txBody>
      </p:sp>
      <p:sp>
        <p:nvSpPr>
          <p:cNvPr id="6" name="Footer Placeholder 5"/>
          <p:cNvSpPr>
            <a:spLocks noGrp="1"/>
          </p:cNvSpPr>
          <p:nvPr>
            <p:ph type="ftr" sz="quarter" idx="11"/>
          </p:nvPr>
        </p:nvSpPr>
        <p:spPr>
          <a:xfrm>
            <a:off x="3436620" y="6780107"/>
            <a:ext cx="3185160" cy="389467"/>
          </a:xfrm>
          <a:prstGeom prst="rect">
            <a:avLst/>
          </a:prstGeom>
        </p:spPr>
        <p:txBody>
          <a:bodyPr/>
          <a:lstStyle/>
          <a:p>
            <a:pPr defTabSz="496382"/>
            <a:endParaRPr lang="en-US" sz="2000" dirty="0">
              <a:solidFill>
                <a:prstClr val="black"/>
              </a:solidFill>
            </a:endParaRPr>
          </a:p>
        </p:txBody>
      </p:sp>
      <p:sp>
        <p:nvSpPr>
          <p:cNvPr id="7" name="Slide Number Placeholder 6"/>
          <p:cNvSpPr>
            <a:spLocks noGrp="1"/>
          </p:cNvSpPr>
          <p:nvPr>
            <p:ph type="sldNum" sz="quarter" idx="12"/>
          </p:nvPr>
        </p:nvSpPr>
        <p:spPr/>
        <p:txBody>
          <a:bodyPr/>
          <a:lstStyle/>
          <a:p>
            <a:fld id="{AA590538-B609-D447-83C1-8FE4121BED7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239907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5120640"/>
            <a:ext cx="6035040" cy="604521"/>
          </a:xfrm>
        </p:spPr>
        <p:txBody>
          <a:bodyPr anchor="b"/>
          <a:lstStyle>
            <a:lvl1pPr algn="l">
              <a:defRPr sz="2200" b="1"/>
            </a:lvl1pPr>
          </a:lstStyle>
          <a:p>
            <a:r>
              <a:rPr lang="en-US"/>
              <a:t>Click to edit Master title style</a:t>
            </a:r>
          </a:p>
        </p:txBody>
      </p:sp>
      <p:sp>
        <p:nvSpPr>
          <p:cNvPr id="3" name="Picture Placeholder 2"/>
          <p:cNvSpPr>
            <a:spLocks noGrp="1"/>
          </p:cNvSpPr>
          <p:nvPr>
            <p:ph type="pic" idx="1"/>
          </p:nvPr>
        </p:nvSpPr>
        <p:spPr>
          <a:xfrm>
            <a:off x="1971517" y="653627"/>
            <a:ext cx="6035040" cy="4389120"/>
          </a:xfrm>
        </p:spPr>
        <p:txBody>
          <a:bodyPr/>
          <a:lstStyle>
            <a:lvl1pPr marL="0" indent="0">
              <a:buNone/>
              <a:defRPr sz="3500"/>
            </a:lvl1pPr>
            <a:lvl2pPr marL="496382" indent="0">
              <a:buNone/>
              <a:defRPr sz="3000"/>
            </a:lvl2pPr>
            <a:lvl3pPr marL="992764" indent="0">
              <a:buNone/>
              <a:defRPr sz="2600"/>
            </a:lvl3pPr>
            <a:lvl4pPr marL="1489146" indent="0">
              <a:buNone/>
              <a:defRPr sz="2200"/>
            </a:lvl4pPr>
            <a:lvl5pPr marL="1985528" indent="0">
              <a:buNone/>
              <a:defRPr sz="2200"/>
            </a:lvl5pPr>
            <a:lvl6pPr marL="2481910" indent="0">
              <a:buNone/>
              <a:defRPr sz="2200"/>
            </a:lvl6pPr>
            <a:lvl7pPr marL="2978292" indent="0">
              <a:buNone/>
              <a:defRPr sz="2200"/>
            </a:lvl7pPr>
            <a:lvl8pPr marL="3474674" indent="0">
              <a:buNone/>
              <a:defRPr sz="2200"/>
            </a:lvl8pPr>
            <a:lvl9pPr marL="3971056" indent="0">
              <a:buNone/>
              <a:defRPr sz="2200"/>
            </a:lvl9pPr>
          </a:lstStyle>
          <a:p>
            <a:endParaRPr lang="en-US" dirty="0"/>
          </a:p>
        </p:txBody>
      </p:sp>
      <p:sp>
        <p:nvSpPr>
          <p:cNvPr id="4" name="Text Placeholder 3"/>
          <p:cNvSpPr>
            <a:spLocks noGrp="1"/>
          </p:cNvSpPr>
          <p:nvPr>
            <p:ph type="body" sz="half" idx="2"/>
          </p:nvPr>
        </p:nvSpPr>
        <p:spPr>
          <a:xfrm>
            <a:off x="1971517" y="5725161"/>
            <a:ext cx="6035040" cy="858519"/>
          </a:xfrm>
        </p:spPr>
        <p:txBody>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a:t>Click to edit Master text styles</a:t>
            </a:r>
          </a:p>
        </p:txBody>
      </p:sp>
      <p:sp>
        <p:nvSpPr>
          <p:cNvPr id="5" name="Date Placeholder 4"/>
          <p:cNvSpPr>
            <a:spLocks noGrp="1"/>
          </p:cNvSpPr>
          <p:nvPr>
            <p:ph type="dt" sz="half" idx="10"/>
          </p:nvPr>
        </p:nvSpPr>
        <p:spPr>
          <a:xfrm>
            <a:off x="502920" y="6780107"/>
            <a:ext cx="2346960" cy="389467"/>
          </a:xfrm>
          <a:prstGeom prst="rect">
            <a:avLst/>
          </a:prstGeom>
        </p:spPr>
        <p:txBody>
          <a:bodyPr/>
          <a:lstStyle/>
          <a:p>
            <a:pPr defTabSz="496382"/>
            <a:endParaRPr lang="en-US" sz="2000" dirty="0">
              <a:solidFill>
                <a:prstClr val="black"/>
              </a:solidFill>
            </a:endParaRPr>
          </a:p>
        </p:txBody>
      </p:sp>
      <p:sp>
        <p:nvSpPr>
          <p:cNvPr id="6" name="Footer Placeholder 5"/>
          <p:cNvSpPr>
            <a:spLocks noGrp="1"/>
          </p:cNvSpPr>
          <p:nvPr>
            <p:ph type="ftr" sz="quarter" idx="11"/>
          </p:nvPr>
        </p:nvSpPr>
        <p:spPr>
          <a:xfrm>
            <a:off x="3436620" y="6780107"/>
            <a:ext cx="3185160" cy="389467"/>
          </a:xfrm>
          <a:prstGeom prst="rect">
            <a:avLst/>
          </a:prstGeom>
        </p:spPr>
        <p:txBody>
          <a:bodyPr/>
          <a:lstStyle/>
          <a:p>
            <a:pPr defTabSz="496382"/>
            <a:endParaRPr lang="en-US" sz="2000" dirty="0">
              <a:solidFill>
                <a:prstClr val="black"/>
              </a:solidFill>
            </a:endParaRPr>
          </a:p>
        </p:txBody>
      </p:sp>
      <p:sp>
        <p:nvSpPr>
          <p:cNvPr id="7" name="Slide Number Placeholder 6"/>
          <p:cNvSpPr>
            <a:spLocks noGrp="1"/>
          </p:cNvSpPr>
          <p:nvPr>
            <p:ph type="sldNum" sz="quarter" idx="12"/>
          </p:nvPr>
        </p:nvSpPr>
        <p:spPr/>
        <p:txBody>
          <a:bodyPr/>
          <a:lstStyle/>
          <a:p>
            <a:fld id="{AA590538-B609-D447-83C1-8FE4121BED7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235988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502920" y="6780107"/>
            <a:ext cx="2346960" cy="389467"/>
          </a:xfrm>
          <a:prstGeom prst="rect">
            <a:avLst/>
          </a:prstGeom>
        </p:spPr>
        <p:txBody>
          <a:bodyPr/>
          <a:lstStyle/>
          <a:p>
            <a:pPr defTabSz="496382"/>
            <a:endParaRPr lang="en-US" sz="2000" dirty="0">
              <a:solidFill>
                <a:prstClr val="black"/>
              </a:solidFill>
            </a:endParaRPr>
          </a:p>
        </p:txBody>
      </p:sp>
      <p:sp>
        <p:nvSpPr>
          <p:cNvPr id="5" name="Footer Placeholder 4"/>
          <p:cNvSpPr>
            <a:spLocks noGrp="1"/>
          </p:cNvSpPr>
          <p:nvPr>
            <p:ph type="ftr" sz="quarter" idx="11"/>
          </p:nvPr>
        </p:nvSpPr>
        <p:spPr>
          <a:xfrm>
            <a:off x="3436620" y="6780107"/>
            <a:ext cx="3185160" cy="389467"/>
          </a:xfrm>
          <a:prstGeom prst="rect">
            <a:avLst/>
          </a:prstGeom>
        </p:spPr>
        <p:txBody>
          <a:bodyPr/>
          <a:lstStyle/>
          <a:p>
            <a:pPr defTabSz="496382"/>
            <a:endParaRPr lang="en-US" sz="2000" dirty="0">
              <a:solidFill>
                <a:prstClr val="black"/>
              </a:solidFill>
            </a:endParaRPr>
          </a:p>
        </p:txBody>
      </p:sp>
      <p:sp>
        <p:nvSpPr>
          <p:cNvPr id="6" name="Slide Number Placeholder 5"/>
          <p:cNvSpPr>
            <a:spLocks noGrp="1"/>
          </p:cNvSpPr>
          <p:nvPr>
            <p:ph type="sldNum" sz="quarter" idx="12"/>
          </p:nvPr>
        </p:nvSpPr>
        <p:spPr/>
        <p:txBody>
          <a:bodyPr/>
          <a:lstStyle/>
          <a:p>
            <a:fld id="{AA590538-B609-D447-83C1-8FE4121BED7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620974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340" y="292948"/>
            <a:ext cx="2263140" cy="624162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02920" y="292948"/>
            <a:ext cx="6621780" cy="624162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502920" y="6780107"/>
            <a:ext cx="2346960" cy="389467"/>
          </a:xfrm>
          <a:prstGeom prst="rect">
            <a:avLst/>
          </a:prstGeom>
        </p:spPr>
        <p:txBody>
          <a:bodyPr/>
          <a:lstStyle/>
          <a:p>
            <a:pPr defTabSz="496382"/>
            <a:endParaRPr lang="en-US" sz="2000" dirty="0">
              <a:solidFill>
                <a:prstClr val="black"/>
              </a:solidFill>
            </a:endParaRPr>
          </a:p>
        </p:txBody>
      </p:sp>
      <p:sp>
        <p:nvSpPr>
          <p:cNvPr id="5" name="Footer Placeholder 4"/>
          <p:cNvSpPr>
            <a:spLocks noGrp="1"/>
          </p:cNvSpPr>
          <p:nvPr>
            <p:ph type="ftr" sz="quarter" idx="11"/>
          </p:nvPr>
        </p:nvSpPr>
        <p:spPr>
          <a:xfrm>
            <a:off x="3436620" y="6780107"/>
            <a:ext cx="3185160" cy="389467"/>
          </a:xfrm>
          <a:prstGeom prst="rect">
            <a:avLst/>
          </a:prstGeom>
        </p:spPr>
        <p:txBody>
          <a:bodyPr/>
          <a:lstStyle/>
          <a:p>
            <a:pPr defTabSz="496382"/>
            <a:endParaRPr lang="en-US" sz="2000" dirty="0">
              <a:solidFill>
                <a:prstClr val="black"/>
              </a:solidFill>
            </a:endParaRPr>
          </a:p>
        </p:txBody>
      </p:sp>
      <p:sp>
        <p:nvSpPr>
          <p:cNvPr id="6" name="Slide Number Placeholder 5"/>
          <p:cNvSpPr>
            <a:spLocks noGrp="1"/>
          </p:cNvSpPr>
          <p:nvPr>
            <p:ph type="sldNum" sz="quarter" idx="12"/>
          </p:nvPr>
        </p:nvSpPr>
        <p:spPr/>
        <p:txBody>
          <a:bodyPr/>
          <a:lstStyle/>
          <a:p>
            <a:fld id="{AA590538-B609-D447-83C1-8FE4121BED7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76576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image" Target="../media/image1.png"/><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3.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2150" y="388938"/>
            <a:ext cx="8674100" cy="141446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92150" y="1947863"/>
            <a:ext cx="8674100" cy="46402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92150" y="6780213"/>
            <a:ext cx="2262188" cy="388937"/>
          </a:xfrm>
          <a:prstGeom prst="rect">
            <a:avLst/>
          </a:prstGeom>
        </p:spPr>
        <p:txBody>
          <a:bodyPr vert="horz" lIns="91440" tIns="45720" rIns="91440" bIns="45720" rtlCol="0" anchor="ctr"/>
          <a:lstStyle>
            <a:lvl1pPr algn="l">
              <a:defRPr sz="1200">
                <a:solidFill>
                  <a:schemeClr val="tx1">
                    <a:tint val="75000"/>
                  </a:schemeClr>
                </a:solidFill>
              </a:defRPr>
            </a:lvl1pPr>
          </a:lstStyle>
          <a:p>
            <a:fld id="{F5CB0E82-8C9E-4F8B-AA9C-DFE8A2C71236}" type="datetimeFigureOut">
              <a:rPr lang="en-US" smtClean="0"/>
              <a:t>3/11/2026</a:t>
            </a:fld>
            <a:endParaRPr lang="en-US" dirty="0"/>
          </a:p>
        </p:txBody>
      </p:sp>
      <p:sp>
        <p:nvSpPr>
          <p:cNvPr id="5" name="Footer Placeholder 4"/>
          <p:cNvSpPr>
            <a:spLocks noGrp="1"/>
          </p:cNvSpPr>
          <p:nvPr>
            <p:ph type="ftr" sz="quarter" idx="3"/>
          </p:nvPr>
        </p:nvSpPr>
        <p:spPr>
          <a:xfrm>
            <a:off x="3332163" y="6780213"/>
            <a:ext cx="3394075" cy="3889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104063" y="6780213"/>
            <a:ext cx="2262187" cy="388937"/>
          </a:xfrm>
          <a:prstGeom prst="rect">
            <a:avLst/>
          </a:prstGeom>
        </p:spPr>
        <p:txBody>
          <a:bodyPr vert="horz" lIns="91440" tIns="45720" rIns="91440" bIns="45720" rtlCol="0" anchor="ctr"/>
          <a:lstStyle>
            <a:lvl1pPr algn="r">
              <a:defRPr sz="1200">
                <a:solidFill>
                  <a:schemeClr val="tx1">
                    <a:tint val="75000"/>
                  </a:schemeClr>
                </a:solidFill>
              </a:defRPr>
            </a:lvl1pPr>
          </a:lstStyle>
          <a:p>
            <a:fld id="{36DC482D-BB54-4E60-A283-7E76B9A6A6AC}" type="slidenum">
              <a:rPr lang="en-US" smtClean="0"/>
              <a:t>‹#›</a:t>
            </a:fld>
            <a:endParaRPr lang="en-US" dirty="0"/>
          </a:p>
        </p:txBody>
      </p:sp>
    </p:spTree>
    <p:extLst>
      <p:ext uri="{BB962C8B-B14F-4D97-AF65-F5344CB8AC3E}">
        <p14:creationId xmlns:p14="http://schemas.microsoft.com/office/powerpoint/2010/main" val="460896499"/>
      </p:ext>
    </p:extLst>
  </p:cSld>
  <p:clrMap bg1="lt1" tx1="dk1" bg2="lt2" tx2="dk2" accent1="accent1" accent2="accent2" accent3="accent3" accent4="accent4" accent5="accent5" accent6="accent6" hlink="hlink" folHlink="folHlink"/>
  <p:sldLayoutIdLst>
    <p:sldLayoutId id="2147484130" r:id="rId1"/>
    <p:sldLayoutId id="2147484131" r:id="rId2"/>
    <p:sldLayoutId id="2147484132" r:id="rId3"/>
    <p:sldLayoutId id="2147484133" r:id="rId4"/>
    <p:sldLayoutId id="2147484134" r:id="rId5"/>
    <p:sldLayoutId id="2147484135" r:id="rId6"/>
    <p:sldLayoutId id="2147484136" r:id="rId7"/>
    <p:sldLayoutId id="2147484137" r:id="rId8"/>
    <p:sldLayoutId id="2147484138" r:id="rId9"/>
    <p:sldLayoutId id="2147484139" r:id="rId10"/>
    <p:sldLayoutId id="214748414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418" y="16748"/>
            <a:ext cx="9601200" cy="685800"/>
          </a:xfrm>
          <a:prstGeom prst="rect">
            <a:avLst/>
          </a:prstGeom>
        </p:spPr>
        <p:txBody>
          <a:bodyPr vert="horz" lIns="99276" tIns="49638" rIns="99276" bIns="49638" rtlCol="0" anchor="b">
            <a:normAutofit/>
          </a:bodyPr>
          <a:lstStyle/>
          <a:p>
            <a:r>
              <a:rPr lang="en-US" dirty="0"/>
              <a:t>Click to edit Master title style</a:t>
            </a:r>
          </a:p>
        </p:txBody>
      </p:sp>
      <p:sp>
        <p:nvSpPr>
          <p:cNvPr id="3" name="Text Placeholder 2"/>
          <p:cNvSpPr>
            <a:spLocks noGrp="1"/>
          </p:cNvSpPr>
          <p:nvPr>
            <p:ph type="body" idx="1"/>
          </p:nvPr>
        </p:nvSpPr>
        <p:spPr>
          <a:xfrm>
            <a:off x="152400" y="762000"/>
            <a:ext cx="9601200" cy="4751494"/>
          </a:xfrm>
          <a:prstGeom prst="rect">
            <a:avLst/>
          </a:prstGeom>
        </p:spPr>
        <p:txBody>
          <a:bodyPr vert="horz" lIns="99276" tIns="49638" rIns="99276" bIns="4963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9162386" y="6840126"/>
            <a:ext cx="743614" cy="389467"/>
          </a:xfrm>
          <a:prstGeom prst="rect">
            <a:avLst/>
          </a:prstGeom>
        </p:spPr>
        <p:txBody>
          <a:bodyPr vert="horz" lIns="99276" tIns="49638" rIns="99276" bIns="49638" rtlCol="0" anchor="ctr"/>
          <a:lstStyle>
            <a:lvl1pPr algn="r">
              <a:defRPr sz="900">
                <a:solidFill>
                  <a:schemeClr val="tx1">
                    <a:tint val="75000"/>
                  </a:schemeClr>
                </a:solidFill>
              </a:defRPr>
            </a:lvl1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chemeClr val="tx1">
                    <a:tint val="75000"/>
                  </a:schemeClr>
                </a:solidFill>
                <a:effectLst/>
                <a:uLnTx/>
                <a:uFillTx/>
              </a:rPr>
              <a:t>page </a:t>
            </a:r>
            <a:fld id="{AA590538-B609-D447-83C1-8FE4121BED77}" type="slidenum">
              <a:rPr kumimoji="0" lang="en-US" sz="900" b="0" i="0" u="none" strike="noStrike" kern="0" cap="none" spc="0" normalizeH="0" baseline="0" noProof="0" smtClean="0">
                <a:ln>
                  <a:noFill/>
                </a:ln>
                <a:solidFill>
                  <a:schemeClr val="tx1">
                    <a:tint val="75000"/>
                  </a:schemeClr>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noProof="0" dirty="0">
              <a:ln>
                <a:noFill/>
              </a:ln>
              <a:solidFill>
                <a:schemeClr val="tx1">
                  <a:tint val="75000"/>
                </a:schemeClr>
              </a:solidFill>
              <a:effectLst/>
              <a:uLnTx/>
              <a:uFillTx/>
            </a:endParaRPr>
          </a:p>
        </p:txBody>
      </p:sp>
      <p:pic>
        <p:nvPicPr>
          <p:cNvPr id="8" name="Picture 7" descr="LTC-REIT-Logo_smaller.png"/>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108778" y="150170"/>
            <a:ext cx="740212" cy="460375"/>
          </a:xfrm>
          <a:prstGeom prst="rect">
            <a:avLst/>
          </a:prstGeom>
        </p:spPr>
      </p:pic>
      <p:cxnSp>
        <p:nvCxnSpPr>
          <p:cNvPr id="10" name="Straight Connector 9"/>
          <p:cNvCxnSpPr/>
          <p:nvPr userDrawn="1"/>
        </p:nvCxnSpPr>
        <p:spPr>
          <a:xfrm>
            <a:off x="160337" y="702548"/>
            <a:ext cx="9593263"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47044873"/>
      </p:ext>
    </p:extLst>
  </p:cSld>
  <p:clrMap bg1="lt1" tx1="dk1" bg2="lt2" tx2="dk2" accent1="accent1" accent2="accent2" accent3="accent3" accent4="accent4" accent5="accent5" accent6="accent6" hlink="hlink" folHlink="folHlink"/>
  <p:sldLayoutIdLst>
    <p:sldLayoutId id="2147484142" r:id="rId1"/>
    <p:sldLayoutId id="2147484155" r:id="rId2"/>
    <p:sldLayoutId id="2147484156" r:id="rId3"/>
    <p:sldLayoutId id="2147484157" r:id="rId4"/>
  </p:sldLayoutIdLst>
  <p:hf hdr="0" ftr="0" dt="0"/>
  <p:txStyles>
    <p:titleStyle>
      <a:lvl1pPr algn="l" defTabSz="496382" rtl="0" eaLnBrk="1" latinLnBrk="0" hangingPunct="1">
        <a:spcBef>
          <a:spcPct val="0"/>
        </a:spcBef>
        <a:buNone/>
        <a:defRPr sz="2400" kern="1200">
          <a:solidFill>
            <a:schemeClr val="tx1"/>
          </a:solidFill>
          <a:latin typeface="+mj-lt"/>
          <a:ea typeface="+mj-ea"/>
          <a:cs typeface="+mj-cs"/>
        </a:defRPr>
      </a:lvl1pPr>
    </p:titleStyle>
    <p:bodyStyle>
      <a:lvl1pPr marL="112713" indent="-112713" algn="l" defTabSz="496382" rtl="0" eaLnBrk="1" latinLnBrk="0" hangingPunct="1">
        <a:spcBef>
          <a:spcPct val="20000"/>
        </a:spcBef>
        <a:buFont typeface="Arial"/>
        <a:buChar char="•"/>
        <a:defRPr sz="1000" kern="1200">
          <a:solidFill>
            <a:schemeClr val="tx1"/>
          </a:solidFill>
          <a:latin typeface="+mn-lt"/>
          <a:ea typeface="+mn-ea"/>
          <a:cs typeface="+mn-cs"/>
        </a:defRPr>
      </a:lvl1pPr>
      <a:lvl2pPr marL="227013" indent="-114300" algn="l" defTabSz="496382" rtl="0" eaLnBrk="1" latinLnBrk="0" hangingPunct="1">
        <a:spcBef>
          <a:spcPct val="20000"/>
        </a:spcBef>
        <a:buFont typeface="Arial"/>
        <a:buChar char="–"/>
        <a:defRPr sz="1000" kern="1200">
          <a:solidFill>
            <a:schemeClr val="tx1"/>
          </a:solidFill>
          <a:latin typeface="+mn-lt"/>
          <a:ea typeface="+mn-ea"/>
          <a:cs typeface="+mn-cs"/>
        </a:defRPr>
      </a:lvl2pPr>
      <a:lvl3pPr marL="339725" indent="-114300" algn="l" defTabSz="496382" rtl="0" eaLnBrk="1" latinLnBrk="0" hangingPunct="1">
        <a:spcBef>
          <a:spcPct val="20000"/>
        </a:spcBef>
        <a:buFont typeface="Arial"/>
        <a:buChar char="•"/>
        <a:defRPr sz="1000" kern="1200">
          <a:solidFill>
            <a:schemeClr val="tx1"/>
          </a:solidFill>
          <a:latin typeface="+mn-lt"/>
          <a:ea typeface="+mn-ea"/>
          <a:cs typeface="+mn-cs"/>
        </a:defRPr>
      </a:lvl3pPr>
      <a:lvl4pPr marL="460375" indent="-114300" algn="l" defTabSz="496382" rtl="0" eaLnBrk="1" latinLnBrk="0" hangingPunct="1">
        <a:spcBef>
          <a:spcPct val="20000"/>
        </a:spcBef>
        <a:buFont typeface="Arial"/>
        <a:buChar char="–"/>
        <a:defRPr sz="1000" kern="1200">
          <a:solidFill>
            <a:schemeClr val="tx1"/>
          </a:solidFill>
          <a:latin typeface="+mn-lt"/>
          <a:ea typeface="+mn-ea"/>
          <a:cs typeface="+mn-cs"/>
        </a:defRPr>
      </a:lvl4pPr>
      <a:lvl5pPr marL="574675" indent="-114300" algn="l" defTabSz="496382" rtl="0" eaLnBrk="1" latinLnBrk="0" hangingPunct="1">
        <a:spcBef>
          <a:spcPct val="20000"/>
        </a:spcBef>
        <a:buFont typeface="Arial"/>
        <a:buChar char="»"/>
        <a:defRPr sz="1000" kern="1200">
          <a:solidFill>
            <a:schemeClr val="tx1"/>
          </a:solidFill>
          <a:latin typeface="+mn-lt"/>
          <a:ea typeface="+mn-ea"/>
          <a:cs typeface="+mn-cs"/>
        </a:defRPr>
      </a:lvl5pPr>
      <a:lvl6pPr marL="2730101" indent="-248191" algn="l" defTabSz="496382" rtl="0" eaLnBrk="1" latinLnBrk="0" hangingPunct="1">
        <a:spcBef>
          <a:spcPct val="20000"/>
        </a:spcBef>
        <a:buFont typeface="Arial"/>
        <a:buChar char="•"/>
        <a:defRPr sz="2200" kern="1200">
          <a:solidFill>
            <a:schemeClr val="tx1"/>
          </a:solidFill>
          <a:latin typeface="+mn-lt"/>
          <a:ea typeface="+mn-ea"/>
          <a:cs typeface="+mn-cs"/>
        </a:defRPr>
      </a:lvl6pPr>
      <a:lvl7pPr marL="3226483" indent="-248191" algn="l" defTabSz="496382" rtl="0" eaLnBrk="1" latinLnBrk="0" hangingPunct="1">
        <a:spcBef>
          <a:spcPct val="20000"/>
        </a:spcBef>
        <a:buFont typeface="Arial"/>
        <a:buChar char="•"/>
        <a:defRPr sz="2200" kern="1200">
          <a:solidFill>
            <a:schemeClr val="tx1"/>
          </a:solidFill>
          <a:latin typeface="+mn-lt"/>
          <a:ea typeface="+mn-ea"/>
          <a:cs typeface="+mn-cs"/>
        </a:defRPr>
      </a:lvl7pPr>
      <a:lvl8pPr marL="3722865" indent="-248191" algn="l" defTabSz="496382" rtl="0" eaLnBrk="1" latinLnBrk="0" hangingPunct="1">
        <a:spcBef>
          <a:spcPct val="20000"/>
        </a:spcBef>
        <a:buFont typeface="Arial"/>
        <a:buChar char="•"/>
        <a:defRPr sz="2200" kern="1200">
          <a:solidFill>
            <a:schemeClr val="tx1"/>
          </a:solidFill>
          <a:latin typeface="+mn-lt"/>
          <a:ea typeface="+mn-ea"/>
          <a:cs typeface="+mn-cs"/>
        </a:defRPr>
      </a:lvl8pPr>
      <a:lvl9pPr marL="4219247" indent="-248191" algn="l" defTabSz="496382" rtl="0" eaLnBrk="1" latinLnBrk="0" hangingPunct="1">
        <a:spcBef>
          <a:spcPct val="20000"/>
        </a:spcBef>
        <a:buFont typeface="Arial"/>
        <a:buChar char="•"/>
        <a:defRPr sz="2200" kern="1200">
          <a:solidFill>
            <a:schemeClr val="tx1"/>
          </a:solidFill>
          <a:latin typeface="+mn-lt"/>
          <a:ea typeface="+mn-ea"/>
          <a:cs typeface="+mn-cs"/>
        </a:defRPr>
      </a:lvl9pPr>
    </p:bodyStyle>
    <p:otherStyle>
      <a:defPPr>
        <a:defRPr lang="en-US"/>
      </a:defPPr>
      <a:lvl1pPr marL="0" algn="l" defTabSz="496382" rtl="0" eaLnBrk="1" latinLnBrk="0" hangingPunct="1">
        <a:defRPr sz="2000" kern="1200">
          <a:solidFill>
            <a:schemeClr val="tx1"/>
          </a:solidFill>
          <a:latin typeface="+mn-lt"/>
          <a:ea typeface="+mn-ea"/>
          <a:cs typeface="+mn-cs"/>
        </a:defRPr>
      </a:lvl1pPr>
      <a:lvl2pPr marL="496382" algn="l" defTabSz="496382" rtl="0" eaLnBrk="1" latinLnBrk="0" hangingPunct="1">
        <a:defRPr sz="2000" kern="1200">
          <a:solidFill>
            <a:schemeClr val="tx1"/>
          </a:solidFill>
          <a:latin typeface="+mn-lt"/>
          <a:ea typeface="+mn-ea"/>
          <a:cs typeface="+mn-cs"/>
        </a:defRPr>
      </a:lvl2pPr>
      <a:lvl3pPr marL="992764" algn="l" defTabSz="496382" rtl="0" eaLnBrk="1" latinLnBrk="0" hangingPunct="1">
        <a:defRPr sz="2000" kern="1200">
          <a:solidFill>
            <a:schemeClr val="tx1"/>
          </a:solidFill>
          <a:latin typeface="+mn-lt"/>
          <a:ea typeface="+mn-ea"/>
          <a:cs typeface="+mn-cs"/>
        </a:defRPr>
      </a:lvl3pPr>
      <a:lvl4pPr marL="1489146" algn="l" defTabSz="496382" rtl="0" eaLnBrk="1" latinLnBrk="0" hangingPunct="1">
        <a:defRPr sz="2000" kern="1200">
          <a:solidFill>
            <a:schemeClr val="tx1"/>
          </a:solidFill>
          <a:latin typeface="+mn-lt"/>
          <a:ea typeface="+mn-ea"/>
          <a:cs typeface="+mn-cs"/>
        </a:defRPr>
      </a:lvl4pPr>
      <a:lvl5pPr marL="1985528" algn="l" defTabSz="496382" rtl="0" eaLnBrk="1" latinLnBrk="0" hangingPunct="1">
        <a:defRPr sz="2000" kern="1200">
          <a:solidFill>
            <a:schemeClr val="tx1"/>
          </a:solidFill>
          <a:latin typeface="+mn-lt"/>
          <a:ea typeface="+mn-ea"/>
          <a:cs typeface="+mn-cs"/>
        </a:defRPr>
      </a:lvl5pPr>
      <a:lvl6pPr marL="2481910" algn="l" defTabSz="496382" rtl="0" eaLnBrk="1" latinLnBrk="0" hangingPunct="1">
        <a:defRPr sz="2000" kern="1200">
          <a:solidFill>
            <a:schemeClr val="tx1"/>
          </a:solidFill>
          <a:latin typeface="+mn-lt"/>
          <a:ea typeface="+mn-ea"/>
          <a:cs typeface="+mn-cs"/>
        </a:defRPr>
      </a:lvl6pPr>
      <a:lvl7pPr marL="2978292" algn="l" defTabSz="496382" rtl="0" eaLnBrk="1" latinLnBrk="0" hangingPunct="1">
        <a:defRPr sz="2000" kern="1200">
          <a:solidFill>
            <a:schemeClr val="tx1"/>
          </a:solidFill>
          <a:latin typeface="+mn-lt"/>
          <a:ea typeface="+mn-ea"/>
          <a:cs typeface="+mn-cs"/>
        </a:defRPr>
      </a:lvl7pPr>
      <a:lvl8pPr marL="3474674" algn="l" defTabSz="496382" rtl="0" eaLnBrk="1" latinLnBrk="0" hangingPunct="1">
        <a:defRPr sz="2000" kern="1200">
          <a:solidFill>
            <a:schemeClr val="tx1"/>
          </a:solidFill>
          <a:latin typeface="+mn-lt"/>
          <a:ea typeface="+mn-ea"/>
          <a:cs typeface="+mn-cs"/>
        </a:defRPr>
      </a:lvl8pPr>
      <a:lvl9pPr marL="3971056" algn="l" defTabSz="496382" rtl="0" eaLnBrk="1" latinLnBrk="0" hangingPunct="1">
        <a:defRPr sz="20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400" y="1"/>
            <a:ext cx="9601200" cy="685800"/>
          </a:xfrm>
          <a:prstGeom prst="rect">
            <a:avLst/>
          </a:prstGeom>
        </p:spPr>
        <p:txBody>
          <a:bodyPr vert="horz" lIns="99276" tIns="49638" rIns="99276" bIns="49638" rtlCol="0" anchor="b">
            <a:normAutofit/>
          </a:bodyPr>
          <a:lstStyle/>
          <a:p>
            <a:r>
              <a:rPr lang="en-US" dirty="0"/>
              <a:t>Click to edit Master title style</a:t>
            </a:r>
          </a:p>
        </p:txBody>
      </p:sp>
      <p:sp>
        <p:nvSpPr>
          <p:cNvPr id="3" name="Text Placeholder 2"/>
          <p:cNvSpPr>
            <a:spLocks noGrp="1"/>
          </p:cNvSpPr>
          <p:nvPr>
            <p:ph type="body" idx="1"/>
          </p:nvPr>
        </p:nvSpPr>
        <p:spPr>
          <a:xfrm>
            <a:off x="152400" y="762000"/>
            <a:ext cx="9601200" cy="4751494"/>
          </a:xfrm>
          <a:prstGeom prst="rect">
            <a:avLst/>
          </a:prstGeom>
        </p:spPr>
        <p:txBody>
          <a:bodyPr vert="horz" lIns="99276" tIns="49638" rIns="99276" bIns="4963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9162386" y="6840126"/>
            <a:ext cx="743614" cy="389467"/>
          </a:xfrm>
          <a:prstGeom prst="rect">
            <a:avLst/>
          </a:prstGeom>
        </p:spPr>
        <p:txBody>
          <a:bodyPr vert="horz" lIns="99276" tIns="49638" rIns="99276" bIns="49638" rtlCol="0" anchor="ctr"/>
          <a:lstStyle>
            <a:lvl1pPr algn="r">
              <a:defRPr sz="900">
                <a:solidFill>
                  <a:schemeClr val="tx1">
                    <a:tint val="75000"/>
                  </a:schemeClr>
                </a:solidFill>
              </a:defRPr>
            </a:lvl1pPr>
          </a:lstStyle>
          <a:p>
            <a:pPr defTabSz="496382"/>
            <a:r>
              <a:rPr lang="en-US" dirty="0">
                <a:solidFill>
                  <a:prstClr val="black">
                    <a:tint val="75000"/>
                  </a:prstClr>
                </a:solidFill>
              </a:rPr>
              <a:t>page </a:t>
            </a:r>
            <a:fld id="{AA590538-B609-D447-83C1-8FE4121BED77}" type="slidenum">
              <a:rPr lang="en-US" smtClean="0">
                <a:solidFill>
                  <a:prstClr val="black">
                    <a:tint val="75000"/>
                  </a:prstClr>
                </a:solidFill>
              </a:rPr>
              <a:pPr defTabSz="496382"/>
              <a:t>‹#›</a:t>
            </a:fld>
            <a:endParaRPr lang="en-US" dirty="0">
              <a:solidFill>
                <a:prstClr val="black">
                  <a:tint val="75000"/>
                </a:prstClr>
              </a:solidFill>
            </a:endParaRPr>
          </a:p>
        </p:txBody>
      </p:sp>
      <p:pic>
        <p:nvPicPr>
          <p:cNvPr id="8" name="Picture 7" descr="LTC-REIT-Logo_smaller.png"/>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9108778" y="150170"/>
            <a:ext cx="740212" cy="460375"/>
          </a:xfrm>
          <a:prstGeom prst="rect">
            <a:avLst/>
          </a:prstGeom>
        </p:spPr>
      </p:pic>
      <p:cxnSp>
        <p:nvCxnSpPr>
          <p:cNvPr id="10" name="Straight Connector 9"/>
          <p:cNvCxnSpPr/>
          <p:nvPr userDrawn="1"/>
        </p:nvCxnSpPr>
        <p:spPr>
          <a:xfrm>
            <a:off x="228600" y="692082"/>
            <a:ext cx="9593263"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6393134"/>
      </p:ext>
    </p:extLst>
  </p:cSld>
  <p:clrMap bg1="lt1" tx1="dk1" bg2="lt2" tx2="dk2" accent1="accent1" accent2="accent2" accent3="accent3" accent4="accent4" accent5="accent5" accent6="accent6" hlink="hlink" folHlink="folHlink"/>
  <p:sldLayoutIdLst>
    <p:sldLayoutId id="2147484144" r:id="rId1"/>
    <p:sldLayoutId id="2147484145" r:id="rId2"/>
    <p:sldLayoutId id="2147484146" r:id="rId3"/>
    <p:sldLayoutId id="2147484147" r:id="rId4"/>
    <p:sldLayoutId id="2147484148" r:id="rId5"/>
    <p:sldLayoutId id="2147484149" r:id="rId6"/>
    <p:sldLayoutId id="2147484150" r:id="rId7"/>
    <p:sldLayoutId id="2147484151" r:id="rId8"/>
    <p:sldLayoutId id="2147484152" r:id="rId9"/>
    <p:sldLayoutId id="2147484153" r:id="rId10"/>
    <p:sldLayoutId id="2147484154" r:id="rId11"/>
  </p:sldLayoutIdLst>
  <p:hf hdr="0" ftr="0" dt="0"/>
  <p:txStyles>
    <p:titleStyle>
      <a:lvl1pPr algn="l" defTabSz="496382" rtl="0" eaLnBrk="1" latinLnBrk="0" hangingPunct="1">
        <a:spcBef>
          <a:spcPct val="0"/>
        </a:spcBef>
        <a:buNone/>
        <a:defRPr sz="2400" kern="1200">
          <a:solidFill>
            <a:schemeClr val="tx1"/>
          </a:solidFill>
          <a:latin typeface="+mj-lt"/>
          <a:ea typeface="+mj-ea"/>
          <a:cs typeface="+mj-cs"/>
        </a:defRPr>
      </a:lvl1pPr>
    </p:titleStyle>
    <p:bodyStyle>
      <a:lvl1pPr marL="112713" indent="-112713" algn="l" defTabSz="496382" rtl="0" eaLnBrk="1" latinLnBrk="0" hangingPunct="1">
        <a:spcBef>
          <a:spcPct val="20000"/>
        </a:spcBef>
        <a:buFont typeface="Arial"/>
        <a:buChar char="•"/>
        <a:defRPr sz="1000" kern="1200">
          <a:solidFill>
            <a:schemeClr val="tx1"/>
          </a:solidFill>
          <a:latin typeface="+mn-lt"/>
          <a:ea typeface="+mn-ea"/>
          <a:cs typeface="+mn-cs"/>
        </a:defRPr>
      </a:lvl1pPr>
      <a:lvl2pPr marL="227013" indent="-114300" algn="l" defTabSz="496382" rtl="0" eaLnBrk="1" latinLnBrk="0" hangingPunct="1">
        <a:spcBef>
          <a:spcPct val="20000"/>
        </a:spcBef>
        <a:buFont typeface="Arial"/>
        <a:buChar char="–"/>
        <a:defRPr sz="1000" kern="1200">
          <a:solidFill>
            <a:schemeClr val="tx1"/>
          </a:solidFill>
          <a:latin typeface="+mn-lt"/>
          <a:ea typeface="+mn-ea"/>
          <a:cs typeface="+mn-cs"/>
        </a:defRPr>
      </a:lvl2pPr>
      <a:lvl3pPr marL="339725" indent="-114300" algn="l" defTabSz="496382" rtl="0" eaLnBrk="1" latinLnBrk="0" hangingPunct="1">
        <a:spcBef>
          <a:spcPct val="20000"/>
        </a:spcBef>
        <a:buFont typeface="Arial"/>
        <a:buChar char="•"/>
        <a:defRPr sz="1000" kern="1200">
          <a:solidFill>
            <a:schemeClr val="tx1"/>
          </a:solidFill>
          <a:latin typeface="+mn-lt"/>
          <a:ea typeface="+mn-ea"/>
          <a:cs typeface="+mn-cs"/>
        </a:defRPr>
      </a:lvl3pPr>
      <a:lvl4pPr marL="460375" indent="-114300" algn="l" defTabSz="496382" rtl="0" eaLnBrk="1" latinLnBrk="0" hangingPunct="1">
        <a:spcBef>
          <a:spcPct val="20000"/>
        </a:spcBef>
        <a:buFont typeface="Arial"/>
        <a:buChar char="–"/>
        <a:defRPr sz="1000" kern="1200">
          <a:solidFill>
            <a:schemeClr val="tx1"/>
          </a:solidFill>
          <a:latin typeface="+mn-lt"/>
          <a:ea typeface="+mn-ea"/>
          <a:cs typeface="+mn-cs"/>
        </a:defRPr>
      </a:lvl4pPr>
      <a:lvl5pPr marL="574675" indent="-114300" algn="l" defTabSz="496382" rtl="0" eaLnBrk="1" latinLnBrk="0" hangingPunct="1">
        <a:spcBef>
          <a:spcPct val="20000"/>
        </a:spcBef>
        <a:buFont typeface="Arial"/>
        <a:buChar char="»"/>
        <a:defRPr sz="1000" kern="1200">
          <a:solidFill>
            <a:schemeClr val="tx1"/>
          </a:solidFill>
          <a:latin typeface="+mn-lt"/>
          <a:ea typeface="+mn-ea"/>
          <a:cs typeface="+mn-cs"/>
        </a:defRPr>
      </a:lvl5pPr>
      <a:lvl6pPr marL="2730101" indent="-248191" algn="l" defTabSz="496382" rtl="0" eaLnBrk="1" latinLnBrk="0" hangingPunct="1">
        <a:spcBef>
          <a:spcPct val="20000"/>
        </a:spcBef>
        <a:buFont typeface="Arial"/>
        <a:buChar char="•"/>
        <a:defRPr sz="2200" kern="1200">
          <a:solidFill>
            <a:schemeClr val="tx1"/>
          </a:solidFill>
          <a:latin typeface="+mn-lt"/>
          <a:ea typeface="+mn-ea"/>
          <a:cs typeface="+mn-cs"/>
        </a:defRPr>
      </a:lvl6pPr>
      <a:lvl7pPr marL="3226483" indent="-248191" algn="l" defTabSz="496382" rtl="0" eaLnBrk="1" latinLnBrk="0" hangingPunct="1">
        <a:spcBef>
          <a:spcPct val="20000"/>
        </a:spcBef>
        <a:buFont typeface="Arial"/>
        <a:buChar char="•"/>
        <a:defRPr sz="2200" kern="1200">
          <a:solidFill>
            <a:schemeClr val="tx1"/>
          </a:solidFill>
          <a:latin typeface="+mn-lt"/>
          <a:ea typeface="+mn-ea"/>
          <a:cs typeface="+mn-cs"/>
        </a:defRPr>
      </a:lvl7pPr>
      <a:lvl8pPr marL="3722865" indent="-248191" algn="l" defTabSz="496382" rtl="0" eaLnBrk="1" latinLnBrk="0" hangingPunct="1">
        <a:spcBef>
          <a:spcPct val="20000"/>
        </a:spcBef>
        <a:buFont typeface="Arial"/>
        <a:buChar char="•"/>
        <a:defRPr sz="2200" kern="1200">
          <a:solidFill>
            <a:schemeClr val="tx1"/>
          </a:solidFill>
          <a:latin typeface="+mn-lt"/>
          <a:ea typeface="+mn-ea"/>
          <a:cs typeface="+mn-cs"/>
        </a:defRPr>
      </a:lvl8pPr>
      <a:lvl9pPr marL="4219247" indent="-248191" algn="l" defTabSz="496382" rtl="0" eaLnBrk="1" latinLnBrk="0" hangingPunct="1">
        <a:spcBef>
          <a:spcPct val="20000"/>
        </a:spcBef>
        <a:buFont typeface="Arial"/>
        <a:buChar char="•"/>
        <a:defRPr sz="2200" kern="1200">
          <a:solidFill>
            <a:schemeClr val="tx1"/>
          </a:solidFill>
          <a:latin typeface="+mn-lt"/>
          <a:ea typeface="+mn-ea"/>
          <a:cs typeface="+mn-cs"/>
        </a:defRPr>
      </a:lvl9pPr>
    </p:bodyStyle>
    <p:otherStyle>
      <a:defPPr>
        <a:defRPr lang="en-US"/>
      </a:defPPr>
      <a:lvl1pPr marL="0" algn="l" defTabSz="496382" rtl="0" eaLnBrk="1" latinLnBrk="0" hangingPunct="1">
        <a:defRPr sz="2000" kern="1200">
          <a:solidFill>
            <a:schemeClr val="tx1"/>
          </a:solidFill>
          <a:latin typeface="+mn-lt"/>
          <a:ea typeface="+mn-ea"/>
          <a:cs typeface="+mn-cs"/>
        </a:defRPr>
      </a:lvl1pPr>
      <a:lvl2pPr marL="496382" algn="l" defTabSz="496382" rtl="0" eaLnBrk="1" latinLnBrk="0" hangingPunct="1">
        <a:defRPr sz="2000" kern="1200">
          <a:solidFill>
            <a:schemeClr val="tx1"/>
          </a:solidFill>
          <a:latin typeface="+mn-lt"/>
          <a:ea typeface="+mn-ea"/>
          <a:cs typeface="+mn-cs"/>
        </a:defRPr>
      </a:lvl2pPr>
      <a:lvl3pPr marL="992764" algn="l" defTabSz="496382" rtl="0" eaLnBrk="1" latinLnBrk="0" hangingPunct="1">
        <a:defRPr sz="2000" kern="1200">
          <a:solidFill>
            <a:schemeClr val="tx1"/>
          </a:solidFill>
          <a:latin typeface="+mn-lt"/>
          <a:ea typeface="+mn-ea"/>
          <a:cs typeface="+mn-cs"/>
        </a:defRPr>
      </a:lvl3pPr>
      <a:lvl4pPr marL="1489146" algn="l" defTabSz="496382" rtl="0" eaLnBrk="1" latinLnBrk="0" hangingPunct="1">
        <a:defRPr sz="2000" kern="1200">
          <a:solidFill>
            <a:schemeClr val="tx1"/>
          </a:solidFill>
          <a:latin typeface="+mn-lt"/>
          <a:ea typeface="+mn-ea"/>
          <a:cs typeface="+mn-cs"/>
        </a:defRPr>
      </a:lvl4pPr>
      <a:lvl5pPr marL="1985528" algn="l" defTabSz="496382" rtl="0" eaLnBrk="1" latinLnBrk="0" hangingPunct="1">
        <a:defRPr sz="2000" kern="1200">
          <a:solidFill>
            <a:schemeClr val="tx1"/>
          </a:solidFill>
          <a:latin typeface="+mn-lt"/>
          <a:ea typeface="+mn-ea"/>
          <a:cs typeface="+mn-cs"/>
        </a:defRPr>
      </a:lvl5pPr>
      <a:lvl6pPr marL="2481910" algn="l" defTabSz="496382" rtl="0" eaLnBrk="1" latinLnBrk="0" hangingPunct="1">
        <a:defRPr sz="2000" kern="1200">
          <a:solidFill>
            <a:schemeClr val="tx1"/>
          </a:solidFill>
          <a:latin typeface="+mn-lt"/>
          <a:ea typeface="+mn-ea"/>
          <a:cs typeface="+mn-cs"/>
        </a:defRPr>
      </a:lvl6pPr>
      <a:lvl7pPr marL="2978292" algn="l" defTabSz="496382" rtl="0" eaLnBrk="1" latinLnBrk="0" hangingPunct="1">
        <a:defRPr sz="2000" kern="1200">
          <a:solidFill>
            <a:schemeClr val="tx1"/>
          </a:solidFill>
          <a:latin typeface="+mn-lt"/>
          <a:ea typeface="+mn-ea"/>
          <a:cs typeface="+mn-cs"/>
        </a:defRPr>
      </a:lvl7pPr>
      <a:lvl8pPr marL="3474674" algn="l" defTabSz="496382" rtl="0" eaLnBrk="1" latinLnBrk="0" hangingPunct="1">
        <a:defRPr sz="2000" kern="1200">
          <a:solidFill>
            <a:schemeClr val="tx1"/>
          </a:solidFill>
          <a:latin typeface="+mn-lt"/>
          <a:ea typeface="+mn-ea"/>
          <a:cs typeface="+mn-cs"/>
        </a:defRPr>
      </a:lvl8pPr>
      <a:lvl9pPr marL="3971056" algn="l" defTabSz="496382"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microsoft.com/office/2018/10/relationships/comments" Target="../comments/modernComment_101_CA4BE44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14.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chart" Target="../charts/chart9.xml"/><Relationship Id="rId4" Type="http://schemas.openxmlformats.org/officeDocument/2006/relationships/chart" Target="../charts/chart8.xml"/></Relationships>
</file>

<file path=ppt/slides/_rels/slide1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20.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microsoft.com/office/2018/10/relationships/comments" Target="../comments/modernComment_19F_464B4BA2.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oleObject" Target="file:///\\Ltcproperties.com\home\home\Accounting\Merrill%20Bridge-Supplemental\MB%20Supplemental-Ltc_Linking_file.xlsx!Acquisitions!Acquisitions" TargetMode="External"/><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3.emf"/><Relationship Id="rId5" Type="http://schemas.openxmlformats.org/officeDocument/2006/relationships/oleObject" Target="file:///\\Ltcproperties.com\home\home\Accounting\Merrill%20Bridge-Supplemental\MB%20Supplemental-Ltc_Linking_file.xlsx!Loan%20Orig!LoanOriginations" TargetMode="External"/><Relationship Id="rId4" Type="http://schemas.openxmlformats.org/officeDocument/2006/relationships/image" Target="../media/image22.emf"/></Relationships>
</file>

<file path=ppt/slides/_rels/slide19.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oleObject" Target="file:///\\Ltcproperties.com\home\Home\Accounting\Merrill%20Bridge-Supplemental\MB%20Supplemental-Ltc_Linking_file.xlsx!Portfolio%20Overview!PortfolioOverview" TargetMode="External"/><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chart" Target="../charts/chart11.xml"/><Relationship Id="rId4" Type="http://schemas.openxmlformats.org/officeDocument/2006/relationships/image" Target="../media/image25.emf"/></Relationships>
</file>

<file path=ppt/slides/_rels/slide21.xml.rels><?xml version="1.0" encoding="UTF-8" standalone="yes"?>
<Relationships xmlns="http://schemas.openxmlformats.org/package/2006/relationships"><Relationship Id="rId8" Type="http://schemas.openxmlformats.org/officeDocument/2006/relationships/chart" Target="../charts/chart15.xml"/><Relationship Id="rId3" Type="http://schemas.openxmlformats.org/officeDocument/2006/relationships/oleObject" Target="file:///\\Ltcproperties.com\home\Home\Accounting\Merrill%20Bridge-Supplemental\MB%20Supplemental-Ltc_Linking_file.xlsx!Portfolio%20Detail!PortfolioDetail" TargetMode="External"/><Relationship Id="rId7" Type="http://schemas.openxmlformats.org/officeDocument/2006/relationships/chart" Target="../charts/chart14.xml"/><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chart" Target="../charts/chart13.xml"/><Relationship Id="rId5" Type="http://schemas.openxmlformats.org/officeDocument/2006/relationships/chart" Target="../charts/chart12.xml"/><Relationship Id="rId10" Type="http://schemas.openxmlformats.org/officeDocument/2006/relationships/chart" Target="../charts/chart17.xml"/><Relationship Id="rId4" Type="http://schemas.openxmlformats.org/officeDocument/2006/relationships/image" Target="../media/image26.emf"/><Relationship Id="rId9" Type="http://schemas.openxmlformats.org/officeDocument/2006/relationships/chart" Target="../charts/char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30.svg"/><Relationship Id="rId5" Type="http://schemas.openxmlformats.org/officeDocument/2006/relationships/image" Target="../media/image29.png"/><Relationship Id="rId10" Type="http://schemas.openxmlformats.org/officeDocument/2006/relationships/image" Target="../media/image34.svg"/><Relationship Id="rId4" Type="http://schemas.openxmlformats.org/officeDocument/2006/relationships/image" Target="../media/image28.svg"/><Relationship Id="rId9"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35.emf"/><Relationship Id="rId5" Type="http://schemas.openxmlformats.org/officeDocument/2006/relationships/oleObject" Target="file:///\\Ltcproperties.com\home\home\Accounting\Merrill%20Bridge-Supplemental\MB%20Supplemental-Ltc_Linking_file.xlsx!Portfolio%20Geography!Geography" TargetMode="External"/><Relationship Id="rId4" Type="http://schemas.openxmlformats.org/officeDocument/2006/relationships/chart" Target="../charts/chart19.xml"/></Relationships>
</file>

<file path=ppt/slides/_rels/slide25.xml.rels><?xml version="1.0" encoding="UTF-8" standalone="yes"?>
<Relationships xmlns="http://schemas.openxmlformats.org/package/2006/relationships"><Relationship Id="rId3" Type="http://schemas.openxmlformats.org/officeDocument/2006/relationships/oleObject" Target="file:///\\Ltcproperties.com\home\home\Accounting\Merrill%20Bridge-Supplemental\MB%20Supplemental-Ltc_Linking_file.xlsx!SHOP-Operators!SHOPOPER" TargetMode="External"/><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37.emf"/><Relationship Id="rId5" Type="http://schemas.openxmlformats.org/officeDocument/2006/relationships/oleObject" Target="file:///\\Ltcproperties.com\home\home\Accounting\Merrill%20Bridge-Supplemental\MB%20Supplemental-Ltc_Linking_file.xlsx!SHOP%20PERFORMANCE!SHOPPERFORM" TargetMode="External"/><Relationship Id="rId4" Type="http://schemas.openxmlformats.org/officeDocument/2006/relationships/image" Target="../media/image36.emf"/></Relationships>
</file>

<file path=ppt/slides/_rels/slide26.xml.rels><?xml version="1.0" encoding="UTF-8" standalone="yes"?>
<Relationships xmlns="http://schemas.openxmlformats.org/package/2006/relationships"><Relationship Id="rId3" Type="http://schemas.openxmlformats.org/officeDocument/2006/relationships/oleObject" Target="file:///\\Ltcproperties.com\home\home\Accounting\Merrill%20Bridge-Supplemental\MB%20Supplemental-Ltc_Linking_file.xlsx!NNN-Operators!NNNOperators" TargetMode="External"/><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39.emf"/><Relationship Id="rId5" Type="http://schemas.openxmlformats.org/officeDocument/2006/relationships/oleObject" Target="file:///\\Ltcproperties.com\home\Home\Accounting\Merrill%20Bridge-Supplemental\MB%20Supplemental-Ltc_Linking_file.xlsx!Oper%20NCI!OperNCI" TargetMode="External"/><Relationship Id="rId4" Type="http://schemas.openxmlformats.org/officeDocument/2006/relationships/image" Target="../media/image38.emf"/></Relationships>
</file>

<file path=ppt/slides/_rels/slide27.xml.rels><?xml version="1.0" encoding="UTF-8" standalone="yes"?>
<Relationships xmlns="http://schemas.openxmlformats.org/package/2006/relationships"><Relationship Id="rId3" Type="http://schemas.openxmlformats.org/officeDocument/2006/relationships/oleObject" Target="file:///\\Ltcproperties.com\home\home\Accounting\Merrill%20Bridge-Supplemental\MB%20Supplemental-Ltc_Linking_file.xlsx!NNN-Maturity%20(Loans)!NNNLoanMaturity" TargetMode="External"/><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41.emf"/><Relationship Id="rId5" Type="http://schemas.openxmlformats.org/officeDocument/2006/relationships/oleObject" Target="file:///\\Ltcproperties.com\home\home\Accounting\Merrill%20Bridge-Supplemental\MB%20Supplemental-Ltc_Linking_file.xlsx!NNN-Maturity!NNNMaturity" TargetMode="External"/><Relationship Id="rId4" Type="http://schemas.openxmlformats.org/officeDocument/2006/relationships/image" Target="../media/image40.emf"/></Relationships>
</file>

<file path=ppt/slides/_rels/slide28.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chart" Target="../charts/chart21.xml"/></Relationships>
</file>

<file path=ppt/slides/_rels/slide2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9.xml"/><Relationship Id="rId1" Type="http://schemas.openxmlformats.org/officeDocument/2006/relationships/slideLayout" Target="../slideLayouts/slideLayout12.xml"/><Relationship Id="rId5" Type="http://schemas.openxmlformats.org/officeDocument/2006/relationships/image" Target="../media/image43.emf"/><Relationship Id="rId4" Type="http://schemas.openxmlformats.org/officeDocument/2006/relationships/hyperlink" Target="https://pixabay.com/en/change-list-pin-arrows-1076220/" TargetMode="External"/></Relationships>
</file>

<file path=ppt/slides/_rels/slide30.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20.xml"/><Relationship Id="rId1" Type="http://schemas.openxmlformats.org/officeDocument/2006/relationships/slideLayout" Target="../slideLayouts/slideLayout12.xml"/><Relationship Id="rId5" Type="http://schemas.openxmlformats.org/officeDocument/2006/relationships/chart" Target="../charts/chart24.xml"/><Relationship Id="rId4" Type="http://schemas.openxmlformats.org/officeDocument/2006/relationships/chart" Target="../charts/chart23.xml"/></Relationships>
</file>

<file path=ppt/slides/_rels/slide31.xml.rels><?xml version="1.0" encoding="UTF-8" standalone="yes"?>
<Relationships xmlns="http://schemas.openxmlformats.org/package/2006/relationships"><Relationship Id="rId3" Type="http://schemas.openxmlformats.org/officeDocument/2006/relationships/oleObject" Target="file:///\\Ltcproperties.com\home\Home\Accounting\Merrill%20Bridge-Supplemental\MB%20Supplemental-Ltc_Linking_file.xlsx!Debt%20Maturity!DEBTMATURITY" TargetMode="External"/><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chart" Target="../charts/chart26.xml"/><Relationship Id="rId5" Type="http://schemas.openxmlformats.org/officeDocument/2006/relationships/chart" Target="../charts/chart25.xml"/><Relationship Id="rId4" Type="http://schemas.openxmlformats.org/officeDocument/2006/relationships/image" Target="../media/image44.emf"/></Relationships>
</file>

<file path=ppt/slides/_rels/slide32.xml.rels><?xml version="1.0" encoding="UTF-8" standalone="yes"?>
<Relationships xmlns="http://schemas.openxmlformats.org/package/2006/relationships"><Relationship Id="rId3" Type="http://schemas.openxmlformats.org/officeDocument/2006/relationships/oleObject" Target="file:///\\Ltcproperties.com\home\home\Accounting\Merrill%20Bridge-Supplemental\MB%20Supplemental-Ltc_Linking_file.xlsx!Guidance!Guidance" TargetMode="External"/><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45.emf"/></Relationships>
</file>

<file path=ppt/slides/_rels/slide33.xml.rels><?xml version="1.0" encoding="UTF-8" standalone="yes"?>
<Relationships xmlns="http://schemas.openxmlformats.org/package/2006/relationships"><Relationship Id="rId8" Type="http://schemas.openxmlformats.org/officeDocument/2006/relationships/image" Target="../media/image48.emf"/><Relationship Id="rId3" Type="http://schemas.openxmlformats.org/officeDocument/2006/relationships/oleObject" Target="file:///\\Ltcproperties.com\home\Home\Accounting\Merrill%20Bridge-Supplemental\MB%20Supplemental-Ltc_Linking_file.xlsx!Fin%20Data%20Summary!FinDataSummary" TargetMode="External"/><Relationship Id="rId7" Type="http://schemas.openxmlformats.org/officeDocument/2006/relationships/oleObject" Target="file:///\\Ltcproperties.com\home\Home\Accounting\Merrill%20Bridge-Supplemental\MB%20Supplemental-Ltc_Linking_file.xlsx!NonCashRev!NONCASHREV" TargetMode="External"/><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image" Target="../media/image47.emf"/><Relationship Id="rId5" Type="http://schemas.openxmlformats.org/officeDocument/2006/relationships/oleObject" Target="file:///\\Ltcproperties.com\home\Home\Accounting\Merrill%20Bridge-Supplemental\MB%20Supplemental-Ltc_Linking_file.xlsx!LTC%20Rental%20Income!RentalIncome" TargetMode="External"/><Relationship Id="rId4" Type="http://schemas.openxmlformats.org/officeDocument/2006/relationships/image" Target="../media/image46.emf"/></Relationships>
</file>

<file path=ppt/slides/_rels/slide34.xml.rels><?xml version="1.0" encoding="UTF-8" standalone="yes"?>
<Relationships xmlns="http://schemas.openxmlformats.org/package/2006/relationships"><Relationship Id="rId3" Type="http://schemas.openxmlformats.org/officeDocument/2006/relationships/oleObject" Target="file:///\\Ltcproperties.com\home\Home\Accounting\Merrill%20Bridge-Supplemental\MB%20Supplemental-Ltc_Linking_file.xlsx!IncomeStmt!IncStmt" TargetMode="External"/><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49.emf"/></Relationships>
</file>

<file path=ppt/slides/_rels/slide35.xml.rels><?xml version="1.0" encoding="UTF-8" standalone="yes"?>
<Relationships xmlns="http://schemas.openxmlformats.org/package/2006/relationships"><Relationship Id="rId3" Type="http://schemas.openxmlformats.org/officeDocument/2006/relationships/oleObject" Target="file:///\\Ltcproperties.com\home\Home\Accounting\Merrill%20Bridge-Supplemental\MB%20Supplemental-Ltc_Linking_file.xlsx!BS!BS" TargetMode="External"/><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50.e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oleObject" Target="file:///\\Ltcproperties.com\home\Home\Accounting\Merrill%20Bridge-Supplemental\MB%20Supplemental-Ltc_Linking_file.xlsx!Annualized%20EBITDAre!EBITDAre" TargetMode="Externa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oleObject" Target="file:///\\Ltcproperties.com\home\Home\Accounting\Merrill%20Bridge-Supplemental\MB%20Supplemental-Ltc_Linking_file.xlsx!FFO!FFO" TargetMode="External"/><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52.emf"/></Relationships>
</file>

<file path=ppt/slides/_rels/slide39.xml.rels><?xml version="1.0" encoding="UTF-8" standalone="yes"?>
<Relationships xmlns="http://schemas.openxmlformats.org/package/2006/relationships"><Relationship Id="rId3" Type="http://schemas.openxmlformats.org/officeDocument/2006/relationships/oleObject" Target="file:///\\Ltcproperties.com\home\Home\Accounting\Merrill%20Bridge-Supplemental\MB%20Supplemental-Ltc_Linking_file.xlsx!FFO%20per%20share!FFOperShare" TargetMode="External"/><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53.emf"/></Relationships>
</file>

<file path=ppt/slides/_rels/slide40.xml.rels><?xml version="1.0" encoding="UTF-8" standalone="yes"?>
<Relationships xmlns="http://schemas.openxmlformats.org/package/2006/relationships"><Relationship Id="rId3" Type="http://schemas.openxmlformats.org/officeDocument/2006/relationships/oleObject" Target="file:///\\Ltcproperties.com\home\Home\Accounting\Merrill%20Bridge-Supplemental\MB%20Supplemental-Ltc_Linking_file.xlsx!FFO%20NRI%20Recon!FFONRI" TargetMode="External"/><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54.emf"/></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5ECF1-BB2E-5A4D-812E-0AE65A051958}"/>
              </a:ext>
            </a:extLst>
          </p:cNvPr>
          <p:cNvSpPr>
            <a:spLocks noGrp="1"/>
          </p:cNvSpPr>
          <p:nvPr>
            <p:ph type="ctrTitle"/>
          </p:nvPr>
        </p:nvSpPr>
        <p:spPr>
          <a:xfrm>
            <a:off x="194726" y="1295167"/>
            <a:ext cx="3821397" cy="3217769"/>
          </a:xfrm>
        </p:spPr>
        <p:txBody>
          <a:bodyPr>
            <a:normAutofit/>
          </a:bodyPr>
          <a:lstStyle/>
          <a:p>
            <a:pPr algn="l"/>
            <a:r>
              <a:rPr lang="en-US" sz="4290" dirty="0"/>
              <a:t>GROWTH POWERED BY SHOP</a:t>
            </a:r>
          </a:p>
        </p:txBody>
      </p:sp>
      <p:sp>
        <p:nvSpPr>
          <p:cNvPr id="3" name="Subtitle 2">
            <a:extLst>
              <a:ext uri="{FF2B5EF4-FFF2-40B4-BE49-F238E27FC236}">
                <a16:creationId xmlns:a16="http://schemas.microsoft.com/office/drawing/2014/main" id="{59DBE912-AE21-FFBB-ABC8-0076147DB88A}"/>
              </a:ext>
            </a:extLst>
          </p:cNvPr>
          <p:cNvSpPr>
            <a:spLocks noGrp="1"/>
          </p:cNvSpPr>
          <p:nvPr>
            <p:ph type="subTitle" idx="1"/>
          </p:nvPr>
        </p:nvSpPr>
        <p:spPr>
          <a:xfrm>
            <a:off x="694030" y="4643747"/>
            <a:ext cx="3280609" cy="1255337"/>
          </a:xfrm>
        </p:spPr>
        <p:txBody>
          <a:bodyPr>
            <a:normAutofit/>
          </a:bodyPr>
          <a:lstStyle/>
          <a:p>
            <a:pPr algn="l"/>
            <a:r>
              <a:rPr lang="en-US" dirty="0"/>
              <a:t>Investor Presentation</a:t>
            </a:r>
          </a:p>
          <a:p>
            <a:pPr algn="l"/>
            <a:r>
              <a:rPr lang="en-US" dirty="0"/>
              <a:t>March 2026</a:t>
            </a:r>
          </a:p>
        </p:txBody>
      </p:sp>
      <p:pic>
        <p:nvPicPr>
          <p:cNvPr id="7" name="Picture 6" descr="LTC REIT&#10;&#10;AI-generated content may be incorrect.">
            <a:extLst>
              <a:ext uri="{FF2B5EF4-FFF2-40B4-BE49-F238E27FC236}">
                <a16:creationId xmlns:a16="http://schemas.microsoft.com/office/drawing/2014/main" id="{7B739DCE-A07D-A748-A8EB-741E70150348}"/>
              </a:ext>
            </a:extLst>
          </p:cNvPr>
          <p:cNvPicPr>
            <a:picLocks noChangeAspect="1"/>
          </p:cNvPicPr>
          <p:nvPr/>
        </p:nvPicPr>
        <p:blipFill>
          <a:blip r:embed="rId2"/>
          <a:stretch>
            <a:fillRect/>
          </a:stretch>
        </p:blipFill>
        <p:spPr>
          <a:xfrm>
            <a:off x="3617437" y="1800368"/>
            <a:ext cx="4070565" cy="2843380"/>
          </a:xfrm>
          <a:prstGeom prst="rect">
            <a:avLst/>
          </a:prstGeom>
        </p:spPr>
      </p:pic>
    </p:spTree>
    <p:extLst>
      <p:ext uri="{BB962C8B-B14F-4D97-AF65-F5344CB8AC3E}">
        <p14:creationId xmlns:p14="http://schemas.microsoft.com/office/powerpoint/2010/main" val="3943114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CDE22BD-A697-449A-B32E-82B3E933C80D}" type="slidenum">
              <a:rPr lang="en-US" smtClean="0"/>
              <a:pPr/>
              <a:t>2</a:t>
            </a:fld>
            <a:endParaRPr lang="en-US" dirty="0"/>
          </a:p>
        </p:txBody>
      </p:sp>
      <p:sp>
        <p:nvSpPr>
          <p:cNvPr id="14" name="Pentagon 29">
            <a:extLst>
              <a:ext uri="{FF2B5EF4-FFF2-40B4-BE49-F238E27FC236}">
                <a16:creationId xmlns:a16="http://schemas.microsoft.com/office/drawing/2014/main" id="{3E3E017D-E784-77CF-1919-469A01834C33}"/>
              </a:ext>
            </a:extLst>
          </p:cNvPr>
          <p:cNvSpPr/>
          <p:nvPr/>
        </p:nvSpPr>
        <p:spPr>
          <a:xfrm>
            <a:off x="3465" y="850950"/>
            <a:ext cx="4781550" cy="270820"/>
          </a:xfrm>
          <a:prstGeom prst="rect">
            <a:avLst/>
          </a:prstGeom>
          <a:solidFill>
            <a:srgbClr val="253C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500" b="1" dirty="0"/>
              <a:t>          LEADERSHIP</a:t>
            </a:r>
          </a:p>
        </p:txBody>
      </p:sp>
      <p:sp>
        <p:nvSpPr>
          <p:cNvPr id="15" name="Content Placeholder 2">
            <a:extLst>
              <a:ext uri="{FF2B5EF4-FFF2-40B4-BE49-F238E27FC236}">
                <a16:creationId xmlns:a16="http://schemas.microsoft.com/office/drawing/2014/main" id="{CC4D235F-478E-097D-61ED-C81F7E9D1E33}"/>
              </a:ext>
            </a:extLst>
          </p:cNvPr>
          <p:cNvSpPr txBox="1">
            <a:spLocks/>
          </p:cNvSpPr>
          <p:nvPr/>
        </p:nvSpPr>
        <p:spPr>
          <a:xfrm>
            <a:off x="203115" y="6642048"/>
            <a:ext cx="4188006" cy="376192"/>
          </a:xfrm>
          <a:prstGeom prst="rect">
            <a:avLst/>
          </a:prstGeom>
        </p:spPr>
        <p:txBody>
          <a:bodyPr vert="horz" lIns="99276" tIns="49638" rIns="99276" bIns="49638" rtlCol="0">
            <a:noAutofit/>
          </a:bodyPr>
          <a:lstStyle>
            <a:lvl1pPr marL="112713" indent="-112713" algn="l" defTabSz="496382" rtl="0" eaLnBrk="1" latinLnBrk="0" hangingPunct="1">
              <a:spcBef>
                <a:spcPct val="20000"/>
              </a:spcBef>
              <a:buFont typeface="Arial"/>
              <a:buChar char="•"/>
              <a:defRPr sz="1000" kern="1200">
                <a:solidFill>
                  <a:schemeClr val="tx1"/>
                </a:solidFill>
                <a:latin typeface="+mn-lt"/>
                <a:ea typeface="+mn-ea"/>
                <a:cs typeface="+mn-cs"/>
              </a:defRPr>
            </a:lvl1pPr>
            <a:lvl2pPr marL="227013" indent="-114300" algn="l" defTabSz="496382" rtl="0" eaLnBrk="1" latinLnBrk="0" hangingPunct="1">
              <a:spcBef>
                <a:spcPct val="20000"/>
              </a:spcBef>
              <a:buFont typeface="Arial"/>
              <a:buChar char="–"/>
              <a:defRPr sz="1000" kern="1200">
                <a:solidFill>
                  <a:schemeClr val="tx1"/>
                </a:solidFill>
                <a:latin typeface="+mn-lt"/>
                <a:ea typeface="+mn-ea"/>
                <a:cs typeface="+mn-cs"/>
              </a:defRPr>
            </a:lvl2pPr>
            <a:lvl3pPr marL="339725" indent="-114300" algn="l" defTabSz="496382" rtl="0" eaLnBrk="1" latinLnBrk="0" hangingPunct="1">
              <a:spcBef>
                <a:spcPct val="20000"/>
              </a:spcBef>
              <a:buFont typeface="Arial"/>
              <a:buChar char="•"/>
              <a:defRPr sz="1000" kern="1200">
                <a:solidFill>
                  <a:schemeClr val="tx1"/>
                </a:solidFill>
                <a:latin typeface="+mn-lt"/>
                <a:ea typeface="+mn-ea"/>
                <a:cs typeface="+mn-cs"/>
              </a:defRPr>
            </a:lvl3pPr>
            <a:lvl4pPr marL="460375" indent="-114300" algn="l" defTabSz="496382" rtl="0" eaLnBrk="1" latinLnBrk="0" hangingPunct="1">
              <a:spcBef>
                <a:spcPct val="20000"/>
              </a:spcBef>
              <a:buFont typeface="Arial"/>
              <a:buChar char="–"/>
              <a:defRPr sz="1000" kern="1200">
                <a:solidFill>
                  <a:schemeClr val="tx1"/>
                </a:solidFill>
                <a:latin typeface="+mn-lt"/>
                <a:ea typeface="+mn-ea"/>
                <a:cs typeface="+mn-cs"/>
              </a:defRPr>
            </a:lvl4pPr>
            <a:lvl5pPr marL="574675" indent="-114300" algn="l" defTabSz="496382" rtl="0" eaLnBrk="1" latinLnBrk="0" hangingPunct="1">
              <a:spcBef>
                <a:spcPct val="20000"/>
              </a:spcBef>
              <a:buFont typeface="Arial"/>
              <a:buChar char="»"/>
              <a:defRPr sz="1000" kern="1200">
                <a:solidFill>
                  <a:schemeClr val="tx1"/>
                </a:solidFill>
                <a:latin typeface="+mn-lt"/>
                <a:ea typeface="+mn-ea"/>
                <a:cs typeface="+mn-cs"/>
              </a:defRPr>
            </a:lvl5pPr>
            <a:lvl6pPr marL="2730101" indent="-248191" algn="l" defTabSz="496382" rtl="0" eaLnBrk="1" latinLnBrk="0" hangingPunct="1">
              <a:spcBef>
                <a:spcPct val="20000"/>
              </a:spcBef>
              <a:buFont typeface="Arial"/>
              <a:buChar char="•"/>
              <a:defRPr sz="2200" kern="1200">
                <a:solidFill>
                  <a:schemeClr val="tx1"/>
                </a:solidFill>
                <a:latin typeface="+mn-lt"/>
                <a:ea typeface="+mn-ea"/>
                <a:cs typeface="+mn-cs"/>
              </a:defRPr>
            </a:lvl6pPr>
            <a:lvl7pPr marL="3226483" indent="-248191" algn="l" defTabSz="496382" rtl="0" eaLnBrk="1" latinLnBrk="0" hangingPunct="1">
              <a:spcBef>
                <a:spcPct val="20000"/>
              </a:spcBef>
              <a:buFont typeface="Arial"/>
              <a:buChar char="•"/>
              <a:defRPr sz="2200" kern="1200">
                <a:solidFill>
                  <a:schemeClr val="tx1"/>
                </a:solidFill>
                <a:latin typeface="+mn-lt"/>
                <a:ea typeface="+mn-ea"/>
                <a:cs typeface="+mn-cs"/>
              </a:defRPr>
            </a:lvl7pPr>
            <a:lvl8pPr marL="3722865" indent="-248191" algn="l" defTabSz="496382" rtl="0" eaLnBrk="1" latinLnBrk="0" hangingPunct="1">
              <a:spcBef>
                <a:spcPct val="20000"/>
              </a:spcBef>
              <a:buFont typeface="Arial"/>
              <a:buChar char="•"/>
              <a:defRPr sz="2200" kern="1200">
                <a:solidFill>
                  <a:schemeClr val="tx1"/>
                </a:solidFill>
                <a:latin typeface="+mn-lt"/>
                <a:ea typeface="+mn-ea"/>
                <a:cs typeface="+mn-cs"/>
              </a:defRPr>
            </a:lvl8pPr>
            <a:lvl9pPr marL="4219247" indent="-248191" algn="l" defTabSz="496382" rtl="0" eaLnBrk="1" latinLnBrk="0" hangingPunct="1">
              <a:spcBef>
                <a:spcPct val="20000"/>
              </a:spcBef>
              <a:buFont typeface="Arial"/>
              <a:buChar char="•"/>
              <a:defRPr sz="2200" kern="1200">
                <a:solidFill>
                  <a:schemeClr val="tx1"/>
                </a:solidFill>
                <a:latin typeface="+mn-lt"/>
                <a:ea typeface="+mn-ea"/>
                <a:cs typeface="+mn-cs"/>
              </a:defRPr>
            </a:lvl9pPr>
          </a:lstStyle>
          <a:p>
            <a:pPr marL="0" indent="0">
              <a:buFont typeface="Arial"/>
              <a:buNone/>
            </a:pPr>
            <a:r>
              <a:rPr lang="en-US" sz="750" dirty="0"/>
              <a:t>Any opinions, estimates, or forecasts regarding LTC’s performance made by the analysts listed above do not represent the opinions, estimates, and forecasts of LTC or its management.</a:t>
            </a:r>
          </a:p>
        </p:txBody>
      </p:sp>
      <p:sp>
        <p:nvSpPr>
          <p:cNvPr id="16" name="Pentagon 29">
            <a:extLst>
              <a:ext uri="{FF2B5EF4-FFF2-40B4-BE49-F238E27FC236}">
                <a16:creationId xmlns:a16="http://schemas.microsoft.com/office/drawing/2014/main" id="{642A41E8-1761-F007-6235-6B825C84F17C}"/>
              </a:ext>
            </a:extLst>
          </p:cNvPr>
          <p:cNvSpPr/>
          <p:nvPr/>
        </p:nvSpPr>
        <p:spPr>
          <a:xfrm>
            <a:off x="3464" y="2800011"/>
            <a:ext cx="4781552" cy="270820"/>
          </a:xfrm>
          <a:prstGeom prst="rect">
            <a:avLst/>
          </a:prstGeom>
          <a:solidFill>
            <a:srgbClr val="253C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500" b="1" dirty="0"/>
              <a:t>          BOARD OF DIRECTORS</a:t>
            </a:r>
          </a:p>
        </p:txBody>
      </p:sp>
      <p:sp>
        <p:nvSpPr>
          <p:cNvPr id="17" name="Pentagon 39">
            <a:extLst>
              <a:ext uri="{FF2B5EF4-FFF2-40B4-BE49-F238E27FC236}">
                <a16:creationId xmlns:a16="http://schemas.microsoft.com/office/drawing/2014/main" id="{1F10AEF9-A57F-4657-4ADE-8031B3D19E6A}"/>
              </a:ext>
            </a:extLst>
          </p:cNvPr>
          <p:cNvSpPr/>
          <p:nvPr/>
        </p:nvSpPr>
        <p:spPr>
          <a:xfrm>
            <a:off x="-1239" y="4881083"/>
            <a:ext cx="4781552" cy="270820"/>
          </a:xfrm>
          <a:prstGeom prst="rect">
            <a:avLst/>
          </a:prstGeom>
          <a:solidFill>
            <a:srgbClr val="253C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500" b="1" dirty="0"/>
              <a:t>          ANALYSTS</a:t>
            </a:r>
          </a:p>
        </p:txBody>
      </p:sp>
      <p:sp>
        <p:nvSpPr>
          <p:cNvPr id="23" name="Pentagon 29">
            <a:extLst>
              <a:ext uri="{FF2B5EF4-FFF2-40B4-BE49-F238E27FC236}">
                <a16:creationId xmlns:a16="http://schemas.microsoft.com/office/drawing/2014/main" id="{61654368-D797-AFFF-23E5-4E8C62E82233}"/>
              </a:ext>
            </a:extLst>
          </p:cNvPr>
          <p:cNvSpPr/>
          <p:nvPr/>
        </p:nvSpPr>
        <p:spPr>
          <a:xfrm>
            <a:off x="5980752" y="855940"/>
            <a:ext cx="3730687" cy="270820"/>
          </a:xfrm>
          <a:prstGeom prst="rect">
            <a:avLst/>
          </a:prstGeom>
          <a:solidFill>
            <a:srgbClr val="253C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t>TABLE OF CONTENTS</a:t>
            </a:r>
          </a:p>
        </p:txBody>
      </p:sp>
      <p:pic>
        <p:nvPicPr>
          <p:cNvPr id="10" name="Picture 9">
            <a:extLst>
              <a:ext uri="{FF2B5EF4-FFF2-40B4-BE49-F238E27FC236}">
                <a16:creationId xmlns:a16="http://schemas.microsoft.com/office/drawing/2014/main" id="{5A5B208D-4485-C4F8-8DBB-8C57CD11E667}"/>
              </a:ext>
            </a:extLst>
          </p:cNvPr>
          <p:cNvPicPr>
            <a:picLocks noChangeAspect="1"/>
          </p:cNvPicPr>
          <p:nvPr/>
        </p:nvPicPr>
        <p:blipFill>
          <a:blip r:embed="rId3"/>
          <a:stretch>
            <a:fillRect/>
          </a:stretch>
        </p:blipFill>
        <p:spPr>
          <a:xfrm>
            <a:off x="245714" y="1262322"/>
            <a:ext cx="5140452" cy="1257300"/>
          </a:xfrm>
          <a:prstGeom prst="rect">
            <a:avLst/>
          </a:prstGeom>
        </p:spPr>
      </p:pic>
      <p:pic>
        <p:nvPicPr>
          <p:cNvPr id="8" name="Picture 7">
            <a:extLst>
              <a:ext uri="{FF2B5EF4-FFF2-40B4-BE49-F238E27FC236}">
                <a16:creationId xmlns:a16="http://schemas.microsoft.com/office/drawing/2014/main" id="{9AA2F60E-93A5-D114-1FEC-9679F2D32F67}"/>
              </a:ext>
            </a:extLst>
          </p:cNvPr>
          <p:cNvPicPr>
            <a:picLocks noChangeAspect="1"/>
          </p:cNvPicPr>
          <p:nvPr/>
        </p:nvPicPr>
        <p:blipFill>
          <a:blip r:embed="rId4"/>
          <a:stretch>
            <a:fillRect/>
          </a:stretch>
        </p:blipFill>
        <p:spPr>
          <a:xfrm>
            <a:off x="213506" y="3178489"/>
            <a:ext cx="5140452" cy="1499616"/>
          </a:xfrm>
          <a:prstGeom prst="rect">
            <a:avLst/>
          </a:prstGeom>
        </p:spPr>
      </p:pic>
      <p:sp>
        <p:nvSpPr>
          <p:cNvPr id="6" name="Content Placeholder 13">
            <a:extLst>
              <a:ext uri="{FF2B5EF4-FFF2-40B4-BE49-F238E27FC236}">
                <a16:creationId xmlns:a16="http://schemas.microsoft.com/office/drawing/2014/main" id="{0705DA47-977F-59B4-FD81-4B60AF71549F}"/>
              </a:ext>
            </a:extLst>
          </p:cNvPr>
          <p:cNvSpPr txBox="1">
            <a:spLocks/>
          </p:cNvSpPr>
          <p:nvPr/>
        </p:nvSpPr>
        <p:spPr>
          <a:xfrm>
            <a:off x="5977292" y="5683044"/>
            <a:ext cx="1682261" cy="1269551"/>
          </a:xfrm>
          <a:prstGeom prst="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vert="horz" lIns="99276" tIns="49638" rIns="99276" bIns="49638" rtlCol="0">
            <a:noAutofit/>
          </a:bodyPr>
          <a:lstStyle>
            <a:lvl1pPr marL="112713" indent="-112713" algn="l" defTabSz="496382" rtl="0" eaLnBrk="1" latinLnBrk="0" hangingPunct="1">
              <a:spcBef>
                <a:spcPct val="20000"/>
              </a:spcBef>
              <a:buFont typeface="Arial"/>
              <a:buChar char="•"/>
              <a:defRPr sz="1000" kern="1200">
                <a:solidFill>
                  <a:schemeClr val="tx1"/>
                </a:solidFill>
                <a:latin typeface="+mn-lt"/>
                <a:ea typeface="+mn-ea"/>
                <a:cs typeface="+mn-cs"/>
              </a:defRPr>
            </a:lvl1pPr>
            <a:lvl2pPr marL="227013" indent="-114300" algn="l" defTabSz="496382" rtl="0" eaLnBrk="1" latinLnBrk="0" hangingPunct="1">
              <a:spcBef>
                <a:spcPct val="20000"/>
              </a:spcBef>
              <a:buFont typeface="Arial"/>
              <a:buChar char="–"/>
              <a:defRPr sz="1000" kern="1200">
                <a:solidFill>
                  <a:schemeClr val="tx1"/>
                </a:solidFill>
                <a:latin typeface="+mn-lt"/>
                <a:ea typeface="+mn-ea"/>
                <a:cs typeface="+mn-cs"/>
              </a:defRPr>
            </a:lvl2pPr>
            <a:lvl3pPr marL="339725" indent="-114300" algn="l" defTabSz="496382" rtl="0" eaLnBrk="1" latinLnBrk="0" hangingPunct="1">
              <a:spcBef>
                <a:spcPct val="20000"/>
              </a:spcBef>
              <a:buFont typeface="Arial"/>
              <a:buChar char="•"/>
              <a:defRPr sz="1000" kern="1200">
                <a:solidFill>
                  <a:schemeClr val="tx1"/>
                </a:solidFill>
                <a:latin typeface="+mn-lt"/>
                <a:ea typeface="+mn-ea"/>
                <a:cs typeface="+mn-cs"/>
              </a:defRPr>
            </a:lvl3pPr>
            <a:lvl4pPr marL="460375" indent="-114300" algn="l" defTabSz="496382" rtl="0" eaLnBrk="1" latinLnBrk="0" hangingPunct="1">
              <a:spcBef>
                <a:spcPct val="20000"/>
              </a:spcBef>
              <a:buFont typeface="Arial"/>
              <a:buChar char="–"/>
              <a:defRPr sz="1000" kern="1200">
                <a:solidFill>
                  <a:schemeClr val="tx1"/>
                </a:solidFill>
                <a:latin typeface="+mn-lt"/>
                <a:ea typeface="+mn-ea"/>
                <a:cs typeface="+mn-cs"/>
              </a:defRPr>
            </a:lvl4pPr>
            <a:lvl5pPr marL="574675" indent="-114300" algn="l" defTabSz="496382" rtl="0" eaLnBrk="1" latinLnBrk="0" hangingPunct="1">
              <a:spcBef>
                <a:spcPct val="20000"/>
              </a:spcBef>
              <a:buFont typeface="Arial"/>
              <a:buChar char="»"/>
              <a:defRPr sz="1000" kern="1200">
                <a:solidFill>
                  <a:schemeClr val="tx1"/>
                </a:solidFill>
                <a:latin typeface="+mn-lt"/>
                <a:ea typeface="+mn-ea"/>
                <a:cs typeface="+mn-cs"/>
              </a:defRPr>
            </a:lvl5pPr>
            <a:lvl6pPr marL="2730101" indent="-248191" algn="l" defTabSz="496382" rtl="0" eaLnBrk="1" latinLnBrk="0" hangingPunct="1">
              <a:spcBef>
                <a:spcPct val="20000"/>
              </a:spcBef>
              <a:buFont typeface="Arial"/>
              <a:buChar char="•"/>
              <a:defRPr sz="2200" kern="1200">
                <a:solidFill>
                  <a:schemeClr val="tx1"/>
                </a:solidFill>
                <a:latin typeface="+mn-lt"/>
                <a:ea typeface="+mn-ea"/>
                <a:cs typeface="+mn-cs"/>
              </a:defRPr>
            </a:lvl6pPr>
            <a:lvl7pPr marL="3226483" indent="-248191" algn="l" defTabSz="496382" rtl="0" eaLnBrk="1" latinLnBrk="0" hangingPunct="1">
              <a:spcBef>
                <a:spcPct val="20000"/>
              </a:spcBef>
              <a:buFont typeface="Arial"/>
              <a:buChar char="•"/>
              <a:defRPr sz="2200" kern="1200">
                <a:solidFill>
                  <a:schemeClr val="tx1"/>
                </a:solidFill>
                <a:latin typeface="+mn-lt"/>
                <a:ea typeface="+mn-ea"/>
                <a:cs typeface="+mn-cs"/>
              </a:defRPr>
            </a:lvl7pPr>
            <a:lvl8pPr marL="3722865" indent="-248191" algn="l" defTabSz="496382" rtl="0" eaLnBrk="1" latinLnBrk="0" hangingPunct="1">
              <a:spcBef>
                <a:spcPct val="20000"/>
              </a:spcBef>
              <a:buFont typeface="Arial"/>
              <a:buChar char="•"/>
              <a:defRPr sz="2200" kern="1200">
                <a:solidFill>
                  <a:schemeClr val="tx1"/>
                </a:solidFill>
                <a:latin typeface="+mn-lt"/>
                <a:ea typeface="+mn-ea"/>
                <a:cs typeface="+mn-cs"/>
              </a:defRPr>
            </a:lvl8pPr>
            <a:lvl9pPr marL="4219247" indent="-248191" algn="l" defTabSz="496382" rtl="0" eaLnBrk="1" latinLnBrk="0" hangingPunct="1">
              <a:spcBef>
                <a:spcPct val="20000"/>
              </a:spcBef>
              <a:buFont typeface="Arial"/>
              <a:buChar char="•"/>
              <a:defRPr sz="2200" kern="1200">
                <a:solidFill>
                  <a:schemeClr val="tx1"/>
                </a:solidFill>
                <a:latin typeface="+mn-lt"/>
                <a:ea typeface="+mn-ea"/>
                <a:cs typeface="+mn-cs"/>
              </a:defRPr>
            </a:lvl9pPr>
          </a:lstStyle>
          <a:p>
            <a:pPr marL="0" indent="0" algn="ctr">
              <a:spcBef>
                <a:spcPts val="0"/>
              </a:spcBef>
              <a:buNone/>
            </a:pPr>
            <a:endParaRPr lang="en-US" sz="900" b="1" dirty="0">
              <a:solidFill>
                <a:schemeClr val="tx2"/>
              </a:solidFill>
              <a:cs typeface="Times New Roman" pitchFamily="18" charset="0"/>
            </a:endParaRPr>
          </a:p>
          <a:p>
            <a:pPr marL="0" indent="0" algn="ctr">
              <a:spcBef>
                <a:spcPts val="0"/>
              </a:spcBef>
              <a:buNone/>
            </a:pPr>
            <a:r>
              <a:rPr lang="en-US" sz="900" b="1" dirty="0">
                <a:solidFill>
                  <a:schemeClr val="tx2"/>
                </a:solidFill>
                <a:cs typeface="Times New Roman" pitchFamily="18" charset="0"/>
              </a:rPr>
              <a:t>LTC PROPERTIES, INC</a:t>
            </a:r>
            <a:r>
              <a:rPr lang="en-US" b="1" dirty="0">
                <a:solidFill>
                  <a:schemeClr val="tx2"/>
                </a:solidFill>
                <a:cs typeface="Times New Roman" pitchFamily="18" charset="0"/>
              </a:rPr>
              <a:t>.</a:t>
            </a:r>
          </a:p>
          <a:p>
            <a:pPr marL="0" indent="0" algn="ctr">
              <a:spcBef>
                <a:spcPts val="0"/>
              </a:spcBef>
              <a:buFont typeface="Arial"/>
              <a:buNone/>
            </a:pPr>
            <a:r>
              <a:rPr lang="en-US" sz="800" dirty="0">
                <a:cs typeface="Times New Roman" pitchFamily="18" charset="0"/>
              </a:rPr>
              <a:t>3011 Townsgate Road, </a:t>
            </a:r>
          </a:p>
          <a:p>
            <a:pPr marL="0" indent="0" algn="ctr">
              <a:spcBef>
                <a:spcPts val="0"/>
              </a:spcBef>
              <a:buFont typeface="Arial"/>
              <a:buNone/>
            </a:pPr>
            <a:r>
              <a:rPr lang="en-US" sz="800" dirty="0">
                <a:cs typeface="Times New Roman" pitchFamily="18" charset="0"/>
              </a:rPr>
              <a:t>Suite 220</a:t>
            </a:r>
          </a:p>
          <a:p>
            <a:pPr marL="0" indent="0" algn="ctr">
              <a:spcBef>
                <a:spcPts val="0"/>
              </a:spcBef>
              <a:buFont typeface="Arial"/>
              <a:buNone/>
            </a:pPr>
            <a:r>
              <a:rPr lang="en-US" sz="800" dirty="0">
                <a:cs typeface="Times New Roman" pitchFamily="18" charset="0"/>
              </a:rPr>
              <a:t>Westlake Village, CA  91361</a:t>
            </a:r>
          </a:p>
          <a:p>
            <a:pPr marL="0" indent="0" algn="ctr">
              <a:spcBef>
                <a:spcPts val="0"/>
              </a:spcBef>
              <a:buFont typeface="Arial"/>
              <a:buNone/>
            </a:pPr>
            <a:r>
              <a:rPr lang="en-US" sz="800" dirty="0">
                <a:cs typeface="Times New Roman" pitchFamily="18" charset="0"/>
              </a:rPr>
              <a:t>805-981-8655</a:t>
            </a:r>
          </a:p>
          <a:p>
            <a:pPr marL="0" indent="0" algn="ctr">
              <a:spcBef>
                <a:spcPts val="0"/>
              </a:spcBef>
              <a:buNone/>
            </a:pPr>
            <a:r>
              <a:rPr lang="en-US" sz="800" b="1" dirty="0">
                <a:cs typeface="Times New Roman" pitchFamily="18" charset="0"/>
              </a:rPr>
              <a:t>www.LTCreit.com</a:t>
            </a:r>
          </a:p>
          <a:p>
            <a:pPr marL="0" indent="0">
              <a:spcBef>
                <a:spcPts val="0"/>
              </a:spcBef>
              <a:buNone/>
            </a:pPr>
            <a:endParaRPr lang="en-US" sz="900" dirty="0">
              <a:cs typeface="Times New Roman" pitchFamily="18" charset="0"/>
            </a:endParaRPr>
          </a:p>
          <a:p>
            <a:pPr marL="0" indent="0">
              <a:spcBef>
                <a:spcPts val="0"/>
              </a:spcBef>
              <a:buNone/>
            </a:pPr>
            <a:endParaRPr lang="en-US" sz="900" dirty="0">
              <a:cs typeface="Times New Roman" pitchFamily="18" charset="0"/>
            </a:endParaRPr>
          </a:p>
        </p:txBody>
      </p:sp>
      <p:sp>
        <p:nvSpPr>
          <p:cNvPr id="9" name="Content Placeholder 13">
            <a:extLst>
              <a:ext uri="{FF2B5EF4-FFF2-40B4-BE49-F238E27FC236}">
                <a16:creationId xmlns:a16="http://schemas.microsoft.com/office/drawing/2014/main" id="{CA9BCF8A-ABC3-788A-316A-7D6BBEDE5B46}"/>
              </a:ext>
            </a:extLst>
          </p:cNvPr>
          <p:cNvSpPr txBox="1">
            <a:spLocks/>
          </p:cNvSpPr>
          <p:nvPr/>
        </p:nvSpPr>
        <p:spPr>
          <a:xfrm>
            <a:off x="7797006" y="5683045"/>
            <a:ext cx="1910973" cy="1269552"/>
          </a:xfrm>
          <a:prstGeom prst="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vert="horz" lIns="99276" tIns="49638" rIns="99276" bIns="49638" rtlCol="0">
            <a:noAutofit/>
          </a:bodyPr>
          <a:lstStyle>
            <a:lvl1pPr marL="112713" indent="-112713" algn="l" defTabSz="496382" rtl="0" eaLnBrk="1" latinLnBrk="0" hangingPunct="1">
              <a:spcBef>
                <a:spcPct val="20000"/>
              </a:spcBef>
              <a:buFont typeface="Arial"/>
              <a:buChar char="•"/>
              <a:defRPr sz="1000" kern="1200">
                <a:solidFill>
                  <a:schemeClr val="tx1"/>
                </a:solidFill>
                <a:latin typeface="+mn-lt"/>
                <a:ea typeface="+mn-ea"/>
                <a:cs typeface="+mn-cs"/>
              </a:defRPr>
            </a:lvl1pPr>
            <a:lvl2pPr marL="227013" indent="-114300" algn="l" defTabSz="496382" rtl="0" eaLnBrk="1" latinLnBrk="0" hangingPunct="1">
              <a:spcBef>
                <a:spcPct val="20000"/>
              </a:spcBef>
              <a:buFont typeface="Arial"/>
              <a:buChar char="–"/>
              <a:defRPr sz="1000" kern="1200">
                <a:solidFill>
                  <a:schemeClr val="tx1"/>
                </a:solidFill>
                <a:latin typeface="+mn-lt"/>
                <a:ea typeface="+mn-ea"/>
                <a:cs typeface="+mn-cs"/>
              </a:defRPr>
            </a:lvl2pPr>
            <a:lvl3pPr marL="339725" indent="-114300" algn="l" defTabSz="496382" rtl="0" eaLnBrk="1" latinLnBrk="0" hangingPunct="1">
              <a:spcBef>
                <a:spcPct val="20000"/>
              </a:spcBef>
              <a:buFont typeface="Arial"/>
              <a:buChar char="•"/>
              <a:defRPr sz="1000" kern="1200">
                <a:solidFill>
                  <a:schemeClr val="tx1"/>
                </a:solidFill>
                <a:latin typeface="+mn-lt"/>
                <a:ea typeface="+mn-ea"/>
                <a:cs typeface="+mn-cs"/>
              </a:defRPr>
            </a:lvl3pPr>
            <a:lvl4pPr marL="460375" indent="-114300" algn="l" defTabSz="496382" rtl="0" eaLnBrk="1" latinLnBrk="0" hangingPunct="1">
              <a:spcBef>
                <a:spcPct val="20000"/>
              </a:spcBef>
              <a:buFont typeface="Arial"/>
              <a:buChar char="–"/>
              <a:defRPr sz="1000" kern="1200">
                <a:solidFill>
                  <a:schemeClr val="tx1"/>
                </a:solidFill>
                <a:latin typeface="+mn-lt"/>
                <a:ea typeface="+mn-ea"/>
                <a:cs typeface="+mn-cs"/>
              </a:defRPr>
            </a:lvl4pPr>
            <a:lvl5pPr marL="574675" indent="-114300" algn="l" defTabSz="496382" rtl="0" eaLnBrk="1" latinLnBrk="0" hangingPunct="1">
              <a:spcBef>
                <a:spcPct val="20000"/>
              </a:spcBef>
              <a:buFont typeface="Arial"/>
              <a:buChar char="»"/>
              <a:defRPr sz="1000" kern="1200">
                <a:solidFill>
                  <a:schemeClr val="tx1"/>
                </a:solidFill>
                <a:latin typeface="+mn-lt"/>
                <a:ea typeface="+mn-ea"/>
                <a:cs typeface="+mn-cs"/>
              </a:defRPr>
            </a:lvl5pPr>
            <a:lvl6pPr marL="2730101" indent="-248191" algn="l" defTabSz="496382" rtl="0" eaLnBrk="1" latinLnBrk="0" hangingPunct="1">
              <a:spcBef>
                <a:spcPct val="20000"/>
              </a:spcBef>
              <a:buFont typeface="Arial"/>
              <a:buChar char="•"/>
              <a:defRPr sz="2200" kern="1200">
                <a:solidFill>
                  <a:schemeClr val="tx1"/>
                </a:solidFill>
                <a:latin typeface="+mn-lt"/>
                <a:ea typeface="+mn-ea"/>
                <a:cs typeface="+mn-cs"/>
              </a:defRPr>
            </a:lvl6pPr>
            <a:lvl7pPr marL="3226483" indent="-248191" algn="l" defTabSz="496382" rtl="0" eaLnBrk="1" latinLnBrk="0" hangingPunct="1">
              <a:spcBef>
                <a:spcPct val="20000"/>
              </a:spcBef>
              <a:buFont typeface="Arial"/>
              <a:buChar char="•"/>
              <a:defRPr sz="2200" kern="1200">
                <a:solidFill>
                  <a:schemeClr val="tx1"/>
                </a:solidFill>
                <a:latin typeface="+mn-lt"/>
                <a:ea typeface="+mn-ea"/>
                <a:cs typeface="+mn-cs"/>
              </a:defRPr>
            </a:lvl7pPr>
            <a:lvl8pPr marL="3722865" indent="-248191" algn="l" defTabSz="496382" rtl="0" eaLnBrk="1" latinLnBrk="0" hangingPunct="1">
              <a:spcBef>
                <a:spcPct val="20000"/>
              </a:spcBef>
              <a:buFont typeface="Arial"/>
              <a:buChar char="•"/>
              <a:defRPr sz="2200" kern="1200">
                <a:solidFill>
                  <a:schemeClr val="tx1"/>
                </a:solidFill>
                <a:latin typeface="+mn-lt"/>
                <a:ea typeface="+mn-ea"/>
                <a:cs typeface="+mn-cs"/>
              </a:defRPr>
            </a:lvl8pPr>
            <a:lvl9pPr marL="4219247" indent="-248191" algn="l" defTabSz="496382" rtl="0" eaLnBrk="1" latinLnBrk="0" hangingPunct="1">
              <a:spcBef>
                <a:spcPct val="20000"/>
              </a:spcBef>
              <a:buFont typeface="Arial"/>
              <a:buChar char="•"/>
              <a:defRPr sz="2200" kern="1200">
                <a:solidFill>
                  <a:schemeClr val="tx1"/>
                </a:solidFill>
                <a:latin typeface="+mn-lt"/>
                <a:ea typeface="+mn-ea"/>
                <a:cs typeface="+mn-cs"/>
              </a:defRPr>
            </a:lvl9pPr>
          </a:lstStyle>
          <a:p>
            <a:pPr marL="0" indent="0" algn="ctr">
              <a:spcBef>
                <a:spcPts val="0"/>
              </a:spcBef>
              <a:buFont typeface="Arial"/>
              <a:buNone/>
            </a:pPr>
            <a:endParaRPr lang="en-US" sz="900" b="1" dirty="0">
              <a:solidFill>
                <a:schemeClr val="tx2"/>
              </a:solidFill>
              <a:cs typeface="Times New Roman" pitchFamily="18" charset="0"/>
            </a:endParaRPr>
          </a:p>
          <a:p>
            <a:pPr marL="0" indent="0" algn="ctr">
              <a:spcBef>
                <a:spcPts val="0"/>
              </a:spcBef>
              <a:buFont typeface="Arial"/>
              <a:buNone/>
            </a:pPr>
            <a:r>
              <a:rPr lang="en-US" sz="900" b="1" dirty="0">
                <a:solidFill>
                  <a:schemeClr val="tx2"/>
                </a:solidFill>
                <a:cs typeface="Times New Roman" pitchFamily="18" charset="0"/>
              </a:rPr>
              <a:t>TRANSFER AGENT</a:t>
            </a:r>
          </a:p>
          <a:p>
            <a:pPr marL="0" indent="0" algn="ctr">
              <a:spcBef>
                <a:spcPts val="0"/>
              </a:spcBef>
              <a:buFont typeface="Arial"/>
              <a:buNone/>
            </a:pPr>
            <a:r>
              <a:rPr lang="en-US" sz="800" dirty="0">
                <a:cs typeface="Times New Roman" pitchFamily="18" charset="0"/>
              </a:rPr>
              <a:t>Broadridge Shareholder Services</a:t>
            </a:r>
          </a:p>
          <a:p>
            <a:pPr marL="0" indent="0" algn="ctr">
              <a:spcBef>
                <a:spcPts val="0"/>
              </a:spcBef>
              <a:buFont typeface="Arial"/>
              <a:buNone/>
            </a:pPr>
            <a:r>
              <a:rPr lang="en-US" sz="800" dirty="0">
                <a:cs typeface="Times New Roman" pitchFamily="18" charset="0"/>
              </a:rPr>
              <a:t>c/o Broadridge Corporate Issuer Solutions</a:t>
            </a:r>
          </a:p>
          <a:p>
            <a:pPr marL="0" indent="0" algn="ctr">
              <a:spcBef>
                <a:spcPts val="0"/>
              </a:spcBef>
              <a:buFont typeface="Arial"/>
              <a:buNone/>
            </a:pPr>
            <a:r>
              <a:rPr lang="en-US" sz="800" dirty="0">
                <a:cs typeface="Times New Roman" pitchFamily="18" charset="0"/>
              </a:rPr>
              <a:t>1155 Long Island Avenue</a:t>
            </a:r>
          </a:p>
          <a:p>
            <a:pPr marL="0" indent="0" algn="ctr">
              <a:spcBef>
                <a:spcPts val="0"/>
              </a:spcBef>
              <a:buFont typeface="Arial"/>
              <a:buNone/>
            </a:pPr>
            <a:r>
              <a:rPr lang="en-US" sz="800" dirty="0">
                <a:cs typeface="Times New Roman" pitchFamily="18" charset="0"/>
              </a:rPr>
              <a:t>Edgewood, NY 11717-8309</a:t>
            </a:r>
          </a:p>
          <a:p>
            <a:pPr marL="0" indent="0" algn="ctr">
              <a:spcBef>
                <a:spcPts val="0"/>
              </a:spcBef>
              <a:buFont typeface="Arial"/>
              <a:buNone/>
            </a:pPr>
            <a:r>
              <a:rPr lang="en-US" sz="800" dirty="0">
                <a:cs typeface="Times New Roman" pitchFamily="18" charset="0"/>
              </a:rPr>
              <a:t>ATTN: IWS</a:t>
            </a:r>
          </a:p>
          <a:p>
            <a:pPr marL="0" indent="0" algn="ctr">
              <a:spcBef>
                <a:spcPts val="0"/>
              </a:spcBef>
              <a:buFont typeface="Arial"/>
              <a:buNone/>
            </a:pPr>
            <a:r>
              <a:rPr lang="en-US" sz="800" dirty="0">
                <a:cs typeface="Times New Roman" pitchFamily="18" charset="0"/>
              </a:rPr>
              <a:t>866-708-5586</a:t>
            </a:r>
          </a:p>
        </p:txBody>
      </p:sp>
      <p:sp>
        <p:nvSpPr>
          <p:cNvPr id="11" name="Pentagon 29">
            <a:extLst>
              <a:ext uri="{FF2B5EF4-FFF2-40B4-BE49-F238E27FC236}">
                <a16:creationId xmlns:a16="http://schemas.microsoft.com/office/drawing/2014/main" id="{EC8DF4CB-FFED-358C-D182-30AD4CAAB029}"/>
              </a:ext>
            </a:extLst>
          </p:cNvPr>
          <p:cNvSpPr/>
          <p:nvPr/>
        </p:nvSpPr>
        <p:spPr>
          <a:xfrm>
            <a:off x="5977292" y="5339264"/>
            <a:ext cx="3730687" cy="270820"/>
          </a:xfrm>
          <a:prstGeom prst="rect">
            <a:avLst/>
          </a:prstGeom>
          <a:solidFill>
            <a:srgbClr val="253C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t>CONTACT INFORMATION</a:t>
            </a:r>
          </a:p>
        </p:txBody>
      </p:sp>
      <p:pic>
        <p:nvPicPr>
          <p:cNvPr id="5" name="Picture 4">
            <a:extLst>
              <a:ext uri="{FF2B5EF4-FFF2-40B4-BE49-F238E27FC236}">
                <a16:creationId xmlns:a16="http://schemas.microsoft.com/office/drawing/2014/main" id="{B93AF421-475D-40DF-A6F4-1B4D210D06BC}"/>
              </a:ext>
            </a:extLst>
          </p:cNvPr>
          <p:cNvPicPr>
            <a:picLocks noChangeAspect="1"/>
          </p:cNvPicPr>
          <p:nvPr/>
        </p:nvPicPr>
        <p:blipFill>
          <a:blip r:embed="rId5"/>
          <a:stretch>
            <a:fillRect/>
          </a:stretch>
        </p:blipFill>
        <p:spPr>
          <a:xfrm>
            <a:off x="245714" y="5210245"/>
            <a:ext cx="4782312" cy="1379220"/>
          </a:xfrm>
          <a:prstGeom prst="rect">
            <a:avLst/>
          </a:prstGeom>
        </p:spPr>
      </p:pic>
      <p:pic>
        <p:nvPicPr>
          <p:cNvPr id="4" name="Picture 3">
            <a:extLst>
              <a:ext uri="{FF2B5EF4-FFF2-40B4-BE49-F238E27FC236}">
                <a16:creationId xmlns:a16="http://schemas.microsoft.com/office/drawing/2014/main" id="{B2E04BF2-8F4F-6E5C-6E85-2D575BD38B90}"/>
              </a:ext>
            </a:extLst>
          </p:cNvPr>
          <p:cNvPicPr>
            <a:picLocks noChangeAspect="1"/>
          </p:cNvPicPr>
          <p:nvPr/>
        </p:nvPicPr>
        <p:blipFill>
          <a:blip r:embed="rId6"/>
          <a:stretch>
            <a:fillRect/>
          </a:stretch>
        </p:blipFill>
        <p:spPr>
          <a:xfrm>
            <a:off x="6013812" y="1121770"/>
            <a:ext cx="3657646" cy="397983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CDE22BD-A697-449A-B32E-82B3E933C80D}" type="slidenum">
              <a:rPr lang="en-US" smtClean="0"/>
              <a:pPr/>
              <a:t>3</a:t>
            </a:fld>
            <a:endParaRPr lang="en-US" dirty="0"/>
          </a:p>
        </p:txBody>
      </p:sp>
      <p:sp>
        <p:nvSpPr>
          <p:cNvPr id="3" name="Slide Number Placeholder 1">
            <a:extLst>
              <a:ext uri="{FF2B5EF4-FFF2-40B4-BE49-F238E27FC236}">
                <a16:creationId xmlns:a16="http://schemas.microsoft.com/office/drawing/2014/main" id="{2B3D4EEE-1A80-192A-0012-1BC7FFDA43A3}"/>
              </a:ext>
            </a:extLst>
          </p:cNvPr>
          <p:cNvSpPr txBox="1">
            <a:spLocks/>
          </p:cNvSpPr>
          <p:nvPr/>
        </p:nvSpPr>
        <p:spPr>
          <a:xfrm>
            <a:off x="9349902" y="6938076"/>
            <a:ext cx="591214" cy="263004"/>
          </a:xfrm>
          <a:prstGeom prst="rect">
            <a:avLst/>
          </a:prstGeom>
        </p:spPr>
        <p:txBody>
          <a:bodyPr vert="horz" lIns="99276" tIns="49638" rIns="99276" bIns="49638" rtlCol="0" anchor="ctr"/>
          <a:lstStyle>
            <a:defPPr>
              <a:defRPr lang="en-US"/>
            </a:defPPr>
            <a:lvl1pPr marL="0" algn="r" defTabSz="992764" rtl="0" eaLnBrk="1" latinLnBrk="0" hangingPunct="1">
              <a:defRPr sz="900" kern="1200">
                <a:solidFill>
                  <a:schemeClr val="accent1">
                    <a:lumMod val="75000"/>
                  </a:schemeClr>
                </a:solidFill>
                <a:latin typeface="+mn-lt"/>
                <a:ea typeface="+mn-ea"/>
                <a:cs typeface="+mn-cs"/>
              </a:defRPr>
            </a:lvl1pPr>
            <a:lvl2pPr marL="496382" algn="l" defTabSz="992764" rtl="0" eaLnBrk="1" latinLnBrk="0" hangingPunct="1">
              <a:defRPr sz="1954" kern="1200">
                <a:solidFill>
                  <a:schemeClr val="tx1"/>
                </a:solidFill>
                <a:latin typeface="+mn-lt"/>
                <a:ea typeface="+mn-ea"/>
                <a:cs typeface="+mn-cs"/>
              </a:defRPr>
            </a:lvl2pPr>
            <a:lvl3pPr marL="992764" algn="l" defTabSz="992764" rtl="0" eaLnBrk="1" latinLnBrk="0" hangingPunct="1">
              <a:defRPr sz="1954" kern="1200">
                <a:solidFill>
                  <a:schemeClr val="tx1"/>
                </a:solidFill>
                <a:latin typeface="+mn-lt"/>
                <a:ea typeface="+mn-ea"/>
                <a:cs typeface="+mn-cs"/>
              </a:defRPr>
            </a:lvl3pPr>
            <a:lvl4pPr marL="1489146" algn="l" defTabSz="992764" rtl="0" eaLnBrk="1" latinLnBrk="0" hangingPunct="1">
              <a:defRPr sz="1954" kern="1200">
                <a:solidFill>
                  <a:schemeClr val="tx1"/>
                </a:solidFill>
                <a:latin typeface="+mn-lt"/>
                <a:ea typeface="+mn-ea"/>
                <a:cs typeface="+mn-cs"/>
              </a:defRPr>
            </a:lvl4pPr>
            <a:lvl5pPr marL="1985528" algn="l" defTabSz="992764" rtl="0" eaLnBrk="1" latinLnBrk="0" hangingPunct="1">
              <a:defRPr sz="1954" kern="1200">
                <a:solidFill>
                  <a:schemeClr val="tx1"/>
                </a:solidFill>
                <a:latin typeface="+mn-lt"/>
                <a:ea typeface="+mn-ea"/>
                <a:cs typeface="+mn-cs"/>
              </a:defRPr>
            </a:lvl5pPr>
            <a:lvl6pPr marL="2481910" algn="l" defTabSz="992764" rtl="0" eaLnBrk="1" latinLnBrk="0" hangingPunct="1">
              <a:defRPr sz="1954" kern="1200">
                <a:solidFill>
                  <a:schemeClr val="tx1"/>
                </a:solidFill>
                <a:latin typeface="+mn-lt"/>
                <a:ea typeface="+mn-ea"/>
                <a:cs typeface="+mn-cs"/>
              </a:defRPr>
            </a:lvl6pPr>
            <a:lvl7pPr marL="2978292" algn="l" defTabSz="992764" rtl="0" eaLnBrk="1" latinLnBrk="0" hangingPunct="1">
              <a:defRPr sz="1954" kern="1200">
                <a:solidFill>
                  <a:schemeClr val="tx1"/>
                </a:solidFill>
                <a:latin typeface="+mn-lt"/>
                <a:ea typeface="+mn-ea"/>
                <a:cs typeface="+mn-cs"/>
              </a:defRPr>
            </a:lvl7pPr>
            <a:lvl8pPr marL="3474674" algn="l" defTabSz="992764" rtl="0" eaLnBrk="1" latinLnBrk="0" hangingPunct="1">
              <a:defRPr sz="1954" kern="1200">
                <a:solidFill>
                  <a:schemeClr val="tx1"/>
                </a:solidFill>
                <a:latin typeface="+mn-lt"/>
                <a:ea typeface="+mn-ea"/>
                <a:cs typeface="+mn-cs"/>
              </a:defRPr>
            </a:lvl8pPr>
            <a:lvl9pPr marL="3971056" algn="l" defTabSz="992764" rtl="0" eaLnBrk="1" latinLnBrk="0" hangingPunct="1">
              <a:defRPr sz="1954" kern="1200">
                <a:solidFill>
                  <a:schemeClr val="tx1"/>
                </a:solidFill>
                <a:latin typeface="+mn-lt"/>
                <a:ea typeface="+mn-ea"/>
                <a:cs typeface="+mn-cs"/>
              </a:defRPr>
            </a:lvl9pPr>
          </a:lstStyle>
          <a:p>
            <a:fld id="{0CDE22BD-A697-449A-B32E-82B3E933C80D}" type="slidenum">
              <a:rPr lang="en-US" smtClean="0">
                <a:solidFill>
                  <a:schemeClr val="bg1"/>
                </a:solidFill>
              </a:rPr>
              <a:pPr/>
              <a:t>3</a:t>
            </a:fld>
            <a:endParaRPr lang="en-US" dirty="0">
              <a:solidFill>
                <a:schemeClr val="bg1"/>
              </a:solidFill>
            </a:endParaRPr>
          </a:p>
        </p:txBody>
      </p:sp>
      <p:sp>
        <p:nvSpPr>
          <p:cNvPr id="5" name="TextBox 4">
            <a:extLst>
              <a:ext uri="{FF2B5EF4-FFF2-40B4-BE49-F238E27FC236}">
                <a16:creationId xmlns:a16="http://schemas.microsoft.com/office/drawing/2014/main" id="{0C4DB821-F38D-5CAF-A932-DDE7ECB6CDC8}"/>
              </a:ext>
            </a:extLst>
          </p:cNvPr>
          <p:cNvSpPr txBox="1"/>
          <p:nvPr/>
        </p:nvSpPr>
        <p:spPr>
          <a:xfrm>
            <a:off x="568874" y="843382"/>
            <a:ext cx="8920645" cy="1077218"/>
          </a:xfrm>
          <a:prstGeom prst="rect">
            <a:avLst/>
          </a:prstGeom>
          <a:noFill/>
        </p:spPr>
        <p:txBody>
          <a:bodyPr wrap="square">
            <a:spAutoFit/>
          </a:bodyPr>
          <a:lstStyle/>
          <a:p>
            <a:pPr indent="0" eaLnBrk="0" hangingPunct="0">
              <a:spcBef>
                <a:spcPct val="5000"/>
              </a:spcBef>
              <a:buClr>
                <a:schemeClr val="accent1">
                  <a:lumMod val="50000"/>
                </a:schemeClr>
              </a:buClr>
              <a:buSzPct val="123000"/>
              <a:buFont typeface="Arial" panose="020B0604020202020204" pitchFamily="34" charset="0"/>
              <a:buNone/>
              <a:tabLst>
                <a:tab pos="321469" algn="l"/>
                <a:tab pos="1017984" algn="l"/>
              </a:tabLst>
              <a:defRPr/>
            </a:pPr>
            <a:r>
              <a:rPr lang="en-US" sz="1600" dirty="0">
                <a:latin typeface="Aptos Display" panose="020B0004020202020204" pitchFamily="34" charset="0"/>
              </a:rPr>
              <a:t>LTC Properties, Inc. (NYSE: LTC) is a real estate investment trust (REIT) focused on seniors housing and health care properties, investing through SHOP, triple-net leases, joint ventures, and structured finance solutions. Our portfolio includes nearly 200 properties throughout the US - approximately 60% seniors housing and 40% skilled nursing properties. </a:t>
            </a:r>
            <a:endParaRPr lang="en-GB" sz="1600" dirty="0">
              <a:latin typeface="Aptos Display" panose="020B0004020202020204" pitchFamily="34" charset="0"/>
            </a:endParaRPr>
          </a:p>
        </p:txBody>
      </p:sp>
      <p:sp>
        <p:nvSpPr>
          <p:cNvPr id="8" name="Rectangle 7">
            <a:extLst>
              <a:ext uri="{FF2B5EF4-FFF2-40B4-BE49-F238E27FC236}">
                <a16:creationId xmlns:a16="http://schemas.microsoft.com/office/drawing/2014/main" id="{521E1FA2-C544-2DBA-DCFA-40206AFAD8ED}"/>
              </a:ext>
            </a:extLst>
          </p:cNvPr>
          <p:cNvSpPr>
            <a:spLocks/>
          </p:cNvSpPr>
          <p:nvPr/>
        </p:nvSpPr>
        <p:spPr>
          <a:xfrm flipH="1">
            <a:off x="634117" y="2133600"/>
            <a:ext cx="8790161" cy="4728276"/>
          </a:xfrm>
          <a:prstGeom prst="rect">
            <a:avLst/>
          </a:prstGeom>
          <a:solidFill>
            <a:srgbClr val="002060">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p:txBody>
      </p:sp>
      <p:sp>
        <p:nvSpPr>
          <p:cNvPr id="18" name="TextBox 17">
            <a:extLst>
              <a:ext uri="{FF2B5EF4-FFF2-40B4-BE49-F238E27FC236}">
                <a16:creationId xmlns:a16="http://schemas.microsoft.com/office/drawing/2014/main" id="{BCA277F2-D370-6840-ACFC-53E63A269BAC}"/>
              </a:ext>
            </a:extLst>
          </p:cNvPr>
          <p:cNvSpPr txBox="1"/>
          <p:nvPr/>
        </p:nvSpPr>
        <p:spPr>
          <a:xfrm>
            <a:off x="1143000" y="6367847"/>
            <a:ext cx="8082445" cy="338554"/>
          </a:xfrm>
          <a:prstGeom prst="rect">
            <a:avLst/>
          </a:prstGeom>
          <a:noFill/>
        </p:spPr>
        <p:txBody>
          <a:bodyPr wrap="square">
            <a:spAutoFit/>
          </a:bodyPr>
          <a:lstStyle/>
          <a:p>
            <a:pPr marL="228600" indent="-228600">
              <a:buAutoNum type="arabicPlain"/>
            </a:pPr>
            <a:r>
              <a:rPr lang="en-GB" sz="800" dirty="0">
                <a:solidFill>
                  <a:schemeClr val="bg1"/>
                </a:solidFill>
                <a:latin typeface="Aptos Display" panose="020B0004020202020204" pitchFamily="34" charset="0"/>
              </a:rPr>
              <a:t>Insurance industry’s rating agency for debt investments</a:t>
            </a:r>
          </a:p>
          <a:p>
            <a:pPr marL="228600" indent="-228600">
              <a:buFontTx/>
              <a:buAutoNum type="arabicPlain"/>
            </a:pPr>
            <a:r>
              <a:rPr lang="en-GB" sz="800" dirty="0">
                <a:solidFill>
                  <a:schemeClr val="bg1"/>
                </a:solidFill>
                <a:latin typeface="Aptos Display" panose="020B0004020202020204" pitchFamily="34" charset="0"/>
              </a:rPr>
              <a:t>Closing stock price of $38.84 on March 10, 2026. Dividend is paid monthly.</a:t>
            </a:r>
          </a:p>
        </p:txBody>
      </p:sp>
      <p:sp>
        <p:nvSpPr>
          <p:cNvPr id="20" name="Title 3">
            <a:extLst>
              <a:ext uri="{FF2B5EF4-FFF2-40B4-BE49-F238E27FC236}">
                <a16:creationId xmlns:a16="http://schemas.microsoft.com/office/drawing/2014/main" id="{2A74BC23-C391-1361-EA78-D3CEFD8C1530}"/>
              </a:ext>
            </a:extLst>
          </p:cNvPr>
          <p:cNvSpPr>
            <a:spLocks noGrp="1"/>
          </p:cNvSpPr>
          <p:nvPr>
            <p:ph type="title"/>
          </p:nvPr>
        </p:nvSpPr>
        <p:spPr>
          <a:xfrm>
            <a:off x="152399" y="-55418"/>
            <a:ext cx="9601200" cy="685800"/>
          </a:xfrm>
        </p:spPr>
        <p:txBody>
          <a:bodyPr>
            <a:normAutofit/>
          </a:bodyPr>
          <a:lstStyle/>
          <a:p>
            <a:r>
              <a:rPr lang="en-US" sz="1600" cap="all" dirty="0">
                <a:solidFill>
                  <a:srgbClr val="002F86"/>
                </a:solidFill>
                <a:latin typeface="Aptos "/>
              </a:rPr>
              <a:t>Ltc at-a-glance</a:t>
            </a:r>
          </a:p>
        </p:txBody>
      </p:sp>
      <p:grpSp>
        <p:nvGrpSpPr>
          <p:cNvPr id="23" name="Group 22">
            <a:extLst>
              <a:ext uri="{FF2B5EF4-FFF2-40B4-BE49-F238E27FC236}">
                <a16:creationId xmlns:a16="http://schemas.microsoft.com/office/drawing/2014/main" id="{35930612-E6B2-D796-5191-9070B28651F4}"/>
              </a:ext>
            </a:extLst>
          </p:cNvPr>
          <p:cNvGrpSpPr/>
          <p:nvPr/>
        </p:nvGrpSpPr>
        <p:grpSpPr>
          <a:xfrm>
            <a:off x="1079189" y="2646995"/>
            <a:ext cx="8861927" cy="3539430"/>
            <a:chOff x="1174995" y="3107767"/>
            <a:chExt cx="8861927" cy="3539430"/>
          </a:xfrm>
        </p:grpSpPr>
        <p:sp>
          <p:nvSpPr>
            <p:cNvPr id="13" name="TextBox 12">
              <a:extLst>
                <a:ext uri="{FF2B5EF4-FFF2-40B4-BE49-F238E27FC236}">
                  <a16:creationId xmlns:a16="http://schemas.microsoft.com/office/drawing/2014/main" id="{8100871D-4ED2-4440-E2E4-3A5F221BA5ED}"/>
                </a:ext>
              </a:extLst>
            </p:cNvPr>
            <p:cNvSpPr txBox="1"/>
            <p:nvPr/>
          </p:nvSpPr>
          <p:spPr>
            <a:xfrm>
              <a:off x="6132007" y="3107767"/>
              <a:ext cx="3904915" cy="3539430"/>
            </a:xfrm>
            <a:prstGeom prst="rect">
              <a:avLst/>
            </a:prstGeom>
            <a:noFill/>
          </p:spPr>
          <p:txBody>
            <a:bodyPr wrap="square">
              <a:spAutoFit/>
            </a:bodyPr>
            <a:lstStyle/>
            <a:p>
              <a:pPr marL="0" lvl="0" indent="0">
                <a:buNone/>
              </a:pPr>
              <a:r>
                <a:rPr lang="en-GB" sz="1600" dirty="0">
                  <a:solidFill>
                    <a:schemeClr val="bg1"/>
                  </a:solidFill>
                  <a:latin typeface="Aptos Display" panose="020B0004020202020204" pitchFamily="34" charset="0"/>
                </a:rPr>
                <a:t>Dividend Yield </a:t>
              </a:r>
              <a:r>
                <a:rPr lang="en-GB" sz="1400" baseline="30000" dirty="0">
                  <a:solidFill>
                    <a:schemeClr val="bg1"/>
                  </a:solidFill>
                  <a:latin typeface="Aptos Display" panose="020B0004020202020204" pitchFamily="34" charset="0"/>
                </a:rPr>
                <a:t>(2)</a:t>
              </a:r>
              <a:endParaRPr lang="en-GB" sz="1500" baseline="30000" dirty="0">
                <a:solidFill>
                  <a:schemeClr val="bg1"/>
                </a:solidFill>
                <a:latin typeface="Aptos Display" panose="020B0004020202020204" pitchFamily="34" charset="0"/>
              </a:endParaRPr>
            </a:p>
            <a:p>
              <a:pPr marL="0" lvl="0" indent="0">
                <a:buNone/>
              </a:pPr>
              <a:r>
                <a:rPr lang="en-GB" sz="2800" b="1" dirty="0">
                  <a:solidFill>
                    <a:schemeClr val="bg1"/>
                  </a:solidFill>
                  <a:latin typeface="Aptos Display" panose="020B0004020202020204" pitchFamily="34" charset="0"/>
                </a:rPr>
                <a:t>5.9%</a:t>
              </a:r>
            </a:p>
            <a:p>
              <a:pPr marL="0" lvl="0" indent="0">
                <a:buNone/>
              </a:pPr>
              <a:endParaRPr lang="en-GB" sz="1600" dirty="0">
                <a:solidFill>
                  <a:schemeClr val="bg1"/>
                </a:solidFill>
                <a:latin typeface="Aptos Display" panose="020B0004020202020204" pitchFamily="34" charset="0"/>
              </a:endParaRPr>
            </a:p>
            <a:p>
              <a:pPr marL="0" lvl="0" indent="0">
                <a:buNone/>
              </a:pPr>
              <a:r>
                <a:rPr lang="en-GB" sz="1600" dirty="0">
                  <a:solidFill>
                    <a:schemeClr val="bg1"/>
                  </a:solidFill>
                  <a:latin typeface="Aptos Display" panose="020B0004020202020204" pitchFamily="34" charset="0"/>
                </a:rPr>
                <a:t>Market Value </a:t>
              </a:r>
              <a:r>
                <a:rPr lang="en-GB" sz="1500" baseline="30000" dirty="0">
                  <a:solidFill>
                    <a:schemeClr val="bg1"/>
                  </a:solidFill>
                  <a:latin typeface="Aptos Display" panose="020B0004020202020204" pitchFamily="34" charset="0"/>
                </a:rPr>
                <a:t>(2)</a:t>
              </a:r>
            </a:p>
            <a:p>
              <a:pPr marL="0" lvl="0" indent="0">
                <a:buNone/>
              </a:pPr>
              <a:r>
                <a:rPr lang="en-GB" sz="2800" b="1" dirty="0">
                  <a:solidFill>
                    <a:schemeClr val="bg1"/>
                  </a:solidFill>
                  <a:latin typeface="Aptos Display" panose="020B0004020202020204" pitchFamily="34" charset="0"/>
                </a:rPr>
                <a:t>$1.9B</a:t>
              </a:r>
            </a:p>
            <a:p>
              <a:pPr marL="0" lvl="0" indent="0">
                <a:buNone/>
              </a:pPr>
              <a:endParaRPr lang="en-GB" sz="1600" dirty="0">
                <a:solidFill>
                  <a:schemeClr val="bg1"/>
                </a:solidFill>
                <a:latin typeface="Aptos Display" panose="020B0004020202020204" pitchFamily="34" charset="0"/>
              </a:endParaRPr>
            </a:p>
            <a:p>
              <a:pPr marL="0" lvl="0" indent="0">
                <a:buNone/>
              </a:pPr>
              <a:r>
                <a:rPr lang="en-GB" sz="1600" dirty="0">
                  <a:solidFill>
                    <a:schemeClr val="bg1"/>
                  </a:solidFill>
                  <a:latin typeface="Aptos Display" panose="020B0004020202020204" pitchFamily="34" charset="0"/>
                </a:rPr>
                <a:t>Enterprise Value </a:t>
              </a:r>
              <a:r>
                <a:rPr lang="en-GB" sz="1500" baseline="30000" dirty="0">
                  <a:solidFill>
                    <a:schemeClr val="bg1"/>
                  </a:solidFill>
                  <a:latin typeface="Aptos Display" panose="020B0004020202020204" pitchFamily="34" charset="0"/>
                </a:rPr>
                <a:t>(2)</a:t>
              </a:r>
            </a:p>
            <a:p>
              <a:pPr marL="0" lvl="0" indent="0">
                <a:buNone/>
              </a:pPr>
              <a:r>
                <a:rPr lang="en-GB" sz="2800" b="1" dirty="0">
                  <a:solidFill>
                    <a:schemeClr val="bg1"/>
                  </a:solidFill>
                  <a:latin typeface="Aptos Display" panose="020B0004020202020204" pitchFamily="34" charset="0"/>
                </a:rPr>
                <a:t>$2.8B </a:t>
              </a:r>
            </a:p>
            <a:p>
              <a:pPr marL="0" lvl="0" indent="0">
                <a:buNone/>
              </a:pPr>
              <a:endParaRPr lang="en-GB" sz="1600" dirty="0">
                <a:solidFill>
                  <a:schemeClr val="bg1"/>
                </a:solidFill>
                <a:latin typeface="Aptos Display" panose="020B0004020202020204" pitchFamily="34" charset="0"/>
              </a:endParaRPr>
            </a:p>
            <a:p>
              <a:pPr marL="0" lvl="0" indent="0">
                <a:buNone/>
              </a:pPr>
              <a:r>
                <a:rPr lang="en-GB" sz="1600" dirty="0">
                  <a:solidFill>
                    <a:schemeClr val="bg1"/>
                  </a:solidFill>
                  <a:latin typeface="Aptos Display" panose="020B0004020202020204" pitchFamily="34" charset="0"/>
                </a:rPr>
                <a:t>Debt to Enterprise</a:t>
              </a:r>
              <a:r>
                <a:rPr lang="en-GB" sz="1400" dirty="0">
                  <a:solidFill>
                    <a:schemeClr val="bg1"/>
                  </a:solidFill>
                  <a:latin typeface="Aptos Display" panose="020B0004020202020204" pitchFamily="34" charset="0"/>
                </a:rPr>
                <a:t> Value </a:t>
              </a:r>
              <a:r>
                <a:rPr lang="en-GB" sz="1500" baseline="30000" dirty="0">
                  <a:solidFill>
                    <a:schemeClr val="bg1"/>
                  </a:solidFill>
                  <a:latin typeface="Aptos Display" panose="020B0004020202020204" pitchFamily="34" charset="0"/>
                </a:rPr>
                <a:t>(2)</a:t>
              </a:r>
              <a:endParaRPr lang="en-GB" sz="1500" dirty="0">
                <a:solidFill>
                  <a:schemeClr val="bg1"/>
                </a:solidFill>
                <a:latin typeface="Aptos Display" panose="020B0004020202020204" pitchFamily="34" charset="0"/>
              </a:endParaRPr>
            </a:p>
            <a:p>
              <a:pPr marL="0" lvl="0" indent="0">
                <a:buNone/>
              </a:pPr>
              <a:r>
                <a:rPr lang="en-GB" sz="2800" b="1" dirty="0">
                  <a:solidFill>
                    <a:schemeClr val="bg1"/>
                  </a:solidFill>
                  <a:latin typeface="Aptos Display" panose="020B0004020202020204" pitchFamily="34" charset="0"/>
                </a:rPr>
                <a:t>30.1% </a:t>
              </a:r>
              <a:r>
                <a:rPr lang="en-GB" sz="2800" b="1" dirty="0">
                  <a:solidFill>
                    <a:srgbClr val="FF0000"/>
                  </a:solidFill>
                  <a:highlight>
                    <a:srgbClr val="FFFF00"/>
                  </a:highlight>
                  <a:latin typeface="Aptos Display" panose="020B0004020202020204" pitchFamily="34" charset="0"/>
                </a:rPr>
                <a:t> </a:t>
              </a:r>
            </a:p>
          </p:txBody>
        </p:sp>
        <p:sp>
          <p:nvSpPr>
            <p:cNvPr id="22" name="TextBox 21">
              <a:extLst>
                <a:ext uri="{FF2B5EF4-FFF2-40B4-BE49-F238E27FC236}">
                  <a16:creationId xmlns:a16="http://schemas.microsoft.com/office/drawing/2014/main" id="{213CC0F3-2360-FBF6-F949-8613DE148F56}"/>
                </a:ext>
              </a:extLst>
            </p:cNvPr>
            <p:cNvSpPr txBox="1"/>
            <p:nvPr/>
          </p:nvSpPr>
          <p:spPr>
            <a:xfrm>
              <a:off x="1174995" y="3107767"/>
              <a:ext cx="4495800" cy="3539430"/>
            </a:xfrm>
            <a:prstGeom prst="rect">
              <a:avLst/>
            </a:prstGeom>
            <a:noFill/>
          </p:spPr>
          <p:txBody>
            <a:bodyPr wrap="square">
              <a:spAutoFit/>
            </a:bodyPr>
            <a:lstStyle/>
            <a:p>
              <a:pPr marL="0" lvl="0" indent="0">
                <a:buNone/>
              </a:pPr>
              <a:r>
                <a:rPr lang="en-GB" sz="1600" dirty="0">
                  <a:solidFill>
                    <a:schemeClr val="bg1"/>
                  </a:solidFill>
                  <a:latin typeface="Aptos Display" panose="020B0004020202020204" pitchFamily="34" charset="0"/>
                </a:rPr>
                <a:t>Established 1992</a:t>
              </a:r>
              <a:endParaRPr lang="en-GB" sz="1500" baseline="30000" dirty="0">
                <a:solidFill>
                  <a:schemeClr val="bg1"/>
                </a:solidFill>
                <a:latin typeface="Aptos Display" panose="020B0004020202020204" pitchFamily="34" charset="0"/>
              </a:endParaRPr>
            </a:p>
            <a:p>
              <a:pPr marL="0" lvl="0" indent="0">
                <a:buNone/>
              </a:pPr>
              <a:r>
                <a:rPr lang="en-GB" sz="2800" b="1" dirty="0">
                  <a:solidFill>
                    <a:schemeClr val="bg1"/>
                  </a:solidFill>
                  <a:latin typeface="Aptos Display" panose="020B0004020202020204" pitchFamily="34" charset="0"/>
                </a:rPr>
                <a:t>NYSE: LTC</a:t>
              </a:r>
            </a:p>
            <a:p>
              <a:pPr marL="0" lvl="0" indent="0">
                <a:buNone/>
              </a:pPr>
              <a:endParaRPr lang="en-GB" sz="1600" dirty="0">
                <a:solidFill>
                  <a:schemeClr val="bg1"/>
                </a:solidFill>
                <a:latin typeface="Aptos Display" panose="020B0004020202020204" pitchFamily="34" charset="0"/>
              </a:endParaRPr>
            </a:p>
            <a:p>
              <a:pPr marL="0" lvl="0" indent="0">
                <a:buNone/>
              </a:pPr>
              <a:r>
                <a:rPr lang="en-GB" sz="1600" dirty="0">
                  <a:solidFill>
                    <a:schemeClr val="bg1"/>
                  </a:solidFill>
                  <a:latin typeface="Aptos Display" panose="020B0004020202020204" pitchFamily="34" charset="0"/>
                </a:rPr>
                <a:t>Investment Grade</a:t>
              </a:r>
              <a:r>
                <a:rPr lang="en-GB" sz="1600" baseline="30000" dirty="0">
                  <a:solidFill>
                    <a:schemeClr val="bg1"/>
                  </a:solidFill>
                  <a:latin typeface="Aptos Display" panose="020B0004020202020204" pitchFamily="34" charset="0"/>
                </a:rPr>
                <a:t> (1)</a:t>
              </a:r>
              <a:r>
                <a:rPr lang="en-GB" sz="1600" dirty="0">
                  <a:solidFill>
                    <a:schemeClr val="bg1"/>
                  </a:solidFill>
                  <a:latin typeface="Aptos Display" panose="020B0004020202020204" pitchFamily="34" charset="0"/>
                </a:rPr>
                <a:t> </a:t>
              </a:r>
              <a:endParaRPr lang="en-GB" sz="1500" baseline="30000" dirty="0">
                <a:solidFill>
                  <a:schemeClr val="bg1"/>
                </a:solidFill>
                <a:latin typeface="Aptos Display" panose="020B0004020202020204" pitchFamily="34" charset="0"/>
              </a:endParaRPr>
            </a:p>
            <a:p>
              <a:pPr marL="0" lvl="0" indent="0">
                <a:buNone/>
              </a:pPr>
              <a:r>
                <a:rPr lang="en-GB" sz="2800" b="1" dirty="0">
                  <a:solidFill>
                    <a:schemeClr val="bg1"/>
                  </a:solidFill>
                  <a:latin typeface="Aptos Display" panose="020B0004020202020204" pitchFamily="34" charset="0"/>
                </a:rPr>
                <a:t>NAIC 2C</a:t>
              </a:r>
              <a:r>
                <a:rPr lang="en-GB" sz="2800" dirty="0">
                  <a:solidFill>
                    <a:schemeClr val="bg1"/>
                  </a:solidFill>
                  <a:latin typeface="Aptos Display" panose="020B0004020202020204" pitchFamily="34" charset="0"/>
                </a:rPr>
                <a:t> </a:t>
              </a:r>
              <a:r>
                <a:rPr lang="en-GB" sz="2800" b="1" dirty="0">
                  <a:solidFill>
                    <a:schemeClr val="bg1"/>
                  </a:solidFill>
                  <a:latin typeface="Aptos Display" panose="020B0004020202020204" pitchFamily="34" charset="0"/>
                </a:rPr>
                <a:t>rating</a:t>
              </a:r>
              <a:r>
                <a:rPr lang="en-GB" sz="1000" b="1" baseline="30000" dirty="0">
                  <a:solidFill>
                    <a:schemeClr val="bg1"/>
                  </a:solidFill>
                  <a:latin typeface="Aptos Display" panose="020B0004020202020204" pitchFamily="34" charset="0"/>
                </a:rPr>
                <a:t> </a:t>
              </a:r>
            </a:p>
            <a:p>
              <a:pPr marL="0" lvl="0" indent="0">
                <a:buNone/>
              </a:pPr>
              <a:endParaRPr lang="en-GB" sz="1600" dirty="0">
                <a:solidFill>
                  <a:schemeClr val="bg1"/>
                </a:solidFill>
                <a:latin typeface="Aptos Display" panose="020B0004020202020204" pitchFamily="34" charset="0"/>
              </a:endParaRPr>
            </a:p>
            <a:p>
              <a:pPr marL="0" lvl="0" indent="0">
                <a:buNone/>
              </a:pPr>
              <a:r>
                <a:rPr lang="en-GB" sz="1600" dirty="0">
                  <a:solidFill>
                    <a:schemeClr val="bg1"/>
                  </a:solidFill>
                  <a:latin typeface="Aptos Display" panose="020B0004020202020204" pitchFamily="34" charset="0"/>
                </a:rPr>
                <a:t>Total Liquidity</a:t>
              </a:r>
              <a:r>
                <a:rPr lang="en-GB" sz="1600" baseline="30000" dirty="0">
                  <a:solidFill>
                    <a:schemeClr val="bg1"/>
                  </a:solidFill>
                  <a:latin typeface="Aptos Display" panose="020B0004020202020204" pitchFamily="34" charset="0"/>
                </a:rPr>
                <a:t> </a:t>
              </a:r>
              <a:endParaRPr lang="en-GB" sz="1500" baseline="30000" dirty="0">
                <a:solidFill>
                  <a:schemeClr val="bg1"/>
                </a:solidFill>
                <a:latin typeface="Aptos Display" panose="020B0004020202020204" pitchFamily="34" charset="0"/>
              </a:endParaRPr>
            </a:p>
            <a:p>
              <a:pPr marL="0" lvl="0" indent="0">
                <a:buNone/>
              </a:pPr>
              <a:r>
                <a:rPr lang="en-GB" sz="2800" b="1" dirty="0">
                  <a:solidFill>
                    <a:schemeClr val="bg1"/>
                  </a:solidFill>
                  <a:latin typeface="Aptos Display" panose="020B0004020202020204" pitchFamily="34" charset="0"/>
                </a:rPr>
                <a:t>$650.0M</a:t>
              </a:r>
            </a:p>
            <a:p>
              <a:pPr marL="0" lvl="0" indent="0">
                <a:buNone/>
              </a:pPr>
              <a:endParaRPr lang="en-GB" sz="1600" dirty="0">
                <a:solidFill>
                  <a:schemeClr val="bg1"/>
                </a:solidFill>
                <a:latin typeface="Aptos Display" panose="020B0004020202020204" pitchFamily="34" charset="0"/>
              </a:endParaRPr>
            </a:p>
            <a:p>
              <a:pPr marL="0" lvl="0" indent="0">
                <a:buNone/>
              </a:pPr>
              <a:r>
                <a:rPr lang="en-GB" sz="1600" dirty="0">
                  <a:solidFill>
                    <a:schemeClr val="bg1"/>
                  </a:solidFill>
                  <a:latin typeface="Aptos Display" panose="020B0004020202020204" pitchFamily="34" charset="0"/>
                </a:rPr>
                <a:t>Debt to Annualized Adjusted EBITDAre </a:t>
              </a:r>
              <a:endParaRPr lang="en-GB" sz="1500" dirty="0">
                <a:solidFill>
                  <a:schemeClr val="bg1"/>
                </a:solidFill>
                <a:latin typeface="Aptos Display" panose="020B0004020202020204" pitchFamily="34" charset="0"/>
              </a:endParaRPr>
            </a:p>
            <a:p>
              <a:pPr marL="0" lvl="0" indent="0">
                <a:buNone/>
              </a:pPr>
              <a:r>
                <a:rPr lang="en-GB" sz="2800" b="1" dirty="0">
                  <a:solidFill>
                    <a:schemeClr val="bg1"/>
                  </a:solidFill>
                  <a:latin typeface="Aptos Display" panose="020B0004020202020204" pitchFamily="34" charset="0"/>
                </a:rPr>
                <a:t>4.5x</a:t>
              </a:r>
            </a:p>
          </p:txBody>
        </p:sp>
      </p:grpSp>
      <p:sp>
        <p:nvSpPr>
          <p:cNvPr id="6" name="TextBox 5">
            <a:extLst>
              <a:ext uri="{FF2B5EF4-FFF2-40B4-BE49-F238E27FC236}">
                <a16:creationId xmlns:a16="http://schemas.microsoft.com/office/drawing/2014/main" id="{E6120211-3D57-0B4D-7690-06AB6270AF60}"/>
              </a:ext>
            </a:extLst>
          </p:cNvPr>
          <p:cNvSpPr txBox="1"/>
          <p:nvPr/>
        </p:nvSpPr>
        <p:spPr>
          <a:xfrm>
            <a:off x="634117" y="2304687"/>
            <a:ext cx="8790161" cy="246221"/>
          </a:xfrm>
          <a:prstGeom prst="rect">
            <a:avLst/>
          </a:prstGeom>
          <a:noFill/>
        </p:spPr>
        <p:txBody>
          <a:bodyPr wrap="square">
            <a:spAutoFit/>
          </a:bodyPr>
          <a:lstStyle/>
          <a:p>
            <a:pPr marL="0" lvl="0" indent="0" algn="ctr">
              <a:buNone/>
            </a:pPr>
            <a:r>
              <a:rPr lang="en-GB" sz="1000" dirty="0">
                <a:solidFill>
                  <a:schemeClr val="bg1"/>
                </a:solidFill>
                <a:latin typeface="Aptos Display" panose="020B0004020202020204" pitchFamily="34" charset="0"/>
              </a:rPr>
              <a:t>AS OF DECEMBER 31, 2025</a:t>
            </a:r>
            <a:endParaRPr lang="en-GB" sz="1000" baseline="30000" dirty="0">
              <a:solidFill>
                <a:schemeClr val="bg1"/>
              </a:solidFill>
              <a:latin typeface="Aptos Display" panose="020B0004020202020204" pitchFamily="34" charset="0"/>
            </a:endParaRPr>
          </a:p>
        </p:txBody>
      </p:sp>
    </p:spTree>
    <p:extLst>
      <p:ext uri="{BB962C8B-B14F-4D97-AF65-F5344CB8AC3E}">
        <p14:creationId xmlns:p14="http://schemas.microsoft.com/office/powerpoint/2010/main" val="16996040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7CFAD-6408-1C53-8FCB-500A246CBEA1}"/>
              </a:ext>
            </a:extLst>
          </p:cNvPr>
          <p:cNvSpPr>
            <a:spLocks noGrp="1"/>
          </p:cNvSpPr>
          <p:nvPr>
            <p:ph type="title"/>
          </p:nvPr>
        </p:nvSpPr>
        <p:spPr>
          <a:xfrm>
            <a:off x="512979" y="1786738"/>
            <a:ext cx="2972257" cy="3734181"/>
          </a:xfrm>
        </p:spPr>
        <p:txBody>
          <a:bodyPr>
            <a:normAutofit/>
          </a:bodyPr>
          <a:lstStyle/>
          <a:p>
            <a:r>
              <a:rPr lang="en-US" sz="3300"/>
              <a:t>Strong Growth at a Compelling Value</a:t>
            </a:r>
          </a:p>
        </p:txBody>
      </p:sp>
      <p:graphicFrame>
        <p:nvGraphicFramePr>
          <p:cNvPr id="25" name="Content Placeholder 2">
            <a:extLst>
              <a:ext uri="{FF2B5EF4-FFF2-40B4-BE49-F238E27FC236}">
                <a16:creationId xmlns:a16="http://schemas.microsoft.com/office/drawing/2014/main" id="{EB250B67-04EC-A8E9-DCFD-2BA78570BD40}"/>
              </a:ext>
            </a:extLst>
          </p:cNvPr>
          <p:cNvGraphicFramePr>
            <a:graphicFrameLocks noGrp="1"/>
          </p:cNvGraphicFramePr>
          <p:nvPr>
            <p:ph idx="1"/>
          </p:nvPr>
        </p:nvGraphicFramePr>
        <p:xfrm>
          <a:off x="4375404" y="1386916"/>
          <a:ext cx="5250485" cy="45489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93971271"/>
      </p:ext>
    </p:extLst>
  </p:cSld>
  <p:clrMapOvr>
    <a:masterClrMapping/>
  </p:clrMapOvr>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02E18-7BFE-760F-08E4-24814B4C9E4C}"/>
              </a:ext>
            </a:extLst>
          </p:cNvPr>
          <p:cNvSpPr>
            <a:spLocks noGrp="1"/>
          </p:cNvSpPr>
          <p:nvPr>
            <p:ph type="title"/>
          </p:nvPr>
        </p:nvSpPr>
        <p:spPr/>
        <p:txBody>
          <a:bodyPr/>
          <a:lstStyle/>
          <a:p>
            <a:r>
              <a:rPr lang="en-US" dirty="0"/>
              <a:t>Recent Highlights (Q425 &amp; Q126)</a:t>
            </a:r>
          </a:p>
        </p:txBody>
      </p:sp>
      <p:graphicFrame>
        <p:nvGraphicFramePr>
          <p:cNvPr id="4" name="Content Placeholder 3">
            <a:extLst>
              <a:ext uri="{FF2B5EF4-FFF2-40B4-BE49-F238E27FC236}">
                <a16:creationId xmlns:a16="http://schemas.microsoft.com/office/drawing/2014/main" id="{771A80DF-A282-8638-A198-387B42C24286}"/>
              </a:ext>
            </a:extLst>
          </p:cNvPr>
          <p:cNvGraphicFramePr>
            <a:graphicFrameLocks noGrp="1"/>
          </p:cNvGraphicFramePr>
          <p:nvPr>
            <p:ph idx="1"/>
            <p:extLst>
              <p:ext uri="{D42A27DB-BD31-4B8C-83A1-F6EECF244321}">
                <p14:modId xmlns:p14="http://schemas.microsoft.com/office/powerpoint/2010/main" val="982211717"/>
              </p:ext>
            </p:extLst>
          </p:nvPr>
        </p:nvGraphicFramePr>
        <p:xfrm>
          <a:off x="304800" y="1219200"/>
          <a:ext cx="9067800" cy="5562600"/>
        </p:xfrm>
        <a:graphic>
          <a:graphicData uri="http://schemas.openxmlformats.org/drawingml/2006/table">
            <a:tbl>
              <a:tblPr firstRow="1" bandRow="1">
                <a:tableStyleId>{F5AB1C69-6EDB-4FF4-983F-18BD219EF322}</a:tableStyleId>
              </a:tblPr>
              <a:tblGrid>
                <a:gridCol w="4533900">
                  <a:extLst>
                    <a:ext uri="{9D8B030D-6E8A-4147-A177-3AD203B41FA5}">
                      <a16:colId xmlns:a16="http://schemas.microsoft.com/office/drawing/2014/main" val="4017208649"/>
                    </a:ext>
                  </a:extLst>
                </a:gridCol>
                <a:gridCol w="4533900">
                  <a:extLst>
                    <a:ext uri="{9D8B030D-6E8A-4147-A177-3AD203B41FA5}">
                      <a16:colId xmlns:a16="http://schemas.microsoft.com/office/drawing/2014/main" val="3078413902"/>
                    </a:ext>
                  </a:extLst>
                </a:gridCol>
              </a:tblGrid>
              <a:tr h="386512">
                <a:tc>
                  <a:txBody>
                    <a:bodyPr/>
                    <a:lstStyle/>
                    <a:p>
                      <a:r>
                        <a:rPr lang="en-US" sz="1700" dirty="0"/>
                        <a:t>Q42025</a:t>
                      </a:r>
                    </a:p>
                  </a:txBody>
                  <a:tcPr marL="75438" marR="75438" marT="37719" marB="37719"/>
                </a:tc>
                <a:tc>
                  <a:txBody>
                    <a:bodyPr/>
                    <a:lstStyle/>
                    <a:p>
                      <a:r>
                        <a:rPr lang="en-US" sz="1700" dirty="0"/>
                        <a:t>Q12026</a:t>
                      </a:r>
                    </a:p>
                  </a:txBody>
                  <a:tcPr marL="75438" marR="75438" marT="37719" marB="37719"/>
                </a:tc>
                <a:extLst>
                  <a:ext uri="{0D108BD9-81ED-4DB2-BD59-A6C34878D82A}">
                    <a16:rowId xmlns:a16="http://schemas.microsoft.com/office/drawing/2014/main" val="3287040585"/>
                  </a:ext>
                </a:extLst>
              </a:tr>
              <a:tr h="5176088">
                <a:tc>
                  <a:txBody>
                    <a:bodyPr/>
                    <a:lstStyle/>
                    <a:p>
                      <a:pPr marL="285750" indent="-285750">
                        <a:buFontTx/>
                        <a:buChar char="-"/>
                      </a:pPr>
                      <a:r>
                        <a:rPr lang="en-US" sz="1700" dirty="0"/>
                        <a:t>Acquired three SHOP communities for $84.2 million, with an expected unlevered IRR in the low teens.</a:t>
                      </a:r>
                    </a:p>
                    <a:p>
                      <a:pPr marL="285750" indent="-285750">
                        <a:buFontTx/>
                        <a:buChar char="-"/>
                      </a:pPr>
                      <a:r>
                        <a:rPr lang="en-US" sz="1700" dirty="0"/>
                        <a:t>Converted two seniors housing communities in Oregon from our NNN into SHOP</a:t>
                      </a:r>
                    </a:p>
                    <a:p>
                      <a:pPr marL="285750" indent="-285750">
                        <a:buFontTx/>
                        <a:buChar char="-"/>
                      </a:pPr>
                      <a:r>
                        <a:rPr lang="en-US" sz="1700" dirty="0"/>
                        <a:t>Sold seven skilled nursing centers for $123 million and recorded a total gain on sales of $78 million.</a:t>
                      </a:r>
                    </a:p>
                    <a:p>
                      <a:pPr marL="285750" indent="-285750">
                        <a:buFontTx/>
                        <a:buChar char="-"/>
                      </a:pPr>
                      <a:r>
                        <a:rPr lang="en-US" sz="1700" dirty="0"/>
                        <a:t>Received cash proceeds of $8.2 million, inclusive of a 12% exit IRR of $1.8 million, from the redemption of a preferred equity investment in a joint venture.</a:t>
                      </a:r>
                    </a:p>
                    <a:p>
                      <a:pPr marL="285750" indent="-285750">
                        <a:buFontTx/>
                        <a:buChar char="-"/>
                      </a:pPr>
                      <a:r>
                        <a:rPr lang="en-US" sz="1700" dirty="0"/>
                        <a:t>Received $16 million from the payoff of a mortgage loan secured by a seniors housing community.</a:t>
                      </a:r>
                    </a:p>
                    <a:p>
                      <a:endParaRPr lang="en-US" sz="1700" dirty="0"/>
                    </a:p>
                  </a:txBody>
                  <a:tcPr marL="75438" marR="75438" marT="37719" marB="37719"/>
                </a:tc>
                <a:tc>
                  <a:txBody>
                    <a:bodyPr/>
                    <a:lstStyle/>
                    <a:p>
                      <a:pPr marL="285750" indent="-285750">
                        <a:buFontTx/>
                        <a:buChar char="-"/>
                      </a:pPr>
                      <a:r>
                        <a:rPr lang="en-US" sz="1700" dirty="0"/>
                        <a:t>Acquired a seniors housing community within its SHOP segment for $108 million, with an expected unlevered IRR in the low teens.</a:t>
                      </a:r>
                    </a:p>
                    <a:p>
                      <a:pPr marL="285750" indent="-285750">
                        <a:buFontTx/>
                        <a:buChar char="-"/>
                      </a:pPr>
                      <a:r>
                        <a:rPr lang="en-US" sz="1700" dirty="0"/>
                        <a:t>Converted two seniors housing communities in Texas from our NNN portfolio into SHOP. </a:t>
                      </a:r>
                    </a:p>
                    <a:p>
                      <a:pPr marL="285750" indent="-285750">
                        <a:buFontTx/>
                        <a:buChar char="-"/>
                      </a:pPr>
                      <a:r>
                        <a:rPr lang="en-US" sz="1700" dirty="0"/>
                        <a:t>Sold $65 million SNF properties</a:t>
                      </a:r>
                      <a:endParaRPr lang="en-US" sz="1700" dirty="0">
                        <a:highlight>
                          <a:srgbClr val="FFFF00"/>
                        </a:highlight>
                      </a:endParaRPr>
                    </a:p>
                    <a:p>
                      <a:endParaRPr lang="en-US" sz="1700" dirty="0"/>
                    </a:p>
                  </a:txBody>
                  <a:tcPr marL="75438" marR="75438" marT="37719" marB="37719"/>
                </a:tc>
                <a:extLst>
                  <a:ext uri="{0D108BD9-81ED-4DB2-BD59-A6C34878D82A}">
                    <a16:rowId xmlns:a16="http://schemas.microsoft.com/office/drawing/2014/main" val="3488133920"/>
                  </a:ext>
                </a:extLst>
              </a:tr>
            </a:tbl>
          </a:graphicData>
        </a:graphic>
      </p:graphicFrame>
    </p:spTree>
    <p:extLst>
      <p:ext uri="{BB962C8B-B14F-4D97-AF65-F5344CB8AC3E}">
        <p14:creationId xmlns:p14="http://schemas.microsoft.com/office/powerpoint/2010/main" val="3814672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DEBA0-1F9B-9078-C910-4B0554128E10}"/>
              </a:ext>
            </a:extLst>
          </p:cNvPr>
          <p:cNvSpPr>
            <a:spLocks noGrp="1"/>
          </p:cNvSpPr>
          <p:nvPr>
            <p:ph type="title"/>
          </p:nvPr>
        </p:nvSpPr>
        <p:spPr/>
        <p:txBody>
          <a:bodyPr>
            <a:normAutofit fontScale="90000"/>
          </a:bodyPr>
          <a:lstStyle/>
          <a:p>
            <a:r>
              <a:rPr lang="en-US" dirty="0"/>
              <a:t>Compelling Value</a:t>
            </a:r>
            <a:br>
              <a:rPr lang="en-US" dirty="0"/>
            </a:br>
            <a:r>
              <a:rPr lang="en-US" sz="1815" dirty="0"/>
              <a:t>High SHOP Concentration Yet Amongst Lowest 2026 AFFO Multiple</a:t>
            </a:r>
            <a:endParaRPr lang="en-US" sz="1815" dirty="0">
              <a:highlight>
                <a:srgbClr val="FFFF00"/>
              </a:highlight>
            </a:endParaRPr>
          </a:p>
        </p:txBody>
      </p:sp>
      <p:graphicFrame>
        <p:nvGraphicFramePr>
          <p:cNvPr id="10" name="Content Placeholder 9">
            <a:extLst>
              <a:ext uri="{FF2B5EF4-FFF2-40B4-BE49-F238E27FC236}">
                <a16:creationId xmlns:a16="http://schemas.microsoft.com/office/drawing/2014/main" id="{03700CA8-5182-FEFE-FACC-7A9E1342EB79}"/>
              </a:ext>
            </a:extLst>
          </p:cNvPr>
          <p:cNvGraphicFramePr>
            <a:graphicFrameLocks noGrp="1"/>
          </p:cNvGraphicFramePr>
          <p:nvPr>
            <p:ph sz="half" idx="1"/>
          </p:nvPr>
        </p:nvGraphicFramePr>
        <p:xfrm>
          <a:off x="691515" y="2334816"/>
          <a:ext cx="4274820" cy="358985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ontent Placeholder 10">
            <a:extLst>
              <a:ext uri="{FF2B5EF4-FFF2-40B4-BE49-F238E27FC236}">
                <a16:creationId xmlns:a16="http://schemas.microsoft.com/office/drawing/2014/main" id="{06A41FFC-E925-1C14-9824-F299EDF31148}"/>
              </a:ext>
            </a:extLst>
          </p:cNvPr>
          <p:cNvGraphicFramePr>
            <a:graphicFrameLocks noGrp="1"/>
          </p:cNvGraphicFramePr>
          <p:nvPr>
            <p:ph sz="half" idx="2"/>
          </p:nvPr>
        </p:nvGraphicFramePr>
        <p:xfrm>
          <a:off x="5092065" y="2334816"/>
          <a:ext cx="4274820" cy="3589854"/>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A72B9721-BF5C-8388-59AD-5F545BCEAEFF}"/>
              </a:ext>
            </a:extLst>
          </p:cNvPr>
          <p:cNvSpPr txBox="1"/>
          <p:nvPr/>
        </p:nvSpPr>
        <p:spPr>
          <a:xfrm>
            <a:off x="691515" y="6050661"/>
            <a:ext cx="4337685" cy="397032"/>
          </a:xfrm>
          <a:prstGeom prst="rect">
            <a:avLst/>
          </a:prstGeom>
          <a:noFill/>
        </p:spPr>
        <p:txBody>
          <a:bodyPr wrap="square" rtlCol="0">
            <a:spAutoFit/>
          </a:bodyPr>
          <a:lstStyle/>
          <a:p>
            <a:r>
              <a:rPr lang="en-US" sz="990" dirty="0"/>
              <a:t>Source: WELL, NHI, LTC Proforma 2026 Per Earnings Calls / Business Update. All Others YE25</a:t>
            </a:r>
          </a:p>
        </p:txBody>
      </p:sp>
      <p:sp>
        <p:nvSpPr>
          <p:cNvPr id="4" name="TextBox 3">
            <a:extLst>
              <a:ext uri="{FF2B5EF4-FFF2-40B4-BE49-F238E27FC236}">
                <a16:creationId xmlns:a16="http://schemas.microsoft.com/office/drawing/2014/main" id="{D72015C9-6CD4-0FB0-84D4-C503B54AA0D7}"/>
              </a:ext>
            </a:extLst>
          </p:cNvPr>
          <p:cNvSpPr txBox="1"/>
          <p:nvPr/>
        </p:nvSpPr>
        <p:spPr>
          <a:xfrm>
            <a:off x="5092065" y="6067425"/>
            <a:ext cx="4040124" cy="244682"/>
          </a:xfrm>
          <a:prstGeom prst="rect">
            <a:avLst/>
          </a:prstGeom>
          <a:noFill/>
        </p:spPr>
        <p:txBody>
          <a:bodyPr wrap="square" rtlCol="0">
            <a:spAutoFit/>
          </a:bodyPr>
          <a:lstStyle/>
          <a:p>
            <a:r>
              <a:rPr lang="en-US" sz="990" dirty="0"/>
              <a:t>Source: S&amp;P Global, LTC Calculations</a:t>
            </a:r>
          </a:p>
        </p:txBody>
      </p:sp>
    </p:spTree>
    <p:extLst>
      <p:ext uri="{BB962C8B-B14F-4D97-AF65-F5344CB8AC3E}">
        <p14:creationId xmlns:p14="http://schemas.microsoft.com/office/powerpoint/2010/main" val="1612969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F407169-B217-B04B-F46A-7DA4011FCD3C}"/>
              </a:ext>
            </a:extLst>
          </p:cNvPr>
          <p:cNvSpPr>
            <a:spLocks noGrp="1"/>
          </p:cNvSpPr>
          <p:nvPr>
            <p:ph type="title"/>
          </p:nvPr>
        </p:nvSpPr>
        <p:spPr/>
        <p:txBody>
          <a:bodyPr/>
          <a:lstStyle/>
          <a:p>
            <a:endParaRPr lang="en-US"/>
          </a:p>
        </p:txBody>
      </p:sp>
      <p:sp>
        <p:nvSpPr>
          <p:cNvPr id="5" name="Slide Number Placeholder 4">
            <a:extLst>
              <a:ext uri="{FF2B5EF4-FFF2-40B4-BE49-F238E27FC236}">
                <a16:creationId xmlns:a16="http://schemas.microsoft.com/office/drawing/2014/main" id="{301823F5-FDD1-6423-21DE-05C6BA1CA1EF}"/>
              </a:ext>
            </a:extLst>
          </p:cNvPr>
          <p:cNvSpPr>
            <a:spLocks noGrp="1"/>
          </p:cNvSpPr>
          <p:nvPr>
            <p:ph type="sldNum" sz="quarter" idx="12"/>
          </p:nvPr>
        </p:nvSpPr>
        <p:spPr/>
        <p:txBody>
          <a:bodyPr/>
          <a:lstStyle/>
          <a:p>
            <a:fld id="{77FF1EF5-338E-41B4-B9A9-4B4DDF094F55}" type="slidenum">
              <a:rPr lang="en-US" smtClean="0"/>
              <a:t>7</a:t>
            </a:fld>
            <a:endParaRPr lang="en-US"/>
          </a:p>
        </p:txBody>
      </p:sp>
      <p:sp>
        <p:nvSpPr>
          <p:cNvPr id="11" name="Title 1">
            <a:extLst>
              <a:ext uri="{FF2B5EF4-FFF2-40B4-BE49-F238E27FC236}">
                <a16:creationId xmlns:a16="http://schemas.microsoft.com/office/drawing/2014/main" id="{2A9D888E-6CBA-E278-6FB8-991F5D307B7A}"/>
              </a:ext>
            </a:extLst>
          </p:cNvPr>
          <p:cNvSpPr txBox="1">
            <a:spLocks/>
          </p:cNvSpPr>
          <p:nvPr/>
        </p:nvSpPr>
        <p:spPr>
          <a:xfrm>
            <a:off x="121418" y="16748"/>
            <a:ext cx="8870182" cy="685800"/>
          </a:xfrm>
          <a:prstGeom prst="rect">
            <a:avLst/>
          </a:prstGeom>
        </p:spPr>
        <p:style>
          <a:lnRef idx="2">
            <a:schemeClr val="dk1"/>
          </a:lnRef>
          <a:fillRef idx="1">
            <a:schemeClr val="lt1"/>
          </a:fillRef>
          <a:effectRef idx="0">
            <a:schemeClr val="dk1"/>
          </a:effectRef>
          <a:fontRef idx="minor">
            <a:schemeClr val="dk1"/>
          </a:fontRef>
        </p:style>
        <p:txBody>
          <a:bodyPr vert="horz" lIns="75438" tIns="37719" rIns="75438" bIns="37719" rtlCol="0" anchor="b">
            <a:normAutofit/>
          </a:bodyPr>
          <a:lstStyle>
            <a:lvl1pPr algn="l" defTabSz="496382" rtl="0" eaLnBrk="1" latinLnBrk="0" hangingPunct="1">
              <a:spcBef>
                <a:spcPct val="0"/>
              </a:spcBef>
              <a:buNone/>
              <a:defRPr sz="2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a:solidFill>
                  <a:schemeClr val="tx1"/>
                </a:solidFill>
              </a:rPr>
              <a:t>Focused Portfolio Strategy To Enhance Shareholder Returns</a:t>
            </a:r>
          </a:p>
        </p:txBody>
      </p:sp>
      <p:sp>
        <p:nvSpPr>
          <p:cNvPr id="12" name="Slide Number Placeholder 3">
            <a:extLst>
              <a:ext uri="{FF2B5EF4-FFF2-40B4-BE49-F238E27FC236}">
                <a16:creationId xmlns:a16="http://schemas.microsoft.com/office/drawing/2014/main" id="{7A512635-C727-61C5-E895-43CAB04EF744}"/>
              </a:ext>
            </a:extLst>
          </p:cNvPr>
          <p:cNvSpPr txBox="1">
            <a:spLocks/>
          </p:cNvSpPr>
          <p:nvPr/>
        </p:nvSpPr>
        <p:spPr>
          <a:xfrm>
            <a:off x="9162386" y="6840126"/>
            <a:ext cx="743614" cy="389467"/>
          </a:xfrm>
          <a:prstGeom prst="rect">
            <a:avLst/>
          </a:prstGeom>
        </p:spPr>
        <p:txBody>
          <a:bodyPr vert="horz" lIns="99276" tIns="49638" rIns="99276" bIns="49638" rtlCol="0" anchor="ctr">
            <a:normAutofit/>
          </a:bodyPr>
          <a:lstStyle>
            <a:defPPr>
              <a:defRPr lang="en-US"/>
            </a:defPPr>
            <a:lvl1pPr marL="0" algn="r" defTabSz="992764" rtl="0" eaLnBrk="1" latinLnBrk="0" hangingPunct="1">
              <a:defRPr sz="900" kern="1200">
                <a:solidFill>
                  <a:schemeClr val="tx1">
                    <a:tint val="75000"/>
                  </a:schemeClr>
                </a:solidFill>
                <a:latin typeface="+mn-lt"/>
                <a:ea typeface="+mn-ea"/>
                <a:cs typeface="+mn-cs"/>
              </a:defRPr>
            </a:lvl1pPr>
            <a:lvl2pPr marL="496382" algn="l" defTabSz="992764" rtl="0" eaLnBrk="1" latinLnBrk="0" hangingPunct="1">
              <a:defRPr sz="1954" kern="1200">
                <a:solidFill>
                  <a:schemeClr val="tx1"/>
                </a:solidFill>
                <a:latin typeface="+mn-lt"/>
                <a:ea typeface="+mn-ea"/>
                <a:cs typeface="+mn-cs"/>
              </a:defRPr>
            </a:lvl2pPr>
            <a:lvl3pPr marL="992764" algn="l" defTabSz="992764" rtl="0" eaLnBrk="1" latinLnBrk="0" hangingPunct="1">
              <a:defRPr sz="1954" kern="1200">
                <a:solidFill>
                  <a:schemeClr val="tx1"/>
                </a:solidFill>
                <a:latin typeface="+mn-lt"/>
                <a:ea typeface="+mn-ea"/>
                <a:cs typeface="+mn-cs"/>
              </a:defRPr>
            </a:lvl3pPr>
            <a:lvl4pPr marL="1489146" algn="l" defTabSz="992764" rtl="0" eaLnBrk="1" latinLnBrk="0" hangingPunct="1">
              <a:defRPr sz="1954" kern="1200">
                <a:solidFill>
                  <a:schemeClr val="tx1"/>
                </a:solidFill>
                <a:latin typeface="+mn-lt"/>
                <a:ea typeface="+mn-ea"/>
                <a:cs typeface="+mn-cs"/>
              </a:defRPr>
            </a:lvl4pPr>
            <a:lvl5pPr marL="1985528" algn="l" defTabSz="992764" rtl="0" eaLnBrk="1" latinLnBrk="0" hangingPunct="1">
              <a:defRPr sz="1954" kern="1200">
                <a:solidFill>
                  <a:schemeClr val="tx1"/>
                </a:solidFill>
                <a:latin typeface="+mn-lt"/>
                <a:ea typeface="+mn-ea"/>
                <a:cs typeface="+mn-cs"/>
              </a:defRPr>
            </a:lvl5pPr>
            <a:lvl6pPr marL="2481910" algn="l" defTabSz="992764" rtl="0" eaLnBrk="1" latinLnBrk="0" hangingPunct="1">
              <a:defRPr sz="1954" kern="1200">
                <a:solidFill>
                  <a:schemeClr val="tx1"/>
                </a:solidFill>
                <a:latin typeface="+mn-lt"/>
                <a:ea typeface="+mn-ea"/>
                <a:cs typeface="+mn-cs"/>
              </a:defRPr>
            </a:lvl6pPr>
            <a:lvl7pPr marL="2978292" algn="l" defTabSz="992764" rtl="0" eaLnBrk="1" latinLnBrk="0" hangingPunct="1">
              <a:defRPr sz="1954" kern="1200">
                <a:solidFill>
                  <a:schemeClr val="tx1"/>
                </a:solidFill>
                <a:latin typeface="+mn-lt"/>
                <a:ea typeface="+mn-ea"/>
                <a:cs typeface="+mn-cs"/>
              </a:defRPr>
            </a:lvl7pPr>
            <a:lvl8pPr marL="3474674" algn="l" defTabSz="992764" rtl="0" eaLnBrk="1" latinLnBrk="0" hangingPunct="1">
              <a:defRPr sz="1954" kern="1200">
                <a:solidFill>
                  <a:schemeClr val="tx1"/>
                </a:solidFill>
                <a:latin typeface="+mn-lt"/>
                <a:ea typeface="+mn-ea"/>
                <a:cs typeface="+mn-cs"/>
              </a:defRPr>
            </a:lvl8pPr>
            <a:lvl9pPr marL="3971056" algn="l" defTabSz="992764" rtl="0" eaLnBrk="1" latinLnBrk="0" hangingPunct="1">
              <a:defRPr sz="1954" kern="1200">
                <a:solidFill>
                  <a:schemeClr val="tx1"/>
                </a:solidFill>
                <a:latin typeface="+mn-lt"/>
                <a:ea typeface="+mn-ea"/>
                <a:cs typeface="+mn-cs"/>
              </a:defRPr>
            </a:lvl9pPr>
          </a:lstStyle>
          <a:p>
            <a:pPr>
              <a:spcAft>
                <a:spcPts val="600"/>
              </a:spcAft>
            </a:pPr>
            <a:fld id="{72EC4A4F-1961-4045-9081-3C068F331C54}" type="slidenum">
              <a:rPr lang="en-US" smtClean="0"/>
              <a:pPr>
                <a:spcAft>
                  <a:spcPts val="600"/>
                </a:spcAft>
              </a:pPr>
              <a:t>7</a:t>
            </a:fld>
            <a:endParaRPr lang="en-US"/>
          </a:p>
        </p:txBody>
      </p:sp>
      <p:graphicFrame>
        <p:nvGraphicFramePr>
          <p:cNvPr id="13" name="Diagram 12">
            <a:extLst>
              <a:ext uri="{FF2B5EF4-FFF2-40B4-BE49-F238E27FC236}">
                <a16:creationId xmlns:a16="http://schemas.microsoft.com/office/drawing/2014/main" id="{7C506E29-50A1-CDE0-544A-97C052DC1F0A}"/>
              </a:ext>
            </a:extLst>
          </p:cNvPr>
          <p:cNvGraphicFramePr/>
          <p:nvPr>
            <p:extLst>
              <p:ext uri="{D42A27DB-BD31-4B8C-83A1-F6EECF244321}">
                <p14:modId xmlns:p14="http://schemas.microsoft.com/office/powerpoint/2010/main" val="3166335148"/>
              </p:ext>
            </p:extLst>
          </p:nvPr>
        </p:nvGraphicFramePr>
        <p:xfrm>
          <a:off x="152400" y="762000"/>
          <a:ext cx="9601200" cy="47514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740101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A58BA-6F6A-4CBD-19EA-958D510BB2AB}"/>
              </a:ext>
            </a:extLst>
          </p:cNvPr>
          <p:cNvSpPr>
            <a:spLocks noGrp="1"/>
          </p:cNvSpPr>
          <p:nvPr>
            <p:ph type="title"/>
          </p:nvPr>
        </p:nvSpPr>
        <p:spPr/>
        <p:txBody>
          <a:bodyPr/>
          <a:lstStyle/>
          <a:p>
            <a:r>
              <a:rPr lang="en-US" b="1" dirty="0"/>
              <a:t>Solid Balance Sheet</a:t>
            </a:r>
          </a:p>
        </p:txBody>
      </p:sp>
      <p:sp>
        <p:nvSpPr>
          <p:cNvPr id="3" name="Content Placeholder 2">
            <a:extLst>
              <a:ext uri="{FF2B5EF4-FFF2-40B4-BE49-F238E27FC236}">
                <a16:creationId xmlns:a16="http://schemas.microsoft.com/office/drawing/2014/main" id="{AE090156-1266-743C-6D2F-A0FF12E04470}"/>
              </a:ext>
            </a:extLst>
          </p:cNvPr>
          <p:cNvSpPr>
            <a:spLocks noGrp="1"/>
          </p:cNvSpPr>
          <p:nvPr>
            <p:ph idx="1"/>
          </p:nvPr>
        </p:nvSpPr>
        <p:spPr/>
        <p:txBody>
          <a:bodyPr/>
          <a:lstStyle/>
          <a:p>
            <a:r>
              <a:rPr lang="en-US" sz="2800" b="1" dirty="0"/>
              <a:t>Liquidity: $542.0 million*</a:t>
            </a:r>
          </a:p>
          <a:p>
            <a:pPr marL="235744" indent="-235744">
              <a:buFontTx/>
              <a:buChar char="-"/>
            </a:pPr>
            <a:r>
              <a:rPr lang="en-US" sz="2800" dirty="0"/>
              <a:t>$16 million cash on hand.</a:t>
            </a:r>
          </a:p>
          <a:p>
            <a:pPr marL="235744" indent="-235744">
              <a:buFontTx/>
              <a:buChar char="-"/>
            </a:pPr>
            <a:r>
              <a:rPr lang="en-US" sz="2800" dirty="0"/>
              <a:t>$240 million available under the Company’s unsecured revolving line of credit with $360 million outstanding.</a:t>
            </a:r>
          </a:p>
          <a:p>
            <a:pPr marL="235744" indent="-235744">
              <a:buFontTx/>
              <a:buChar char="-"/>
            </a:pPr>
            <a:r>
              <a:rPr lang="en-US" sz="2800" dirty="0"/>
              <a:t>$286 million available under the Company’s ATM</a:t>
            </a:r>
          </a:p>
          <a:p>
            <a:pPr marL="235744" indent="-235744">
              <a:buFontTx/>
              <a:buChar char="-"/>
            </a:pPr>
            <a:endParaRPr lang="en-US" sz="2800" dirty="0"/>
          </a:p>
          <a:p>
            <a:r>
              <a:rPr lang="en-US" sz="2800" dirty="0"/>
              <a:t>*Proforma</a:t>
            </a:r>
          </a:p>
          <a:p>
            <a:pPr marL="0" indent="0">
              <a:buNone/>
            </a:pPr>
            <a:endParaRPr lang="en-US" dirty="0"/>
          </a:p>
        </p:txBody>
      </p:sp>
      <p:sp>
        <p:nvSpPr>
          <p:cNvPr id="4" name="Slide Number Placeholder 3">
            <a:extLst>
              <a:ext uri="{FF2B5EF4-FFF2-40B4-BE49-F238E27FC236}">
                <a16:creationId xmlns:a16="http://schemas.microsoft.com/office/drawing/2014/main" id="{BFDCEA33-6614-70FE-E2C0-25DEC3CB0C83}"/>
              </a:ext>
            </a:extLst>
          </p:cNvPr>
          <p:cNvSpPr>
            <a:spLocks noGrp="1"/>
          </p:cNvSpPr>
          <p:nvPr>
            <p:ph type="sldNum" sz="quarter" idx="12"/>
          </p:nvPr>
        </p:nvSpPr>
        <p:spPr/>
        <p:txBody>
          <a:bodyPr/>
          <a:lstStyle/>
          <a:p>
            <a:fld id="{D23DB2DA-6FC0-49FE-BD19-A60201A706BC}" type="slidenum">
              <a:rPr lang="en-US" smtClean="0"/>
              <a:t>8</a:t>
            </a:fld>
            <a:endParaRPr lang="en-US"/>
          </a:p>
        </p:txBody>
      </p:sp>
    </p:spTree>
    <p:extLst>
      <p:ext uri="{BB962C8B-B14F-4D97-AF65-F5344CB8AC3E}">
        <p14:creationId xmlns:p14="http://schemas.microsoft.com/office/powerpoint/2010/main" val="2336843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AF6CB648-9554-488A-B457-99CAAD1DA5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58400"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E3ADCBE7-9330-1CDA-00EB-CDD12DB722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6"/>
            <a:ext cx="10058399" cy="1848967"/>
          </a:xfrm>
          <a:prstGeom prst="rect">
            <a:avLst/>
          </a:prstGeom>
          <a:ln>
            <a:noFill/>
          </a:ln>
          <a:effectLst>
            <a:outerShdw blurRad="254000" dist="38100" dir="5460000" sx="94000" sy="94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5BB49E-9146-E340-2504-705EF74BDF5C}"/>
              </a:ext>
            </a:extLst>
          </p:cNvPr>
          <p:cNvSpPr>
            <a:spLocks noGrp="1"/>
          </p:cNvSpPr>
          <p:nvPr>
            <p:ph type="title"/>
          </p:nvPr>
        </p:nvSpPr>
        <p:spPr>
          <a:xfrm>
            <a:off x="628486" y="256257"/>
            <a:ext cx="8877045" cy="1310185"/>
          </a:xfrm>
        </p:spPr>
        <p:txBody>
          <a:bodyPr>
            <a:normAutofit/>
          </a:bodyPr>
          <a:lstStyle/>
          <a:p>
            <a:r>
              <a:rPr lang="en-US" sz="3800" dirty="0"/>
              <a:t>Guidance </a:t>
            </a:r>
            <a:r>
              <a:rPr lang="en-US" sz="3800" dirty="0">
                <a:highlight>
                  <a:srgbClr val="FFFF00"/>
                </a:highlight>
              </a:rPr>
              <a:t>maybe not here</a:t>
            </a:r>
          </a:p>
        </p:txBody>
      </p:sp>
      <p:sp>
        <p:nvSpPr>
          <p:cNvPr id="4" name="Content Placeholder 3">
            <a:extLst>
              <a:ext uri="{FF2B5EF4-FFF2-40B4-BE49-F238E27FC236}">
                <a16:creationId xmlns:a16="http://schemas.microsoft.com/office/drawing/2014/main" id="{483BFDF0-C161-A987-F2A4-D344E7846909}"/>
              </a:ext>
            </a:extLst>
          </p:cNvPr>
          <p:cNvSpPr txBox="1">
            <a:spLocks noGrp="1"/>
          </p:cNvSpPr>
          <p:nvPr>
            <p:ph idx="1"/>
          </p:nvPr>
        </p:nvSpPr>
        <p:spPr>
          <a:xfrm>
            <a:off x="628486" y="2476241"/>
            <a:ext cx="4013522" cy="4107439"/>
          </a:xfrm>
          <a:prstGeom prst="rect">
            <a:avLst/>
          </a:prstGeom>
        </p:spPr>
        <p:txBody>
          <a:bodyPr rtlCol="0" anchor="ctr">
            <a:normAutofit/>
          </a:bodyPr>
          <a:lstStyle/>
          <a:p>
            <a:r>
              <a:rPr lang="en-US" sz="1300" b="1" dirty="0"/>
              <a:t>Assumptions: </a:t>
            </a:r>
          </a:p>
          <a:p>
            <a:pPr marL="235744" indent="-235744">
              <a:buFontTx/>
              <a:buChar char="-"/>
            </a:pPr>
            <a:r>
              <a:rPr lang="en-US" sz="1300" dirty="0"/>
              <a:t>Gross investments for the full year in the range of $400 million and $800 million, including transactions closed to date or expected to close over the next 60 days</a:t>
            </a:r>
          </a:p>
          <a:p>
            <a:pPr marL="235744" indent="-235744">
              <a:buFontTx/>
              <a:buChar char="-"/>
            </a:pPr>
            <a:r>
              <a:rPr lang="en-US" sz="1300" dirty="0"/>
              <a:t>Asset sales and loan payoffs of $265.9 million for the 2026 full year and $73.5 million for Q12026 </a:t>
            </a:r>
          </a:p>
          <a:p>
            <a:pPr marL="235744" indent="-235744">
              <a:buFontTx/>
              <a:buChar char="-"/>
            </a:pPr>
            <a:r>
              <a:rPr lang="en-US" sz="1300" dirty="0"/>
              <a:t>SHOP NOI, inclusive of expected net investments, in the range of $65.1 million to $77 million for the full year, and $12 million to $13 million for Q12026</a:t>
            </a:r>
          </a:p>
          <a:p>
            <a:pPr marL="235744" indent="-235744">
              <a:buFontTx/>
              <a:buChar char="-"/>
            </a:pPr>
            <a:r>
              <a:rPr lang="en-US" sz="1300" dirty="0"/>
              <a:t> SHOP FAD capital expenditures in the range of $4.6 million to $4.9 million for the full year, and $890,000 to $910,000 for Q12026</a:t>
            </a:r>
          </a:p>
          <a:p>
            <a:pPr marL="235744" indent="-235744">
              <a:buFontTx/>
              <a:buChar char="-"/>
            </a:pPr>
            <a:r>
              <a:rPr lang="en-US" sz="1300" dirty="0"/>
              <a:t>G&amp;A  costs for the full year in the range of $31.7 million to $33.9 million, and $8.4 million to $8.7 million for Q12026</a:t>
            </a:r>
          </a:p>
        </p:txBody>
      </p:sp>
      <p:pic>
        <p:nvPicPr>
          <p:cNvPr id="5" name="Picture 4" descr="The image displays a table comparing quarterly diluted earnings per share, core FFO, and core FAD for a company, showing a slight increase in each metric for the first quarter.&#10;&#10;AI-generated content may be incorrect.">
            <a:extLst>
              <a:ext uri="{FF2B5EF4-FFF2-40B4-BE49-F238E27FC236}">
                <a16:creationId xmlns:a16="http://schemas.microsoft.com/office/drawing/2014/main" id="{D8E4A72B-74DF-A619-CBA4-E5761F9C9AF9}"/>
              </a:ext>
            </a:extLst>
          </p:cNvPr>
          <p:cNvPicPr>
            <a:picLocks noChangeAspect="1"/>
          </p:cNvPicPr>
          <p:nvPr/>
        </p:nvPicPr>
        <p:blipFill>
          <a:blip r:embed="rId2"/>
          <a:stretch>
            <a:fillRect/>
          </a:stretch>
        </p:blipFill>
        <p:spPr>
          <a:xfrm>
            <a:off x="5233511" y="2590801"/>
            <a:ext cx="4272020" cy="1600199"/>
          </a:xfrm>
          <a:prstGeom prst="rect">
            <a:avLst/>
          </a:prstGeom>
        </p:spPr>
      </p:pic>
    </p:spTree>
    <p:extLst>
      <p:ext uri="{BB962C8B-B14F-4D97-AF65-F5344CB8AC3E}">
        <p14:creationId xmlns:p14="http://schemas.microsoft.com/office/powerpoint/2010/main" val="1792878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24C4F83A-B23E-9231-BE9A-79BE22508B0A}"/>
              </a:ext>
            </a:extLst>
          </p:cNvPr>
          <p:cNvSpPr txBox="1"/>
          <p:nvPr/>
        </p:nvSpPr>
        <p:spPr>
          <a:xfrm>
            <a:off x="212170" y="1284447"/>
            <a:ext cx="4384834" cy="2821222"/>
          </a:xfrm>
          <a:prstGeom prst="rect">
            <a:avLst/>
          </a:prstGeom>
          <a:noFill/>
        </p:spPr>
        <p:txBody>
          <a:bodyPr wrap="square" rtlCol="0">
            <a:spAutoFit/>
          </a:bodyPr>
          <a:lstStyle/>
          <a:p>
            <a:r>
              <a:rPr lang="en-US" sz="1612" dirty="0"/>
              <a:t>“Our strategic shift toward SHOP is delivering higher growth and fundamentally reshaping our long‑term earnings profile. With a more resilient portfolio consisting of newer assets and a focused approach to capital allocation, we ended 2025 with momentum and confidence in our ability to continue creating long‑term value for shareholders.”</a:t>
            </a:r>
          </a:p>
          <a:p>
            <a:endParaRPr lang="en-US" sz="1612" dirty="0"/>
          </a:p>
          <a:p>
            <a:r>
              <a:rPr lang="en-US" sz="1612" dirty="0"/>
              <a:t>			- Pam Kessler</a:t>
            </a:r>
          </a:p>
          <a:p>
            <a:r>
              <a:rPr lang="en-US" sz="1612" dirty="0"/>
              <a:t>			Co-CEO</a:t>
            </a:r>
          </a:p>
        </p:txBody>
      </p:sp>
      <p:sp>
        <p:nvSpPr>
          <p:cNvPr id="13" name="TextBox 12">
            <a:extLst>
              <a:ext uri="{FF2B5EF4-FFF2-40B4-BE49-F238E27FC236}">
                <a16:creationId xmlns:a16="http://schemas.microsoft.com/office/drawing/2014/main" id="{15FA6FAE-75E2-2B0F-80BA-D820E1DDE852}"/>
              </a:ext>
            </a:extLst>
          </p:cNvPr>
          <p:cNvSpPr txBox="1"/>
          <p:nvPr/>
        </p:nvSpPr>
        <p:spPr>
          <a:xfrm>
            <a:off x="5334000" y="3962400"/>
            <a:ext cx="4518422" cy="2821222"/>
          </a:xfrm>
          <a:prstGeom prst="rect">
            <a:avLst/>
          </a:prstGeom>
          <a:noFill/>
        </p:spPr>
        <p:txBody>
          <a:bodyPr wrap="square" rtlCol="0">
            <a:spAutoFit/>
          </a:bodyPr>
          <a:lstStyle/>
          <a:p>
            <a:r>
              <a:rPr lang="en-US" sz="1612" dirty="0"/>
              <a:t>“The transformation of our portfolio to a material composition of higher-growth SHOP investments will drive better risk adjusted returns of our shareholders. We are executing on our SHOP strategy with speed, determination and conviction, with a goal of SHOP representing 45% of our investment portfolio by the end of 2026 to further enhance our growth profile.”</a:t>
            </a:r>
          </a:p>
          <a:p>
            <a:endParaRPr lang="en-US" sz="1612" dirty="0"/>
          </a:p>
          <a:p>
            <a:r>
              <a:rPr lang="en-US" sz="1612" dirty="0"/>
              <a:t>			- Clint Malin</a:t>
            </a:r>
          </a:p>
          <a:p>
            <a:r>
              <a:rPr lang="en-US" sz="1612" dirty="0"/>
              <a:t>			Co-CEO</a:t>
            </a:r>
          </a:p>
        </p:txBody>
      </p:sp>
    </p:spTree>
    <p:extLst>
      <p:ext uri="{BB962C8B-B14F-4D97-AF65-F5344CB8AC3E}">
        <p14:creationId xmlns:p14="http://schemas.microsoft.com/office/powerpoint/2010/main" val="18353138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3916F-5231-2054-9939-43130DD0295B}"/>
              </a:ext>
            </a:extLst>
          </p:cNvPr>
          <p:cNvSpPr>
            <a:spLocks noGrp="1"/>
          </p:cNvSpPr>
          <p:nvPr>
            <p:ph type="title"/>
          </p:nvPr>
        </p:nvSpPr>
        <p:spPr/>
        <p:txBody>
          <a:bodyPr/>
          <a:lstStyle/>
          <a:p>
            <a:r>
              <a:rPr lang="en-US" dirty="0"/>
              <a:t>SHOP Spotlight</a:t>
            </a:r>
          </a:p>
        </p:txBody>
      </p:sp>
      <p:sp>
        <p:nvSpPr>
          <p:cNvPr id="4" name="TextBox 3">
            <a:extLst>
              <a:ext uri="{FF2B5EF4-FFF2-40B4-BE49-F238E27FC236}">
                <a16:creationId xmlns:a16="http://schemas.microsoft.com/office/drawing/2014/main" id="{F1CFCF76-3BA1-D5B2-4DC1-BD105ACED147}"/>
              </a:ext>
            </a:extLst>
          </p:cNvPr>
          <p:cNvSpPr txBox="1"/>
          <p:nvPr/>
        </p:nvSpPr>
        <p:spPr>
          <a:xfrm>
            <a:off x="3247133" y="2383463"/>
            <a:ext cx="2163068" cy="943976"/>
          </a:xfrm>
          <a:prstGeom prst="rect">
            <a:avLst/>
          </a:prstGeom>
          <a:noFill/>
        </p:spPr>
        <p:txBody>
          <a:bodyPr wrap="square" rtlCol="0">
            <a:spAutoFit/>
          </a:bodyPr>
          <a:lstStyle/>
          <a:p>
            <a:r>
              <a:rPr lang="en-US" sz="2310" b="1" dirty="0"/>
              <a:t>$468 Million</a:t>
            </a:r>
          </a:p>
          <a:p>
            <a:r>
              <a:rPr lang="en-US" sz="1612" dirty="0"/>
              <a:t>SHOP Acquisitions Since May 2025</a:t>
            </a:r>
          </a:p>
        </p:txBody>
      </p:sp>
      <p:sp>
        <p:nvSpPr>
          <p:cNvPr id="8" name="TextBox 7">
            <a:extLst>
              <a:ext uri="{FF2B5EF4-FFF2-40B4-BE49-F238E27FC236}">
                <a16:creationId xmlns:a16="http://schemas.microsoft.com/office/drawing/2014/main" id="{1A8F3775-CAC3-B2DD-3F53-64FCC129B592}"/>
              </a:ext>
            </a:extLst>
          </p:cNvPr>
          <p:cNvSpPr txBox="1"/>
          <p:nvPr/>
        </p:nvSpPr>
        <p:spPr>
          <a:xfrm>
            <a:off x="6339281" y="2328969"/>
            <a:ext cx="3050525" cy="1192058"/>
          </a:xfrm>
          <a:prstGeom prst="rect">
            <a:avLst/>
          </a:prstGeom>
          <a:noFill/>
        </p:spPr>
        <p:txBody>
          <a:bodyPr wrap="square" rtlCol="0">
            <a:spAutoFit/>
          </a:bodyPr>
          <a:lstStyle/>
          <a:p>
            <a:r>
              <a:rPr lang="en-US" sz="2310" b="1" dirty="0"/>
              <a:t>22% NOI Growth</a:t>
            </a:r>
          </a:p>
          <a:p>
            <a:r>
              <a:rPr lang="en-US" sz="1612" dirty="0"/>
              <a:t>over 2024 proforma NOI for the original 13 property SHOP conversions</a:t>
            </a:r>
          </a:p>
        </p:txBody>
      </p:sp>
      <p:sp>
        <p:nvSpPr>
          <p:cNvPr id="9" name="TextBox 8">
            <a:extLst>
              <a:ext uri="{FF2B5EF4-FFF2-40B4-BE49-F238E27FC236}">
                <a16:creationId xmlns:a16="http://schemas.microsoft.com/office/drawing/2014/main" id="{58BFBAF6-AE7D-2DD5-46C6-D9D57A2B7685}"/>
              </a:ext>
            </a:extLst>
          </p:cNvPr>
          <p:cNvSpPr txBox="1"/>
          <p:nvPr/>
        </p:nvSpPr>
        <p:spPr>
          <a:xfrm>
            <a:off x="6315725" y="3801527"/>
            <a:ext cx="3050525" cy="943976"/>
          </a:xfrm>
          <a:prstGeom prst="rect">
            <a:avLst/>
          </a:prstGeom>
          <a:noFill/>
        </p:spPr>
        <p:txBody>
          <a:bodyPr wrap="square" rtlCol="0">
            <a:spAutoFit/>
          </a:bodyPr>
          <a:lstStyle/>
          <a:p>
            <a:r>
              <a:rPr lang="en-US" sz="2310" b="1" dirty="0"/>
              <a:t>27% </a:t>
            </a:r>
          </a:p>
          <a:p>
            <a:r>
              <a:rPr lang="en-US" sz="1612" dirty="0"/>
              <a:t>SHOP as a % of Gross Investments</a:t>
            </a:r>
          </a:p>
          <a:p>
            <a:r>
              <a:rPr lang="en-US" sz="1612" dirty="0"/>
              <a:t>Up from 0% in May 2025</a:t>
            </a:r>
          </a:p>
        </p:txBody>
      </p:sp>
      <p:sp>
        <p:nvSpPr>
          <p:cNvPr id="11" name="TextBox 10">
            <a:extLst>
              <a:ext uri="{FF2B5EF4-FFF2-40B4-BE49-F238E27FC236}">
                <a16:creationId xmlns:a16="http://schemas.microsoft.com/office/drawing/2014/main" id="{6A5D1EBE-D861-7566-BEA1-5DCCF44A2C19}"/>
              </a:ext>
            </a:extLst>
          </p:cNvPr>
          <p:cNvSpPr txBox="1"/>
          <p:nvPr/>
        </p:nvSpPr>
        <p:spPr>
          <a:xfrm>
            <a:off x="736971" y="2343387"/>
            <a:ext cx="1371600" cy="695896"/>
          </a:xfrm>
          <a:prstGeom prst="rect">
            <a:avLst/>
          </a:prstGeom>
          <a:noFill/>
        </p:spPr>
        <p:txBody>
          <a:bodyPr wrap="square" rtlCol="0">
            <a:spAutoFit/>
          </a:bodyPr>
          <a:lstStyle/>
          <a:p>
            <a:r>
              <a:rPr lang="en-US" sz="2310" b="1" dirty="0"/>
              <a:t>9 years</a:t>
            </a:r>
          </a:p>
          <a:p>
            <a:r>
              <a:rPr lang="en-US" sz="1612" dirty="0"/>
              <a:t>Average Age</a:t>
            </a:r>
          </a:p>
        </p:txBody>
      </p:sp>
      <p:sp>
        <p:nvSpPr>
          <p:cNvPr id="5" name="TextBox 4">
            <a:extLst>
              <a:ext uri="{FF2B5EF4-FFF2-40B4-BE49-F238E27FC236}">
                <a16:creationId xmlns:a16="http://schemas.microsoft.com/office/drawing/2014/main" id="{816DEDB6-CFF6-8C26-242A-501BF5AC51DF}"/>
              </a:ext>
            </a:extLst>
          </p:cNvPr>
          <p:cNvSpPr txBox="1"/>
          <p:nvPr/>
        </p:nvSpPr>
        <p:spPr>
          <a:xfrm>
            <a:off x="692150" y="3576156"/>
            <a:ext cx="2163068" cy="943976"/>
          </a:xfrm>
          <a:prstGeom prst="rect">
            <a:avLst/>
          </a:prstGeom>
          <a:noFill/>
        </p:spPr>
        <p:txBody>
          <a:bodyPr wrap="square" rtlCol="0">
            <a:spAutoFit/>
          </a:bodyPr>
          <a:lstStyle/>
          <a:p>
            <a:r>
              <a:rPr lang="en-US" sz="2310" b="1" dirty="0"/>
              <a:t>14%</a:t>
            </a:r>
          </a:p>
          <a:p>
            <a:r>
              <a:rPr lang="en-US" sz="1612" dirty="0"/>
              <a:t>Projected 2026 Growth*</a:t>
            </a:r>
          </a:p>
        </p:txBody>
      </p:sp>
      <p:sp>
        <p:nvSpPr>
          <p:cNvPr id="6" name="TextBox 5">
            <a:extLst>
              <a:ext uri="{FF2B5EF4-FFF2-40B4-BE49-F238E27FC236}">
                <a16:creationId xmlns:a16="http://schemas.microsoft.com/office/drawing/2014/main" id="{8D9E015E-52C1-2827-A359-4EFA6E208C47}"/>
              </a:ext>
            </a:extLst>
          </p:cNvPr>
          <p:cNvSpPr txBox="1"/>
          <p:nvPr/>
        </p:nvSpPr>
        <p:spPr>
          <a:xfrm>
            <a:off x="2884649" y="3521027"/>
            <a:ext cx="2163068" cy="695896"/>
          </a:xfrm>
          <a:prstGeom prst="rect">
            <a:avLst/>
          </a:prstGeom>
          <a:noFill/>
        </p:spPr>
        <p:txBody>
          <a:bodyPr wrap="square" rtlCol="0">
            <a:spAutoFit/>
          </a:bodyPr>
          <a:lstStyle/>
          <a:p>
            <a:r>
              <a:rPr lang="en-US" sz="2310" b="1" dirty="0"/>
              <a:t>7 Operators</a:t>
            </a:r>
          </a:p>
          <a:p>
            <a:r>
              <a:rPr lang="en-US" sz="1612" dirty="0"/>
              <a:t>5 New to LTC</a:t>
            </a:r>
          </a:p>
        </p:txBody>
      </p:sp>
      <p:sp>
        <p:nvSpPr>
          <p:cNvPr id="12" name="TextBox 11">
            <a:extLst>
              <a:ext uri="{FF2B5EF4-FFF2-40B4-BE49-F238E27FC236}">
                <a16:creationId xmlns:a16="http://schemas.microsoft.com/office/drawing/2014/main" id="{41916B03-CB54-A5C0-D719-3B4737C9EE2D}"/>
              </a:ext>
            </a:extLst>
          </p:cNvPr>
          <p:cNvSpPr txBox="1"/>
          <p:nvPr/>
        </p:nvSpPr>
        <p:spPr>
          <a:xfrm>
            <a:off x="736971" y="5100195"/>
            <a:ext cx="8674100" cy="994503"/>
          </a:xfrm>
          <a:prstGeom prst="rect">
            <a:avLst/>
          </a:prstGeom>
          <a:noFill/>
        </p:spPr>
        <p:txBody>
          <a:bodyPr wrap="square" rtlCol="0">
            <a:spAutoFit/>
          </a:bodyPr>
          <a:lstStyle/>
          <a:p>
            <a:r>
              <a:rPr lang="en-US" dirty="0"/>
              <a:t>“With SHOP now comprising 27% of our real estate portfolio and a robust pipeline in front of us, we’re positioned to scale quickly and convert that momentum into sustained NOI growth by continuing to add newer, high-quality assets.”</a:t>
            </a:r>
          </a:p>
        </p:txBody>
      </p:sp>
      <p:sp>
        <p:nvSpPr>
          <p:cNvPr id="16" name="TextBox 15">
            <a:extLst>
              <a:ext uri="{FF2B5EF4-FFF2-40B4-BE49-F238E27FC236}">
                <a16:creationId xmlns:a16="http://schemas.microsoft.com/office/drawing/2014/main" id="{29875D43-662D-BE78-8B41-F6D9B5CD7C38}"/>
              </a:ext>
            </a:extLst>
          </p:cNvPr>
          <p:cNvSpPr txBox="1"/>
          <p:nvPr/>
        </p:nvSpPr>
        <p:spPr>
          <a:xfrm>
            <a:off x="4495800" y="4028600"/>
            <a:ext cx="2163068" cy="695896"/>
          </a:xfrm>
          <a:prstGeom prst="rect">
            <a:avLst/>
          </a:prstGeom>
          <a:noFill/>
        </p:spPr>
        <p:txBody>
          <a:bodyPr wrap="square" rtlCol="0">
            <a:spAutoFit/>
          </a:bodyPr>
          <a:lstStyle/>
          <a:p>
            <a:r>
              <a:rPr lang="en-US" sz="2310" b="1" dirty="0"/>
              <a:t>X Units</a:t>
            </a:r>
          </a:p>
          <a:p>
            <a:r>
              <a:rPr lang="en-US" sz="1612" dirty="0"/>
              <a:t>……</a:t>
            </a:r>
          </a:p>
        </p:txBody>
      </p:sp>
    </p:spTree>
    <p:extLst>
      <p:ext uri="{BB962C8B-B14F-4D97-AF65-F5344CB8AC3E}">
        <p14:creationId xmlns:p14="http://schemas.microsoft.com/office/powerpoint/2010/main" val="20695756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8B347-9DB9-A4BE-EEFC-9E3147DE1F7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C505FBE-9F5A-E761-A76F-88712997824F}"/>
              </a:ext>
            </a:extLst>
          </p:cNvPr>
          <p:cNvSpPr>
            <a:spLocks noGrp="1"/>
          </p:cNvSpPr>
          <p:nvPr>
            <p:ph type="sldNum" sz="quarter" idx="12"/>
          </p:nvPr>
        </p:nvSpPr>
        <p:spPr/>
        <p:txBody>
          <a:bodyPr/>
          <a:lstStyle/>
          <a:p>
            <a:fld id="{0CDE22BD-A697-449A-B32E-82B3E933C80D}" type="slidenum">
              <a:rPr lang="en-US" smtClean="0"/>
              <a:pPr/>
              <a:t>12</a:t>
            </a:fld>
            <a:endParaRPr lang="en-US" dirty="0"/>
          </a:p>
        </p:txBody>
      </p:sp>
      <p:sp>
        <p:nvSpPr>
          <p:cNvPr id="3" name="Title 3">
            <a:extLst>
              <a:ext uri="{FF2B5EF4-FFF2-40B4-BE49-F238E27FC236}">
                <a16:creationId xmlns:a16="http://schemas.microsoft.com/office/drawing/2014/main" id="{D4436EF5-D51C-035A-8062-02BAEB66C516}"/>
              </a:ext>
            </a:extLst>
          </p:cNvPr>
          <p:cNvSpPr txBox="1">
            <a:spLocks/>
          </p:cNvSpPr>
          <p:nvPr/>
        </p:nvSpPr>
        <p:spPr>
          <a:xfrm>
            <a:off x="76200" y="-55595"/>
            <a:ext cx="9601200" cy="685800"/>
          </a:xfrm>
          <a:prstGeom prst="rect">
            <a:avLst/>
          </a:prstGeom>
        </p:spPr>
        <p:txBody>
          <a:bodyPr vert="horz" lIns="99276" tIns="49638" rIns="99276" bIns="49638" rtlCol="0" anchor="b">
            <a:normAutofit/>
          </a:bodyPr>
          <a:lstStyle>
            <a:lvl1pPr algn="l" defTabSz="496382" rtl="0" eaLnBrk="1" latinLnBrk="0" hangingPunct="1">
              <a:spcBef>
                <a:spcPct val="0"/>
              </a:spcBef>
              <a:buNone/>
              <a:defRPr sz="2400" kern="1200">
                <a:solidFill>
                  <a:schemeClr val="accent1">
                    <a:lumMod val="75000"/>
                  </a:schemeClr>
                </a:solidFill>
                <a:latin typeface="Aptos" panose="020B0004020202020204" pitchFamily="34" charset="0"/>
                <a:ea typeface="+mj-ea"/>
                <a:cs typeface="+mj-cs"/>
              </a:defRPr>
            </a:lvl1pPr>
          </a:lstStyle>
          <a:p>
            <a:r>
              <a:rPr lang="en-US" sz="1600" cap="all" dirty="0">
                <a:solidFill>
                  <a:srgbClr val="002F86"/>
                </a:solidFill>
              </a:rPr>
              <a:t>SENIORS HOUSING OPERATING PORTFOLIO (“SHOP”) transformation</a:t>
            </a:r>
          </a:p>
        </p:txBody>
      </p:sp>
      <p:sp>
        <p:nvSpPr>
          <p:cNvPr id="6" name="Rectangle 5">
            <a:extLst>
              <a:ext uri="{FF2B5EF4-FFF2-40B4-BE49-F238E27FC236}">
                <a16:creationId xmlns:a16="http://schemas.microsoft.com/office/drawing/2014/main" id="{F0CE4AD9-62A3-96A1-19EE-BE6B78B13E28}"/>
              </a:ext>
            </a:extLst>
          </p:cNvPr>
          <p:cNvSpPr/>
          <p:nvPr/>
        </p:nvSpPr>
        <p:spPr>
          <a:xfrm>
            <a:off x="331748" y="963703"/>
            <a:ext cx="4606465" cy="110126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496382"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428D27"/>
                </a:solidFill>
                <a:effectLst/>
                <a:uLnTx/>
                <a:uFillTx/>
                <a:latin typeface="Franklin Gothic Book" panose="020B0503020102020204" pitchFamily="34" charset="0"/>
                <a:ea typeface="+mn-ea"/>
                <a:cs typeface="+mn-cs"/>
              </a:rPr>
              <a:t>2025 SHOP </a:t>
            </a:r>
            <a:r>
              <a:rPr lang="en-US" sz="1500" b="1" dirty="0">
                <a:solidFill>
                  <a:srgbClr val="428D27"/>
                </a:solidFill>
                <a:latin typeface="Franklin Gothic Book" panose="020B0503020102020204" pitchFamily="34" charset="0"/>
              </a:rPr>
              <a:t>ACTIVITIES SINCE MAY ($565M)</a:t>
            </a:r>
            <a:endParaRPr kumimoji="0" lang="en-US" sz="1500" b="1" i="0" u="none" strike="noStrike" kern="1200" cap="none" spc="0" normalizeH="0" baseline="0" noProof="0" dirty="0">
              <a:ln>
                <a:noFill/>
              </a:ln>
              <a:solidFill>
                <a:srgbClr val="428D27"/>
              </a:solidFill>
              <a:effectLst/>
              <a:uLnTx/>
              <a:uFillTx/>
              <a:latin typeface="Franklin Gothic Book" panose="020B0503020102020204" pitchFamily="34" charset="0"/>
              <a:ea typeface="+mn-ea"/>
              <a:cs typeface="+mn-cs"/>
            </a:endParaRPr>
          </a:p>
          <a:p>
            <a:pPr lvl="0">
              <a:spcBef>
                <a:spcPts val="200"/>
              </a:spcBef>
              <a:spcAft>
                <a:spcPts val="200"/>
              </a:spcAft>
            </a:pPr>
            <a:endParaRPr lang="en-US" sz="1100" dirty="0">
              <a:solidFill>
                <a:sysClr val="windowText" lastClr="000000">
                  <a:hueOff val="0"/>
                  <a:satOff val="0"/>
                  <a:lumOff val="0"/>
                  <a:alphaOff val="0"/>
                </a:sysClr>
              </a:solidFill>
              <a:latin typeface="Franklin Gothic Book" panose="020B0503020102020204" pitchFamily="34" charset="0"/>
            </a:endParaRPr>
          </a:p>
          <a:p>
            <a:pPr marL="171450" indent="-171450">
              <a:spcBef>
                <a:spcPts val="200"/>
              </a:spcBef>
              <a:spcAft>
                <a:spcPts val="200"/>
              </a:spcAft>
              <a:buFont typeface="Wingdings" panose="05000000000000000000" pitchFamily="2" charset="2"/>
              <a:buChar char="§"/>
            </a:pPr>
            <a:r>
              <a:rPr lang="en-US" sz="1200" dirty="0">
                <a:solidFill>
                  <a:sysClr val="windowText" lastClr="000000">
                    <a:hueOff val="0"/>
                    <a:satOff val="0"/>
                    <a:lumOff val="0"/>
                    <a:alphaOff val="0"/>
                  </a:sysClr>
                </a:solidFill>
                <a:latin typeface="Franklin Gothic Book" panose="020B0503020102020204" pitchFamily="34" charset="0"/>
              </a:rPr>
              <a:t>$353M in SHOP acquisitions</a:t>
            </a:r>
          </a:p>
          <a:p>
            <a:pPr marL="171450" lvl="0" indent="-171450">
              <a:spcBef>
                <a:spcPts val="200"/>
              </a:spcBef>
              <a:spcAft>
                <a:spcPts val="200"/>
              </a:spcAft>
              <a:buFont typeface="Wingdings" panose="05000000000000000000" pitchFamily="2" charset="2"/>
              <a:buChar char="§"/>
            </a:pPr>
            <a:r>
              <a:rPr lang="en-US" sz="1200" dirty="0">
                <a:solidFill>
                  <a:sysClr val="windowText" lastClr="000000">
                    <a:hueOff val="0"/>
                    <a:satOff val="0"/>
                    <a:lumOff val="0"/>
                    <a:alphaOff val="0"/>
                  </a:sysClr>
                </a:solidFill>
                <a:latin typeface="Franklin Gothic Book" panose="020B0503020102020204" pitchFamily="34" charset="0"/>
              </a:rPr>
              <a:t>$212M - Three SHOP conversions</a:t>
            </a:r>
          </a:p>
          <a:p>
            <a:pPr marL="171450" lvl="0" indent="-171450">
              <a:spcBef>
                <a:spcPts val="200"/>
              </a:spcBef>
              <a:spcAft>
                <a:spcPts val="200"/>
              </a:spcAft>
              <a:buFont typeface="Wingdings" panose="05000000000000000000" pitchFamily="2" charset="2"/>
              <a:buChar char="§"/>
            </a:pPr>
            <a:r>
              <a:rPr lang="en-US" sz="1200" dirty="0">
                <a:solidFill>
                  <a:sysClr val="windowText" lastClr="000000">
                    <a:hueOff val="0"/>
                    <a:satOff val="0"/>
                    <a:lumOff val="0"/>
                    <a:alphaOff val="0"/>
                  </a:sysClr>
                </a:solidFill>
                <a:latin typeface="Franklin Gothic Book" panose="020B0503020102020204" pitchFamily="34" charset="0"/>
              </a:rPr>
              <a:t>Seven SHOP operators, five new to LTC</a:t>
            </a:r>
          </a:p>
        </p:txBody>
      </p:sp>
      <p:grpSp>
        <p:nvGrpSpPr>
          <p:cNvPr id="7" name="Group 6">
            <a:extLst>
              <a:ext uri="{FF2B5EF4-FFF2-40B4-BE49-F238E27FC236}">
                <a16:creationId xmlns:a16="http://schemas.microsoft.com/office/drawing/2014/main" id="{401E6559-20BD-C41A-A9F5-B11CA82BD965}"/>
              </a:ext>
            </a:extLst>
          </p:cNvPr>
          <p:cNvGrpSpPr/>
          <p:nvPr/>
        </p:nvGrpSpPr>
        <p:grpSpPr>
          <a:xfrm>
            <a:off x="5188296" y="914400"/>
            <a:ext cx="4482241" cy="445189"/>
            <a:chOff x="5280807" y="851327"/>
            <a:chExt cx="4482241" cy="445189"/>
          </a:xfrm>
        </p:grpSpPr>
        <p:sp>
          <p:nvSpPr>
            <p:cNvPr id="8" name="Title 1">
              <a:extLst>
                <a:ext uri="{FF2B5EF4-FFF2-40B4-BE49-F238E27FC236}">
                  <a16:creationId xmlns:a16="http://schemas.microsoft.com/office/drawing/2014/main" id="{2DAB6DCC-7411-8764-902B-3C8651D825D7}"/>
                </a:ext>
              </a:extLst>
            </p:cNvPr>
            <p:cNvSpPr txBox="1">
              <a:spLocks/>
            </p:cNvSpPr>
            <p:nvPr/>
          </p:nvSpPr>
          <p:spPr>
            <a:xfrm>
              <a:off x="5280807" y="851327"/>
              <a:ext cx="4482241" cy="349009"/>
            </a:xfrm>
            <a:prstGeom prst="rect">
              <a:avLst/>
            </a:prstGeom>
          </p:spPr>
          <p:txBody>
            <a:bodyPr>
              <a:noAutofit/>
            </a:bodyPr>
            <a:lstStyle>
              <a:lvl1pPr algn="l" defTabSz="496382" rtl="0" eaLnBrk="1" latinLnBrk="0" hangingPunct="1">
                <a:spcBef>
                  <a:spcPct val="0"/>
                </a:spcBef>
                <a:buNone/>
                <a:defRPr sz="2400" kern="1200" cap="all" baseline="0">
                  <a:solidFill>
                    <a:schemeClr val="tx1"/>
                  </a:solidFill>
                  <a:latin typeface="+mj-lt"/>
                  <a:ea typeface="+mj-ea"/>
                  <a:cs typeface="+mj-cs"/>
                </a:defRPr>
              </a:lvl1pPr>
            </a:lstStyle>
            <a:p>
              <a:pPr marL="0" marR="0" lvl="0" indent="0" algn="ctr" defTabSz="496382" rtl="0" eaLnBrk="1" fontAlgn="auto" latinLnBrk="0" hangingPunct="1">
                <a:lnSpc>
                  <a:spcPct val="100000"/>
                </a:lnSpc>
                <a:spcBef>
                  <a:spcPct val="0"/>
                </a:spcBef>
                <a:spcAft>
                  <a:spcPts val="0"/>
                </a:spcAft>
                <a:buClrTx/>
                <a:buSzTx/>
                <a:buFontTx/>
                <a:buNone/>
                <a:tabLst/>
                <a:defRPr/>
              </a:pPr>
              <a:r>
                <a:rPr kumimoji="0" lang="en-US" sz="1500" b="1" i="0" u="none" strike="noStrike" kern="1200" cap="all" spc="0" normalizeH="0" baseline="0" noProof="0" dirty="0">
                  <a:ln>
                    <a:noFill/>
                  </a:ln>
                  <a:solidFill>
                    <a:srgbClr val="428D27"/>
                  </a:solidFill>
                  <a:effectLst/>
                  <a:uLnTx/>
                  <a:uFillTx/>
                  <a:ea typeface="+mj-ea"/>
                  <a:cs typeface="+mj-cs"/>
                </a:rPr>
                <a:t>SHOP GROWTH</a:t>
              </a:r>
            </a:p>
          </p:txBody>
        </p:sp>
        <p:sp>
          <p:nvSpPr>
            <p:cNvPr id="11" name="TextBox 10">
              <a:extLst>
                <a:ext uri="{FF2B5EF4-FFF2-40B4-BE49-F238E27FC236}">
                  <a16:creationId xmlns:a16="http://schemas.microsoft.com/office/drawing/2014/main" id="{948C5691-866F-5760-1DC4-83FB5425DF86}"/>
                </a:ext>
              </a:extLst>
            </p:cNvPr>
            <p:cNvSpPr txBox="1"/>
            <p:nvPr/>
          </p:nvSpPr>
          <p:spPr>
            <a:xfrm>
              <a:off x="6781738" y="1104156"/>
              <a:ext cx="1480377" cy="192360"/>
            </a:xfrm>
            <a:prstGeom prst="rect">
              <a:avLst/>
            </a:prstGeom>
            <a:noFill/>
          </p:spPr>
          <p:txBody>
            <a:bodyPr wrap="square">
              <a:spAutoFit/>
            </a:bodyPr>
            <a:lstStyle/>
            <a:p>
              <a:pPr algn="ctr"/>
              <a:r>
                <a:rPr lang="en-US" sz="650" i="1" cap="all" dirty="0">
                  <a:cs typeface="Times New Roman" pitchFamily="18" charset="0"/>
                </a:rPr>
                <a:t>(dollar amounts in millions)</a:t>
              </a:r>
              <a:endParaRPr lang="en-US" sz="650" i="1" cap="all" dirty="0"/>
            </a:p>
          </p:txBody>
        </p:sp>
      </p:grpSp>
      <p:grpSp>
        <p:nvGrpSpPr>
          <p:cNvPr id="12" name="Group 11">
            <a:extLst>
              <a:ext uri="{FF2B5EF4-FFF2-40B4-BE49-F238E27FC236}">
                <a16:creationId xmlns:a16="http://schemas.microsoft.com/office/drawing/2014/main" id="{601609B6-84A3-134D-6EF7-A078146E13B0}"/>
              </a:ext>
            </a:extLst>
          </p:cNvPr>
          <p:cNvGrpSpPr/>
          <p:nvPr/>
        </p:nvGrpSpPr>
        <p:grpSpPr>
          <a:xfrm>
            <a:off x="5514938" y="4590082"/>
            <a:ext cx="4211711" cy="1998713"/>
            <a:chOff x="5773989" y="4483660"/>
            <a:chExt cx="4211711" cy="1998713"/>
          </a:xfrm>
        </p:grpSpPr>
        <p:sp>
          <p:nvSpPr>
            <p:cNvPr id="14" name="Title 1">
              <a:extLst>
                <a:ext uri="{FF2B5EF4-FFF2-40B4-BE49-F238E27FC236}">
                  <a16:creationId xmlns:a16="http://schemas.microsoft.com/office/drawing/2014/main" id="{344EDF20-5674-76FC-6CFE-557134CEEA65}"/>
                </a:ext>
              </a:extLst>
            </p:cNvPr>
            <p:cNvSpPr txBox="1">
              <a:spLocks/>
            </p:cNvSpPr>
            <p:nvPr/>
          </p:nvSpPr>
          <p:spPr>
            <a:xfrm>
              <a:off x="5773989" y="4483660"/>
              <a:ext cx="4079535" cy="349009"/>
            </a:xfrm>
            <a:prstGeom prst="rect">
              <a:avLst/>
            </a:prstGeom>
          </p:spPr>
          <p:txBody>
            <a:bodyPr>
              <a:noAutofit/>
            </a:bodyPr>
            <a:lstStyle>
              <a:lvl1pPr algn="l" defTabSz="496382" rtl="0" eaLnBrk="1" latinLnBrk="0" hangingPunct="1">
                <a:spcBef>
                  <a:spcPct val="0"/>
                </a:spcBef>
                <a:buNone/>
                <a:defRPr sz="2400" kern="1200" cap="all" baseline="0">
                  <a:solidFill>
                    <a:schemeClr val="tx1"/>
                  </a:solidFill>
                  <a:latin typeface="+mj-lt"/>
                  <a:ea typeface="+mj-ea"/>
                  <a:cs typeface="+mj-cs"/>
                </a:defRPr>
              </a:lvl1pPr>
            </a:lstStyle>
            <a:p>
              <a:pPr marL="0" marR="0" lvl="0" indent="0" defTabSz="496382" rtl="0" eaLnBrk="1" fontAlgn="auto" latinLnBrk="0" hangingPunct="1">
                <a:lnSpc>
                  <a:spcPct val="100000"/>
                </a:lnSpc>
                <a:spcBef>
                  <a:spcPct val="0"/>
                </a:spcBef>
                <a:spcAft>
                  <a:spcPts val="0"/>
                </a:spcAft>
                <a:buClrTx/>
                <a:buSzTx/>
                <a:buFontTx/>
                <a:buNone/>
                <a:tabLst/>
                <a:defRPr/>
              </a:pPr>
              <a:r>
                <a:rPr kumimoji="0" lang="en-US" sz="1500" b="1" i="0" u="none" strike="noStrike" kern="1200" cap="all" spc="0" normalizeH="0" baseline="0" noProof="0" dirty="0">
                  <a:ln>
                    <a:noFill/>
                  </a:ln>
                  <a:solidFill>
                    <a:srgbClr val="428D27"/>
                  </a:solidFill>
                  <a:effectLst/>
                  <a:uLnTx/>
                  <a:uFillTx/>
                  <a:ea typeface="+mj-ea"/>
                  <a:cs typeface="+mj-cs"/>
                </a:rPr>
                <a:t>2026 INVESTMENT FUNDING STRATEGY</a:t>
              </a:r>
            </a:p>
          </p:txBody>
        </p:sp>
        <p:sp>
          <p:nvSpPr>
            <p:cNvPr id="16" name="Rectangle 15">
              <a:extLst>
                <a:ext uri="{FF2B5EF4-FFF2-40B4-BE49-F238E27FC236}">
                  <a16:creationId xmlns:a16="http://schemas.microsoft.com/office/drawing/2014/main" id="{8FF1836E-C9F4-5025-5D8A-659742081BCE}"/>
                </a:ext>
              </a:extLst>
            </p:cNvPr>
            <p:cNvSpPr/>
            <p:nvPr/>
          </p:nvSpPr>
          <p:spPr>
            <a:xfrm>
              <a:off x="5793037" y="4916971"/>
              <a:ext cx="4192663" cy="156540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171450" marR="0" lvl="0" indent="-171450" algn="l" defTabSz="496382" rtl="0" eaLnBrk="1" fontAlgn="auto" latinLnBrk="0" hangingPunct="1">
                <a:spcBef>
                  <a:spcPts val="400"/>
                </a:spcBef>
                <a:spcAft>
                  <a:spcPts val="400"/>
                </a:spcAft>
                <a:buClrTx/>
                <a:buSzTx/>
                <a:buFont typeface="Wingdings" panose="05000000000000000000" pitchFamily="2" charset="2"/>
                <a:buChar char="§"/>
                <a:tabLst/>
                <a:defRPr/>
              </a:pPr>
              <a:r>
                <a:rPr lang="en-US" sz="1200" dirty="0">
                  <a:solidFill>
                    <a:sysClr val="windowText" lastClr="000000">
                      <a:hueOff val="0"/>
                      <a:satOff val="0"/>
                      <a:lumOff val="0"/>
                      <a:alphaOff val="0"/>
                    </a:sysClr>
                  </a:solidFill>
                  <a:latin typeface="Franklin Gothic Book" panose="020B0503020102020204" pitchFamily="34" charset="0"/>
                </a:rPr>
                <a:t>~ $266M proceeds from SNF sales and loan prepayments</a:t>
              </a:r>
            </a:p>
            <a:p>
              <a:pPr marL="171450" marR="0" lvl="0" indent="-171450" algn="l" defTabSz="496382" rtl="0" eaLnBrk="1" fontAlgn="auto" latinLnBrk="0" hangingPunct="1">
                <a:spcBef>
                  <a:spcPts val="400"/>
                </a:spcBef>
                <a:spcAft>
                  <a:spcPts val="400"/>
                </a:spcAft>
                <a:buClrTx/>
                <a:buSzTx/>
                <a:buFont typeface="Wingdings" panose="05000000000000000000" pitchFamily="2" charset="2"/>
                <a:buChar char="§"/>
                <a:tabLst/>
                <a:defRPr/>
              </a:pPr>
              <a:r>
                <a:rPr lang="en-US" sz="1200" dirty="0">
                  <a:solidFill>
                    <a:sysClr val="windowText" lastClr="000000">
                      <a:hueOff val="0"/>
                      <a:satOff val="0"/>
                      <a:lumOff val="0"/>
                      <a:alphaOff val="0"/>
                    </a:sysClr>
                  </a:solidFill>
                  <a:latin typeface="Franklin Gothic Book" panose="020B0503020102020204" pitchFamily="34" charset="0"/>
                </a:rPr>
                <a:t>Proceeds from untapped opportunities within our portfolio, borrowings under our revolving line of credit, and sales under our ATM </a:t>
              </a:r>
            </a:p>
            <a:p>
              <a:pPr marL="171450" marR="0" lvl="0" indent="-171450" algn="l" defTabSz="496382"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en-US" sz="1200" dirty="0">
                <a:solidFill>
                  <a:sysClr val="windowText" lastClr="000000">
                    <a:hueOff val="0"/>
                    <a:satOff val="0"/>
                    <a:lumOff val="0"/>
                    <a:alphaOff val="0"/>
                  </a:sysClr>
                </a:solidFill>
                <a:latin typeface="Franklin Gothic Book" panose="020B0503020102020204" pitchFamily="34" charset="0"/>
              </a:endParaRPr>
            </a:p>
          </p:txBody>
        </p:sp>
      </p:grpSp>
      <p:cxnSp>
        <p:nvCxnSpPr>
          <p:cNvPr id="17" name="Straight Connector 16">
            <a:extLst>
              <a:ext uri="{FF2B5EF4-FFF2-40B4-BE49-F238E27FC236}">
                <a16:creationId xmlns:a16="http://schemas.microsoft.com/office/drawing/2014/main" id="{C29F49EA-1A34-D4D8-60F3-360BA34DF811}"/>
              </a:ext>
            </a:extLst>
          </p:cNvPr>
          <p:cNvCxnSpPr>
            <a:cxnSpLocks/>
          </p:cNvCxnSpPr>
          <p:nvPr/>
        </p:nvCxnSpPr>
        <p:spPr>
          <a:xfrm flipV="1">
            <a:off x="5107676" y="4451945"/>
            <a:ext cx="0" cy="2482185"/>
          </a:xfrm>
          <a:prstGeom prst="line">
            <a:avLst/>
          </a:prstGeom>
          <a:noFill/>
          <a:ln w="19050" cap="flat" cmpd="sng" algn="ctr">
            <a:solidFill>
              <a:srgbClr val="156082"/>
            </a:solidFill>
            <a:prstDash val="solid"/>
            <a:miter lim="800000"/>
          </a:ln>
          <a:effectLst/>
        </p:spPr>
      </p:cxnSp>
      <p:sp>
        <p:nvSpPr>
          <p:cNvPr id="18" name="Rectangle 17">
            <a:extLst>
              <a:ext uri="{FF2B5EF4-FFF2-40B4-BE49-F238E27FC236}">
                <a16:creationId xmlns:a16="http://schemas.microsoft.com/office/drawing/2014/main" id="{092859A4-CD48-3D1F-4116-851E2695E810}"/>
              </a:ext>
            </a:extLst>
          </p:cNvPr>
          <p:cNvSpPr/>
          <p:nvPr/>
        </p:nvSpPr>
        <p:spPr>
          <a:xfrm>
            <a:off x="331751" y="5408785"/>
            <a:ext cx="4265070" cy="67947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496382"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428D27"/>
                </a:solidFill>
                <a:effectLst/>
                <a:uLnTx/>
                <a:uFillTx/>
                <a:latin typeface="Franklin Gothic Book" panose="020B0503020102020204" pitchFamily="34" charset="0"/>
                <a:ea typeface="+mn-ea"/>
                <a:cs typeface="+mn-cs"/>
              </a:rPr>
              <a:t>2026 SHOP INVESTMENT GUIDANCE AND </a:t>
            </a:r>
            <a:r>
              <a:rPr lang="en-US" sz="1500" b="1" dirty="0">
                <a:solidFill>
                  <a:srgbClr val="428D27"/>
                </a:solidFill>
                <a:latin typeface="Franklin Gothic Book" panose="020B0503020102020204" pitchFamily="34" charset="0"/>
              </a:rPr>
              <a:t>ACQUISITIONS COMPLETED TO DATE</a:t>
            </a:r>
            <a:r>
              <a:rPr kumimoji="0" lang="en-US" sz="1500" b="1" i="0" u="none" strike="noStrike" kern="1200" cap="none" spc="0" normalizeH="0" baseline="0" noProof="0" dirty="0">
                <a:ln>
                  <a:noFill/>
                </a:ln>
                <a:solidFill>
                  <a:srgbClr val="428D27"/>
                </a:solidFill>
                <a:effectLst/>
                <a:uLnTx/>
                <a:uFillTx/>
                <a:latin typeface="Franklin Gothic Book" panose="020B0503020102020204" pitchFamily="34" charset="0"/>
                <a:ea typeface="+mn-ea"/>
                <a:cs typeface="+mn-cs"/>
              </a:rPr>
              <a:t> </a:t>
            </a:r>
          </a:p>
          <a:p>
            <a:pPr marL="0" marR="0" lvl="0" indent="0" algn="l" defTabSz="496382"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428D27"/>
                </a:solidFill>
                <a:effectLst/>
                <a:uLnTx/>
                <a:uFillTx/>
                <a:latin typeface="Franklin Gothic Book" panose="020B0503020102020204" pitchFamily="34" charset="0"/>
                <a:ea typeface="+mn-ea"/>
                <a:cs typeface="+mn-cs"/>
              </a:rPr>
              <a:t>(~$400M - $800M)</a:t>
            </a:r>
          </a:p>
          <a:p>
            <a:pPr marL="0" marR="0" lvl="0" indent="0" algn="l" defTabSz="496382" rtl="0" eaLnBrk="1" fontAlgn="auto" latinLnBrk="0" hangingPunct="1">
              <a:lnSpc>
                <a:spcPct val="100000"/>
              </a:lnSpc>
              <a:spcBef>
                <a:spcPts val="0"/>
              </a:spcBef>
              <a:spcAft>
                <a:spcPts val="0"/>
              </a:spcAft>
              <a:buClrTx/>
              <a:buSzTx/>
              <a:buFontTx/>
              <a:buNone/>
              <a:tabLst/>
              <a:defRPr/>
            </a:pPr>
            <a:endParaRPr lang="en-US" sz="1500" b="1" dirty="0">
              <a:solidFill>
                <a:srgbClr val="428D27"/>
              </a:solidFill>
              <a:latin typeface="Franklin Gothic Book" panose="020B0503020102020204" pitchFamily="34" charset="0"/>
            </a:endParaRPr>
          </a:p>
          <a:p>
            <a:pPr marL="171450" lvl="0" indent="-171450">
              <a:spcBef>
                <a:spcPts val="400"/>
              </a:spcBef>
              <a:spcAft>
                <a:spcPts val="400"/>
              </a:spcAft>
              <a:buFont typeface="Wingdings" panose="05000000000000000000" pitchFamily="2" charset="2"/>
              <a:buChar char="§"/>
            </a:pPr>
            <a:r>
              <a:rPr lang="en-US" sz="1200" dirty="0">
                <a:solidFill>
                  <a:sysClr val="windowText" lastClr="000000">
                    <a:hueOff val="0"/>
                    <a:satOff val="0"/>
                    <a:lumOff val="0"/>
                    <a:alphaOff val="0"/>
                  </a:sysClr>
                </a:solidFill>
                <a:latin typeface="Franklin Gothic Book" panose="020B0503020102020204" pitchFamily="34" charset="0"/>
              </a:rPr>
              <a:t>$108M SHOP acquisitions completed in 1Q26</a:t>
            </a:r>
          </a:p>
          <a:p>
            <a:pPr marL="171450" lvl="0" indent="-171450">
              <a:spcBef>
                <a:spcPts val="400"/>
              </a:spcBef>
              <a:spcAft>
                <a:spcPts val="400"/>
              </a:spcAft>
              <a:buFont typeface="Wingdings" panose="05000000000000000000" pitchFamily="2" charset="2"/>
              <a:buChar char="§"/>
            </a:pPr>
            <a:r>
              <a:rPr lang="en-US" sz="1200" dirty="0">
                <a:solidFill>
                  <a:sysClr val="windowText" lastClr="000000">
                    <a:hueOff val="0"/>
                    <a:satOff val="0"/>
                    <a:lumOff val="0"/>
                    <a:alphaOff val="0"/>
                  </a:sysClr>
                </a:solidFill>
                <a:latin typeface="Franklin Gothic Book" panose="020B0503020102020204" pitchFamily="34" charset="0"/>
              </a:rPr>
              <a:t>$157M SHOP acquisitions over the next 60 days</a:t>
            </a:r>
          </a:p>
          <a:p>
            <a:pPr marL="171450" indent="-171450">
              <a:spcBef>
                <a:spcPts val="400"/>
              </a:spcBef>
              <a:spcAft>
                <a:spcPts val="400"/>
              </a:spcAft>
              <a:buFont typeface="Wingdings" panose="05000000000000000000" pitchFamily="2" charset="2"/>
              <a:buChar char="§"/>
            </a:pPr>
            <a:r>
              <a:rPr lang="en-US" sz="1200" dirty="0">
                <a:solidFill>
                  <a:sysClr val="windowText" lastClr="000000">
                    <a:hueOff val="0"/>
                    <a:satOff val="0"/>
                    <a:lumOff val="0"/>
                    <a:alphaOff val="0"/>
                  </a:sysClr>
                </a:solidFill>
                <a:latin typeface="Franklin Gothic Book" panose="020B0503020102020204" pitchFamily="34" charset="0"/>
              </a:rPr>
              <a:t>$135M - $535M SHOP acquisitions expected to close through the end of 2026</a:t>
            </a:r>
          </a:p>
          <a:p>
            <a:pPr marL="0" marR="0" lvl="0" indent="0" algn="l" defTabSz="496382" rtl="0" eaLnBrk="1" fontAlgn="auto" latinLnBrk="0" hangingPunct="1">
              <a:lnSpc>
                <a:spcPct val="100000"/>
              </a:lnSpc>
              <a:spcBef>
                <a:spcPts val="0"/>
              </a:spcBef>
              <a:spcAft>
                <a:spcPts val="0"/>
              </a:spcAft>
              <a:buClrTx/>
              <a:buSzTx/>
              <a:buFontTx/>
              <a:buNone/>
              <a:tabLst/>
              <a:defRPr/>
            </a:pPr>
            <a:endParaRPr lang="en-US" sz="1500" dirty="0">
              <a:solidFill>
                <a:sysClr val="windowText" lastClr="000000">
                  <a:hueOff val="0"/>
                  <a:satOff val="0"/>
                  <a:lumOff val="0"/>
                  <a:alphaOff val="0"/>
                </a:sysClr>
              </a:solidFill>
              <a:latin typeface="Franklin Gothic Book" panose="020B0503020102020204" pitchFamily="34" charset="0"/>
            </a:endParaRPr>
          </a:p>
        </p:txBody>
      </p:sp>
      <p:grpSp>
        <p:nvGrpSpPr>
          <p:cNvPr id="40" name="Group 39">
            <a:extLst>
              <a:ext uri="{FF2B5EF4-FFF2-40B4-BE49-F238E27FC236}">
                <a16:creationId xmlns:a16="http://schemas.microsoft.com/office/drawing/2014/main" id="{25138E9C-220B-4281-A3C3-AB3D7495EB2A}"/>
              </a:ext>
            </a:extLst>
          </p:cNvPr>
          <p:cNvGrpSpPr/>
          <p:nvPr/>
        </p:nvGrpSpPr>
        <p:grpSpPr>
          <a:xfrm>
            <a:off x="4957185" y="1289140"/>
            <a:ext cx="4948815" cy="2715264"/>
            <a:chOff x="5004537" y="1098105"/>
            <a:chExt cx="4948815" cy="2715264"/>
          </a:xfrm>
        </p:grpSpPr>
        <p:grpSp>
          <p:nvGrpSpPr>
            <p:cNvPr id="41" name="Group 40">
              <a:extLst>
                <a:ext uri="{FF2B5EF4-FFF2-40B4-BE49-F238E27FC236}">
                  <a16:creationId xmlns:a16="http://schemas.microsoft.com/office/drawing/2014/main" id="{A369DE36-4B0C-B66E-F1D5-B2843AC5E3D7}"/>
                </a:ext>
              </a:extLst>
            </p:cNvPr>
            <p:cNvGrpSpPr/>
            <p:nvPr/>
          </p:nvGrpSpPr>
          <p:grpSpPr>
            <a:xfrm>
              <a:off x="5004537" y="1098105"/>
              <a:ext cx="4948815" cy="2715264"/>
              <a:chOff x="4918812" y="1098105"/>
              <a:chExt cx="4948815" cy="2715264"/>
            </a:xfrm>
          </p:grpSpPr>
          <p:grpSp>
            <p:nvGrpSpPr>
              <p:cNvPr id="43" name="Group 42">
                <a:extLst>
                  <a:ext uri="{FF2B5EF4-FFF2-40B4-BE49-F238E27FC236}">
                    <a16:creationId xmlns:a16="http://schemas.microsoft.com/office/drawing/2014/main" id="{2715FE73-4F29-7469-92B9-260258F267B2}"/>
                  </a:ext>
                </a:extLst>
              </p:cNvPr>
              <p:cNvGrpSpPr/>
              <p:nvPr/>
            </p:nvGrpSpPr>
            <p:grpSpPr>
              <a:xfrm>
                <a:off x="4918812" y="1098105"/>
                <a:ext cx="4776334" cy="2595138"/>
                <a:chOff x="4918812" y="1243446"/>
                <a:chExt cx="4776334" cy="2595138"/>
              </a:xfrm>
            </p:grpSpPr>
            <p:graphicFrame>
              <p:nvGraphicFramePr>
                <p:cNvPr id="46" name="Chart 45">
                  <a:extLst>
                    <a:ext uri="{FF2B5EF4-FFF2-40B4-BE49-F238E27FC236}">
                      <a16:creationId xmlns:a16="http://schemas.microsoft.com/office/drawing/2014/main" id="{5332CA7A-334F-8CC7-A9D4-8FF4F8E03E63}"/>
                    </a:ext>
                  </a:extLst>
                </p:cNvPr>
                <p:cNvGraphicFramePr/>
                <p:nvPr>
                  <p:extLst>
                    <p:ext uri="{D42A27DB-BD31-4B8C-83A1-F6EECF244321}">
                      <p14:modId xmlns:p14="http://schemas.microsoft.com/office/powerpoint/2010/main" val="749570947"/>
                    </p:ext>
                  </p:extLst>
                </p:nvPr>
              </p:nvGraphicFramePr>
              <p:xfrm>
                <a:off x="5107676" y="1243446"/>
                <a:ext cx="4587470" cy="2595138"/>
              </p:xfrm>
              <a:graphic>
                <a:graphicData uri="http://schemas.openxmlformats.org/drawingml/2006/chart">
                  <c:chart xmlns:c="http://schemas.openxmlformats.org/drawingml/2006/chart" xmlns:r="http://schemas.openxmlformats.org/officeDocument/2006/relationships" r:id="rId3"/>
                </a:graphicData>
              </a:graphic>
            </p:graphicFrame>
            <p:sp>
              <p:nvSpPr>
                <p:cNvPr id="47" name="TextBox 46">
                  <a:extLst>
                    <a:ext uri="{FF2B5EF4-FFF2-40B4-BE49-F238E27FC236}">
                      <a16:creationId xmlns:a16="http://schemas.microsoft.com/office/drawing/2014/main" id="{6AE3F119-352D-1F98-3B6B-3FFDDCA108D1}"/>
                    </a:ext>
                  </a:extLst>
                </p:cNvPr>
                <p:cNvSpPr txBox="1"/>
                <p:nvPr/>
              </p:nvSpPr>
              <p:spPr>
                <a:xfrm rot="16200000">
                  <a:off x="4074920" y="2419680"/>
                  <a:ext cx="1894068" cy="206284"/>
                </a:xfrm>
                <a:prstGeom prst="rect">
                  <a:avLst/>
                </a:prstGeom>
                <a:noFill/>
              </p:spPr>
              <p:txBody>
                <a:bodyPr wrap="square">
                  <a:spAutoFit/>
                </a:bodyPr>
                <a:lstStyle/>
                <a:p>
                  <a:pPr algn="ctr"/>
                  <a:r>
                    <a:rPr lang="en-US" sz="700" cap="all" dirty="0">
                      <a:cs typeface="Times New Roman" pitchFamily="18" charset="0"/>
                    </a:rPr>
                    <a:t>GROSS ASSET VALUE</a:t>
                  </a:r>
                  <a:endParaRPr lang="en-US" sz="700" cap="all" dirty="0"/>
                </a:p>
              </p:txBody>
            </p:sp>
          </p:grpSp>
          <p:cxnSp>
            <p:nvCxnSpPr>
              <p:cNvPr id="44" name="Straight Arrow Connector 43">
                <a:extLst>
                  <a:ext uri="{FF2B5EF4-FFF2-40B4-BE49-F238E27FC236}">
                    <a16:creationId xmlns:a16="http://schemas.microsoft.com/office/drawing/2014/main" id="{1E4F94B5-9D6D-9E18-0771-711FE115EF07}"/>
                  </a:ext>
                </a:extLst>
              </p:cNvPr>
              <p:cNvCxnSpPr>
                <a:cxnSpLocks/>
              </p:cNvCxnSpPr>
              <p:nvPr/>
            </p:nvCxnSpPr>
            <p:spPr>
              <a:xfrm flipV="1">
                <a:off x="6250223" y="1276675"/>
                <a:ext cx="2872857" cy="1990725"/>
              </a:xfrm>
              <a:prstGeom prst="straightConnector1">
                <a:avLst/>
              </a:prstGeom>
              <a:ln w="57150">
                <a:tailEnd type="triangle"/>
              </a:ln>
            </p:spPr>
            <p:style>
              <a:lnRef idx="2">
                <a:schemeClr val="accent2"/>
              </a:lnRef>
              <a:fillRef idx="0">
                <a:schemeClr val="accent2"/>
              </a:fillRef>
              <a:effectRef idx="1">
                <a:schemeClr val="accent2"/>
              </a:effectRef>
              <a:fontRef idx="minor">
                <a:schemeClr val="tx1"/>
              </a:fontRef>
            </p:style>
          </p:cxnSp>
          <p:sp>
            <p:nvSpPr>
              <p:cNvPr id="45" name="TextBox 44">
                <a:extLst>
                  <a:ext uri="{FF2B5EF4-FFF2-40B4-BE49-F238E27FC236}">
                    <a16:creationId xmlns:a16="http://schemas.microsoft.com/office/drawing/2014/main" id="{30C4E64E-1178-E41E-73A9-06724A855294}"/>
                  </a:ext>
                </a:extLst>
              </p:cNvPr>
              <p:cNvSpPr txBox="1"/>
              <p:nvPr/>
            </p:nvSpPr>
            <p:spPr>
              <a:xfrm>
                <a:off x="5088353" y="3597925"/>
                <a:ext cx="4779274" cy="215444"/>
              </a:xfrm>
              <a:prstGeom prst="rect">
                <a:avLst/>
              </a:prstGeom>
              <a:noFill/>
            </p:spPr>
            <p:txBody>
              <a:bodyPr wrap="square" rtlCol="0">
                <a:spAutoFit/>
              </a:bodyPr>
              <a:lstStyle/>
              <a:p>
                <a:pPr algn="ctr">
                  <a:spcAft>
                    <a:spcPts val="200"/>
                  </a:spcAft>
                </a:pPr>
                <a:r>
                  <a:rPr lang="en-US" sz="800" dirty="0">
                    <a:ea typeface="Malgun Gothic" panose="020B0503020000020004" pitchFamily="34" charset="-127"/>
                    <a:cs typeface="Times New Roman" panose="02020603050405020304" pitchFamily="18" charset="0"/>
                  </a:rPr>
                  <a:t>Proforma 2026 assumes $600M in SHOP investments (mid-point) and $58M in SHOP conversions</a:t>
                </a:r>
              </a:p>
            </p:txBody>
          </p:sp>
        </p:grpSp>
        <p:sp>
          <p:nvSpPr>
            <p:cNvPr id="42" name="Rectangle 41">
              <a:extLst>
                <a:ext uri="{FF2B5EF4-FFF2-40B4-BE49-F238E27FC236}">
                  <a16:creationId xmlns:a16="http://schemas.microsoft.com/office/drawing/2014/main" id="{C65F3A8D-D491-C4B2-9C42-76425C47E447}"/>
                </a:ext>
              </a:extLst>
            </p:cNvPr>
            <p:cNvSpPr/>
            <p:nvPr/>
          </p:nvSpPr>
          <p:spPr>
            <a:xfrm>
              <a:off x="8772524" y="1853148"/>
              <a:ext cx="710883" cy="30623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496382" rtl="0" eaLnBrk="1" fontAlgn="auto" latinLnBrk="0" hangingPunct="1">
                <a:lnSpc>
                  <a:spcPct val="100000"/>
                </a:lnSpc>
                <a:spcBef>
                  <a:spcPts val="0"/>
                </a:spcBef>
                <a:spcAft>
                  <a:spcPts val="0"/>
                </a:spcAft>
                <a:buClrTx/>
                <a:buSzTx/>
                <a:buFontTx/>
                <a:buNone/>
                <a:tabLst/>
                <a:defRPr/>
              </a:pPr>
              <a:r>
                <a:rPr lang="en-US" sz="1500" b="1" dirty="0">
                  <a:solidFill>
                    <a:srgbClr val="2957A1"/>
                  </a:solidFill>
                  <a:latin typeface="Franklin Gothic Book" panose="020B0503020102020204" pitchFamily="34" charset="0"/>
                </a:rPr>
                <a:t>116%</a:t>
              </a:r>
              <a:endParaRPr lang="en-US" sz="1200" dirty="0">
                <a:solidFill>
                  <a:sysClr val="windowText" lastClr="000000">
                    <a:hueOff val="0"/>
                    <a:satOff val="0"/>
                    <a:lumOff val="0"/>
                    <a:alphaOff val="0"/>
                  </a:sysClr>
                </a:solidFill>
                <a:latin typeface="Franklin Gothic Book" panose="020B0503020102020204" pitchFamily="34" charset="0"/>
              </a:endParaRPr>
            </a:p>
          </p:txBody>
        </p:sp>
      </p:grpSp>
      <p:sp>
        <p:nvSpPr>
          <p:cNvPr id="48" name="Rectangle 47">
            <a:extLst>
              <a:ext uri="{FF2B5EF4-FFF2-40B4-BE49-F238E27FC236}">
                <a16:creationId xmlns:a16="http://schemas.microsoft.com/office/drawing/2014/main" id="{F67AD8E6-1573-AAC4-00D3-324E8DC4F16F}"/>
              </a:ext>
            </a:extLst>
          </p:cNvPr>
          <p:cNvSpPr/>
          <p:nvPr/>
        </p:nvSpPr>
        <p:spPr>
          <a:xfrm>
            <a:off x="331751" y="2890848"/>
            <a:ext cx="4567613" cy="85048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496382"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428D27"/>
                </a:solidFill>
                <a:effectLst/>
                <a:uLnTx/>
                <a:uFillTx/>
                <a:latin typeface="Franklin Gothic Book" panose="020B0503020102020204" pitchFamily="34" charset="0"/>
                <a:ea typeface="+mn-ea"/>
                <a:cs typeface="+mn-cs"/>
              </a:rPr>
              <a:t>2026 SHOP CONVERSIONS ($58M)</a:t>
            </a:r>
          </a:p>
          <a:p>
            <a:pPr marL="0" marR="0" lvl="0" indent="0" algn="l" defTabSz="496382" rtl="0" eaLnBrk="1" fontAlgn="auto" latinLnBrk="0" hangingPunct="1">
              <a:lnSpc>
                <a:spcPct val="100000"/>
              </a:lnSpc>
              <a:spcBef>
                <a:spcPts val="0"/>
              </a:spcBef>
              <a:spcAft>
                <a:spcPts val="0"/>
              </a:spcAft>
              <a:buClrTx/>
              <a:buSzTx/>
              <a:buFontTx/>
              <a:buNone/>
              <a:tabLst/>
              <a:defRPr/>
            </a:pPr>
            <a:endParaRPr lang="en-US" sz="1500" b="1" dirty="0">
              <a:solidFill>
                <a:srgbClr val="428D27"/>
              </a:solidFill>
              <a:latin typeface="Franklin Gothic Book" panose="020B0503020102020204" pitchFamily="34" charset="0"/>
            </a:endParaRPr>
          </a:p>
          <a:p>
            <a:pPr marL="171450" indent="-171450">
              <a:spcBef>
                <a:spcPts val="400"/>
              </a:spcBef>
              <a:spcAft>
                <a:spcPts val="400"/>
              </a:spcAft>
              <a:buFont typeface="Wingdings" panose="05000000000000000000" pitchFamily="2" charset="2"/>
              <a:buChar char="§"/>
            </a:pPr>
            <a:r>
              <a:rPr lang="en-US" sz="1200" dirty="0">
                <a:solidFill>
                  <a:sysClr val="windowText" lastClr="000000">
                    <a:hueOff val="0"/>
                    <a:satOff val="0"/>
                    <a:lumOff val="0"/>
                    <a:alphaOff val="0"/>
                  </a:sysClr>
                </a:solidFill>
                <a:latin typeface="Franklin Gothic Book" panose="020B0503020102020204" pitchFamily="34" charset="0"/>
              </a:rPr>
              <a:t>$26M completed in 1Q26</a:t>
            </a:r>
          </a:p>
          <a:p>
            <a:pPr marL="171450" lvl="0" indent="-171450">
              <a:spcBef>
                <a:spcPts val="400"/>
              </a:spcBef>
              <a:spcAft>
                <a:spcPts val="400"/>
              </a:spcAft>
              <a:buFont typeface="Wingdings" panose="05000000000000000000" pitchFamily="2" charset="2"/>
              <a:buChar char="§"/>
            </a:pPr>
            <a:r>
              <a:rPr lang="en-US" sz="1200" dirty="0">
                <a:solidFill>
                  <a:sysClr val="windowText" lastClr="000000">
                    <a:hueOff val="0"/>
                    <a:satOff val="0"/>
                    <a:lumOff val="0"/>
                    <a:alphaOff val="0"/>
                  </a:sysClr>
                </a:solidFill>
                <a:latin typeface="Franklin Gothic Book" panose="020B0503020102020204" pitchFamily="34" charset="0"/>
              </a:rPr>
              <a:t>$32M expected over the next 60 days</a:t>
            </a:r>
          </a:p>
          <a:p>
            <a:pPr marL="171450" lvl="0" indent="-171450">
              <a:spcBef>
                <a:spcPts val="400"/>
              </a:spcBef>
              <a:spcAft>
                <a:spcPts val="400"/>
              </a:spcAft>
              <a:buFont typeface="Wingdings" panose="05000000000000000000" pitchFamily="2" charset="2"/>
              <a:buChar char="§"/>
            </a:pPr>
            <a:r>
              <a:rPr lang="en-US" sz="1200" dirty="0">
                <a:solidFill>
                  <a:sysClr val="windowText" lastClr="000000">
                    <a:hueOff val="0"/>
                    <a:satOff val="0"/>
                    <a:lumOff val="0"/>
                    <a:alphaOff val="0"/>
                  </a:sysClr>
                </a:solidFill>
                <a:latin typeface="Franklin Gothic Book" panose="020B0503020102020204" pitchFamily="34" charset="0"/>
              </a:rPr>
              <a:t>Two SHOP operators new to LTC</a:t>
            </a:r>
            <a:endParaRPr lang="en-US" sz="1500" dirty="0">
              <a:solidFill>
                <a:sysClr val="windowText" lastClr="000000">
                  <a:hueOff val="0"/>
                  <a:satOff val="0"/>
                  <a:lumOff val="0"/>
                  <a:alphaOff val="0"/>
                </a:sysClr>
              </a:solidFill>
              <a:latin typeface="Franklin Gothic Book" panose="020B0503020102020204" pitchFamily="34" charset="0"/>
            </a:endParaRPr>
          </a:p>
        </p:txBody>
      </p:sp>
      <p:cxnSp>
        <p:nvCxnSpPr>
          <p:cNvPr id="49" name="Straight Connector 48">
            <a:extLst>
              <a:ext uri="{FF2B5EF4-FFF2-40B4-BE49-F238E27FC236}">
                <a16:creationId xmlns:a16="http://schemas.microsoft.com/office/drawing/2014/main" id="{D0842C5A-F447-6654-1EF5-3A3E86E81136}"/>
              </a:ext>
            </a:extLst>
          </p:cNvPr>
          <p:cNvCxnSpPr>
            <a:cxnSpLocks/>
          </p:cNvCxnSpPr>
          <p:nvPr/>
        </p:nvCxnSpPr>
        <p:spPr>
          <a:xfrm>
            <a:off x="228817" y="2461406"/>
            <a:ext cx="4354552" cy="0"/>
          </a:xfrm>
          <a:prstGeom prst="line">
            <a:avLst/>
          </a:prstGeom>
          <a:noFill/>
          <a:ln w="19050" cap="flat" cmpd="sng" algn="ctr">
            <a:solidFill>
              <a:srgbClr val="156082"/>
            </a:solidFill>
            <a:prstDash val="solid"/>
            <a:miter lim="800000"/>
          </a:ln>
          <a:effectLst/>
        </p:spPr>
      </p:cxnSp>
      <p:cxnSp>
        <p:nvCxnSpPr>
          <p:cNvPr id="50" name="Straight Connector 49">
            <a:extLst>
              <a:ext uri="{FF2B5EF4-FFF2-40B4-BE49-F238E27FC236}">
                <a16:creationId xmlns:a16="http://schemas.microsoft.com/office/drawing/2014/main" id="{82EF356D-A9AA-6086-1A55-334F693BCAEE}"/>
              </a:ext>
            </a:extLst>
          </p:cNvPr>
          <p:cNvCxnSpPr>
            <a:cxnSpLocks/>
          </p:cNvCxnSpPr>
          <p:nvPr/>
        </p:nvCxnSpPr>
        <p:spPr>
          <a:xfrm>
            <a:off x="293651" y="4267200"/>
            <a:ext cx="9376886" cy="0"/>
          </a:xfrm>
          <a:prstGeom prst="line">
            <a:avLst/>
          </a:prstGeom>
          <a:noFill/>
          <a:ln w="19050" cap="flat" cmpd="sng" algn="ctr">
            <a:solidFill>
              <a:srgbClr val="156082"/>
            </a:solidFill>
            <a:prstDash val="solid"/>
            <a:miter lim="800000"/>
          </a:ln>
          <a:effectLst/>
        </p:spPr>
      </p:cxnSp>
    </p:spTree>
    <p:extLst>
      <p:ext uri="{BB962C8B-B14F-4D97-AF65-F5344CB8AC3E}">
        <p14:creationId xmlns:p14="http://schemas.microsoft.com/office/powerpoint/2010/main" val="2258872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84961-1F4E-DC8B-F21F-067801AEAA1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6F8F6D7-4332-FB85-7E8D-15D12F9BB3FD}"/>
              </a:ext>
            </a:extLst>
          </p:cNvPr>
          <p:cNvSpPr>
            <a:spLocks noGrp="1"/>
          </p:cNvSpPr>
          <p:nvPr>
            <p:ph type="sldNum" sz="quarter" idx="12"/>
          </p:nvPr>
        </p:nvSpPr>
        <p:spPr/>
        <p:txBody>
          <a:bodyPr/>
          <a:lstStyle/>
          <a:p>
            <a:fld id="{0CDE22BD-A697-449A-B32E-82B3E933C80D}" type="slidenum">
              <a:rPr lang="en-US" smtClean="0"/>
              <a:pPr/>
              <a:t>13</a:t>
            </a:fld>
            <a:endParaRPr lang="en-US" dirty="0"/>
          </a:p>
        </p:txBody>
      </p:sp>
      <p:sp>
        <p:nvSpPr>
          <p:cNvPr id="3" name="Title 3">
            <a:extLst>
              <a:ext uri="{FF2B5EF4-FFF2-40B4-BE49-F238E27FC236}">
                <a16:creationId xmlns:a16="http://schemas.microsoft.com/office/drawing/2014/main" id="{5B78D4D3-BBB1-2904-CD07-8802B39A2AAA}"/>
              </a:ext>
            </a:extLst>
          </p:cNvPr>
          <p:cNvSpPr txBox="1">
            <a:spLocks/>
          </p:cNvSpPr>
          <p:nvPr/>
        </p:nvSpPr>
        <p:spPr>
          <a:xfrm>
            <a:off x="76200" y="-76200"/>
            <a:ext cx="9601200" cy="685800"/>
          </a:xfrm>
          <a:prstGeom prst="rect">
            <a:avLst/>
          </a:prstGeom>
        </p:spPr>
        <p:txBody>
          <a:bodyPr vert="horz" lIns="99276" tIns="49638" rIns="99276" bIns="49638" rtlCol="0" anchor="b">
            <a:normAutofit/>
          </a:bodyPr>
          <a:lstStyle>
            <a:lvl1pPr algn="l" defTabSz="496382" rtl="0" eaLnBrk="1" latinLnBrk="0" hangingPunct="1">
              <a:spcBef>
                <a:spcPct val="0"/>
              </a:spcBef>
              <a:buNone/>
              <a:defRPr sz="2400" kern="1200">
                <a:solidFill>
                  <a:schemeClr val="accent1">
                    <a:lumMod val="75000"/>
                  </a:schemeClr>
                </a:solidFill>
                <a:latin typeface="Aptos" panose="020B0004020202020204" pitchFamily="34" charset="0"/>
                <a:ea typeface="+mj-ea"/>
                <a:cs typeface="+mj-cs"/>
              </a:defRPr>
            </a:lvl1pPr>
          </a:lstStyle>
          <a:p>
            <a:r>
              <a:rPr lang="en-US" sz="1600" cap="all" dirty="0">
                <a:solidFill>
                  <a:srgbClr val="002F86"/>
                </a:solidFill>
              </a:rPr>
              <a:t>Portfolio transformation: decreasing </a:t>
            </a:r>
            <a:r>
              <a:rPr lang="en-US" sz="1600" cap="all" dirty="0" err="1">
                <a:solidFill>
                  <a:srgbClr val="002F86"/>
                </a:solidFill>
              </a:rPr>
              <a:t>snf</a:t>
            </a:r>
            <a:r>
              <a:rPr lang="en-US" sz="1600" cap="all" dirty="0">
                <a:solidFill>
                  <a:srgbClr val="002F86"/>
                </a:solidFill>
              </a:rPr>
              <a:t> and loan exposure</a:t>
            </a:r>
          </a:p>
        </p:txBody>
      </p:sp>
      <p:sp>
        <p:nvSpPr>
          <p:cNvPr id="9" name="TextBox 8">
            <a:extLst>
              <a:ext uri="{FF2B5EF4-FFF2-40B4-BE49-F238E27FC236}">
                <a16:creationId xmlns:a16="http://schemas.microsoft.com/office/drawing/2014/main" id="{95B108DF-7635-7BFA-5767-7E31B59C6232}"/>
              </a:ext>
            </a:extLst>
          </p:cNvPr>
          <p:cNvSpPr txBox="1"/>
          <p:nvPr/>
        </p:nvSpPr>
        <p:spPr>
          <a:xfrm>
            <a:off x="76200" y="533400"/>
            <a:ext cx="5029200" cy="200055"/>
          </a:xfrm>
          <a:prstGeom prst="rect">
            <a:avLst/>
          </a:prstGeom>
          <a:noFill/>
        </p:spPr>
        <p:txBody>
          <a:bodyPr wrap="square">
            <a:spAutoFit/>
          </a:bodyPr>
          <a:lstStyle/>
          <a:p>
            <a:r>
              <a:rPr lang="en-US" sz="700" cap="all" dirty="0">
                <a:cs typeface="Times New Roman" pitchFamily="18" charset="0"/>
              </a:rPr>
              <a:t>(proforma 2026 assumes $600M in shop investments (MID-POINT) and $58M in SHOP conversions)</a:t>
            </a:r>
            <a:endParaRPr lang="en-US" sz="700" cap="all" dirty="0"/>
          </a:p>
        </p:txBody>
      </p:sp>
      <p:graphicFrame>
        <p:nvGraphicFramePr>
          <p:cNvPr id="10" name="Chart 9">
            <a:extLst>
              <a:ext uri="{FF2B5EF4-FFF2-40B4-BE49-F238E27FC236}">
                <a16:creationId xmlns:a16="http://schemas.microsoft.com/office/drawing/2014/main" id="{B36CFC02-23D9-E9E5-F816-3E8E45962C26}"/>
              </a:ext>
            </a:extLst>
          </p:cNvPr>
          <p:cNvGraphicFramePr>
            <a:graphicFrameLocks/>
          </p:cNvGraphicFramePr>
          <p:nvPr>
            <p:extLst>
              <p:ext uri="{D42A27DB-BD31-4B8C-83A1-F6EECF244321}">
                <p14:modId xmlns:p14="http://schemas.microsoft.com/office/powerpoint/2010/main" val="1786818996"/>
              </p:ext>
            </p:extLst>
          </p:nvPr>
        </p:nvGraphicFramePr>
        <p:xfrm>
          <a:off x="5139560" y="2148972"/>
          <a:ext cx="4890609" cy="2610068"/>
        </p:xfrm>
        <a:graphic>
          <a:graphicData uri="http://schemas.openxmlformats.org/drawingml/2006/chart">
            <c:chart xmlns:c="http://schemas.openxmlformats.org/drawingml/2006/chart" xmlns:r="http://schemas.openxmlformats.org/officeDocument/2006/relationships" r:id="rId3"/>
          </a:graphicData>
        </a:graphic>
      </p:graphicFrame>
      <p:sp>
        <p:nvSpPr>
          <p:cNvPr id="13" name="Title 1">
            <a:extLst>
              <a:ext uri="{FF2B5EF4-FFF2-40B4-BE49-F238E27FC236}">
                <a16:creationId xmlns:a16="http://schemas.microsoft.com/office/drawing/2014/main" id="{A8763FD5-E117-F554-1C03-36DFE9089899}"/>
              </a:ext>
            </a:extLst>
          </p:cNvPr>
          <p:cNvSpPr txBox="1">
            <a:spLocks/>
          </p:cNvSpPr>
          <p:nvPr/>
        </p:nvSpPr>
        <p:spPr>
          <a:xfrm>
            <a:off x="384157" y="1981200"/>
            <a:ext cx="4300031" cy="349009"/>
          </a:xfrm>
          <a:prstGeom prst="rect">
            <a:avLst/>
          </a:prstGeom>
        </p:spPr>
        <p:txBody>
          <a:bodyPr>
            <a:noAutofit/>
          </a:bodyPr>
          <a:lstStyle>
            <a:lvl1pPr algn="l" defTabSz="496382" rtl="0" eaLnBrk="1" latinLnBrk="0" hangingPunct="1">
              <a:spcBef>
                <a:spcPct val="0"/>
              </a:spcBef>
              <a:buNone/>
              <a:defRPr sz="2400" kern="1200" cap="all" baseline="0">
                <a:solidFill>
                  <a:schemeClr val="tx1"/>
                </a:solidFill>
                <a:latin typeface="+mj-lt"/>
                <a:ea typeface="+mj-ea"/>
                <a:cs typeface="+mj-cs"/>
              </a:defRPr>
            </a:lvl1pPr>
          </a:lstStyle>
          <a:p>
            <a:pPr marL="0" marR="0" lvl="0" indent="0" defTabSz="496382" rtl="0" eaLnBrk="1" fontAlgn="auto" latinLnBrk="0" hangingPunct="1">
              <a:lnSpc>
                <a:spcPct val="100000"/>
              </a:lnSpc>
              <a:spcBef>
                <a:spcPct val="0"/>
              </a:spcBef>
              <a:spcAft>
                <a:spcPts val="0"/>
              </a:spcAft>
              <a:buClrTx/>
              <a:buSzTx/>
              <a:buFontTx/>
              <a:buNone/>
              <a:tabLst/>
              <a:defRPr/>
            </a:pPr>
            <a:r>
              <a:rPr kumimoji="0" lang="en-US" sz="1200" b="1" i="0" u="none" strike="noStrike" kern="1200" cap="all" spc="0" normalizeH="0" baseline="0" noProof="0" dirty="0">
                <a:ln>
                  <a:noFill/>
                </a:ln>
                <a:solidFill>
                  <a:srgbClr val="27488D"/>
                </a:solidFill>
                <a:effectLst/>
                <a:uLnTx/>
                <a:uFillTx/>
                <a:ea typeface="+mj-ea"/>
                <a:cs typeface="+mj-cs"/>
              </a:rPr>
              <a:t>2026 PROFORMA GROSS ASSET VALUE BY ASSET TYPE</a:t>
            </a:r>
          </a:p>
        </p:txBody>
      </p:sp>
      <p:sp>
        <p:nvSpPr>
          <p:cNvPr id="15" name="Title 1">
            <a:extLst>
              <a:ext uri="{FF2B5EF4-FFF2-40B4-BE49-F238E27FC236}">
                <a16:creationId xmlns:a16="http://schemas.microsoft.com/office/drawing/2014/main" id="{4B217D97-DA48-DD60-7C79-86D8781BCC45}"/>
              </a:ext>
            </a:extLst>
          </p:cNvPr>
          <p:cNvSpPr txBox="1">
            <a:spLocks/>
          </p:cNvSpPr>
          <p:nvPr/>
        </p:nvSpPr>
        <p:spPr>
          <a:xfrm>
            <a:off x="5159719" y="1981666"/>
            <a:ext cx="4402912" cy="349009"/>
          </a:xfrm>
          <a:prstGeom prst="rect">
            <a:avLst/>
          </a:prstGeom>
        </p:spPr>
        <p:txBody>
          <a:bodyPr>
            <a:noAutofit/>
          </a:bodyPr>
          <a:lstStyle>
            <a:lvl1pPr algn="l" defTabSz="496382" rtl="0" eaLnBrk="1" latinLnBrk="0" hangingPunct="1">
              <a:spcBef>
                <a:spcPct val="0"/>
              </a:spcBef>
              <a:buNone/>
              <a:defRPr sz="2400" kern="1200" cap="all" baseline="0">
                <a:solidFill>
                  <a:schemeClr val="tx1"/>
                </a:solidFill>
                <a:latin typeface="+mj-lt"/>
                <a:ea typeface="+mj-ea"/>
                <a:cs typeface="+mj-cs"/>
              </a:defRPr>
            </a:lvl1pPr>
          </a:lstStyle>
          <a:p>
            <a:pPr marL="0" marR="0" lvl="0" indent="0" defTabSz="496382" rtl="0" eaLnBrk="1" fontAlgn="auto" latinLnBrk="0" hangingPunct="1">
              <a:lnSpc>
                <a:spcPct val="100000"/>
              </a:lnSpc>
              <a:spcBef>
                <a:spcPct val="0"/>
              </a:spcBef>
              <a:spcAft>
                <a:spcPts val="0"/>
              </a:spcAft>
              <a:buClrTx/>
              <a:buSzTx/>
              <a:buFontTx/>
              <a:buNone/>
              <a:tabLst/>
              <a:defRPr/>
            </a:pPr>
            <a:r>
              <a:rPr kumimoji="0" lang="en-US" sz="1200" b="1" i="0" u="none" strike="noStrike" kern="1200" cap="all" spc="0" normalizeH="0" baseline="0" noProof="0" dirty="0">
                <a:ln>
                  <a:noFill/>
                </a:ln>
                <a:solidFill>
                  <a:srgbClr val="27488D"/>
                </a:solidFill>
                <a:effectLst/>
                <a:uLnTx/>
                <a:uFillTx/>
                <a:ea typeface="+mj-ea"/>
                <a:cs typeface="+mj-cs"/>
              </a:rPr>
              <a:t>2026 PROFORMA GROSS ASSET VALUE BY INVESTMENT TYPE</a:t>
            </a:r>
          </a:p>
        </p:txBody>
      </p:sp>
      <p:sp>
        <p:nvSpPr>
          <p:cNvPr id="19" name="Rectangle 18">
            <a:extLst>
              <a:ext uri="{FF2B5EF4-FFF2-40B4-BE49-F238E27FC236}">
                <a16:creationId xmlns:a16="http://schemas.microsoft.com/office/drawing/2014/main" id="{31D7C044-2881-C22A-E131-0548518CA396}"/>
              </a:ext>
            </a:extLst>
          </p:cNvPr>
          <p:cNvSpPr/>
          <p:nvPr/>
        </p:nvSpPr>
        <p:spPr>
          <a:xfrm>
            <a:off x="393137" y="744385"/>
            <a:ext cx="4421127" cy="96518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spcBef>
                <a:spcPts val="200"/>
              </a:spcBef>
              <a:spcAft>
                <a:spcPts val="200"/>
              </a:spcAft>
            </a:pPr>
            <a:r>
              <a:rPr lang="en-US" sz="1200" b="1" cap="all" dirty="0">
                <a:solidFill>
                  <a:srgbClr val="428D27"/>
                </a:solidFill>
                <a:latin typeface="+mj-lt"/>
                <a:ea typeface="+mj-ea"/>
                <a:cs typeface="+mj-cs"/>
              </a:rPr>
              <a:t>ASSET TYPE TRANSFORMATION: 2024 - PROFORMA 2026</a:t>
            </a:r>
          </a:p>
          <a:p>
            <a:pPr indent="-210632">
              <a:spcBef>
                <a:spcPts val="200"/>
              </a:spcBef>
              <a:spcAft>
                <a:spcPts val="200"/>
              </a:spcAft>
              <a:buFont typeface="Wingdings" panose="05000000000000000000" pitchFamily="2" charset="2"/>
              <a:buChar char="§"/>
            </a:pPr>
            <a:r>
              <a:rPr lang="en-US" sz="1100" dirty="0">
                <a:solidFill>
                  <a:sysClr val="windowText" lastClr="000000">
                    <a:hueOff val="0"/>
                    <a:satOff val="0"/>
                    <a:lumOff val="0"/>
                    <a:alphaOff val="0"/>
                  </a:sysClr>
                </a:solidFill>
                <a:latin typeface="Franklin Gothic Book" panose="020B0503020102020204" pitchFamily="34" charset="0"/>
              </a:rPr>
              <a:t>Seniors Housing asset value concentration increases to 77% </a:t>
            </a:r>
          </a:p>
          <a:p>
            <a:pPr indent="-210632">
              <a:spcBef>
                <a:spcPts val="200"/>
              </a:spcBef>
              <a:spcAft>
                <a:spcPts val="200"/>
              </a:spcAft>
              <a:buFont typeface="Wingdings" panose="05000000000000000000" pitchFamily="2" charset="2"/>
              <a:buChar char="§"/>
            </a:pPr>
            <a:r>
              <a:rPr lang="en-US" sz="1100" dirty="0">
                <a:solidFill>
                  <a:sysClr val="windowText" lastClr="000000">
                    <a:hueOff val="0"/>
                    <a:satOff val="0"/>
                    <a:lumOff val="0"/>
                    <a:alphaOff val="0"/>
                  </a:sysClr>
                </a:solidFill>
                <a:latin typeface="Franklin Gothic Book" panose="020B0503020102020204" pitchFamily="34" charset="0"/>
              </a:rPr>
              <a:t>Skilled Nursing asset value concentration decreases to 22%</a:t>
            </a:r>
          </a:p>
        </p:txBody>
      </p:sp>
      <p:sp>
        <p:nvSpPr>
          <p:cNvPr id="20" name="Rectangle 19">
            <a:extLst>
              <a:ext uri="{FF2B5EF4-FFF2-40B4-BE49-F238E27FC236}">
                <a16:creationId xmlns:a16="http://schemas.microsoft.com/office/drawing/2014/main" id="{EE12BB27-5C51-3B31-4731-CB9535E4F726}"/>
              </a:ext>
            </a:extLst>
          </p:cNvPr>
          <p:cNvSpPr/>
          <p:nvPr/>
        </p:nvSpPr>
        <p:spPr>
          <a:xfrm>
            <a:off x="5168558" y="775463"/>
            <a:ext cx="4700897" cy="88341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spcBef>
                <a:spcPts val="200"/>
              </a:spcBef>
              <a:spcAft>
                <a:spcPts val="200"/>
              </a:spcAft>
            </a:pPr>
            <a:r>
              <a:rPr lang="en-US" sz="1200" b="1" dirty="0">
                <a:solidFill>
                  <a:srgbClr val="428D27"/>
                </a:solidFill>
                <a:latin typeface="Franklin Gothic Book" panose="020B0503020102020204" pitchFamily="34" charset="0"/>
              </a:rPr>
              <a:t>INVESTMENT TYPE TRANSFORMATION: 2024 - PROFORMA 2026</a:t>
            </a:r>
          </a:p>
          <a:p>
            <a:pPr indent="-210632">
              <a:spcBef>
                <a:spcPts val="200"/>
              </a:spcBef>
              <a:spcAft>
                <a:spcPts val="200"/>
              </a:spcAft>
              <a:buFont typeface="Wingdings" panose="05000000000000000000" pitchFamily="2" charset="2"/>
              <a:buChar char="§"/>
            </a:pPr>
            <a:r>
              <a:rPr lang="en-US" sz="1100" dirty="0">
                <a:solidFill>
                  <a:sysClr val="windowText" lastClr="000000">
                    <a:hueOff val="0"/>
                    <a:satOff val="0"/>
                    <a:lumOff val="0"/>
                    <a:alphaOff val="0"/>
                  </a:sysClr>
                </a:solidFill>
                <a:latin typeface="Franklin Gothic Book" panose="020B0503020102020204" pitchFamily="34" charset="0"/>
              </a:rPr>
              <a:t>Owned investments asset value concentration increases to 91% </a:t>
            </a:r>
          </a:p>
          <a:p>
            <a:pPr indent="-210632">
              <a:spcBef>
                <a:spcPts val="200"/>
              </a:spcBef>
              <a:spcAft>
                <a:spcPts val="200"/>
              </a:spcAft>
              <a:buFont typeface="Wingdings" panose="05000000000000000000" pitchFamily="2" charset="2"/>
              <a:buChar char="§"/>
            </a:pPr>
            <a:r>
              <a:rPr lang="en-US" sz="1100" dirty="0">
                <a:solidFill>
                  <a:sysClr val="windowText" lastClr="000000">
                    <a:hueOff val="0"/>
                    <a:satOff val="0"/>
                    <a:lumOff val="0"/>
                    <a:alphaOff val="0"/>
                  </a:sysClr>
                </a:solidFill>
                <a:latin typeface="Franklin Gothic Book" panose="020B0503020102020204" pitchFamily="34" charset="0"/>
              </a:rPr>
              <a:t>Mortgage Loans investment asset value concentration decreases to 8%</a:t>
            </a:r>
          </a:p>
        </p:txBody>
      </p:sp>
      <p:graphicFrame>
        <p:nvGraphicFramePr>
          <p:cNvPr id="21" name="Chart 20">
            <a:extLst>
              <a:ext uri="{FF2B5EF4-FFF2-40B4-BE49-F238E27FC236}">
                <a16:creationId xmlns:a16="http://schemas.microsoft.com/office/drawing/2014/main" id="{A3D172E1-0DE8-C458-C757-EC4DEEDC8639}"/>
              </a:ext>
            </a:extLst>
          </p:cNvPr>
          <p:cNvGraphicFramePr/>
          <p:nvPr>
            <p:extLst>
              <p:ext uri="{D42A27DB-BD31-4B8C-83A1-F6EECF244321}">
                <p14:modId xmlns:p14="http://schemas.microsoft.com/office/powerpoint/2010/main" val="148756062"/>
              </p:ext>
            </p:extLst>
          </p:nvPr>
        </p:nvGraphicFramePr>
        <p:xfrm>
          <a:off x="7495993" y="5186451"/>
          <a:ext cx="2321460" cy="1864697"/>
        </p:xfrm>
        <a:graphic>
          <a:graphicData uri="http://schemas.openxmlformats.org/drawingml/2006/chart">
            <c:chart xmlns:c="http://schemas.openxmlformats.org/drawingml/2006/chart" xmlns:r="http://schemas.openxmlformats.org/officeDocument/2006/relationships" r:id="rId4"/>
          </a:graphicData>
        </a:graphic>
      </p:graphicFrame>
      <p:grpSp>
        <p:nvGrpSpPr>
          <p:cNvPr id="22" name="Group 21">
            <a:extLst>
              <a:ext uri="{FF2B5EF4-FFF2-40B4-BE49-F238E27FC236}">
                <a16:creationId xmlns:a16="http://schemas.microsoft.com/office/drawing/2014/main" id="{32087EBB-AD8D-A985-443A-57F78B6980AC}"/>
              </a:ext>
            </a:extLst>
          </p:cNvPr>
          <p:cNvGrpSpPr/>
          <p:nvPr/>
        </p:nvGrpSpPr>
        <p:grpSpPr>
          <a:xfrm>
            <a:off x="5382217" y="5527278"/>
            <a:ext cx="2007116" cy="1296617"/>
            <a:chOff x="516257" y="2269111"/>
            <a:chExt cx="1607138" cy="1296617"/>
          </a:xfrm>
        </p:grpSpPr>
        <p:grpSp>
          <p:nvGrpSpPr>
            <p:cNvPr id="23" name="Group 22">
              <a:extLst>
                <a:ext uri="{FF2B5EF4-FFF2-40B4-BE49-F238E27FC236}">
                  <a16:creationId xmlns:a16="http://schemas.microsoft.com/office/drawing/2014/main" id="{9DA26617-8E18-7190-7411-E78956B1B29F}"/>
                </a:ext>
              </a:extLst>
            </p:cNvPr>
            <p:cNvGrpSpPr/>
            <p:nvPr/>
          </p:nvGrpSpPr>
          <p:grpSpPr>
            <a:xfrm>
              <a:off x="516257" y="2269111"/>
              <a:ext cx="1607138" cy="1296617"/>
              <a:chOff x="516257" y="2269111"/>
              <a:chExt cx="1607138" cy="1296617"/>
            </a:xfrm>
          </p:grpSpPr>
          <p:grpSp>
            <p:nvGrpSpPr>
              <p:cNvPr id="26" name="Group 25">
                <a:extLst>
                  <a:ext uri="{FF2B5EF4-FFF2-40B4-BE49-F238E27FC236}">
                    <a16:creationId xmlns:a16="http://schemas.microsoft.com/office/drawing/2014/main" id="{61446C08-7C59-D458-DB41-0354447ACE8A}"/>
                  </a:ext>
                </a:extLst>
              </p:cNvPr>
              <p:cNvGrpSpPr/>
              <p:nvPr/>
            </p:nvGrpSpPr>
            <p:grpSpPr>
              <a:xfrm>
                <a:off x="516257" y="2314926"/>
                <a:ext cx="139131" cy="1205816"/>
                <a:chOff x="345934" y="2444213"/>
                <a:chExt cx="139131" cy="1205816"/>
              </a:xfrm>
            </p:grpSpPr>
            <p:sp>
              <p:nvSpPr>
                <p:cNvPr id="31" name="Rectangle 30">
                  <a:extLst>
                    <a:ext uri="{FF2B5EF4-FFF2-40B4-BE49-F238E27FC236}">
                      <a16:creationId xmlns:a16="http://schemas.microsoft.com/office/drawing/2014/main" id="{014B093B-933F-A23D-14A7-54FD6524AE87}"/>
                    </a:ext>
                  </a:extLst>
                </p:cNvPr>
                <p:cNvSpPr/>
                <p:nvPr/>
              </p:nvSpPr>
              <p:spPr>
                <a:xfrm>
                  <a:off x="353132" y="2444213"/>
                  <a:ext cx="131933" cy="120413"/>
                </a:xfrm>
                <a:prstGeom prst="rect">
                  <a:avLst/>
                </a:prstGeom>
                <a:solidFill>
                  <a:srgbClr val="4EA72E"/>
                </a:solidFill>
                <a:ln w="190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32" name="Rectangle 31">
                  <a:extLst>
                    <a:ext uri="{FF2B5EF4-FFF2-40B4-BE49-F238E27FC236}">
                      <a16:creationId xmlns:a16="http://schemas.microsoft.com/office/drawing/2014/main" id="{C9EF64BE-76AC-689C-B9A8-74D7843A7A4D}"/>
                    </a:ext>
                  </a:extLst>
                </p:cNvPr>
                <p:cNvSpPr/>
                <p:nvPr/>
              </p:nvSpPr>
              <p:spPr>
                <a:xfrm>
                  <a:off x="351891" y="2875452"/>
                  <a:ext cx="131933" cy="120413"/>
                </a:xfrm>
                <a:prstGeom prst="rect">
                  <a:avLst/>
                </a:prstGeom>
                <a:solidFill>
                  <a:srgbClr val="93D150"/>
                </a:solidFill>
                <a:ln w="190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33" name="Rectangle 32">
                  <a:extLst>
                    <a:ext uri="{FF2B5EF4-FFF2-40B4-BE49-F238E27FC236}">
                      <a16:creationId xmlns:a16="http://schemas.microsoft.com/office/drawing/2014/main" id="{E2BC63A2-FFC0-3C96-DC31-67361C8D22EF}"/>
                    </a:ext>
                  </a:extLst>
                </p:cNvPr>
                <p:cNvSpPr/>
                <p:nvPr/>
              </p:nvSpPr>
              <p:spPr>
                <a:xfrm>
                  <a:off x="345934" y="3303633"/>
                  <a:ext cx="131933" cy="120413"/>
                </a:xfrm>
                <a:prstGeom prst="rect">
                  <a:avLst/>
                </a:prstGeom>
                <a:solidFill>
                  <a:schemeClr val="accent5"/>
                </a:solidFill>
                <a:ln w="190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34" name="Rectangle 33">
                  <a:extLst>
                    <a:ext uri="{FF2B5EF4-FFF2-40B4-BE49-F238E27FC236}">
                      <a16:creationId xmlns:a16="http://schemas.microsoft.com/office/drawing/2014/main" id="{6D138994-BB78-727A-B4CF-F3CA5FE6BD1D}"/>
                    </a:ext>
                  </a:extLst>
                </p:cNvPr>
                <p:cNvSpPr/>
                <p:nvPr/>
              </p:nvSpPr>
              <p:spPr>
                <a:xfrm>
                  <a:off x="345934" y="3529616"/>
                  <a:ext cx="131933" cy="120413"/>
                </a:xfrm>
                <a:prstGeom prst="rect">
                  <a:avLst/>
                </a:prstGeom>
                <a:solidFill>
                  <a:srgbClr val="146081"/>
                </a:solidFill>
                <a:ln w="190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grpSp>
          <p:sp>
            <p:nvSpPr>
              <p:cNvPr id="27" name="TextBox 26">
                <a:extLst>
                  <a:ext uri="{FF2B5EF4-FFF2-40B4-BE49-F238E27FC236}">
                    <a16:creationId xmlns:a16="http://schemas.microsoft.com/office/drawing/2014/main" id="{F79CE56E-F2BF-BB6D-0318-EF7410CFDA22}"/>
                  </a:ext>
                </a:extLst>
              </p:cNvPr>
              <p:cNvSpPr txBox="1"/>
              <p:nvPr/>
            </p:nvSpPr>
            <p:spPr>
              <a:xfrm>
                <a:off x="655388" y="2269111"/>
                <a:ext cx="1389370" cy="21544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rPr>
                  <a:t>OWNED PORTFOLIO - NNN</a:t>
                </a:r>
              </a:p>
            </p:txBody>
          </p:sp>
          <p:sp>
            <p:nvSpPr>
              <p:cNvPr id="28" name="TextBox 27">
                <a:extLst>
                  <a:ext uri="{FF2B5EF4-FFF2-40B4-BE49-F238E27FC236}">
                    <a16:creationId xmlns:a16="http://schemas.microsoft.com/office/drawing/2014/main" id="{F6EDFBD3-EE44-D09E-7485-BF21ABC9C2F4}"/>
                  </a:ext>
                </a:extLst>
              </p:cNvPr>
              <p:cNvSpPr txBox="1"/>
              <p:nvPr/>
            </p:nvSpPr>
            <p:spPr>
              <a:xfrm>
                <a:off x="648190" y="2680496"/>
                <a:ext cx="1475205" cy="33855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rPr>
                  <a:t>OWNED ACCOUNTED </a:t>
                </a:r>
              </a:p>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rPr>
                  <a:t>FOR AS FINANCING REC</a:t>
                </a:r>
                <a:r>
                  <a:rPr lang="en-US" sz="800" kern="0" dirty="0">
                    <a:solidFill>
                      <a:prstClr val="black"/>
                    </a:solidFill>
                  </a:rPr>
                  <a:t>EIVABLES</a:t>
                </a:r>
                <a:endParaRPr kumimoji="0" lang="en-US" sz="800" b="0" i="0" u="none" strike="noStrike" kern="0" cap="none" spc="0" normalizeH="0" baseline="0" noProof="0" dirty="0">
                  <a:ln>
                    <a:noFill/>
                  </a:ln>
                  <a:solidFill>
                    <a:prstClr val="black"/>
                  </a:solidFill>
                  <a:effectLst/>
                  <a:uLnTx/>
                  <a:uFillTx/>
                </a:endParaRPr>
              </a:p>
            </p:txBody>
          </p:sp>
          <p:sp>
            <p:nvSpPr>
              <p:cNvPr id="29" name="TextBox 28">
                <a:extLst>
                  <a:ext uri="{FF2B5EF4-FFF2-40B4-BE49-F238E27FC236}">
                    <a16:creationId xmlns:a16="http://schemas.microsoft.com/office/drawing/2014/main" id="{BD017CF5-570C-C6F7-182B-F9DB6A9BDB53}"/>
                  </a:ext>
                </a:extLst>
              </p:cNvPr>
              <p:cNvSpPr txBox="1"/>
              <p:nvPr/>
            </p:nvSpPr>
            <p:spPr>
              <a:xfrm>
                <a:off x="638455" y="3116464"/>
                <a:ext cx="1106788" cy="21544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rPr>
                  <a:t>MORTGAGE LOANS</a:t>
                </a:r>
              </a:p>
            </p:txBody>
          </p:sp>
          <p:sp>
            <p:nvSpPr>
              <p:cNvPr id="30" name="TextBox 29">
                <a:extLst>
                  <a:ext uri="{FF2B5EF4-FFF2-40B4-BE49-F238E27FC236}">
                    <a16:creationId xmlns:a16="http://schemas.microsoft.com/office/drawing/2014/main" id="{9767351A-2C17-E0E8-7647-140A67B7C0BF}"/>
                  </a:ext>
                </a:extLst>
              </p:cNvPr>
              <p:cNvSpPr txBox="1"/>
              <p:nvPr/>
            </p:nvSpPr>
            <p:spPr>
              <a:xfrm>
                <a:off x="638455" y="3350284"/>
                <a:ext cx="1106788" cy="21544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rPr>
                  <a:t>NOTES REC &amp; UNCONS JV</a:t>
                </a:r>
              </a:p>
            </p:txBody>
          </p:sp>
        </p:grpSp>
        <p:sp>
          <p:nvSpPr>
            <p:cNvPr id="24" name="Rectangle 23">
              <a:extLst>
                <a:ext uri="{FF2B5EF4-FFF2-40B4-BE49-F238E27FC236}">
                  <a16:creationId xmlns:a16="http://schemas.microsoft.com/office/drawing/2014/main" id="{EC4AEAF2-0653-A9FE-B8C5-A1BB1F028B45}"/>
                </a:ext>
              </a:extLst>
            </p:cNvPr>
            <p:cNvSpPr/>
            <p:nvPr/>
          </p:nvSpPr>
          <p:spPr>
            <a:xfrm>
              <a:off x="524150" y="2520551"/>
              <a:ext cx="131933" cy="120413"/>
            </a:xfrm>
            <a:prstGeom prst="rect">
              <a:avLst/>
            </a:prstGeom>
            <a:pattFill prst="smCheck">
              <a:fgClr>
                <a:srgbClr val="91C87D"/>
              </a:fgClr>
              <a:bgClr>
                <a:sysClr val="window" lastClr="FFFFFF"/>
              </a:bgClr>
            </a:pattFill>
            <a:ln w="190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25" name="TextBox 24">
              <a:extLst>
                <a:ext uri="{FF2B5EF4-FFF2-40B4-BE49-F238E27FC236}">
                  <a16:creationId xmlns:a16="http://schemas.microsoft.com/office/drawing/2014/main" id="{7CC18753-A76E-D580-48E6-3C54834B1668}"/>
                </a:ext>
              </a:extLst>
            </p:cNvPr>
            <p:cNvSpPr txBox="1"/>
            <p:nvPr/>
          </p:nvSpPr>
          <p:spPr>
            <a:xfrm>
              <a:off x="656083" y="2474736"/>
              <a:ext cx="1388676" cy="21544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rPr>
                <a:t>OWNED PORTFOLIO - SHOP</a:t>
              </a:r>
            </a:p>
          </p:txBody>
        </p:sp>
      </p:grpSp>
      <p:graphicFrame>
        <p:nvGraphicFramePr>
          <p:cNvPr id="35" name="Chart 34">
            <a:extLst>
              <a:ext uri="{FF2B5EF4-FFF2-40B4-BE49-F238E27FC236}">
                <a16:creationId xmlns:a16="http://schemas.microsoft.com/office/drawing/2014/main" id="{77402688-D38E-7DE8-2E22-B7A62224796C}"/>
              </a:ext>
            </a:extLst>
          </p:cNvPr>
          <p:cNvGraphicFramePr/>
          <p:nvPr>
            <p:extLst>
              <p:ext uri="{D42A27DB-BD31-4B8C-83A1-F6EECF244321}">
                <p14:modId xmlns:p14="http://schemas.microsoft.com/office/powerpoint/2010/main" val="224003940"/>
              </p:ext>
            </p:extLst>
          </p:nvPr>
        </p:nvGraphicFramePr>
        <p:xfrm>
          <a:off x="2247327" y="5159794"/>
          <a:ext cx="2363588" cy="1899460"/>
        </p:xfrm>
        <a:graphic>
          <a:graphicData uri="http://schemas.openxmlformats.org/drawingml/2006/chart">
            <c:chart xmlns:c="http://schemas.openxmlformats.org/drawingml/2006/chart" xmlns:r="http://schemas.openxmlformats.org/officeDocument/2006/relationships" r:id="rId5"/>
          </a:graphicData>
        </a:graphic>
      </p:graphicFrame>
      <p:grpSp>
        <p:nvGrpSpPr>
          <p:cNvPr id="36" name="Group 35">
            <a:extLst>
              <a:ext uri="{FF2B5EF4-FFF2-40B4-BE49-F238E27FC236}">
                <a16:creationId xmlns:a16="http://schemas.microsoft.com/office/drawing/2014/main" id="{FCF3E0B7-4DBF-DC63-19A0-9B682517E416}"/>
              </a:ext>
            </a:extLst>
          </p:cNvPr>
          <p:cNvGrpSpPr/>
          <p:nvPr/>
        </p:nvGrpSpPr>
        <p:grpSpPr>
          <a:xfrm>
            <a:off x="521155" y="5630348"/>
            <a:ext cx="1521304" cy="935937"/>
            <a:chOff x="523455" y="2269111"/>
            <a:chExt cx="1521304" cy="935937"/>
          </a:xfrm>
        </p:grpSpPr>
        <p:grpSp>
          <p:nvGrpSpPr>
            <p:cNvPr id="37" name="Group 36">
              <a:extLst>
                <a:ext uri="{FF2B5EF4-FFF2-40B4-BE49-F238E27FC236}">
                  <a16:creationId xmlns:a16="http://schemas.microsoft.com/office/drawing/2014/main" id="{1C256A5B-44EE-373B-9AC1-AD5E6EF3CB47}"/>
                </a:ext>
              </a:extLst>
            </p:cNvPr>
            <p:cNvGrpSpPr/>
            <p:nvPr/>
          </p:nvGrpSpPr>
          <p:grpSpPr>
            <a:xfrm>
              <a:off x="523455" y="2269111"/>
              <a:ext cx="1521303" cy="935937"/>
              <a:chOff x="523455" y="2269111"/>
              <a:chExt cx="1521303" cy="935937"/>
            </a:xfrm>
          </p:grpSpPr>
          <p:grpSp>
            <p:nvGrpSpPr>
              <p:cNvPr id="51" name="Group 50">
                <a:extLst>
                  <a:ext uri="{FF2B5EF4-FFF2-40B4-BE49-F238E27FC236}">
                    <a16:creationId xmlns:a16="http://schemas.microsoft.com/office/drawing/2014/main" id="{201214DD-A67C-C3B0-3EC2-CE771856E05C}"/>
                  </a:ext>
                </a:extLst>
              </p:cNvPr>
              <p:cNvGrpSpPr/>
              <p:nvPr/>
            </p:nvGrpSpPr>
            <p:grpSpPr>
              <a:xfrm>
                <a:off x="523455" y="2314926"/>
                <a:ext cx="132628" cy="845136"/>
                <a:chOff x="353132" y="2444213"/>
                <a:chExt cx="132628" cy="845136"/>
              </a:xfrm>
            </p:grpSpPr>
            <p:sp>
              <p:nvSpPr>
                <p:cNvPr id="55" name="Rectangle 54">
                  <a:extLst>
                    <a:ext uri="{FF2B5EF4-FFF2-40B4-BE49-F238E27FC236}">
                      <a16:creationId xmlns:a16="http://schemas.microsoft.com/office/drawing/2014/main" id="{38DA4BB4-AC34-A1CA-149F-4A1688F917E9}"/>
                    </a:ext>
                  </a:extLst>
                </p:cNvPr>
                <p:cNvSpPr/>
                <p:nvPr/>
              </p:nvSpPr>
              <p:spPr>
                <a:xfrm>
                  <a:off x="353132" y="2444213"/>
                  <a:ext cx="131933" cy="120413"/>
                </a:xfrm>
                <a:prstGeom prst="rect">
                  <a:avLst/>
                </a:prstGeom>
                <a:solidFill>
                  <a:srgbClr val="4EA72E"/>
                </a:solidFill>
                <a:ln w="190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56" name="Rectangle 55">
                  <a:extLst>
                    <a:ext uri="{FF2B5EF4-FFF2-40B4-BE49-F238E27FC236}">
                      <a16:creationId xmlns:a16="http://schemas.microsoft.com/office/drawing/2014/main" id="{6D43CB62-4971-0866-58EC-056C9B2D2E3B}"/>
                    </a:ext>
                  </a:extLst>
                </p:cNvPr>
                <p:cNvSpPr/>
                <p:nvPr/>
              </p:nvSpPr>
              <p:spPr>
                <a:xfrm>
                  <a:off x="353827" y="2932149"/>
                  <a:ext cx="131933" cy="120413"/>
                </a:xfrm>
                <a:prstGeom prst="rect">
                  <a:avLst/>
                </a:prstGeom>
                <a:solidFill>
                  <a:schemeClr val="accent5"/>
                </a:solidFill>
                <a:ln w="190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57" name="Rectangle 56">
                  <a:extLst>
                    <a:ext uri="{FF2B5EF4-FFF2-40B4-BE49-F238E27FC236}">
                      <a16:creationId xmlns:a16="http://schemas.microsoft.com/office/drawing/2014/main" id="{348ADA1E-3FFE-C77B-264D-0B4AA5B0AB82}"/>
                    </a:ext>
                  </a:extLst>
                </p:cNvPr>
                <p:cNvSpPr/>
                <p:nvPr/>
              </p:nvSpPr>
              <p:spPr>
                <a:xfrm>
                  <a:off x="353827" y="3168936"/>
                  <a:ext cx="131933" cy="120413"/>
                </a:xfrm>
                <a:prstGeom prst="rect">
                  <a:avLst/>
                </a:prstGeom>
                <a:solidFill>
                  <a:srgbClr val="0070C1"/>
                </a:solidFill>
                <a:ln w="190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grpSp>
          <p:sp>
            <p:nvSpPr>
              <p:cNvPr id="52" name="TextBox 51">
                <a:extLst>
                  <a:ext uri="{FF2B5EF4-FFF2-40B4-BE49-F238E27FC236}">
                    <a16:creationId xmlns:a16="http://schemas.microsoft.com/office/drawing/2014/main" id="{CA518B09-17D0-ABF3-B9E4-641B4451DA20}"/>
                  </a:ext>
                </a:extLst>
              </p:cNvPr>
              <p:cNvSpPr txBox="1"/>
              <p:nvPr/>
            </p:nvSpPr>
            <p:spPr>
              <a:xfrm>
                <a:off x="655388" y="2269111"/>
                <a:ext cx="1389370" cy="21544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rPr>
                  <a:t>SENIOR</a:t>
                </a:r>
                <a:r>
                  <a:rPr lang="en-US" sz="800" kern="0" dirty="0">
                    <a:solidFill>
                      <a:prstClr val="black"/>
                    </a:solidFill>
                  </a:rPr>
                  <a:t>S</a:t>
                </a:r>
                <a:r>
                  <a:rPr kumimoji="0" lang="en-US" sz="800" b="0" i="0" u="none" strike="noStrike" kern="0" cap="none" spc="0" normalizeH="0" baseline="0" noProof="0" dirty="0">
                    <a:ln>
                      <a:noFill/>
                    </a:ln>
                    <a:solidFill>
                      <a:prstClr val="black"/>
                    </a:solidFill>
                    <a:effectLst/>
                    <a:uLnTx/>
                    <a:uFillTx/>
                  </a:rPr>
                  <a:t> HOUSING - NNN</a:t>
                </a:r>
              </a:p>
            </p:txBody>
          </p:sp>
          <p:sp>
            <p:nvSpPr>
              <p:cNvPr id="53" name="TextBox 52">
                <a:extLst>
                  <a:ext uri="{FF2B5EF4-FFF2-40B4-BE49-F238E27FC236}">
                    <a16:creationId xmlns:a16="http://schemas.microsoft.com/office/drawing/2014/main" id="{98CE640A-2B8C-59CC-9F62-4CF604CCD21E}"/>
                  </a:ext>
                </a:extLst>
              </p:cNvPr>
              <p:cNvSpPr txBox="1"/>
              <p:nvPr/>
            </p:nvSpPr>
            <p:spPr>
              <a:xfrm>
                <a:off x="656083" y="2750539"/>
                <a:ext cx="1106788" cy="21544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rPr>
                  <a:t>SKILLED NURSING</a:t>
                </a:r>
              </a:p>
            </p:txBody>
          </p:sp>
          <p:sp>
            <p:nvSpPr>
              <p:cNvPr id="54" name="TextBox 53">
                <a:extLst>
                  <a:ext uri="{FF2B5EF4-FFF2-40B4-BE49-F238E27FC236}">
                    <a16:creationId xmlns:a16="http://schemas.microsoft.com/office/drawing/2014/main" id="{D4973BD1-A0B6-1B06-5845-F5CCC68522E3}"/>
                  </a:ext>
                </a:extLst>
              </p:cNvPr>
              <p:cNvSpPr txBox="1"/>
              <p:nvPr/>
            </p:nvSpPr>
            <p:spPr>
              <a:xfrm>
                <a:off x="656083" y="2989604"/>
                <a:ext cx="1106788" cy="21544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rPr>
                  <a:t>OTHER/UDP</a:t>
                </a:r>
              </a:p>
            </p:txBody>
          </p:sp>
        </p:grpSp>
        <p:sp>
          <p:nvSpPr>
            <p:cNvPr id="38" name="Rectangle 37">
              <a:extLst>
                <a:ext uri="{FF2B5EF4-FFF2-40B4-BE49-F238E27FC236}">
                  <a16:creationId xmlns:a16="http://schemas.microsoft.com/office/drawing/2014/main" id="{97975198-BDC1-1021-5127-F161AB58AD9B}"/>
                </a:ext>
              </a:extLst>
            </p:cNvPr>
            <p:cNvSpPr/>
            <p:nvPr/>
          </p:nvSpPr>
          <p:spPr>
            <a:xfrm>
              <a:off x="524150" y="2551651"/>
              <a:ext cx="131933" cy="120413"/>
            </a:xfrm>
            <a:prstGeom prst="rect">
              <a:avLst/>
            </a:prstGeom>
            <a:pattFill prst="smCheck">
              <a:fgClr>
                <a:srgbClr val="91C87D"/>
              </a:fgClr>
              <a:bgClr>
                <a:sysClr val="window" lastClr="FFFFFF"/>
              </a:bgClr>
            </a:pattFill>
            <a:ln w="190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39" name="TextBox 38">
              <a:extLst>
                <a:ext uri="{FF2B5EF4-FFF2-40B4-BE49-F238E27FC236}">
                  <a16:creationId xmlns:a16="http://schemas.microsoft.com/office/drawing/2014/main" id="{8D661126-DB41-1E13-3CDC-D9741201B3EB}"/>
                </a:ext>
              </a:extLst>
            </p:cNvPr>
            <p:cNvSpPr txBox="1"/>
            <p:nvPr/>
          </p:nvSpPr>
          <p:spPr>
            <a:xfrm>
              <a:off x="656083" y="2505836"/>
              <a:ext cx="1388676" cy="21544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rPr>
                <a:t>SENIORS HOUSING - SHOP</a:t>
              </a:r>
            </a:p>
          </p:txBody>
        </p:sp>
      </p:grpSp>
      <p:cxnSp>
        <p:nvCxnSpPr>
          <p:cNvPr id="58" name="Straight Connector 57">
            <a:extLst>
              <a:ext uri="{FF2B5EF4-FFF2-40B4-BE49-F238E27FC236}">
                <a16:creationId xmlns:a16="http://schemas.microsoft.com/office/drawing/2014/main" id="{98BD0AD0-4379-43F4-ABFE-D115EF02684B}"/>
              </a:ext>
            </a:extLst>
          </p:cNvPr>
          <p:cNvCxnSpPr>
            <a:cxnSpLocks/>
          </p:cNvCxnSpPr>
          <p:nvPr/>
        </p:nvCxnSpPr>
        <p:spPr>
          <a:xfrm flipV="1">
            <a:off x="4953000" y="4876800"/>
            <a:ext cx="0" cy="2017662"/>
          </a:xfrm>
          <a:prstGeom prst="line">
            <a:avLst/>
          </a:prstGeom>
          <a:noFill/>
          <a:ln w="19050" cap="flat" cmpd="sng" algn="ctr">
            <a:solidFill>
              <a:srgbClr val="156082"/>
            </a:solidFill>
            <a:prstDash val="solid"/>
            <a:miter lim="800000"/>
          </a:ln>
          <a:effectLst/>
        </p:spPr>
      </p:cxnSp>
      <p:cxnSp>
        <p:nvCxnSpPr>
          <p:cNvPr id="59" name="Straight Connector 58">
            <a:extLst>
              <a:ext uri="{FF2B5EF4-FFF2-40B4-BE49-F238E27FC236}">
                <a16:creationId xmlns:a16="http://schemas.microsoft.com/office/drawing/2014/main" id="{37990B71-A560-C7B4-BF7D-30126F3D38E0}"/>
              </a:ext>
            </a:extLst>
          </p:cNvPr>
          <p:cNvCxnSpPr>
            <a:cxnSpLocks/>
          </p:cNvCxnSpPr>
          <p:nvPr/>
        </p:nvCxnSpPr>
        <p:spPr>
          <a:xfrm>
            <a:off x="143969" y="1752600"/>
            <a:ext cx="9762031" cy="0"/>
          </a:xfrm>
          <a:prstGeom prst="line">
            <a:avLst/>
          </a:prstGeom>
          <a:noFill/>
          <a:ln w="19050" cap="flat" cmpd="sng" algn="ctr">
            <a:solidFill>
              <a:srgbClr val="156082"/>
            </a:solidFill>
            <a:prstDash val="solid"/>
            <a:miter lim="800000"/>
          </a:ln>
          <a:effectLst/>
        </p:spPr>
      </p:cxnSp>
      <p:cxnSp>
        <p:nvCxnSpPr>
          <p:cNvPr id="60" name="Straight Connector 59">
            <a:extLst>
              <a:ext uri="{FF2B5EF4-FFF2-40B4-BE49-F238E27FC236}">
                <a16:creationId xmlns:a16="http://schemas.microsoft.com/office/drawing/2014/main" id="{B09EDF8E-ADEE-CD04-BF59-3514259307EE}"/>
              </a:ext>
            </a:extLst>
          </p:cNvPr>
          <p:cNvCxnSpPr>
            <a:cxnSpLocks/>
          </p:cNvCxnSpPr>
          <p:nvPr/>
        </p:nvCxnSpPr>
        <p:spPr>
          <a:xfrm flipV="1">
            <a:off x="4953000" y="889123"/>
            <a:ext cx="0" cy="656090"/>
          </a:xfrm>
          <a:prstGeom prst="line">
            <a:avLst/>
          </a:prstGeom>
          <a:noFill/>
          <a:ln w="19050" cap="flat" cmpd="sng" algn="ctr">
            <a:solidFill>
              <a:srgbClr val="156082"/>
            </a:solidFill>
            <a:prstDash val="solid"/>
            <a:miter lim="800000"/>
          </a:ln>
          <a:effectLst/>
        </p:spPr>
      </p:cxnSp>
      <p:sp>
        <p:nvSpPr>
          <p:cNvPr id="61" name="Title 1">
            <a:extLst>
              <a:ext uri="{FF2B5EF4-FFF2-40B4-BE49-F238E27FC236}">
                <a16:creationId xmlns:a16="http://schemas.microsoft.com/office/drawing/2014/main" id="{E1FD4439-088D-D3F1-812C-0B5CE7ABC495}"/>
              </a:ext>
            </a:extLst>
          </p:cNvPr>
          <p:cNvSpPr txBox="1">
            <a:spLocks/>
          </p:cNvSpPr>
          <p:nvPr/>
        </p:nvSpPr>
        <p:spPr>
          <a:xfrm>
            <a:off x="387719" y="5022044"/>
            <a:ext cx="4300031" cy="349009"/>
          </a:xfrm>
          <a:prstGeom prst="rect">
            <a:avLst/>
          </a:prstGeom>
        </p:spPr>
        <p:txBody>
          <a:bodyPr>
            <a:noAutofit/>
          </a:bodyPr>
          <a:lstStyle>
            <a:lvl1pPr algn="l" defTabSz="496382" rtl="0" eaLnBrk="1" latinLnBrk="0" hangingPunct="1">
              <a:spcBef>
                <a:spcPct val="0"/>
              </a:spcBef>
              <a:buNone/>
              <a:defRPr sz="2400" kern="1200" cap="all" baseline="0">
                <a:solidFill>
                  <a:schemeClr val="tx1"/>
                </a:solidFill>
                <a:latin typeface="+mj-lt"/>
                <a:ea typeface="+mj-ea"/>
                <a:cs typeface="+mj-cs"/>
              </a:defRPr>
            </a:lvl1pPr>
          </a:lstStyle>
          <a:p>
            <a:pPr marL="0" marR="0" lvl="0" indent="0" defTabSz="496382" rtl="0" eaLnBrk="1" fontAlgn="auto" latinLnBrk="0" hangingPunct="1">
              <a:lnSpc>
                <a:spcPct val="100000"/>
              </a:lnSpc>
              <a:spcBef>
                <a:spcPct val="0"/>
              </a:spcBef>
              <a:spcAft>
                <a:spcPts val="0"/>
              </a:spcAft>
              <a:buClrTx/>
              <a:buSzTx/>
              <a:buFontTx/>
              <a:buNone/>
              <a:tabLst/>
              <a:defRPr/>
            </a:pPr>
            <a:r>
              <a:rPr kumimoji="0" lang="en-US" sz="1200" b="1" i="0" u="none" strike="noStrike" kern="1200" cap="all" spc="0" normalizeH="0" baseline="0" noProof="0" dirty="0">
                <a:ln>
                  <a:noFill/>
                </a:ln>
                <a:solidFill>
                  <a:srgbClr val="27488D"/>
                </a:solidFill>
                <a:effectLst/>
                <a:uLnTx/>
                <a:uFillTx/>
                <a:ea typeface="+mj-ea"/>
                <a:cs typeface="+mj-cs"/>
              </a:rPr>
              <a:t>2026 PROFORMA NOI BY ASSET TYPE</a:t>
            </a:r>
          </a:p>
        </p:txBody>
      </p:sp>
      <p:sp>
        <p:nvSpPr>
          <p:cNvPr id="62" name="Title 1">
            <a:extLst>
              <a:ext uri="{FF2B5EF4-FFF2-40B4-BE49-F238E27FC236}">
                <a16:creationId xmlns:a16="http://schemas.microsoft.com/office/drawing/2014/main" id="{554E3C92-EEB6-EBC5-2DC9-7630DE22C7AF}"/>
              </a:ext>
            </a:extLst>
          </p:cNvPr>
          <p:cNvSpPr txBox="1">
            <a:spLocks/>
          </p:cNvSpPr>
          <p:nvPr/>
        </p:nvSpPr>
        <p:spPr>
          <a:xfrm>
            <a:off x="5206912" y="5012236"/>
            <a:ext cx="4300031" cy="349009"/>
          </a:xfrm>
          <a:prstGeom prst="rect">
            <a:avLst/>
          </a:prstGeom>
        </p:spPr>
        <p:txBody>
          <a:bodyPr>
            <a:noAutofit/>
          </a:bodyPr>
          <a:lstStyle>
            <a:lvl1pPr algn="l" defTabSz="496382" rtl="0" eaLnBrk="1" latinLnBrk="0" hangingPunct="1">
              <a:spcBef>
                <a:spcPct val="0"/>
              </a:spcBef>
              <a:buNone/>
              <a:defRPr sz="2400" kern="1200" cap="all" baseline="0">
                <a:solidFill>
                  <a:schemeClr val="tx1"/>
                </a:solidFill>
                <a:latin typeface="+mj-lt"/>
                <a:ea typeface="+mj-ea"/>
                <a:cs typeface="+mj-cs"/>
              </a:defRPr>
            </a:lvl1pPr>
          </a:lstStyle>
          <a:p>
            <a:pPr marL="0" marR="0" lvl="0" indent="0" defTabSz="496382" rtl="0" eaLnBrk="1" fontAlgn="auto" latinLnBrk="0" hangingPunct="1">
              <a:lnSpc>
                <a:spcPct val="100000"/>
              </a:lnSpc>
              <a:spcBef>
                <a:spcPct val="0"/>
              </a:spcBef>
              <a:spcAft>
                <a:spcPts val="0"/>
              </a:spcAft>
              <a:buClrTx/>
              <a:buSzTx/>
              <a:buFontTx/>
              <a:buNone/>
              <a:tabLst/>
              <a:defRPr/>
            </a:pPr>
            <a:r>
              <a:rPr kumimoji="0" lang="en-US" sz="1200" b="1" i="0" u="none" strike="noStrike" kern="1200" cap="all" spc="0" normalizeH="0" baseline="0" noProof="0" dirty="0">
                <a:ln>
                  <a:noFill/>
                </a:ln>
                <a:solidFill>
                  <a:srgbClr val="27488D"/>
                </a:solidFill>
                <a:effectLst/>
                <a:uLnTx/>
                <a:uFillTx/>
                <a:ea typeface="+mj-ea"/>
                <a:cs typeface="+mj-cs"/>
              </a:rPr>
              <a:t>2026 PROFORMA NOI BY investment TYPE</a:t>
            </a:r>
          </a:p>
        </p:txBody>
      </p:sp>
      <p:graphicFrame>
        <p:nvGraphicFramePr>
          <p:cNvPr id="63" name="Chart 62">
            <a:extLst>
              <a:ext uri="{FF2B5EF4-FFF2-40B4-BE49-F238E27FC236}">
                <a16:creationId xmlns:a16="http://schemas.microsoft.com/office/drawing/2014/main" id="{42617814-C1F2-CE68-636D-408810EE35D7}"/>
              </a:ext>
            </a:extLst>
          </p:cNvPr>
          <p:cNvGraphicFramePr>
            <a:graphicFrameLocks/>
          </p:cNvGraphicFramePr>
          <p:nvPr>
            <p:extLst>
              <p:ext uri="{D42A27DB-BD31-4B8C-83A1-F6EECF244321}">
                <p14:modId xmlns:p14="http://schemas.microsoft.com/office/powerpoint/2010/main" val="641395992"/>
              </p:ext>
            </p:extLst>
          </p:nvPr>
        </p:nvGraphicFramePr>
        <p:xfrm>
          <a:off x="0" y="2131350"/>
          <a:ext cx="5017567" cy="2634277"/>
        </p:xfrm>
        <a:graphic>
          <a:graphicData uri="http://schemas.openxmlformats.org/drawingml/2006/chart">
            <c:chart xmlns:c="http://schemas.openxmlformats.org/drawingml/2006/chart" xmlns:r="http://schemas.openxmlformats.org/officeDocument/2006/relationships" r:id="rId6"/>
          </a:graphicData>
        </a:graphic>
      </p:graphicFrame>
      <p:cxnSp>
        <p:nvCxnSpPr>
          <p:cNvPr id="64" name="Straight Connector 63">
            <a:extLst>
              <a:ext uri="{FF2B5EF4-FFF2-40B4-BE49-F238E27FC236}">
                <a16:creationId xmlns:a16="http://schemas.microsoft.com/office/drawing/2014/main" id="{475D8AC8-6F10-05C3-C6C4-4B8855DD7F86}"/>
              </a:ext>
            </a:extLst>
          </p:cNvPr>
          <p:cNvCxnSpPr>
            <a:cxnSpLocks/>
          </p:cNvCxnSpPr>
          <p:nvPr/>
        </p:nvCxnSpPr>
        <p:spPr>
          <a:xfrm>
            <a:off x="152400" y="4724400"/>
            <a:ext cx="9762031" cy="0"/>
          </a:xfrm>
          <a:prstGeom prst="line">
            <a:avLst/>
          </a:prstGeom>
          <a:noFill/>
          <a:ln w="19050" cap="flat" cmpd="sng" algn="ctr">
            <a:solidFill>
              <a:srgbClr val="156082"/>
            </a:solidFill>
            <a:prstDash val="solid"/>
            <a:miter lim="800000"/>
          </a:ln>
          <a:effectLst/>
        </p:spPr>
      </p:cxnSp>
      <p:cxnSp>
        <p:nvCxnSpPr>
          <p:cNvPr id="65" name="Straight Connector 64">
            <a:extLst>
              <a:ext uri="{FF2B5EF4-FFF2-40B4-BE49-F238E27FC236}">
                <a16:creationId xmlns:a16="http://schemas.microsoft.com/office/drawing/2014/main" id="{F6D7853D-4EC1-7AC3-1854-6807DDD830FB}"/>
              </a:ext>
            </a:extLst>
          </p:cNvPr>
          <p:cNvCxnSpPr>
            <a:cxnSpLocks/>
          </p:cNvCxnSpPr>
          <p:nvPr/>
        </p:nvCxnSpPr>
        <p:spPr>
          <a:xfrm flipV="1">
            <a:off x="4953000" y="1981200"/>
            <a:ext cx="0" cy="2517944"/>
          </a:xfrm>
          <a:prstGeom prst="line">
            <a:avLst/>
          </a:prstGeom>
          <a:noFill/>
          <a:ln w="19050" cap="flat" cmpd="sng" algn="ctr">
            <a:solidFill>
              <a:srgbClr val="156082"/>
            </a:solidFill>
            <a:prstDash val="solid"/>
            <a:miter lim="800000"/>
          </a:ln>
          <a:effectLst/>
        </p:spPr>
      </p:cxnSp>
      <p:grpSp>
        <p:nvGrpSpPr>
          <p:cNvPr id="70" name="Group 69">
            <a:extLst>
              <a:ext uri="{FF2B5EF4-FFF2-40B4-BE49-F238E27FC236}">
                <a16:creationId xmlns:a16="http://schemas.microsoft.com/office/drawing/2014/main" id="{0812C2E4-D1B4-830A-6410-9393EB146512}"/>
              </a:ext>
            </a:extLst>
          </p:cNvPr>
          <p:cNvGrpSpPr/>
          <p:nvPr/>
        </p:nvGrpSpPr>
        <p:grpSpPr>
          <a:xfrm>
            <a:off x="4266555" y="4107067"/>
            <a:ext cx="393426" cy="200061"/>
            <a:chOff x="4277534" y="3896199"/>
            <a:chExt cx="393426" cy="200061"/>
          </a:xfrm>
        </p:grpSpPr>
        <p:sp>
          <p:nvSpPr>
            <p:cNvPr id="71" name="TextBox 71">
              <a:extLst>
                <a:ext uri="{FF2B5EF4-FFF2-40B4-BE49-F238E27FC236}">
                  <a16:creationId xmlns:a16="http://schemas.microsoft.com/office/drawing/2014/main" id="{15F0FCD5-8E30-F732-49F1-DD93DF3AE960}"/>
                </a:ext>
              </a:extLst>
            </p:cNvPr>
            <p:cNvSpPr txBox="1"/>
            <p:nvPr/>
          </p:nvSpPr>
          <p:spPr>
            <a:xfrm>
              <a:off x="4277534" y="3896199"/>
              <a:ext cx="393426" cy="200061"/>
            </a:xfrm>
            <a:prstGeom prst="rect">
              <a:avLst/>
            </a:prstGeom>
            <a:noFill/>
          </p:spPr>
          <p:txBody>
            <a:bodyPr wrap="square" rtlCol="0">
              <a:spAutoFit/>
            </a:bodyPr>
            <a:lstStyle>
              <a:defPPr>
                <a:defRPr lang="en-US"/>
              </a:defPPr>
              <a:lvl1pPr marL="0" indent="0" algn="l" defTabSz="496382" rtl="0" eaLnBrk="1" latinLnBrk="0" hangingPunct="1">
                <a:defRPr sz="2000" kern="1200">
                  <a:solidFill>
                    <a:schemeClr val="tx1"/>
                  </a:solidFill>
                  <a:latin typeface="+mn-lt"/>
                  <a:ea typeface="+mn-ea"/>
                  <a:cs typeface="+mn-cs"/>
                </a:defRPr>
              </a:lvl1pPr>
              <a:lvl2pPr marL="496382" indent="0" algn="l" defTabSz="496382" rtl="0" eaLnBrk="1" latinLnBrk="0" hangingPunct="1">
                <a:defRPr sz="2000" kern="1200">
                  <a:solidFill>
                    <a:schemeClr val="tx1"/>
                  </a:solidFill>
                  <a:latin typeface="+mn-lt"/>
                  <a:ea typeface="+mn-ea"/>
                  <a:cs typeface="+mn-cs"/>
                </a:defRPr>
              </a:lvl2pPr>
              <a:lvl3pPr marL="992764" indent="0" algn="l" defTabSz="496382" rtl="0" eaLnBrk="1" latinLnBrk="0" hangingPunct="1">
                <a:defRPr sz="2000" kern="1200">
                  <a:solidFill>
                    <a:schemeClr val="tx1"/>
                  </a:solidFill>
                  <a:latin typeface="+mn-lt"/>
                  <a:ea typeface="+mn-ea"/>
                  <a:cs typeface="+mn-cs"/>
                </a:defRPr>
              </a:lvl3pPr>
              <a:lvl4pPr marL="1489146" indent="0" algn="l" defTabSz="496382" rtl="0" eaLnBrk="1" latinLnBrk="0" hangingPunct="1">
                <a:defRPr sz="2000" kern="1200">
                  <a:solidFill>
                    <a:schemeClr val="tx1"/>
                  </a:solidFill>
                  <a:latin typeface="+mn-lt"/>
                  <a:ea typeface="+mn-ea"/>
                  <a:cs typeface="+mn-cs"/>
                </a:defRPr>
              </a:lvl4pPr>
              <a:lvl5pPr marL="1985528" indent="0" algn="l" defTabSz="496382" rtl="0" eaLnBrk="1" latinLnBrk="0" hangingPunct="1">
                <a:defRPr sz="2000" kern="1200">
                  <a:solidFill>
                    <a:schemeClr val="tx1"/>
                  </a:solidFill>
                  <a:latin typeface="+mn-lt"/>
                  <a:ea typeface="+mn-ea"/>
                  <a:cs typeface="+mn-cs"/>
                </a:defRPr>
              </a:lvl5pPr>
              <a:lvl6pPr marL="2481910" indent="0" algn="l" defTabSz="496382" rtl="0" eaLnBrk="1" latinLnBrk="0" hangingPunct="1">
                <a:defRPr sz="2000" kern="1200">
                  <a:solidFill>
                    <a:schemeClr val="tx1"/>
                  </a:solidFill>
                  <a:latin typeface="+mn-lt"/>
                  <a:ea typeface="+mn-ea"/>
                  <a:cs typeface="+mn-cs"/>
                </a:defRPr>
              </a:lvl6pPr>
              <a:lvl7pPr marL="2978292" indent="0" algn="l" defTabSz="496382" rtl="0" eaLnBrk="1" latinLnBrk="0" hangingPunct="1">
                <a:defRPr sz="2000" kern="1200">
                  <a:solidFill>
                    <a:schemeClr val="tx1"/>
                  </a:solidFill>
                  <a:latin typeface="+mn-lt"/>
                  <a:ea typeface="+mn-ea"/>
                  <a:cs typeface="+mn-cs"/>
                </a:defRPr>
              </a:lvl7pPr>
              <a:lvl8pPr marL="3474674" indent="0" algn="l" defTabSz="496382" rtl="0" eaLnBrk="1" latinLnBrk="0" hangingPunct="1">
                <a:defRPr sz="2000" kern="1200">
                  <a:solidFill>
                    <a:schemeClr val="tx1"/>
                  </a:solidFill>
                  <a:latin typeface="+mn-lt"/>
                  <a:ea typeface="+mn-ea"/>
                  <a:cs typeface="+mn-cs"/>
                </a:defRPr>
              </a:lvl8pPr>
              <a:lvl9pPr marL="3971056" indent="0" algn="l" defTabSz="496382" rtl="0" eaLnBrk="1" latinLnBrk="0" hangingPunct="1">
                <a:defRPr sz="2000" kern="1200">
                  <a:solidFill>
                    <a:schemeClr val="tx1"/>
                  </a:solidFill>
                  <a:latin typeface="+mn-lt"/>
                  <a:ea typeface="+mn-ea"/>
                  <a:cs typeface="+mn-cs"/>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prstClr val="black"/>
                  </a:solidFill>
                  <a:effectLst/>
                  <a:uLnTx/>
                  <a:uFillTx/>
                </a:rPr>
                <a:t>1%</a:t>
              </a:r>
            </a:p>
          </p:txBody>
        </p:sp>
        <p:cxnSp>
          <p:nvCxnSpPr>
            <p:cNvPr id="72" name="Straight Connector 71">
              <a:extLst>
                <a:ext uri="{FF2B5EF4-FFF2-40B4-BE49-F238E27FC236}">
                  <a16:creationId xmlns:a16="http://schemas.microsoft.com/office/drawing/2014/main" id="{E8A8ACB8-1F0C-6BB2-1CB2-33B34F425E8B}"/>
                </a:ext>
              </a:extLst>
            </p:cNvPr>
            <p:cNvCxnSpPr>
              <a:cxnSpLocks/>
            </p:cNvCxnSpPr>
            <p:nvPr/>
          </p:nvCxnSpPr>
          <p:spPr>
            <a:xfrm>
              <a:off x="4312594" y="4015862"/>
              <a:ext cx="60747" cy="0"/>
            </a:xfrm>
            <a:prstGeom prst="line">
              <a:avLst/>
            </a:prstGeom>
            <a:ln w="9525">
              <a:solidFill>
                <a:srgbClr val="83B5E4"/>
              </a:solidFill>
            </a:ln>
            <a:effectLst/>
          </p:spPr>
          <p:style>
            <a:lnRef idx="2">
              <a:schemeClr val="accent1"/>
            </a:lnRef>
            <a:fillRef idx="0">
              <a:schemeClr val="accent1"/>
            </a:fillRef>
            <a:effectRef idx="1">
              <a:schemeClr val="accent1"/>
            </a:effectRef>
            <a:fontRef idx="minor">
              <a:schemeClr val="tx1"/>
            </a:fontRef>
          </p:style>
        </p:cxnSp>
      </p:grpSp>
      <p:sp>
        <p:nvSpPr>
          <p:cNvPr id="73" name="TextBox 71">
            <a:extLst>
              <a:ext uri="{FF2B5EF4-FFF2-40B4-BE49-F238E27FC236}">
                <a16:creationId xmlns:a16="http://schemas.microsoft.com/office/drawing/2014/main" id="{23935A51-A8F8-7E13-A313-5E571977784F}"/>
              </a:ext>
            </a:extLst>
          </p:cNvPr>
          <p:cNvSpPr txBox="1"/>
          <p:nvPr/>
        </p:nvSpPr>
        <p:spPr>
          <a:xfrm>
            <a:off x="6845573" y="4161773"/>
            <a:ext cx="393427" cy="200061"/>
          </a:xfrm>
          <a:prstGeom prst="rect">
            <a:avLst/>
          </a:prstGeom>
          <a:noFill/>
        </p:spPr>
        <p:txBody>
          <a:bodyPr wrap="square" rtlCol="0">
            <a:spAutoFit/>
          </a:bodyPr>
          <a:lstStyle>
            <a:defPPr>
              <a:defRPr lang="en-US"/>
            </a:defPPr>
            <a:lvl1pPr marL="0" indent="0" algn="l" defTabSz="496382" rtl="0" eaLnBrk="1" latinLnBrk="0" hangingPunct="1">
              <a:defRPr sz="2000" kern="1200">
                <a:solidFill>
                  <a:schemeClr val="tx1"/>
                </a:solidFill>
                <a:latin typeface="+mn-lt"/>
                <a:ea typeface="+mn-ea"/>
                <a:cs typeface="+mn-cs"/>
              </a:defRPr>
            </a:lvl1pPr>
            <a:lvl2pPr marL="496382" indent="0" algn="l" defTabSz="496382" rtl="0" eaLnBrk="1" latinLnBrk="0" hangingPunct="1">
              <a:defRPr sz="2000" kern="1200">
                <a:solidFill>
                  <a:schemeClr val="tx1"/>
                </a:solidFill>
                <a:latin typeface="+mn-lt"/>
                <a:ea typeface="+mn-ea"/>
                <a:cs typeface="+mn-cs"/>
              </a:defRPr>
            </a:lvl2pPr>
            <a:lvl3pPr marL="992764" indent="0" algn="l" defTabSz="496382" rtl="0" eaLnBrk="1" latinLnBrk="0" hangingPunct="1">
              <a:defRPr sz="2000" kern="1200">
                <a:solidFill>
                  <a:schemeClr val="tx1"/>
                </a:solidFill>
                <a:latin typeface="+mn-lt"/>
                <a:ea typeface="+mn-ea"/>
                <a:cs typeface="+mn-cs"/>
              </a:defRPr>
            </a:lvl3pPr>
            <a:lvl4pPr marL="1489146" indent="0" algn="l" defTabSz="496382" rtl="0" eaLnBrk="1" latinLnBrk="0" hangingPunct="1">
              <a:defRPr sz="2000" kern="1200">
                <a:solidFill>
                  <a:schemeClr val="tx1"/>
                </a:solidFill>
                <a:latin typeface="+mn-lt"/>
                <a:ea typeface="+mn-ea"/>
                <a:cs typeface="+mn-cs"/>
              </a:defRPr>
            </a:lvl4pPr>
            <a:lvl5pPr marL="1985528" indent="0" algn="l" defTabSz="496382" rtl="0" eaLnBrk="1" latinLnBrk="0" hangingPunct="1">
              <a:defRPr sz="2000" kern="1200">
                <a:solidFill>
                  <a:schemeClr val="tx1"/>
                </a:solidFill>
                <a:latin typeface="+mn-lt"/>
                <a:ea typeface="+mn-ea"/>
                <a:cs typeface="+mn-cs"/>
              </a:defRPr>
            </a:lvl5pPr>
            <a:lvl6pPr marL="2481910" indent="0" algn="l" defTabSz="496382" rtl="0" eaLnBrk="1" latinLnBrk="0" hangingPunct="1">
              <a:defRPr sz="2000" kern="1200">
                <a:solidFill>
                  <a:schemeClr val="tx1"/>
                </a:solidFill>
                <a:latin typeface="+mn-lt"/>
                <a:ea typeface="+mn-ea"/>
                <a:cs typeface="+mn-cs"/>
              </a:defRPr>
            </a:lvl6pPr>
            <a:lvl7pPr marL="2978292" indent="0" algn="l" defTabSz="496382" rtl="0" eaLnBrk="1" latinLnBrk="0" hangingPunct="1">
              <a:defRPr sz="2000" kern="1200">
                <a:solidFill>
                  <a:schemeClr val="tx1"/>
                </a:solidFill>
                <a:latin typeface="+mn-lt"/>
                <a:ea typeface="+mn-ea"/>
                <a:cs typeface="+mn-cs"/>
              </a:defRPr>
            </a:lvl7pPr>
            <a:lvl8pPr marL="3474674" indent="0" algn="l" defTabSz="496382" rtl="0" eaLnBrk="1" latinLnBrk="0" hangingPunct="1">
              <a:defRPr sz="2000" kern="1200">
                <a:solidFill>
                  <a:schemeClr val="tx1"/>
                </a:solidFill>
                <a:latin typeface="+mn-lt"/>
                <a:ea typeface="+mn-ea"/>
                <a:cs typeface="+mn-cs"/>
              </a:defRPr>
            </a:lvl8pPr>
            <a:lvl9pPr marL="3971056" indent="0" algn="l" defTabSz="496382" rtl="0" eaLnBrk="1" latinLnBrk="0" hangingPunct="1">
              <a:defRPr sz="2000" kern="1200">
                <a:solidFill>
                  <a:schemeClr val="tx1"/>
                </a:solidFill>
                <a:latin typeface="+mn-lt"/>
                <a:ea typeface="+mn-ea"/>
                <a:cs typeface="+mn-cs"/>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prstClr val="black"/>
                </a:solidFill>
                <a:effectLst/>
                <a:uLnTx/>
                <a:uFillTx/>
              </a:rPr>
              <a:t>4%</a:t>
            </a:r>
          </a:p>
        </p:txBody>
      </p:sp>
      <p:sp>
        <p:nvSpPr>
          <p:cNvPr id="75" name="TextBox 71">
            <a:extLst>
              <a:ext uri="{FF2B5EF4-FFF2-40B4-BE49-F238E27FC236}">
                <a16:creationId xmlns:a16="http://schemas.microsoft.com/office/drawing/2014/main" id="{CDFFE0B2-E736-0512-1952-95D7B31A08F0}"/>
              </a:ext>
            </a:extLst>
          </p:cNvPr>
          <p:cNvSpPr txBox="1"/>
          <p:nvPr/>
        </p:nvSpPr>
        <p:spPr>
          <a:xfrm>
            <a:off x="8140974" y="4169088"/>
            <a:ext cx="393426" cy="200061"/>
          </a:xfrm>
          <a:prstGeom prst="rect">
            <a:avLst/>
          </a:prstGeom>
          <a:noFill/>
        </p:spPr>
        <p:txBody>
          <a:bodyPr wrap="square" rtlCol="0">
            <a:spAutoFit/>
          </a:bodyPr>
          <a:lstStyle>
            <a:defPPr>
              <a:defRPr lang="en-US"/>
            </a:defPPr>
            <a:lvl1pPr marL="0" indent="0" algn="l" defTabSz="496382" rtl="0" eaLnBrk="1" latinLnBrk="0" hangingPunct="1">
              <a:defRPr sz="2000" kern="1200">
                <a:solidFill>
                  <a:schemeClr val="tx1"/>
                </a:solidFill>
                <a:latin typeface="+mn-lt"/>
                <a:ea typeface="+mn-ea"/>
                <a:cs typeface="+mn-cs"/>
              </a:defRPr>
            </a:lvl1pPr>
            <a:lvl2pPr marL="496382" indent="0" algn="l" defTabSz="496382" rtl="0" eaLnBrk="1" latinLnBrk="0" hangingPunct="1">
              <a:defRPr sz="2000" kern="1200">
                <a:solidFill>
                  <a:schemeClr val="tx1"/>
                </a:solidFill>
                <a:latin typeface="+mn-lt"/>
                <a:ea typeface="+mn-ea"/>
                <a:cs typeface="+mn-cs"/>
              </a:defRPr>
            </a:lvl2pPr>
            <a:lvl3pPr marL="992764" indent="0" algn="l" defTabSz="496382" rtl="0" eaLnBrk="1" latinLnBrk="0" hangingPunct="1">
              <a:defRPr sz="2000" kern="1200">
                <a:solidFill>
                  <a:schemeClr val="tx1"/>
                </a:solidFill>
                <a:latin typeface="+mn-lt"/>
                <a:ea typeface="+mn-ea"/>
                <a:cs typeface="+mn-cs"/>
              </a:defRPr>
            </a:lvl3pPr>
            <a:lvl4pPr marL="1489146" indent="0" algn="l" defTabSz="496382" rtl="0" eaLnBrk="1" latinLnBrk="0" hangingPunct="1">
              <a:defRPr sz="2000" kern="1200">
                <a:solidFill>
                  <a:schemeClr val="tx1"/>
                </a:solidFill>
                <a:latin typeface="+mn-lt"/>
                <a:ea typeface="+mn-ea"/>
                <a:cs typeface="+mn-cs"/>
              </a:defRPr>
            </a:lvl4pPr>
            <a:lvl5pPr marL="1985528" indent="0" algn="l" defTabSz="496382" rtl="0" eaLnBrk="1" latinLnBrk="0" hangingPunct="1">
              <a:defRPr sz="2000" kern="1200">
                <a:solidFill>
                  <a:schemeClr val="tx1"/>
                </a:solidFill>
                <a:latin typeface="+mn-lt"/>
                <a:ea typeface="+mn-ea"/>
                <a:cs typeface="+mn-cs"/>
              </a:defRPr>
            </a:lvl5pPr>
            <a:lvl6pPr marL="2481910" indent="0" algn="l" defTabSz="496382" rtl="0" eaLnBrk="1" latinLnBrk="0" hangingPunct="1">
              <a:defRPr sz="2000" kern="1200">
                <a:solidFill>
                  <a:schemeClr val="tx1"/>
                </a:solidFill>
                <a:latin typeface="+mn-lt"/>
                <a:ea typeface="+mn-ea"/>
                <a:cs typeface="+mn-cs"/>
              </a:defRPr>
            </a:lvl6pPr>
            <a:lvl7pPr marL="2978292" indent="0" algn="l" defTabSz="496382" rtl="0" eaLnBrk="1" latinLnBrk="0" hangingPunct="1">
              <a:defRPr sz="2000" kern="1200">
                <a:solidFill>
                  <a:schemeClr val="tx1"/>
                </a:solidFill>
                <a:latin typeface="+mn-lt"/>
                <a:ea typeface="+mn-ea"/>
                <a:cs typeface="+mn-cs"/>
              </a:defRPr>
            </a:lvl7pPr>
            <a:lvl8pPr marL="3474674" indent="0" algn="l" defTabSz="496382" rtl="0" eaLnBrk="1" latinLnBrk="0" hangingPunct="1">
              <a:defRPr sz="2000" kern="1200">
                <a:solidFill>
                  <a:schemeClr val="tx1"/>
                </a:solidFill>
                <a:latin typeface="+mn-lt"/>
                <a:ea typeface="+mn-ea"/>
                <a:cs typeface="+mn-cs"/>
              </a:defRPr>
            </a:lvl8pPr>
            <a:lvl9pPr marL="3971056" indent="0" algn="l" defTabSz="496382" rtl="0" eaLnBrk="1" latinLnBrk="0" hangingPunct="1">
              <a:defRPr sz="2000" kern="1200">
                <a:solidFill>
                  <a:schemeClr val="tx1"/>
                </a:solidFill>
                <a:latin typeface="+mn-lt"/>
                <a:ea typeface="+mn-ea"/>
                <a:cs typeface="+mn-cs"/>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prstClr val="black"/>
                </a:solidFill>
                <a:effectLst/>
                <a:uLnTx/>
                <a:uFillTx/>
              </a:rPr>
              <a:t>1%</a:t>
            </a:r>
          </a:p>
        </p:txBody>
      </p:sp>
      <p:sp>
        <p:nvSpPr>
          <p:cNvPr id="76" name="TextBox 71">
            <a:extLst>
              <a:ext uri="{FF2B5EF4-FFF2-40B4-BE49-F238E27FC236}">
                <a16:creationId xmlns:a16="http://schemas.microsoft.com/office/drawing/2014/main" id="{B33EA3F5-AE46-3B85-EBCE-E504558B430F}"/>
              </a:ext>
            </a:extLst>
          </p:cNvPr>
          <p:cNvSpPr txBox="1"/>
          <p:nvPr/>
        </p:nvSpPr>
        <p:spPr>
          <a:xfrm>
            <a:off x="9416268" y="4176511"/>
            <a:ext cx="393426" cy="200061"/>
          </a:xfrm>
          <a:prstGeom prst="rect">
            <a:avLst/>
          </a:prstGeom>
          <a:noFill/>
        </p:spPr>
        <p:txBody>
          <a:bodyPr wrap="square" rtlCol="0">
            <a:spAutoFit/>
          </a:bodyPr>
          <a:lstStyle>
            <a:defPPr>
              <a:defRPr lang="en-US"/>
            </a:defPPr>
            <a:lvl1pPr marL="0" indent="0" algn="l" defTabSz="496382" rtl="0" eaLnBrk="1" latinLnBrk="0" hangingPunct="1">
              <a:defRPr sz="2000" kern="1200">
                <a:solidFill>
                  <a:schemeClr val="tx1"/>
                </a:solidFill>
                <a:latin typeface="+mn-lt"/>
                <a:ea typeface="+mn-ea"/>
                <a:cs typeface="+mn-cs"/>
              </a:defRPr>
            </a:lvl1pPr>
            <a:lvl2pPr marL="496382" indent="0" algn="l" defTabSz="496382" rtl="0" eaLnBrk="1" latinLnBrk="0" hangingPunct="1">
              <a:defRPr sz="2000" kern="1200">
                <a:solidFill>
                  <a:schemeClr val="tx1"/>
                </a:solidFill>
                <a:latin typeface="+mn-lt"/>
                <a:ea typeface="+mn-ea"/>
                <a:cs typeface="+mn-cs"/>
              </a:defRPr>
            </a:lvl2pPr>
            <a:lvl3pPr marL="992764" indent="0" algn="l" defTabSz="496382" rtl="0" eaLnBrk="1" latinLnBrk="0" hangingPunct="1">
              <a:defRPr sz="2000" kern="1200">
                <a:solidFill>
                  <a:schemeClr val="tx1"/>
                </a:solidFill>
                <a:latin typeface="+mn-lt"/>
                <a:ea typeface="+mn-ea"/>
                <a:cs typeface="+mn-cs"/>
              </a:defRPr>
            </a:lvl3pPr>
            <a:lvl4pPr marL="1489146" indent="0" algn="l" defTabSz="496382" rtl="0" eaLnBrk="1" latinLnBrk="0" hangingPunct="1">
              <a:defRPr sz="2000" kern="1200">
                <a:solidFill>
                  <a:schemeClr val="tx1"/>
                </a:solidFill>
                <a:latin typeface="+mn-lt"/>
                <a:ea typeface="+mn-ea"/>
                <a:cs typeface="+mn-cs"/>
              </a:defRPr>
            </a:lvl4pPr>
            <a:lvl5pPr marL="1985528" indent="0" algn="l" defTabSz="496382" rtl="0" eaLnBrk="1" latinLnBrk="0" hangingPunct="1">
              <a:defRPr sz="2000" kern="1200">
                <a:solidFill>
                  <a:schemeClr val="tx1"/>
                </a:solidFill>
                <a:latin typeface="+mn-lt"/>
                <a:ea typeface="+mn-ea"/>
                <a:cs typeface="+mn-cs"/>
              </a:defRPr>
            </a:lvl5pPr>
            <a:lvl6pPr marL="2481910" indent="0" algn="l" defTabSz="496382" rtl="0" eaLnBrk="1" latinLnBrk="0" hangingPunct="1">
              <a:defRPr sz="2000" kern="1200">
                <a:solidFill>
                  <a:schemeClr val="tx1"/>
                </a:solidFill>
                <a:latin typeface="+mn-lt"/>
                <a:ea typeface="+mn-ea"/>
                <a:cs typeface="+mn-cs"/>
              </a:defRPr>
            </a:lvl6pPr>
            <a:lvl7pPr marL="2978292" indent="0" algn="l" defTabSz="496382" rtl="0" eaLnBrk="1" latinLnBrk="0" hangingPunct="1">
              <a:defRPr sz="2000" kern="1200">
                <a:solidFill>
                  <a:schemeClr val="tx1"/>
                </a:solidFill>
                <a:latin typeface="+mn-lt"/>
                <a:ea typeface="+mn-ea"/>
                <a:cs typeface="+mn-cs"/>
              </a:defRPr>
            </a:lvl7pPr>
            <a:lvl8pPr marL="3474674" indent="0" algn="l" defTabSz="496382" rtl="0" eaLnBrk="1" latinLnBrk="0" hangingPunct="1">
              <a:defRPr sz="2000" kern="1200">
                <a:solidFill>
                  <a:schemeClr val="tx1"/>
                </a:solidFill>
                <a:latin typeface="+mn-lt"/>
                <a:ea typeface="+mn-ea"/>
                <a:cs typeface="+mn-cs"/>
              </a:defRPr>
            </a:lvl8pPr>
            <a:lvl9pPr marL="3971056" indent="0" algn="l" defTabSz="496382" rtl="0" eaLnBrk="1" latinLnBrk="0" hangingPunct="1">
              <a:defRPr sz="2000" kern="1200">
                <a:solidFill>
                  <a:schemeClr val="tx1"/>
                </a:solidFill>
                <a:latin typeface="+mn-lt"/>
                <a:ea typeface="+mn-ea"/>
                <a:cs typeface="+mn-cs"/>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prstClr val="black"/>
                </a:solidFill>
                <a:effectLst/>
                <a:uLnTx/>
                <a:uFillTx/>
              </a:rPr>
              <a:t>1%</a:t>
            </a:r>
          </a:p>
        </p:txBody>
      </p:sp>
      <p:cxnSp>
        <p:nvCxnSpPr>
          <p:cNvPr id="78" name="Straight Connector 77">
            <a:extLst>
              <a:ext uri="{FF2B5EF4-FFF2-40B4-BE49-F238E27FC236}">
                <a16:creationId xmlns:a16="http://schemas.microsoft.com/office/drawing/2014/main" id="{FE68FBED-8CD9-8A1A-BAAF-9418836BC361}"/>
              </a:ext>
            </a:extLst>
          </p:cNvPr>
          <p:cNvCxnSpPr>
            <a:cxnSpLocks/>
          </p:cNvCxnSpPr>
          <p:nvPr/>
        </p:nvCxnSpPr>
        <p:spPr>
          <a:xfrm>
            <a:off x="6858000" y="4276542"/>
            <a:ext cx="60747" cy="0"/>
          </a:xfrm>
          <a:prstGeom prst="line">
            <a:avLst/>
          </a:prstGeom>
          <a:ln w="9525">
            <a:solidFill>
              <a:srgbClr val="83B5E4"/>
            </a:solidFill>
          </a:ln>
          <a:effectLst/>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E202AA3D-00B2-9C96-E98A-3C6F5BCED163}"/>
              </a:ext>
            </a:extLst>
          </p:cNvPr>
          <p:cNvCxnSpPr>
            <a:cxnSpLocks/>
          </p:cNvCxnSpPr>
          <p:nvPr/>
        </p:nvCxnSpPr>
        <p:spPr>
          <a:xfrm>
            <a:off x="8153400" y="4290780"/>
            <a:ext cx="60747" cy="0"/>
          </a:xfrm>
          <a:prstGeom prst="line">
            <a:avLst/>
          </a:prstGeom>
          <a:ln w="9525">
            <a:solidFill>
              <a:srgbClr val="83B5E4"/>
            </a:solidFill>
          </a:ln>
          <a:effectLst/>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CE612A37-25E8-85DF-24DA-5265BDE22509}"/>
              </a:ext>
            </a:extLst>
          </p:cNvPr>
          <p:cNvCxnSpPr>
            <a:cxnSpLocks/>
          </p:cNvCxnSpPr>
          <p:nvPr/>
        </p:nvCxnSpPr>
        <p:spPr>
          <a:xfrm>
            <a:off x="9436374" y="4290780"/>
            <a:ext cx="60747" cy="0"/>
          </a:xfrm>
          <a:prstGeom prst="line">
            <a:avLst/>
          </a:prstGeom>
          <a:ln w="9525">
            <a:solidFill>
              <a:srgbClr val="83B5E4"/>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41548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74EE5-9B28-47C2-63D5-2E72F24F5C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BDC991-F58D-DAA4-7F00-B4C398361941}"/>
              </a:ext>
            </a:extLst>
          </p:cNvPr>
          <p:cNvSpPr>
            <a:spLocks noGrp="1"/>
          </p:cNvSpPr>
          <p:nvPr>
            <p:ph type="title"/>
          </p:nvPr>
        </p:nvSpPr>
        <p:spPr>
          <a:xfrm>
            <a:off x="665994" y="1161145"/>
            <a:ext cx="8822430" cy="765572"/>
          </a:xfrm>
          <a:solidFill>
            <a:schemeClr val="bg1">
              <a:lumMod val="95000"/>
            </a:schemeClr>
          </a:solidFill>
          <a:ln>
            <a:no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vert="horz" lIns="75438" tIns="37719" rIns="75438" bIns="37719" rtlCol="0" anchor="ctr">
            <a:noAutofit/>
          </a:bodyPr>
          <a:lstStyle/>
          <a:p>
            <a:pPr algn="ctr"/>
            <a:r>
              <a:rPr lang="en-US" sz="2640" dirty="0"/>
              <a:t>Portfolio Recycling + SHOP Acquisitions = </a:t>
            </a:r>
            <a:br>
              <a:rPr lang="en-US" sz="2640" dirty="0"/>
            </a:br>
            <a:r>
              <a:rPr lang="en-US" sz="2640" dirty="0"/>
              <a:t>Powerful Driver of Earnings &amp; Value Creation</a:t>
            </a:r>
          </a:p>
        </p:txBody>
      </p:sp>
      <p:sp>
        <p:nvSpPr>
          <p:cNvPr id="4" name="Slide Number Placeholder 3">
            <a:extLst>
              <a:ext uri="{FF2B5EF4-FFF2-40B4-BE49-F238E27FC236}">
                <a16:creationId xmlns:a16="http://schemas.microsoft.com/office/drawing/2014/main" id="{74A45E47-A320-5A3C-F9E9-C14C851956D9}"/>
              </a:ext>
            </a:extLst>
          </p:cNvPr>
          <p:cNvSpPr>
            <a:spLocks noGrp="1"/>
          </p:cNvSpPr>
          <p:nvPr>
            <p:ph type="sldNum" sz="quarter" idx="12"/>
          </p:nvPr>
        </p:nvSpPr>
        <p:spPr/>
        <p:txBody>
          <a:bodyPr/>
          <a:lstStyle/>
          <a:p>
            <a:fld id="{72EC4A4F-1961-4045-9081-3C068F331C54}" type="slidenum">
              <a:rPr lang="en-US" smtClean="0"/>
              <a:t>14</a:t>
            </a:fld>
            <a:endParaRPr lang="en-US" dirty="0"/>
          </a:p>
        </p:txBody>
      </p:sp>
      <p:pic>
        <p:nvPicPr>
          <p:cNvPr id="3" name="Picture 2">
            <a:extLst>
              <a:ext uri="{FF2B5EF4-FFF2-40B4-BE49-F238E27FC236}">
                <a16:creationId xmlns:a16="http://schemas.microsoft.com/office/drawing/2014/main" id="{93584F33-8EF5-054A-512F-6DDF37A2085B}"/>
              </a:ext>
            </a:extLst>
          </p:cNvPr>
          <p:cNvPicPr>
            <a:picLocks noChangeAspect="1"/>
          </p:cNvPicPr>
          <p:nvPr/>
        </p:nvPicPr>
        <p:blipFill>
          <a:blip r:embed="rId3"/>
          <a:stretch>
            <a:fillRect/>
          </a:stretch>
        </p:blipFill>
        <p:spPr>
          <a:xfrm>
            <a:off x="665994" y="1966465"/>
            <a:ext cx="3240018" cy="1940574"/>
          </a:xfrm>
          <a:prstGeom prst="rect">
            <a:avLst/>
          </a:prstGeom>
        </p:spPr>
      </p:pic>
      <p:graphicFrame>
        <p:nvGraphicFramePr>
          <p:cNvPr id="6" name="Chart 5">
            <a:extLst>
              <a:ext uri="{FF2B5EF4-FFF2-40B4-BE49-F238E27FC236}">
                <a16:creationId xmlns:a16="http://schemas.microsoft.com/office/drawing/2014/main" id="{A408F94D-969D-50FA-9B24-763174D255E5}"/>
              </a:ext>
            </a:extLst>
          </p:cNvPr>
          <p:cNvGraphicFramePr>
            <a:graphicFrameLocks/>
          </p:cNvGraphicFramePr>
          <p:nvPr/>
        </p:nvGraphicFramePr>
        <p:xfrm>
          <a:off x="5959602" y="2926592"/>
          <a:ext cx="3176778" cy="203414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hart 7">
            <a:extLst>
              <a:ext uri="{FF2B5EF4-FFF2-40B4-BE49-F238E27FC236}">
                <a16:creationId xmlns:a16="http://schemas.microsoft.com/office/drawing/2014/main" id="{D5EC6EE3-413D-01DC-5B16-1DCBCDCFB91C}"/>
              </a:ext>
            </a:extLst>
          </p:cNvPr>
          <p:cNvGraphicFramePr>
            <a:graphicFrameLocks/>
          </p:cNvGraphicFramePr>
          <p:nvPr/>
        </p:nvGraphicFramePr>
        <p:xfrm>
          <a:off x="682759" y="3946787"/>
          <a:ext cx="3262881" cy="1936174"/>
        </p:xfrm>
        <a:graphic>
          <a:graphicData uri="http://schemas.openxmlformats.org/drawingml/2006/chart">
            <c:chart xmlns:c="http://schemas.openxmlformats.org/drawingml/2006/chart" xmlns:r="http://schemas.openxmlformats.org/officeDocument/2006/relationships" r:id="rId5"/>
          </a:graphicData>
        </a:graphic>
      </p:graphicFrame>
      <p:sp>
        <p:nvSpPr>
          <p:cNvPr id="10" name="Arrow: Right 9">
            <a:extLst>
              <a:ext uri="{FF2B5EF4-FFF2-40B4-BE49-F238E27FC236}">
                <a16:creationId xmlns:a16="http://schemas.microsoft.com/office/drawing/2014/main" id="{73D9CFD3-3293-759B-B16E-768D0C3682B4}"/>
              </a:ext>
            </a:extLst>
          </p:cNvPr>
          <p:cNvSpPr/>
          <p:nvPr/>
        </p:nvSpPr>
        <p:spPr>
          <a:xfrm>
            <a:off x="4732709" y="2179875"/>
            <a:ext cx="938784" cy="70408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12"/>
          </a:p>
        </p:txBody>
      </p:sp>
      <p:sp>
        <p:nvSpPr>
          <p:cNvPr id="11" name="Arrow: Right 10">
            <a:extLst>
              <a:ext uri="{FF2B5EF4-FFF2-40B4-BE49-F238E27FC236}">
                <a16:creationId xmlns:a16="http://schemas.microsoft.com/office/drawing/2014/main" id="{FEBA397E-3549-355C-114E-BB4977C64CA9}"/>
              </a:ext>
            </a:extLst>
          </p:cNvPr>
          <p:cNvSpPr/>
          <p:nvPr/>
        </p:nvSpPr>
        <p:spPr>
          <a:xfrm>
            <a:off x="4732709" y="5012311"/>
            <a:ext cx="938784" cy="70408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12"/>
          </a:p>
        </p:txBody>
      </p:sp>
      <p:sp>
        <p:nvSpPr>
          <p:cNvPr id="12" name="TextBox 11">
            <a:extLst>
              <a:ext uri="{FF2B5EF4-FFF2-40B4-BE49-F238E27FC236}">
                <a16:creationId xmlns:a16="http://schemas.microsoft.com/office/drawing/2014/main" id="{DAB6D1A6-A37B-E537-CDA3-F5232ECE373A}"/>
              </a:ext>
            </a:extLst>
          </p:cNvPr>
          <p:cNvSpPr txBox="1"/>
          <p:nvPr/>
        </p:nvSpPr>
        <p:spPr>
          <a:xfrm>
            <a:off x="5959602" y="2379566"/>
            <a:ext cx="2946273" cy="588494"/>
          </a:xfrm>
          <a:prstGeom prst="rect">
            <a:avLst/>
          </a:prstGeom>
          <a:noFill/>
        </p:spPr>
        <p:txBody>
          <a:bodyPr wrap="square" rtlCol="0">
            <a:spAutoFit/>
          </a:bodyPr>
          <a:lstStyle/>
          <a:p>
            <a:r>
              <a:rPr lang="en-US" sz="1612" dirty="0"/>
              <a:t>SHOP 500 BP Spread To Dispo IRR</a:t>
            </a:r>
          </a:p>
        </p:txBody>
      </p:sp>
      <p:sp>
        <p:nvSpPr>
          <p:cNvPr id="14" name="TextBox 13">
            <a:extLst>
              <a:ext uri="{FF2B5EF4-FFF2-40B4-BE49-F238E27FC236}">
                <a16:creationId xmlns:a16="http://schemas.microsoft.com/office/drawing/2014/main" id="{17C00983-CF32-CBEA-36A3-B686967A4D28}"/>
              </a:ext>
            </a:extLst>
          </p:cNvPr>
          <p:cNvSpPr txBox="1"/>
          <p:nvPr/>
        </p:nvSpPr>
        <p:spPr>
          <a:xfrm>
            <a:off x="5959602" y="5212002"/>
            <a:ext cx="3176778" cy="340414"/>
          </a:xfrm>
          <a:prstGeom prst="rect">
            <a:avLst/>
          </a:prstGeom>
          <a:noFill/>
        </p:spPr>
        <p:txBody>
          <a:bodyPr wrap="square" rtlCol="0">
            <a:spAutoFit/>
          </a:bodyPr>
          <a:lstStyle/>
          <a:p>
            <a:r>
              <a:rPr lang="en-US" sz="1612" dirty="0"/>
              <a:t>SHOP 700 BP Spread To WACC</a:t>
            </a:r>
          </a:p>
        </p:txBody>
      </p:sp>
    </p:spTree>
    <p:extLst>
      <p:ext uri="{BB962C8B-B14F-4D97-AF65-F5344CB8AC3E}">
        <p14:creationId xmlns:p14="http://schemas.microsoft.com/office/powerpoint/2010/main" val="402526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CDE22BD-A697-449A-B32E-82B3E933C80D}" type="slidenum">
              <a:rPr lang="en-US" smtClean="0"/>
              <a:pPr/>
              <a:t>15</a:t>
            </a:fld>
            <a:endParaRPr lang="en-US" dirty="0"/>
          </a:p>
        </p:txBody>
      </p:sp>
      <p:sp>
        <p:nvSpPr>
          <p:cNvPr id="8" name="TextBox 7">
            <a:extLst>
              <a:ext uri="{FF2B5EF4-FFF2-40B4-BE49-F238E27FC236}">
                <a16:creationId xmlns:a16="http://schemas.microsoft.com/office/drawing/2014/main" id="{C717FCB1-66CC-39D9-23EA-73B0A9E2B48A}"/>
              </a:ext>
            </a:extLst>
          </p:cNvPr>
          <p:cNvSpPr txBox="1"/>
          <p:nvPr/>
        </p:nvSpPr>
        <p:spPr>
          <a:xfrm rot="16200000">
            <a:off x="-774391" y="2086429"/>
            <a:ext cx="2080834" cy="261610"/>
          </a:xfrm>
          <a:prstGeom prst="rect">
            <a:avLst/>
          </a:prstGeom>
          <a:noFill/>
        </p:spPr>
        <p:txBody>
          <a:bodyPr wrap="square" rtlCol="0">
            <a:spAutoFit/>
          </a:bodyPr>
          <a:lstStyle/>
          <a:p>
            <a:pPr algn="ctr"/>
            <a:r>
              <a:rPr lang="en-US" sz="1100" dirty="0"/>
              <a:t>Millions</a:t>
            </a:r>
          </a:p>
        </p:txBody>
      </p:sp>
      <p:grpSp>
        <p:nvGrpSpPr>
          <p:cNvPr id="14" name="Group 13">
            <a:extLst>
              <a:ext uri="{FF2B5EF4-FFF2-40B4-BE49-F238E27FC236}">
                <a16:creationId xmlns:a16="http://schemas.microsoft.com/office/drawing/2014/main" id="{E25381C5-523F-55B2-0F5A-FEAAEAD85A22}"/>
              </a:ext>
            </a:extLst>
          </p:cNvPr>
          <p:cNvGrpSpPr/>
          <p:nvPr/>
        </p:nvGrpSpPr>
        <p:grpSpPr>
          <a:xfrm>
            <a:off x="152399" y="817540"/>
            <a:ext cx="4876801" cy="2843362"/>
            <a:chOff x="152399" y="817540"/>
            <a:chExt cx="4876801" cy="2843362"/>
          </a:xfrm>
        </p:grpSpPr>
        <p:graphicFrame>
          <p:nvGraphicFramePr>
            <p:cNvPr id="5" name="Chart 4">
              <a:extLst>
                <a:ext uri="{FF2B5EF4-FFF2-40B4-BE49-F238E27FC236}">
                  <a16:creationId xmlns:a16="http://schemas.microsoft.com/office/drawing/2014/main" id="{0EFBD872-6DEA-125E-0CD8-295A6A635DE8}"/>
                </a:ext>
              </a:extLst>
            </p:cNvPr>
            <p:cNvGraphicFramePr/>
            <p:nvPr>
              <p:extLst>
                <p:ext uri="{D42A27DB-BD31-4B8C-83A1-F6EECF244321}">
                  <p14:modId xmlns:p14="http://schemas.microsoft.com/office/powerpoint/2010/main" val="848172423"/>
                </p:ext>
              </p:extLst>
            </p:nvPr>
          </p:nvGraphicFramePr>
          <p:xfrm>
            <a:off x="466724" y="1348168"/>
            <a:ext cx="4191001" cy="1946866"/>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A2C2EF57-ABFA-5429-6145-5AA1D493E3BB}"/>
                </a:ext>
              </a:extLst>
            </p:cNvPr>
            <p:cNvSpPr txBox="1"/>
            <p:nvPr/>
          </p:nvSpPr>
          <p:spPr>
            <a:xfrm>
              <a:off x="152399" y="817540"/>
              <a:ext cx="4876801" cy="430887"/>
            </a:xfrm>
            <a:prstGeom prst="rect">
              <a:avLst/>
            </a:prstGeom>
            <a:noFill/>
          </p:spPr>
          <p:txBody>
            <a:bodyPr wrap="square" rtlCol="0">
              <a:spAutoFit/>
            </a:bodyPr>
            <a:lstStyle/>
            <a:p>
              <a:pPr algn="ctr"/>
              <a:r>
                <a:rPr lang="en-US" sz="1100" b="1" dirty="0">
                  <a:solidFill>
                    <a:schemeClr val="tx2"/>
                  </a:solidFill>
                  <a:latin typeface="Aptos Display" panose="020B0004020202020204" pitchFamily="34" charset="0"/>
                </a:rPr>
                <a:t>DEMOGRAPHICS DRIVE DEMAND</a:t>
              </a:r>
              <a:r>
                <a:rPr lang="en-US" sz="1100" b="1" baseline="30000" dirty="0">
                  <a:solidFill>
                    <a:schemeClr val="tx2"/>
                  </a:solidFill>
                  <a:latin typeface="Aptos Display" panose="020B0004020202020204" pitchFamily="34" charset="0"/>
                </a:rPr>
                <a:t>(1)</a:t>
              </a:r>
            </a:p>
            <a:p>
              <a:pPr algn="ctr"/>
              <a:r>
                <a:rPr lang="en-US" sz="1100" b="1" dirty="0">
                  <a:solidFill>
                    <a:schemeClr val="tx2"/>
                  </a:solidFill>
                  <a:latin typeface="Aptos Display" panose="020B0004020202020204" pitchFamily="34" charset="0"/>
                </a:rPr>
                <a:t>U.S. Senior Population Growth Projections by Age Bracket</a:t>
              </a:r>
              <a:endParaRPr lang="en-US" sz="1100" b="1" baseline="30000" dirty="0">
                <a:solidFill>
                  <a:schemeClr val="tx2"/>
                </a:solidFill>
                <a:latin typeface="Aptos Display" panose="020B0004020202020204" pitchFamily="34" charset="0"/>
              </a:endParaRPr>
            </a:p>
          </p:txBody>
        </p:sp>
        <p:sp>
          <p:nvSpPr>
            <p:cNvPr id="9" name="TextBox 8">
              <a:extLst>
                <a:ext uri="{FF2B5EF4-FFF2-40B4-BE49-F238E27FC236}">
                  <a16:creationId xmlns:a16="http://schemas.microsoft.com/office/drawing/2014/main" id="{325EDFBF-A874-DDEE-4D75-32B2A4A1410C}"/>
                </a:ext>
              </a:extLst>
            </p:cNvPr>
            <p:cNvSpPr txBox="1"/>
            <p:nvPr/>
          </p:nvSpPr>
          <p:spPr>
            <a:xfrm>
              <a:off x="516966" y="3337737"/>
              <a:ext cx="4298557" cy="323165"/>
            </a:xfrm>
            <a:prstGeom prst="rect">
              <a:avLst/>
            </a:prstGeom>
            <a:noFill/>
          </p:spPr>
          <p:txBody>
            <a:bodyPr wrap="square" rtlCol="0">
              <a:spAutoFit/>
            </a:bodyPr>
            <a:lstStyle/>
            <a:p>
              <a:pPr>
                <a:spcAft>
                  <a:spcPts val="600"/>
                </a:spcAft>
              </a:pPr>
              <a:r>
                <a:rPr lang="en-US" sz="750" b="0" i="0" dirty="0">
                  <a:solidFill>
                    <a:srgbClr val="000000"/>
                  </a:solidFill>
                  <a:effectLst/>
                </a:rPr>
                <a:t>Source: U.S. Census Bureau, Population Division. “Projected Population by Age Group and Sex for the United States, Main Series: 2022 - 2100.” November 2023</a:t>
              </a:r>
            </a:p>
          </p:txBody>
        </p:sp>
      </p:grpSp>
      <p:grpSp>
        <p:nvGrpSpPr>
          <p:cNvPr id="11" name="Group 10">
            <a:extLst>
              <a:ext uri="{FF2B5EF4-FFF2-40B4-BE49-F238E27FC236}">
                <a16:creationId xmlns:a16="http://schemas.microsoft.com/office/drawing/2014/main" id="{69D491C9-EFA8-E02D-1C5C-24D0714FE442}"/>
              </a:ext>
            </a:extLst>
          </p:cNvPr>
          <p:cNvGrpSpPr/>
          <p:nvPr/>
        </p:nvGrpSpPr>
        <p:grpSpPr>
          <a:xfrm>
            <a:off x="76199" y="4023714"/>
            <a:ext cx="4876801" cy="2978991"/>
            <a:chOff x="5102245" y="4057549"/>
            <a:chExt cx="4876801" cy="2978991"/>
          </a:xfrm>
        </p:grpSpPr>
        <p:sp>
          <p:nvSpPr>
            <p:cNvPr id="20" name="TextBox 19">
              <a:extLst>
                <a:ext uri="{FF2B5EF4-FFF2-40B4-BE49-F238E27FC236}">
                  <a16:creationId xmlns:a16="http://schemas.microsoft.com/office/drawing/2014/main" id="{6828ADD5-6765-4CA7-8E2E-54A292CABF88}"/>
                </a:ext>
              </a:extLst>
            </p:cNvPr>
            <p:cNvSpPr txBox="1"/>
            <p:nvPr/>
          </p:nvSpPr>
          <p:spPr>
            <a:xfrm>
              <a:off x="5102245" y="4057549"/>
              <a:ext cx="4876801" cy="261610"/>
            </a:xfrm>
            <a:prstGeom prst="rect">
              <a:avLst/>
            </a:prstGeom>
            <a:noFill/>
          </p:spPr>
          <p:txBody>
            <a:bodyPr wrap="square" rtlCol="0">
              <a:spAutoFit/>
            </a:bodyPr>
            <a:lstStyle/>
            <a:p>
              <a:pPr algn="ctr"/>
              <a:r>
                <a:rPr lang="en-US" sz="1100" b="1" dirty="0">
                  <a:solidFill>
                    <a:schemeClr val="tx2"/>
                  </a:solidFill>
                  <a:latin typeface="Aptos Display" panose="020B0004020202020204" pitchFamily="34" charset="0"/>
                </a:rPr>
                <a:t>THE STATE OF SENIORS HOUSING STARTS</a:t>
              </a:r>
              <a:r>
                <a:rPr lang="en-US" sz="1100" b="1" baseline="30000" dirty="0">
                  <a:solidFill>
                    <a:schemeClr val="tx2"/>
                  </a:solidFill>
                  <a:latin typeface="Aptos Display" panose="020B0004020202020204" pitchFamily="34" charset="0"/>
                </a:rPr>
                <a:t>(2)</a:t>
              </a:r>
            </a:p>
          </p:txBody>
        </p:sp>
        <p:sp>
          <p:nvSpPr>
            <p:cNvPr id="23" name="TextBox 22">
              <a:extLst>
                <a:ext uri="{FF2B5EF4-FFF2-40B4-BE49-F238E27FC236}">
                  <a16:creationId xmlns:a16="http://schemas.microsoft.com/office/drawing/2014/main" id="{112A1B81-7342-D1E9-B206-6E4CA6C4CF5D}"/>
                </a:ext>
              </a:extLst>
            </p:cNvPr>
            <p:cNvSpPr txBox="1"/>
            <p:nvPr/>
          </p:nvSpPr>
          <p:spPr>
            <a:xfrm>
              <a:off x="5711845" y="6828791"/>
              <a:ext cx="3962400" cy="207749"/>
            </a:xfrm>
            <a:prstGeom prst="rect">
              <a:avLst/>
            </a:prstGeom>
            <a:noFill/>
          </p:spPr>
          <p:txBody>
            <a:bodyPr wrap="square" rtlCol="0">
              <a:spAutoFit/>
            </a:bodyPr>
            <a:lstStyle/>
            <a:p>
              <a:pPr>
                <a:spcAft>
                  <a:spcPts val="600"/>
                </a:spcAft>
              </a:pPr>
              <a:r>
                <a:rPr lang="en-US" sz="750" b="0" i="0" dirty="0">
                  <a:solidFill>
                    <a:srgbClr val="000000"/>
                  </a:solidFill>
                  <a:effectLst/>
                </a:rPr>
                <a:t>Source: https://www.nicmap.com/blog/construction-starts-falling-behind-needed-demand</a:t>
              </a:r>
            </a:p>
          </p:txBody>
        </p:sp>
        <p:pic>
          <p:nvPicPr>
            <p:cNvPr id="30" name="Picture 29">
              <a:extLst>
                <a:ext uri="{FF2B5EF4-FFF2-40B4-BE49-F238E27FC236}">
                  <a16:creationId xmlns:a16="http://schemas.microsoft.com/office/drawing/2014/main" id="{BDB95654-A6FD-7955-DB30-06F77296C639}"/>
                </a:ext>
              </a:extLst>
            </p:cNvPr>
            <p:cNvPicPr>
              <a:picLocks noChangeAspect="1"/>
            </p:cNvPicPr>
            <p:nvPr/>
          </p:nvPicPr>
          <p:blipFill>
            <a:blip r:embed="rId4"/>
            <a:stretch>
              <a:fillRect/>
            </a:stretch>
          </p:blipFill>
          <p:spPr>
            <a:xfrm>
              <a:off x="5209558" y="4377058"/>
              <a:ext cx="4701572" cy="2286177"/>
            </a:xfrm>
            <a:prstGeom prst="rect">
              <a:avLst/>
            </a:prstGeom>
          </p:spPr>
        </p:pic>
      </p:grpSp>
      <p:sp>
        <p:nvSpPr>
          <p:cNvPr id="6" name="Title 3">
            <a:extLst>
              <a:ext uri="{FF2B5EF4-FFF2-40B4-BE49-F238E27FC236}">
                <a16:creationId xmlns:a16="http://schemas.microsoft.com/office/drawing/2014/main" id="{E05C7F68-CE48-E344-0FC7-9DEDE31C2033}"/>
              </a:ext>
            </a:extLst>
          </p:cNvPr>
          <p:cNvSpPr txBox="1">
            <a:spLocks/>
          </p:cNvSpPr>
          <p:nvPr/>
        </p:nvSpPr>
        <p:spPr>
          <a:xfrm>
            <a:off x="114298" y="12432"/>
            <a:ext cx="9067801" cy="685800"/>
          </a:xfrm>
          <a:prstGeom prst="rect">
            <a:avLst/>
          </a:prstGeom>
        </p:spPr>
        <p:txBody>
          <a:bodyPr vert="horz" lIns="99276" tIns="49638" rIns="99276" bIns="49638" rtlCol="0" anchor="b">
            <a:normAutofit/>
          </a:bodyPr>
          <a:lstStyle>
            <a:lvl1pPr algn="l" defTabSz="496382" rtl="0" eaLnBrk="1" latinLnBrk="0" hangingPunct="1">
              <a:spcBef>
                <a:spcPct val="0"/>
              </a:spcBef>
              <a:buNone/>
              <a:defRPr sz="2400" kern="1200">
                <a:solidFill>
                  <a:schemeClr val="accent1">
                    <a:lumMod val="75000"/>
                  </a:schemeClr>
                </a:solidFill>
                <a:latin typeface="Aptos" panose="020B0004020202020204" pitchFamily="34" charset="0"/>
                <a:ea typeface="+mj-ea"/>
                <a:cs typeface="+mj-cs"/>
              </a:defRPr>
            </a:lvl1pPr>
          </a:lstStyle>
          <a:p>
            <a:r>
              <a:rPr lang="en-US" sz="1600" cap="all" dirty="0">
                <a:solidFill>
                  <a:srgbClr val="002F86"/>
                </a:solidFill>
              </a:rPr>
              <a:t>favorable industry fundamentals</a:t>
            </a:r>
            <a:endParaRPr lang="en-US" sz="1600" cap="all" dirty="0">
              <a:solidFill>
                <a:srgbClr val="002F86"/>
              </a:solidFill>
              <a:latin typeface="Aptos "/>
            </a:endParaRPr>
          </a:p>
        </p:txBody>
      </p:sp>
      <p:sp>
        <p:nvSpPr>
          <p:cNvPr id="3" name="TextBox 2">
            <a:extLst>
              <a:ext uri="{FF2B5EF4-FFF2-40B4-BE49-F238E27FC236}">
                <a16:creationId xmlns:a16="http://schemas.microsoft.com/office/drawing/2014/main" id="{C3A44B26-D485-199F-EBC0-4051B403578C}"/>
              </a:ext>
            </a:extLst>
          </p:cNvPr>
          <p:cNvSpPr txBox="1"/>
          <p:nvPr/>
        </p:nvSpPr>
        <p:spPr>
          <a:xfrm>
            <a:off x="5216919" y="990600"/>
            <a:ext cx="4598465" cy="2800767"/>
          </a:xfrm>
          <a:prstGeom prst="rect">
            <a:avLst/>
          </a:prstGeom>
          <a:noFill/>
          <a:ln w="25400">
            <a:solidFill>
              <a:schemeClr val="accent6">
                <a:lumMod val="75000"/>
              </a:schemeClr>
            </a:solidFill>
          </a:ln>
        </p:spPr>
        <p:txBody>
          <a:bodyPr wrap="square" rtlCol="0">
            <a:spAutoFit/>
          </a:bodyPr>
          <a:lstStyle/>
          <a:p>
            <a:pPr marL="342900" indent="-342900">
              <a:spcAft>
                <a:spcPts val="600"/>
              </a:spcAft>
              <a:buFont typeface="Wingdings" panose="05000000000000000000" pitchFamily="2" charset="2"/>
              <a:buChar char="§"/>
            </a:pPr>
            <a:endParaRPr lang="en-US" sz="1600" dirty="0"/>
          </a:p>
          <a:p>
            <a:pPr marL="347663" indent="-347663">
              <a:spcAft>
                <a:spcPts val="200"/>
              </a:spcAft>
              <a:buFontTx/>
              <a:buAutoNum type="arabicParenBoth"/>
            </a:pPr>
            <a:r>
              <a:rPr lang="en-US" sz="1600" dirty="0">
                <a:ea typeface="Malgun Gothic" panose="020B0503020000020004" pitchFamily="34" charset="-127"/>
                <a:cs typeface="Times New Roman" panose="02020603050405020304" pitchFamily="18" charset="0"/>
              </a:rPr>
              <a:t>Demographics and relatively low supply drives occupancy highs and above average rate growth. Demand now exceeds new supply.</a:t>
            </a:r>
          </a:p>
          <a:p>
            <a:pPr marL="347663" indent="-347663">
              <a:spcAft>
                <a:spcPts val="200"/>
              </a:spcAft>
              <a:buFontTx/>
              <a:buAutoNum type="arabicParenBoth"/>
            </a:pPr>
            <a:endParaRPr lang="en-US" sz="1600" dirty="0">
              <a:ea typeface="Malgun Gothic" panose="020B0503020000020004" pitchFamily="34" charset="-127"/>
              <a:cs typeface="Times New Roman" panose="02020603050405020304" pitchFamily="18" charset="0"/>
            </a:endParaRPr>
          </a:p>
          <a:p>
            <a:pPr marL="347663" indent="-347663">
              <a:spcAft>
                <a:spcPts val="200"/>
              </a:spcAft>
              <a:buFontTx/>
              <a:buAutoNum type="arabicParenBoth"/>
            </a:pPr>
            <a:r>
              <a:rPr lang="en-US" sz="1600" dirty="0"/>
              <a:t>Construction starts are at historical lows.</a:t>
            </a:r>
          </a:p>
          <a:p>
            <a:pPr marL="347663" indent="-347663">
              <a:spcAft>
                <a:spcPts val="200"/>
              </a:spcAft>
              <a:buFontTx/>
              <a:buAutoNum type="arabicParenBoth"/>
            </a:pPr>
            <a:endParaRPr lang="en-US" sz="1600" baseline="30000" dirty="0"/>
          </a:p>
          <a:p>
            <a:pPr marL="347663" indent="-347663">
              <a:spcAft>
                <a:spcPts val="200"/>
              </a:spcAft>
              <a:buFontTx/>
              <a:buAutoNum type="arabicParenBoth"/>
            </a:pPr>
            <a:r>
              <a:rPr lang="en-US" sz="1600" dirty="0"/>
              <a:t>Years 2025 through 2029 represent acquisition opportunities as owners look to monetize ahead of loan maturities.</a:t>
            </a:r>
            <a:endParaRPr lang="en-US" sz="1600" baseline="30000" dirty="0"/>
          </a:p>
          <a:p>
            <a:pPr marL="342900" indent="-342900">
              <a:spcAft>
                <a:spcPts val="600"/>
              </a:spcAft>
              <a:buFont typeface="Wingdings" panose="05000000000000000000" pitchFamily="2" charset="2"/>
              <a:buChar char="§"/>
            </a:pPr>
            <a:endParaRPr lang="en-US" sz="800" b="0" i="0" dirty="0">
              <a:solidFill>
                <a:srgbClr val="000000"/>
              </a:solidFill>
              <a:effectLst/>
            </a:endParaRPr>
          </a:p>
        </p:txBody>
      </p:sp>
      <p:grpSp>
        <p:nvGrpSpPr>
          <p:cNvPr id="4" name="Group 3">
            <a:extLst>
              <a:ext uri="{FF2B5EF4-FFF2-40B4-BE49-F238E27FC236}">
                <a16:creationId xmlns:a16="http://schemas.microsoft.com/office/drawing/2014/main" id="{8990ADF7-819F-2A58-F575-39EADECE6393}"/>
              </a:ext>
            </a:extLst>
          </p:cNvPr>
          <p:cNvGrpSpPr/>
          <p:nvPr/>
        </p:nvGrpSpPr>
        <p:grpSpPr>
          <a:xfrm>
            <a:off x="4966914" y="4023714"/>
            <a:ext cx="4876801" cy="2978991"/>
            <a:chOff x="112307" y="4057549"/>
            <a:chExt cx="4876801" cy="2978991"/>
          </a:xfrm>
        </p:grpSpPr>
        <p:sp>
          <p:nvSpPr>
            <p:cNvPr id="12" name="TextBox 11">
              <a:extLst>
                <a:ext uri="{FF2B5EF4-FFF2-40B4-BE49-F238E27FC236}">
                  <a16:creationId xmlns:a16="http://schemas.microsoft.com/office/drawing/2014/main" id="{153F89C3-D833-B681-87C2-85DC05EC8167}"/>
                </a:ext>
              </a:extLst>
            </p:cNvPr>
            <p:cNvSpPr txBox="1"/>
            <p:nvPr/>
          </p:nvSpPr>
          <p:spPr>
            <a:xfrm>
              <a:off x="112307" y="4057549"/>
              <a:ext cx="4876801" cy="430887"/>
            </a:xfrm>
            <a:prstGeom prst="rect">
              <a:avLst/>
            </a:prstGeom>
            <a:noFill/>
          </p:spPr>
          <p:txBody>
            <a:bodyPr wrap="square" rtlCol="0">
              <a:spAutoFit/>
            </a:bodyPr>
            <a:lstStyle/>
            <a:p>
              <a:pPr algn="ctr"/>
              <a:r>
                <a:rPr lang="en-US" sz="1100" b="1" dirty="0">
                  <a:solidFill>
                    <a:schemeClr val="tx2"/>
                  </a:solidFill>
                  <a:latin typeface="Aptos Display" panose="020B0004020202020204" pitchFamily="34" charset="0"/>
                </a:rPr>
                <a:t>SECTOR SEEING EXTENDED LOAN MATURITIES</a:t>
              </a:r>
              <a:r>
                <a:rPr lang="en-US" sz="1100" b="1" baseline="30000" dirty="0">
                  <a:solidFill>
                    <a:schemeClr val="tx2"/>
                  </a:solidFill>
                  <a:latin typeface="Aptos Display" panose="020B0004020202020204" pitchFamily="34" charset="0"/>
                </a:rPr>
                <a:t>(3)</a:t>
              </a:r>
            </a:p>
            <a:p>
              <a:pPr algn="ctr"/>
              <a:r>
                <a:rPr lang="en-US" sz="1100" b="1" dirty="0">
                  <a:solidFill>
                    <a:schemeClr val="tx2"/>
                  </a:solidFill>
                  <a:latin typeface="Aptos Display" panose="020B0004020202020204" pitchFamily="34" charset="0"/>
                </a:rPr>
                <a:t>Senior Living Loan Maturities by Original Loan Maturities - Projected</a:t>
              </a:r>
              <a:r>
                <a:rPr lang="en-US" sz="1100" b="1" baseline="30000" dirty="0">
                  <a:solidFill>
                    <a:schemeClr val="tx2"/>
                  </a:solidFill>
                  <a:latin typeface="Aptos Display" panose="020B0004020202020204" pitchFamily="34" charset="0"/>
                </a:rPr>
                <a:t> </a:t>
              </a:r>
              <a:endParaRPr lang="en-US" sz="1100" b="1" dirty="0">
                <a:solidFill>
                  <a:schemeClr val="tx2"/>
                </a:solidFill>
                <a:latin typeface="Aptos Display" panose="020B0004020202020204" pitchFamily="34" charset="0"/>
              </a:endParaRPr>
            </a:p>
          </p:txBody>
        </p:sp>
        <p:sp>
          <p:nvSpPr>
            <p:cNvPr id="13" name="TextBox 12">
              <a:extLst>
                <a:ext uri="{FF2B5EF4-FFF2-40B4-BE49-F238E27FC236}">
                  <a16:creationId xmlns:a16="http://schemas.microsoft.com/office/drawing/2014/main" id="{203C9D80-7215-96E3-B323-5EE00D6AF564}"/>
                </a:ext>
              </a:extLst>
            </p:cNvPr>
            <p:cNvSpPr txBox="1"/>
            <p:nvPr/>
          </p:nvSpPr>
          <p:spPr>
            <a:xfrm>
              <a:off x="784191" y="6828791"/>
              <a:ext cx="3810002" cy="207749"/>
            </a:xfrm>
            <a:prstGeom prst="rect">
              <a:avLst/>
            </a:prstGeom>
            <a:noFill/>
          </p:spPr>
          <p:txBody>
            <a:bodyPr wrap="square" rtlCol="0">
              <a:spAutoFit/>
            </a:bodyPr>
            <a:lstStyle/>
            <a:p>
              <a:pPr>
                <a:spcAft>
                  <a:spcPts val="600"/>
                </a:spcAft>
              </a:pPr>
              <a:r>
                <a:rPr lang="en-US" sz="750" b="0" i="0" dirty="0">
                  <a:solidFill>
                    <a:srgbClr val="000000"/>
                  </a:solidFill>
                  <a:effectLst/>
                </a:rPr>
                <a:t>Source: Cushman and Wakefield Research; MSCI Real Capital Analytics data, 1Q 2025 </a:t>
              </a:r>
            </a:p>
          </p:txBody>
        </p:sp>
        <p:pic>
          <p:nvPicPr>
            <p:cNvPr id="18" name="Picture 17">
              <a:extLst>
                <a:ext uri="{FF2B5EF4-FFF2-40B4-BE49-F238E27FC236}">
                  <a16:creationId xmlns:a16="http://schemas.microsoft.com/office/drawing/2014/main" id="{EC7809C7-AFE5-56F1-8CB1-13B4ED915CBF}"/>
                </a:ext>
              </a:extLst>
            </p:cNvPr>
            <p:cNvPicPr>
              <a:picLocks noChangeAspect="1"/>
            </p:cNvPicPr>
            <p:nvPr/>
          </p:nvPicPr>
          <p:blipFill>
            <a:blip r:embed="rId5"/>
            <a:stretch>
              <a:fillRect/>
            </a:stretch>
          </p:blipFill>
          <p:spPr>
            <a:xfrm>
              <a:off x="432244" y="4604280"/>
              <a:ext cx="4468003" cy="2037492"/>
            </a:xfrm>
            <a:prstGeom prst="rect">
              <a:avLst/>
            </a:prstGeom>
          </p:spPr>
        </p:pic>
        <p:sp>
          <p:nvSpPr>
            <p:cNvPr id="10" name="Rectangle 9">
              <a:extLst>
                <a:ext uri="{FF2B5EF4-FFF2-40B4-BE49-F238E27FC236}">
                  <a16:creationId xmlns:a16="http://schemas.microsoft.com/office/drawing/2014/main" id="{88673291-2820-05FA-E432-AB73F099AF67}"/>
                </a:ext>
              </a:extLst>
            </p:cNvPr>
            <p:cNvSpPr/>
            <p:nvPr/>
          </p:nvSpPr>
          <p:spPr>
            <a:xfrm>
              <a:off x="2895600" y="4909428"/>
              <a:ext cx="1676400" cy="1567572"/>
            </a:xfrm>
            <a:prstGeom prst="rect">
              <a:avLst/>
            </a:prstGeom>
            <a:noFill/>
            <a:ln w="22225">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7254822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F22DA-2E75-6C27-930D-930EDF63F8E7}"/>
              </a:ext>
            </a:extLst>
          </p:cNvPr>
          <p:cNvSpPr>
            <a:spLocks noGrp="1"/>
          </p:cNvSpPr>
          <p:nvPr>
            <p:ph type="title"/>
          </p:nvPr>
        </p:nvSpPr>
        <p:spPr>
          <a:xfrm>
            <a:off x="654771" y="1147892"/>
            <a:ext cx="8304551" cy="1071220"/>
          </a:xfrm>
        </p:spPr>
        <p:txBody>
          <a:bodyPr anchor="b">
            <a:normAutofit/>
          </a:bodyPr>
          <a:lstStyle/>
          <a:p>
            <a:r>
              <a:rPr lang="en-US" sz="3960" dirty="0">
                <a:highlight>
                  <a:srgbClr val="FFFF00"/>
                </a:highlight>
              </a:rPr>
              <a:t>Hypothetical Case Study ????</a:t>
            </a:r>
          </a:p>
        </p:txBody>
      </p:sp>
      <p:sp>
        <p:nvSpPr>
          <p:cNvPr id="3" name="Content Placeholder 2">
            <a:extLst>
              <a:ext uri="{FF2B5EF4-FFF2-40B4-BE49-F238E27FC236}">
                <a16:creationId xmlns:a16="http://schemas.microsoft.com/office/drawing/2014/main" id="{21909B1A-9CA9-1FDE-F23D-1A2B422BB913}"/>
              </a:ext>
            </a:extLst>
          </p:cNvPr>
          <p:cNvSpPr>
            <a:spLocks noGrp="1"/>
          </p:cNvSpPr>
          <p:nvPr>
            <p:ph idx="1"/>
          </p:nvPr>
        </p:nvSpPr>
        <p:spPr>
          <a:xfrm>
            <a:off x="508236" y="2799780"/>
            <a:ext cx="3737991" cy="3002546"/>
          </a:xfrm>
        </p:spPr>
        <p:txBody>
          <a:bodyPr anchor="ctr">
            <a:normAutofit/>
          </a:bodyPr>
          <a:lstStyle/>
          <a:p>
            <a:pPr marL="0" indent="0">
              <a:buNone/>
            </a:pPr>
            <a:r>
              <a:rPr lang="en-US" sz="1650" dirty="0"/>
              <a:t>For top‑tier, high‑occupancy assets, REVPOR is materially outpacing EXPOR, widening operating spreads. A ~200 bp rate‑over‑expense delta supports durable high‑single‑digit to low‑double‑digit NOI growth with no reliance on occupancy lift.</a:t>
            </a:r>
          </a:p>
        </p:txBody>
      </p:sp>
      <p:pic>
        <p:nvPicPr>
          <p:cNvPr id="5" name="Picture 4" descr="The image depicts a financial table showcasing key metrics such as occupancy rates, revenue, expenses, net operating income (NOI), and growth percentages for a hypothetical property over a period, indicating a stable occupancy and steady revenue growth.&#10;&#10;AI-generated content may be incorrect.">
            <a:extLst>
              <a:ext uri="{FF2B5EF4-FFF2-40B4-BE49-F238E27FC236}">
                <a16:creationId xmlns:a16="http://schemas.microsoft.com/office/drawing/2014/main" id="{B2314404-6610-AF3E-0FF9-325F4F526589}"/>
              </a:ext>
            </a:extLst>
          </p:cNvPr>
          <p:cNvPicPr>
            <a:picLocks noChangeAspect="1"/>
          </p:cNvPicPr>
          <p:nvPr/>
        </p:nvPicPr>
        <p:blipFill>
          <a:blip r:embed="rId3"/>
          <a:stretch>
            <a:fillRect/>
          </a:stretch>
        </p:blipFill>
        <p:spPr>
          <a:xfrm>
            <a:off x="4529674" y="3070460"/>
            <a:ext cx="4248979" cy="2358182"/>
          </a:xfrm>
          <a:prstGeom prst="rect">
            <a:avLst/>
          </a:prstGeom>
        </p:spPr>
      </p:pic>
    </p:spTree>
    <p:extLst>
      <p:ext uri="{BB962C8B-B14F-4D97-AF65-F5344CB8AC3E}">
        <p14:creationId xmlns:p14="http://schemas.microsoft.com/office/powerpoint/2010/main" val="1179339682"/>
      </p:ext>
    </p:extLst>
  </p:cSld>
  <p:clrMapOvr>
    <a:masterClrMapping/>
  </p:clrMapOvr>
  <p:extLst>
    <p:ext uri="{6950BFC3-D8DA-4A85-94F7-54DA5524770B}">
      <p188:commentRel xmlns:p188="http://schemas.microsoft.com/office/powerpoint/2018/8/main" r:id="rId2"/>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80D6E4A-1B96-7386-BDF3-D4673C2801A7}"/>
              </a:ext>
            </a:extLst>
          </p:cNvPr>
          <p:cNvSpPr>
            <a:spLocks noGrp="1"/>
          </p:cNvSpPr>
          <p:nvPr>
            <p:ph type="ctrTitle"/>
          </p:nvPr>
        </p:nvSpPr>
        <p:spPr/>
        <p:txBody>
          <a:bodyPr/>
          <a:lstStyle/>
          <a:p>
            <a:r>
              <a:rPr lang="en-US" dirty="0"/>
              <a:t>APPENDIX</a:t>
            </a:r>
          </a:p>
        </p:txBody>
      </p:sp>
      <p:sp>
        <p:nvSpPr>
          <p:cNvPr id="4" name="Slide Number Placeholder 3">
            <a:extLst>
              <a:ext uri="{FF2B5EF4-FFF2-40B4-BE49-F238E27FC236}">
                <a16:creationId xmlns:a16="http://schemas.microsoft.com/office/drawing/2014/main" id="{CA292F4E-75D6-5867-6535-8BBB2EB9B3B5}"/>
              </a:ext>
            </a:extLst>
          </p:cNvPr>
          <p:cNvSpPr>
            <a:spLocks noGrp="1"/>
          </p:cNvSpPr>
          <p:nvPr>
            <p:ph type="sldNum" sz="quarter" idx="12"/>
          </p:nvPr>
        </p:nvSpPr>
        <p:spPr/>
        <p:txBody>
          <a:bodyPr/>
          <a:lstStyle/>
          <a:p>
            <a:fld id="{D23DB2DA-6FC0-49FE-BD19-A60201A706BC}" type="slidenum">
              <a:rPr lang="en-US" smtClean="0"/>
              <a:t>17</a:t>
            </a:fld>
            <a:endParaRPr lang="en-US"/>
          </a:p>
        </p:txBody>
      </p:sp>
    </p:spTree>
    <p:extLst>
      <p:ext uri="{BB962C8B-B14F-4D97-AF65-F5344CB8AC3E}">
        <p14:creationId xmlns:p14="http://schemas.microsoft.com/office/powerpoint/2010/main" val="36599651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95463" y="526731"/>
            <a:ext cx="2137546" cy="200055"/>
          </a:xfrm>
          <a:prstGeom prst="rect">
            <a:avLst/>
          </a:prstGeom>
        </p:spPr>
        <p:txBody>
          <a:bodyPr wrap="square">
            <a:spAutoFit/>
          </a:bodyPr>
          <a:lstStyle/>
          <a:p>
            <a:pPr marL="243848" indent="-243848"/>
            <a:r>
              <a:rPr lang="en-US" sz="700" cap="all" dirty="0">
                <a:cs typeface="Times New Roman" pitchFamily="18" charset="0"/>
              </a:rPr>
              <a:t>(dollar amounts in thousands)</a:t>
            </a:r>
            <a:endParaRPr lang="en-US" sz="700" cap="all" dirty="0">
              <a:latin typeface="+mj-lt"/>
              <a:cs typeface="Times New Roman" pitchFamily="18" charset="0"/>
            </a:endParaRPr>
          </a:p>
        </p:txBody>
      </p:sp>
      <p:sp>
        <p:nvSpPr>
          <p:cNvPr id="2" name="Slide Number Placeholder 1"/>
          <p:cNvSpPr>
            <a:spLocks noGrp="1"/>
          </p:cNvSpPr>
          <p:nvPr>
            <p:ph type="sldNum" sz="quarter" idx="12"/>
          </p:nvPr>
        </p:nvSpPr>
        <p:spPr/>
        <p:txBody>
          <a:bodyPr/>
          <a:lstStyle/>
          <a:p>
            <a:fld id="{0CDE22BD-A697-449A-B32E-82B3E933C80D}" type="slidenum">
              <a:rPr lang="en-US" smtClean="0"/>
              <a:pPr/>
              <a:t>18</a:t>
            </a:fld>
            <a:endParaRPr lang="en-US" dirty="0"/>
          </a:p>
        </p:txBody>
      </p:sp>
      <p:grpSp>
        <p:nvGrpSpPr>
          <p:cNvPr id="11" name="Group 10">
            <a:extLst>
              <a:ext uri="{FF2B5EF4-FFF2-40B4-BE49-F238E27FC236}">
                <a16:creationId xmlns:a16="http://schemas.microsoft.com/office/drawing/2014/main" id="{B20B6438-A0EC-427D-2526-D66C284884DC}"/>
              </a:ext>
            </a:extLst>
          </p:cNvPr>
          <p:cNvGrpSpPr/>
          <p:nvPr/>
        </p:nvGrpSpPr>
        <p:grpSpPr>
          <a:xfrm>
            <a:off x="10391" y="3843215"/>
            <a:ext cx="3369291" cy="292388"/>
            <a:chOff x="0" y="874599"/>
            <a:chExt cx="5948816" cy="292388"/>
          </a:xfrm>
        </p:grpSpPr>
        <p:sp>
          <p:nvSpPr>
            <p:cNvPr id="12" name="Pentagon 31">
              <a:extLst>
                <a:ext uri="{FF2B5EF4-FFF2-40B4-BE49-F238E27FC236}">
                  <a16:creationId xmlns:a16="http://schemas.microsoft.com/office/drawing/2014/main" id="{25E5E9B6-1CB8-EB55-9F15-61EC0F3943BF}"/>
                </a:ext>
              </a:extLst>
            </p:cNvPr>
            <p:cNvSpPr/>
            <p:nvPr/>
          </p:nvSpPr>
          <p:spPr>
            <a:xfrm>
              <a:off x="0" y="892435"/>
              <a:ext cx="5948816" cy="260113"/>
            </a:xfrm>
            <a:prstGeom prst="homePlate">
              <a:avLst/>
            </a:prstGeom>
            <a:solidFill>
              <a:srgbClr val="253C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14" name="TextBox 13">
              <a:extLst>
                <a:ext uri="{FF2B5EF4-FFF2-40B4-BE49-F238E27FC236}">
                  <a16:creationId xmlns:a16="http://schemas.microsoft.com/office/drawing/2014/main" id="{2969F90F-9F11-6E23-A234-0018AC40579D}"/>
                </a:ext>
              </a:extLst>
            </p:cNvPr>
            <p:cNvSpPr txBox="1"/>
            <p:nvPr/>
          </p:nvSpPr>
          <p:spPr>
            <a:xfrm>
              <a:off x="462577" y="874599"/>
              <a:ext cx="5486233" cy="292388"/>
            </a:xfrm>
            <a:prstGeom prst="rect">
              <a:avLst/>
            </a:prstGeom>
            <a:noFill/>
            <a:ln>
              <a:noFill/>
            </a:ln>
          </p:spPr>
          <p:txBody>
            <a:bodyPr wrap="square" rtlCol="0">
              <a:spAutoFit/>
            </a:bodyPr>
            <a:lstStyle/>
            <a:p>
              <a:r>
                <a:rPr lang="en-US" sz="1300" b="1" cap="all" dirty="0">
                  <a:solidFill>
                    <a:schemeClr val="bg1"/>
                  </a:solidFill>
                  <a:latin typeface="+mj-lt"/>
                  <a:ea typeface="+mj-ea"/>
                  <a:cs typeface="+mj-cs"/>
                </a:rPr>
                <a:t>MORTGAGE LOANS</a:t>
              </a:r>
            </a:p>
          </p:txBody>
        </p:sp>
      </p:grpSp>
      <p:grpSp>
        <p:nvGrpSpPr>
          <p:cNvPr id="18" name="Group 17">
            <a:extLst>
              <a:ext uri="{FF2B5EF4-FFF2-40B4-BE49-F238E27FC236}">
                <a16:creationId xmlns:a16="http://schemas.microsoft.com/office/drawing/2014/main" id="{4B82470A-1904-B86D-81E4-A14AD2CF946E}"/>
              </a:ext>
            </a:extLst>
          </p:cNvPr>
          <p:cNvGrpSpPr/>
          <p:nvPr/>
        </p:nvGrpSpPr>
        <p:grpSpPr>
          <a:xfrm>
            <a:off x="6118" y="961445"/>
            <a:ext cx="3369291" cy="292388"/>
            <a:chOff x="0" y="874599"/>
            <a:chExt cx="5948816" cy="292388"/>
          </a:xfrm>
        </p:grpSpPr>
        <p:sp>
          <p:nvSpPr>
            <p:cNvPr id="20" name="Pentagon 31">
              <a:extLst>
                <a:ext uri="{FF2B5EF4-FFF2-40B4-BE49-F238E27FC236}">
                  <a16:creationId xmlns:a16="http://schemas.microsoft.com/office/drawing/2014/main" id="{CB52CA26-2940-4124-BE5E-098B433F2F91}"/>
                </a:ext>
              </a:extLst>
            </p:cNvPr>
            <p:cNvSpPr/>
            <p:nvPr/>
          </p:nvSpPr>
          <p:spPr>
            <a:xfrm>
              <a:off x="0" y="892435"/>
              <a:ext cx="5948816" cy="260113"/>
            </a:xfrm>
            <a:prstGeom prst="homePlate">
              <a:avLst/>
            </a:prstGeom>
            <a:solidFill>
              <a:srgbClr val="253C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1" name="TextBox 20">
              <a:extLst>
                <a:ext uri="{FF2B5EF4-FFF2-40B4-BE49-F238E27FC236}">
                  <a16:creationId xmlns:a16="http://schemas.microsoft.com/office/drawing/2014/main" id="{A45919E9-1AE7-9FF8-1986-51270BAC571F}"/>
                </a:ext>
              </a:extLst>
            </p:cNvPr>
            <p:cNvSpPr txBox="1"/>
            <p:nvPr/>
          </p:nvSpPr>
          <p:spPr>
            <a:xfrm>
              <a:off x="462577" y="874599"/>
              <a:ext cx="5486233" cy="292388"/>
            </a:xfrm>
            <a:prstGeom prst="rect">
              <a:avLst/>
            </a:prstGeom>
            <a:noFill/>
            <a:ln>
              <a:noFill/>
            </a:ln>
          </p:spPr>
          <p:txBody>
            <a:bodyPr wrap="square" rtlCol="0">
              <a:spAutoFit/>
            </a:bodyPr>
            <a:lstStyle/>
            <a:p>
              <a:r>
                <a:rPr lang="en-US" sz="1300" b="1" cap="all" dirty="0">
                  <a:solidFill>
                    <a:schemeClr val="bg1"/>
                  </a:solidFill>
                  <a:latin typeface="+mj-lt"/>
                  <a:ea typeface="+mj-ea"/>
                  <a:cs typeface="+mj-cs"/>
                </a:rPr>
                <a:t>ACQUISITIONS</a:t>
              </a:r>
            </a:p>
          </p:txBody>
        </p:sp>
      </p:grpSp>
      <p:sp>
        <p:nvSpPr>
          <p:cNvPr id="3" name="Title 3">
            <a:extLst>
              <a:ext uri="{FF2B5EF4-FFF2-40B4-BE49-F238E27FC236}">
                <a16:creationId xmlns:a16="http://schemas.microsoft.com/office/drawing/2014/main" id="{56913EAA-E795-54B7-E792-DEFEFCE4B1FC}"/>
              </a:ext>
            </a:extLst>
          </p:cNvPr>
          <p:cNvSpPr txBox="1">
            <a:spLocks/>
          </p:cNvSpPr>
          <p:nvPr/>
        </p:nvSpPr>
        <p:spPr>
          <a:xfrm>
            <a:off x="152399" y="-55418"/>
            <a:ext cx="9601200" cy="685800"/>
          </a:xfrm>
          <a:prstGeom prst="rect">
            <a:avLst/>
          </a:prstGeom>
        </p:spPr>
        <p:txBody>
          <a:bodyPr vert="horz" lIns="99276" tIns="49638" rIns="99276" bIns="49638" rtlCol="0" anchor="b">
            <a:normAutofit/>
          </a:bodyPr>
          <a:lstStyle>
            <a:lvl1pPr algn="l" defTabSz="496382" rtl="0" eaLnBrk="1" latinLnBrk="0" hangingPunct="1">
              <a:spcBef>
                <a:spcPct val="0"/>
              </a:spcBef>
              <a:buNone/>
              <a:defRPr sz="2400" kern="1200">
                <a:solidFill>
                  <a:schemeClr val="accent1">
                    <a:lumMod val="75000"/>
                  </a:schemeClr>
                </a:solidFill>
                <a:latin typeface="Aptos" panose="020B0004020202020204" pitchFamily="34" charset="0"/>
                <a:ea typeface="+mj-ea"/>
                <a:cs typeface="+mj-cs"/>
              </a:defRPr>
            </a:lvl1pPr>
          </a:lstStyle>
          <a:p>
            <a:r>
              <a:rPr lang="en-US" sz="1600" cap="all" dirty="0">
                <a:solidFill>
                  <a:srgbClr val="002F86"/>
                </a:solidFill>
              </a:rPr>
              <a:t>Real Estate Activities – INVESTMENTS</a:t>
            </a:r>
            <a:endParaRPr lang="en-US" sz="1600" cap="all" dirty="0">
              <a:solidFill>
                <a:srgbClr val="002F86"/>
              </a:solidFill>
              <a:latin typeface="Aptos "/>
            </a:endParaRPr>
          </a:p>
        </p:txBody>
      </p:sp>
      <p:graphicFrame>
        <p:nvGraphicFramePr>
          <p:cNvPr id="6" name="Object 5">
            <a:extLst>
              <a:ext uri="{FF2B5EF4-FFF2-40B4-BE49-F238E27FC236}">
                <a16:creationId xmlns:a16="http://schemas.microsoft.com/office/drawing/2014/main" id="{CACBC081-5F6A-E03D-B73E-72172A638BB1}"/>
              </a:ext>
            </a:extLst>
          </p:cNvPr>
          <p:cNvGraphicFramePr>
            <a:graphicFrameLocks noChangeAspect="1"/>
          </p:cNvGraphicFramePr>
          <p:nvPr>
            <p:extLst>
              <p:ext uri="{D42A27DB-BD31-4B8C-83A1-F6EECF244321}">
                <p14:modId xmlns:p14="http://schemas.microsoft.com/office/powerpoint/2010/main" val="905982034"/>
              </p:ext>
            </p:extLst>
          </p:nvPr>
        </p:nvGraphicFramePr>
        <p:xfrm>
          <a:off x="145472" y="1400605"/>
          <a:ext cx="9739932" cy="2071381"/>
        </p:xfrm>
        <a:graphic>
          <a:graphicData uri="http://schemas.openxmlformats.org/presentationml/2006/ole">
            <mc:AlternateContent xmlns:mc="http://schemas.openxmlformats.org/markup-compatibility/2006">
              <mc:Choice xmlns:v="urn:schemas-microsoft-com:vml" Requires="v">
                <p:oleObj name="Worksheet" r:id="rId3" imgW="11734858" imgH="2495640" progId="Excel.Sheet.12">
                  <p:link/>
                </p:oleObj>
              </mc:Choice>
              <mc:Fallback>
                <p:oleObj name="Worksheet" r:id="rId3" imgW="11734858" imgH="2495640" progId="Excel.Sheet.12">
                  <p:link/>
                  <p:pic>
                    <p:nvPicPr>
                      <p:cNvPr id="6" name="Object 5">
                        <a:extLst>
                          <a:ext uri="{FF2B5EF4-FFF2-40B4-BE49-F238E27FC236}">
                            <a16:creationId xmlns:a16="http://schemas.microsoft.com/office/drawing/2014/main" id="{CACBC081-5F6A-E03D-B73E-72172A638BB1}"/>
                          </a:ext>
                        </a:extLst>
                      </p:cNvPr>
                      <p:cNvPicPr/>
                      <p:nvPr/>
                    </p:nvPicPr>
                    <p:blipFill>
                      <a:blip r:embed="rId4"/>
                      <a:stretch>
                        <a:fillRect/>
                      </a:stretch>
                    </p:blipFill>
                    <p:spPr>
                      <a:xfrm>
                        <a:off x="145472" y="1400605"/>
                        <a:ext cx="9739932" cy="2071381"/>
                      </a:xfrm>
                      <a:prstGeom prst="rect">
                        <a:avLst/>
                      </a:prstGeom>
                    </p:spPr>
                  </p:pic>
                </p:oleObj>
              </mc:Fallback>
            </mc:AlternateContent>
          </a:graphicData>
        </a:graphic>
      </p:graphicFrame>
      <p:graphicFrame>
        <p:nvGraphicFramePr>
          <p:cNvPr id="7" name="Table 6">
            <a:extLst>
              <a:ext uri="{FF2B5EF4-FFF2-40B4-BE49-F238E27FC236}">
                <a16:creationId xmlns:a16="http://schemas.microsoft.com/office/drawing/2014/main" id="{15DF5460-15AD-6DE4-C975-6EC434F191F9}"/>
              </a:ext>
            </a:extLst>
          </p:cNvPr>
          <p:cNvGraphicFramePr>
            <a:graphicFrameLocks noGrp="1"/>
          </p:cNvGraphicFramePr>
          <p:nvPr>
            <p:extLst>
              <p:ext uri="{D42A27DB-BD31-4B8C-83A1-F6EECF244321}">
                <p14:modId xmlns:p14="http://schemas.microsoft.com/office/powerpoint/2010/main" val="1065763146"/>
              </p:ext>
            </p:extLst>
          </p:nvPr>
        </p:nvGraphicFramePr>
        <p:xfrm>
          <a:off x="-2163542" y="4435099"/>
          <a:ext cx="1986561" cy="1123950"/>
        </p:xfrm>
        <a:graphic>
          <a:graphicData uri="http://schemas.openxmlformats.org/drawingml/2006/table">
            <a:tbl>
              <a:tblPr>
                <a:tableStyleId>{5C22544A-7EE6-4342-B048-85BDC9FD1C3A}</a:tableStyleId>
              </a:tblPr>
              <a:tblGrid>
                <a:gridCol w="1986561">
                  <a:extLst>
                    <a:ext uri="{9D8B030D-6E8A-4147-A177-3AD203B41FA5}">
                      <a16:colId xmlns:a16="http://schemas.microsoft.com/office/drawing/2014/main" val="3815876151"/>
                    </a:ext>
                  </a:extLst>
                </a:gridCol>
              </a:tblGrid>
              <a:tr h="190500">
                <a:tc>
                  <a:txBody>
                    <a:bodyPr/>
                    <a:lstStyle/>
                    <a:p>
                      <a:pPr algn="l" fontAlgn="b">
                        <a:buNone/>
                      </a:pPr>
                      <a:r>
                        <a:rPr lang="en-US" sz="900" u="none" strike="noStrike" dirty="0">
                          <a:effectLst/>
                        </a:rPr>
                        <a:t>100-1285 Delta Township</a:t>
                      </a:r>
                      <a:endParaRPr lang="en-US" sz="900" b="0" i="0" u="none" strike="noStrike" dirty="0">
                        <a:solidFill>
                          <a:srgbClr val="000000"/>
                        </a:solidFill>
                        <a:effectLst/>
                        <a:latin typeface="Franklin Gothic Book" panose="020B0503020102020204" pitchFamily="34" charset="0"/>
                      </a:endParaRPr>
                    </a:p>
                  </a:txBody>
                  <a:tcPr marL="0" marR="0" marT="0" marB="0" anchor="b"/>
                </a:tc>
                <a:extLst>
                  <a:ext uri="{0D108BD9-81ED-4DB2-BD59-A6C34878D82A}">
                    <a16:rowId xmlns:a16="http://schemas.microsoft.com/office/drawing/2014/main" val="2550979682"/>
                  </a:ext>
                </a:extLst>
              </a:tr>
              <a:tr h="190500">
                <a:tc>
                  <a:txBody>
                    <a:bodyPr/>
                    <a:lstStyle/>
                    <a:p>
                      <a:pPr algn="l" fontAlgn="b">
                        <a:buNone/>
                      </a:pPr>
                      <a:r>
                        <a:rPr lang="en-US" sz="900" u="none" strike="noStrike" dirty="0">
                          <a:effectLst/>
                        </a:rPr>
                        <a:t>227-1287 Loves Park (Rockford)</a:t>
                      </a:r>
                      <a:endParaRPr lang="en-US" sz="900" b="0" i="0" u="none" strike="noStrike" dirty="0">
                        <a:solidFill>
                          <a:srgbClr val="000000"/>
                        </a:solidFill>
                        <a:effectLst/>
                        <a:latin typeface="Franklin Gothic Book" panose="020B0503020102020204" pitchFamily="34" charset="0"/>
                      </a:endParaRPr>
                    </a:p>
                  </a:txBody>
                  <a:tcPr marL="0" marR="0" marT="0" marB="0" anchor="b"/>
                </a:tc>
                <a:extLst>
                  <a:ext uri="{0D108BD9-81ED-4DB2-BD59-A6C34878D82A}">
                    <a16:rowId xmlns:a16="http://schemas.microsoft.com/office/drawing/2014/main" val="1363350680"/>
                  </a:ext>
                </a:extLst>
              </a:tr>
              <a:tr h="180975">
                <a:tc>
                  <a:txBody>
                    <a:bodyPr/>
                    <a:lstStyle/>
                    <a:p>
                      <a:pPr algn="l" fontAlgn="b">
                        <a:buNone/>
                      </a:pPr>
                      <a:endParaRPr lang="en-US" sz="900" b="0" i="0" u="none" strike="noStrike" dirty="0">
                        <a:solidFill>
                          <a:srgbClr val="000000"/>
                        </a:solidFill>
                        <a:effectLst/>
                        <a:latin typeface="Franklin Gothic Book" panose="020B0503020102020204" pitchFamily="34" charset="0"/>
                      </a:endParaRPr>
                    </a:p>
                  </a:txBody>
                  <a:tcPr marL="0" marR="0" marT="0" marB="0" anchor="b"/>
                </a:tc>
                <a:extLst>
                  <a:ext uri="{0D108BD9-81ED-4DB2-BD59-A6C34878D82A}">
                    <a16:rowId xmlns:a16="http://schemas.microsoft.com/office/drawing/2014/main" val="1726722800"/>
                  </a:ext>
                </a:extLst>
              </a:tr>
              <a:tr h="180975">
                <a:tc>
                  <a:txBody>
                    <a:bodyPr/>
                    <a:lstStyle/>
                    <a:p>
                      <a:pPr algn="l" fontAlgn="b">
                        <a:buNone/>
                      </a:pPr>
                      <a:endParaRPr lang="en-US" sz="900" b="0" i="0" u="none" strike="noStrike" dirty="0">
                        <a:solidFill>
                          <a:srgbClr val="000000"/>
                        </a:solidFill>
                        <a:effectLst/>
                        <a:latin typeface="Franklin Gothic Book" panose="020B0503020102020204" pitchFamily="34" charset="0"/>
                      </a:endParaRPr>
                    </a:p>
                  </a:txBody>
                  <a:tcPr marL="0" marR="0" marT="0" marB="0" anchor="b"/>
                </a:tc>
                <a:extLst>
                  <a:ext uri="{0D108BD9-81ED-4DB2-BD59-A6C34878D82A}">
                    <a16:rowId xmlns:a16="http://schemas.microsoft.com/office/drawing/2014/main" val="3817111409"/>
                  </a:ext>
                </a:extLst>
              </a:tr>
              <a:tr h="190500">
                <a:tc>
                  <a:txBody>
                    <a:bodyPr/>
                    <a:lstStyle/>
                    <a:p>
                      <a:pPr algn="l" fontAlgn="b">
                        <a:buNone/>
                      </a:pPr>
                      <a:r>
                        <a:rPr lang="en-US" sz="900" u="none" strike="noStrike" dirty="0">
                          <a:effectLst/>
                        </a:rPr>
                        <a:t>100-1288 Highpoint at Stonecrest</a:t>
                      </a:r>
                      <a:endParaRPr lang="en-US" sz="900" b="0" i="0" u="none" strike="noStrike" dirty="0">
                        <a:solidFill>
                          <a:srgbClr val="000000"/>
                        </a:solidFill>
                        <a:effectLst/>
                        <a:latin typeface="Franklin Gothic Book" panose="020B0503020102020204" pitchFamily="34" charset="0"/>
                      </a:endParaRPr>
                    </a:p>
                  </a:txBody>
                  <a:tcPr marL="0" marR="0" marT="0" marB="0" anchor="b"/>
                </a:tc>
                <a:extLst>
                  <a:ext uri="{0D108BD9-81ED-4DB2-BD59-A6C34878D82A}">
                    <a16:rowId xmlns:a16="http://schemas.microsoft.com/office/drawing/2014/main" val="448736990"/>
                  </a:ext>
                </a:extLst>
              </a:tr>
              <a:tr h="190500">
                <a:tc>
                  <a:txBody>
                    <a:bodyPr/>
                    <a:lstStyle/>
                    <a:p>
                      <a:pPr algn="l" fontAlgn="b">
                        <a:buNone/>
                      </a:pPr>
                      <a:r>
                        <a:rPr lang="en-US" sz="900" u="none" strike="noStrike" dirty="0">
                          <a:effectLst/>
                        </a:rPr>
                        <a:t>100-1289 Oakmont of Covina/Moorpark</a:t>
                      </a:r>
                      <a:endParaRPr lang="en-US" sz="900" b="0" i="0" u="none" strike="noStrike" dirty="0">
                        <a:solidFill>
                          <a:srgbClr val="000000"/>
                        </a:solidFill>
                        <a:effectLst/>
                        <a:latin typeface="Franklin Gothic Book" panose="020B0503020102020204" pitchFamily="34" charset="0"/>
                      </a:endParaRPr>
                    </a:p>
                  </a:txBody>
                  <a:tcPr marL="0" marR="0" marT="0" marB="0" anchor="b"/>
                </a:tc>
                <a:extLst>
                  <a:ext uri="{0D108BD9-81ED-4DB2-BD59-A6C34878D82A}">
                    <a16:rowId xmlns:a16="http://schemas.microsoft.com/office/drawing/2014/main" val="1108914865"/>
                  </a:ext>
                </a:extLst>
              </a:tr>
            </a:tbl>
          </a:graphicData>
        </a:graphic>
      </p:graphicFrame>
      <p:graphicFrame>
        <p:nvGraphicFramePr>
          <p:cNvPr id="8" name="Object 7">
            <a:extLst>
              <a:ext uri="{FF2B5EF4-FFF2-40B4-BE49-F238E27FC236}">
                <a16:creationId xmlns:a16="http://schemas.microsoft.com/office/drawing/2014/main" id="{EEB20CA5-8279-80F3-FD82-F8B17F45A3C7}"/>
              </a:ext>
            </a:extLst>
          </p:cNvPr>
          <p:cNvGraphicFramePr>
            <a:graphicFrameLocks noChangeAspect="1"/>
          </p:cNvGraphicFramePr>
          <p:nvPr>
            <p:extLst>
              <p:ext uri="{D42A27DB-BD31-4B8C-83A1-F6EECF244321}">
                <p14:modId xmlns:p14="http://schemas.microsoft.com/office/powerpoint/2010/main" val="126570229"/>
              </p:ext>
            </p:extLst>
          </p:nvPr>
        </p:nvGraphicFramePr>
        <p:xfrm>
          <a:off x="109900" y="4210592"/>
          <a:ext cx="9811075" cy="1715430"/>
        </p:xfrm>
        <a:graphic>
          <a:graphicData uri="http://schemas.openxmlformats.org/presentationml/2006/ole">
            <mc:AlternateContent xmlns:mc="http://schemas.openxmlformats.org/markup-compatibility/2006">
              <mc:Choice xmlns:v="urn:schemas-microsoft-com:vml" Requires="v">
                <p:oleObj name="Worksheet" r:id="rId5" imgW="11820572" imgH="2066783" progId="Excel.Sheet.12">
                  <p:link/>
                </p:oleObj>
              </mc:Choice>
              <mc:Fallback>
                <p:oleObj name="Worksheet" r:id="rId5" imgW="11820572" imgH="2066783" progId="Excel.Sheet.12">
                  <p:link/>
                  <p:pic>
                    <p:nvPicPr>
                      <p:cNvPr id="8" name="Object 7">
                        <a:extLst>
                          <a:ext uri="{FF2B5EF4-FFF2-40B4-BE49-F238E27FC236}">
                            <a16:creationId xmlns:a16="http://schemas.microsoft.com/office/drawing/2014/main" id="{EEB20CA5-8279-80F3-FD82-F8B17F45A3C7}"/>
                          </a:ext>
                        </a:extLst>
                      </p:cNvPr>
                      <p:cNvPicPr/>
                      <p:nvPr/>
                    </p:nvPicPr>
                    <p:blipFill>
                      <a:blip r:embed="rId6"/>
                      <a:stretch>
                        <a:fillRect/>
                      </a:stretch>
                    </p:blipFill>
                    <p:spPr>
                      <a:xfrm>
                        <a:off x="109900" y="4210592"/>
                        <a:ext cx="9811075" cy="1715430"/>
                      </a:xfrm>
                      <a:prstGeom prst="rect">
                        <a:avLst/>
                      </a:prstGeom>
                    </p:spPr>
                  </p:pic>
                </p:oleObj>
              </mc:Fallback>
            </mc:AlternateContent>
          </a:graphicData>
        </a:graphic>
      </p:graphicFrame>
      <p:sp>
        <p:nvSpPr>
          <p:cNvPr id="9" name="TextBox 8">
            <a:extLst>
              <a:ext uri="{FF2B5EF4-FFF2-40B4-BE49-F238E27FC236}">
                <a16:creationId xmlns:a16="http://schemas.microsoft.com/office/drawing/2014/main" id="{176123CB-117B-515A-B3B4-DD7D947BEB16}"/>
              </a:ext>
            </a:extLst>
          </p:cNvPr>
          <p:cNvSpPr txBox="1"/>
          <p:nvPr/>
        </p:nvSpPr>
        <p:spPr>
          <a:xfrm>
            <a:off x="217676" y="5963231"/>
            <a:ext cx="9441861" cy="605294"/>
          </a:xfrm>
          <a:prstGeom prst="rect">
            <a:avLst/>
          </a:prstGeom>
          <a:noFill/>
        </p:spPr>
        <p:txBody>
          <a:bodyPr wrap="square" rtlCol="0">
            <a:spAutoFit/>
          </a:bodyPr>
          <a:lstStyle/>
          <a:p>
            <a:pPr marL="228600" indent="-228600">
              <a:spcAft>
                <a:spcPts val="200"/>
              </a:spcAft>
              <a:buFontTx/>
              <a:buAutoNum type="arabicParenBoth"/>
            </a:pPr>
            <a:r>
              <a:rPr lang="en-US" sz="750" dirty="0">
                <a:ea typeface="Malgun Gothic" panose="020B0503020000020004" pitchFamily="34" charset="-127"/>
                <a:cs typeface="Times New Roman" panose="02020603050405020304" pitchFamily="18" charset="0"/>
              </a:rPr>
              <a:t>Represents mortgage loans commitment to construct seniors housing communities and to fund working capital and interest reserve. The borrowers contribute equity, which initially funds the construction. Once all of the borrower’s equity has been drawn, we fund the additional commitment. </a:t>
            </a:r>
          </a:p>
          <a:p>
            <a:pPr marL="228600" indent="-228600">
              <a:spcAft>
                <a:spcPts val="200"/>
              </a:spcAft>
              <a:buFontTx/>
              <a:buAutoNum type="arabicParenBoth"/>
            </a:pPr>
            <a:r>
              <a:rPr lang="en-US" sz="750" dirty="0">
                <a:ea typeface="Malgun Gothic" panose="020B0503020000020004" pitchFamily="34" charset="-127"/>
                <a:cs typeface="Times New Roman" panose="02020603050405020304" pitchFamily="18" charset="0"/>
              </a:rPr>
              <a:t>The initial additional commitment includes interest reserve of $2,000 and additional loan proceeds of $1,950 which are available between June 2026 and November 2027, based on debt service coverage.</a:t>
            </a:r>
          </a:p>
          <a:p>
            <a:pPr marL="228600" indent="-228600">
              <a:spcAft>
                <a:spcPts val="200"/>
              </a:spcAft>
              <a:buFontTx/>
              <a:buAutoNum type="arabicParenBoth"/>
            </a:pPr>
            <a:r>
              <a:rPr lang="en-US" sz="750" dirty="0">
                <a:ea typeface="Malgun Gothic" panose="020B0503020000020004" pitchFamily="34" charset="-127"/>
                <a:cs typeface="Times New Roman" panose="02020603050405020304" pitchFamily="18" charset="0"/>
              </a:rPr>
              <a:t>The initial additional commitment includes interest reserve of $2,200. </a:t>
            </a:r>
          </a:p>
        </p:txBody>
      </p:sp>
    </p:spTree>
    <p:extLst>
      <p:ext uri="{BB962C8B-B14F-4D97-AF65-F5344CB8AC3E}">
        <p14:creationId xmlns:p14="http://schemas.microsoft.com/office/powerpoint/2010/main" val="7246891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CDE22BD-A697-449A-B32E-82B3E933C80D}" type="slidenum">
              <a:rPr lang="en-US" smtClean="0"/>
              <a:pPr/>
              <a:t>19</a:t>
            </a:fld>
            <a:endParaRPr lang="en-US" dirty="0"/>
          </a:p>
        </p:txBody>
      </p:sp>
      <p:sp>
        <p:nvSpPr>
          <p:cNvPr id="35" name="Rectangle 34">
            <a:extLst>
              <a:ext uri="{FF2B5EF4-FFF2-40B4-BE49-F238E27FC236}">
                <a16:creationId xmlns:a16="http://schemas.microsoft.com/office/drawing/2014/main" id="{43C2888C-F65D-4DAE-AC86-5702EA6758EC}"/>
              </a:ext>
            </a:extLst>
          </p:cNvPr>
          <p:cNvSpPr/>
          <p:nvPr/>
        </p:nvSpPr>
        <p:spPr>
          <a:xfrm>
            <a:off x="152400" y="526731"/>
            <a:ext cx="2137546" cy="200055"/>
          </a:xfrm>
          <a:prstGeom prst="rect">
            <a:avLst/>
          </a:prstGeom>
        </p:spPr>
        <p:txBody>
          <a:bodyPr wrap="square">
            <a:spAutoFit/>
          </a:bodyPr>
          <a:lstStyle/>
          <a:p>
            <a:pPr marL="243848" indent="-243848"/>
            <a:r>
              <a:rPr lang="en-US" sz="700" cap="all" dirty="0">
                <a:cs typeface="Times New Roman" pitchFamily="18" charset="0"/>
              </a:rPr>
              <a:t>(dollar amounts in thousands)</a:t>
            </a:r>
            <a:endParaRPr lang="en-US" sz="700" cap="all" dirty="0">
              <a:latin typeface="+mj-lt"/>
              <a:cs typeface="Times New Roman" pitchFamily="18" charset="0"/>
            </a:endParaRPr>
          </a:p>
        </p:txBody>
      </p:sp>
      <p:pic>
        <p:nvPicPr>
          <p:cNvPr id="23" name="Picture 22">
            <a:extLst>
              <a:ext uri="{FF2B5EF4-FFF2-40B4-BE49-F238E27FC236}">
                <a16:creationId xmlns:a16="http://schemas.microsoft.com/office/drawing/2014/main" id="{AE8AF7B5-6D50-FA22-D6A4-8E5AC4EEC707}"/>
              </a:ext>
            </a:extLst>
          </p:cNvPr>
          <p:cNvPicPr>
            <a:picLocks noChangeAspect="1"/>
          </p:cNvPicPr>
          <p:nvPr/>
        </p:nvPicPr>
        <p:blipFill>
          <a:blip r:embed="rId3"/>
          <a:stretch>
            <a:fillRect/>
          </a:stretch>
        </p:blipFill>
        <p:spPr>
          <a:xfrm>
            <a:off x="280815" y="830184"/>
            <a:ext cx="9515841" cy="1455816"/>
          </a:xfrm>
          <a:prstGeom prst="rect">
            <a:avLst/>
          </a:prstGeom>
        </p:spPr>
      </p:pic>
      <p:sp>
        <p:nvSpPr>
          <p:cNvPr id="5" name="TextBox 4">
            <a:extLst>
              <a:ext uri="{FF2B5EF4-FFF2-40B4-BE49-F238E27FC236}">
                <a16:creationId xmlns:a16="http://schemas.microsoft.com/office/drawing/2014/main" id="{30FC0CFB-8611-6A9F-A015-B870EF0B8360}"/>
              </a:ext>
            </a:extLst>
          </p:cNvPr>
          <p:cNvSpPr txBox="1"/>
          <p:nvPr/>
        </p:nvSpPr>
        <p:spPr>
          <a:xfrm>
            <a:off x="381000" y="2286000"/>
            <a:ext cx="9231376" cy="1502976"/>
          </a:xfrm>
          <a:prstGeom prst="rect">
            <a:avLst/>
          </a:prstGeom>
          <a:noFill/>
        </p:spPr>
        <p:txBody>
          <a:bodyPr wrap="square" rtlCol="0">
            <a:spAutoFit/>
          </a:bodyPr>
          <a:lstStyle/>
          <a:p>
            <a:pPr marL="228600" indent="-228600">
              <a:spcAft>
                <a:spcPts val="400"/>
              </a:spcAft>
              <a:buFontTx/>
              <a:buAutoNum type="arabicParenBoth"/>
            </a:pPr>
            <a:r>
              <a:rPr lang="en-US" sz="750" dirty="0">
                <a:cs typeface="Times New Roman" pitchFamily="18" charset="0"/>
              </a:rPr>
              <a:t>See our Form 10-K for a list of all of our purchase options. Expected sales proceeds are subject to change.</a:t>
            </a:r>
          </a:p>
          <a:p>
            <a:pPr marL="228600" indent="-228600">
              <a:spcAft>
                <a:spcPts val="400"/>
              </a:spcAft>
              <a:buFontTx/>
              <a:buAutoNum type="arabicParenBoth"/>
            </a:pPr>
            <a:r>
              <a:rPr lang="en-US" sz="750" dirty="0">
                <a:cs typeface="Times New Roman" pitchFamily="18" charset="0"/>
              </a:rPr>
              <a:t>In 3Q25, the operator provided notice of its intent to exercise its purchase option. </a:t>
            </a:r>
          </a:p>
          <a:p>
            <a:pPr marL="228600" indent="-228600">
              <a:spcAft>
                <a:spcPts val="400"/>
              </a:spcAft>
              <a:buFontTx/>
              <a:buAutoNum type="arabicParenBoth"/>
            </a:pPr>
            <a:r>
              <a:rPr lang="en-US" sz="750" dirty="0">
                <a:cs typeface="Times New Roman" pitchFamily="18" charset="0"/>
              </a:rPr>
              <a:t>These properties were acquired through a sale-leaseback transaction, subject to a lease agreement that contains a purchase option. In accordance with GAAP, the purchased properties are presented as a financing receivable on our </a:t>
            </a:r>
            <a:r>
              <a:rPr lang="en-US" sz="750" i="1" dirty="0">
                <a:cs typeface="Times New Roman" pitchFamily="18" charset="0"/>
              </a:rPr>
              <a:t>Consolidated Balance Sheets</a:t>
            </a:r>
            <a:r>
              <a:rPr lang="en-US" sz="750" dirty="0">
                <a:cs typeface="Times New Roman" pitchFamily="18" charset="0"/>
              </a:rPr>
              <a:t>. In 4Q25, the operator provided notice of its intent to exercise its purchase option. In connection with the sale, we expect to receive approximately $1,500 of exit IRR. See Operator Update on page 9 for further discussion.</a:t>
            </a:r>
          </a:p>
          <a:p>
            <a:pPr marL="228600" indent="-228600">
              <a:spcAft>
                <a:spcPts val="400"/>
              </a:spcAft>
              <a:buFontTx/>
              <a:buAutoNum type="arabicParenBoth"/>
            </a:pPr>
            <a:r>
              <a:rPr lang="en-US" sz="750" dirty="0">
                <a:cs typeface="Times New Roman" pitchFamily="18" charset="0"/>
              </a:rPr>
              <a:t>The Prestige $179,885 mortgage loan secured by 14 skilled nursing centers in Michigan has an option to prepay the loan without penalty during a 12-month window starting in July 2026, subject to customary conditions and contingent on Prestige’s ability to obtain replacement financing. See Operator Update on page 9 for further discussion.</a:t>
            </a:r>
          </a:p>
          <a:p>
            <a:pPr marL="228600" indent="-228600">
              <a:spcAft>
                <a:spcPts val="400"/>
              </a:spcAft>
              <a:buFontTx/>
              <a:buAutoNum type="arabicParenBoth"/>
            </a:pPr>
            <a:r>
              <a:rPr lang="en-US" sz="750" dirty="0">
                <a:cs typeface="Times New Roman" pitchFamily="18" charset="0"/>
              </a:rPr>
              <a:t>Subsequent to December 31, 2025, the operator provided notice of its intent to payoff a mortgage loan accounted for as an unconsolidated joint venture. We expect to receive the payoff in 2Q26. See Operator Update on page 9 for further discussion.</a:t>
            </a:r>
          </a:p>
          <a:p>
            <a:pPr marL="228600" indent="-228600">
              <a:spcAft>
                <a:spcPts val="400"/>
              </a:spcAft>
              <a:buFontTx/>
              <a:buAutoNum type="arabicParenBoth"/>
            </a:pPr>
            <a:endParaRPr lang="en-US" sz="750" dirty="0">
              <a:cs typeface="Times New Roman" pitchFamily="18" charset="0"/>
            </a:endParaRPr>
          </a:p>
        </p:txBody>
      </p:sp>
      <p:sp>
        <p:nvSpPr>
          <p:cNvPr id="6" name="Title 3">
            <a:extLst>
              <a:ext uri="{FF2B5EF4-FFF2-40B4-BE49-F238E27FC236}">
                <a16:creationId xmlns:a16="http://schemas.microsoft.com/office/drawing/2014/main" id="{534B0827-210A-B48B-C40D-D83C005B7E93}"/>
              </a:ext>
            </a:extLst>
          </p:cNvPr>
          <p:cNvSpPr txBox="1">
            <a:spLocks/>
          </p:cNvSpPr>
          <p:nvPr/>
        </p:nvSpPr>
        <p:spPr>
          <a:xfrm>
            <a:off x="152399" y="-55418"/>
            <a:ext cx="9601200" cy="685800"/>
          </a:xfrm>
          <a:prstGeom prst="rect">
            <a:avLst/>
          </a:prstGeom>
        </p:spPr>
        <p:txBody>
          <a:bodyPr vert="horz" lIns="99276" tIns="49638" rIns="99276" bIns="49638" rtlCol="0" anchor="b">
            <a:normAutofit/>
          </a:bodyPr>
          <a:lstStyle>
            <a:lvl1pPr algn="l" defTabSz="496382" rtl="0" eaLnBrk="1" latinLnBrk="0" hangingPunct="1">
              <a:spcBef>
                <a:spcPct val="0"/>
              </a:spcBef>
              <a:buNone/>
              <a:defRPr sz="2400" kern="1200">
                <a:solidFill>
                  <a:schemeClr val="accent1">
                    <a:lumMod val="75000"/>
                  </a:schemeClr>
                </a:solidFill>
                <a:latin typeface="Aptos" panose="020B0004020202020204" pitchFamily="34" charset="0"/>
                <a:ea typeface="+mj-ea"/>
                <a:cs typeface="+mj-cs"/>
              </a:defRPr>
            </a:lvl1pPr>
          </a:lstStyle>
          <a:p>
            <a:r>
              <a:rPr lang="en-US" sz="1600" cap="all" dirty="0">
                <a:solidFill>
                  <a:srgbClr val="002F86"/>
                </a:solidFill>
              </a:rPr>
              <a:t>Real Estate Activities – near-term LOAN payoffs EXPECTED AND PURCHASE OPTIONs</a:t>
            </a:r>
          </a:p>
          <a:p>
            <a:r>
              <a:rPr lang="en-US" sz="1600" cap="all" dirty="0">
                <a:solidFill>
                  <a:srgbClr val="002F86"/>
                </a:solidFill>
              </a:rPr>
              <a:t>anticipated to be exercised</a:t>
            </a:r>
            <a:r>
              <a:rPr lang="en-US" sz="1600" cap="all" baseline="30000" dirty="0">
                <a:solidFill>
                  <a:srgbClr val="002F86"/>
                </a:solidFill>
              </a:rPr>
              <a:t>(1)</a:t>
            </a:r>
            <a:endParaRPr lang="en-US" sz="1600" cap="all" baseline="30000" dirty="0">
              <a:solidFill>
                <a:srgbClr val="002F86"/>
              </a:solidFill>
              <a:latin typeface="Aptos "/>
            </a:endParaRPr>
          </a:p>
        </p:txBody>
      </p:sp>
    </p:spTree>
    <p:extLst>
      <p:ext uri="{BB962C8B-B14F-4D97-AF65-F5344CB8AC3E}">
        <p14:creationId xmlns:p14="http://schemas.microsoft.com/office/powerpoint/2010/main" val="31086845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CDE22BD-A697-449A-B32E-82B3E933C80D}" type="slidenum">
              <a:rPr lang="en-US" smtClean="0"/>
              <a:pPr/>
              <a:t>20</a:t>
            </a:fld>
            <a:endParaRPr lang="en-US" dirty="0"/>
          </a:p>
        </p:txBody>
      </p:sp>
      <p:sp>
        <p:nvSpPr>
          <p:cNvPr id="16" name="Rectangle 15">
            <a:extLst>
              <a:ext uri="{FF2B5EF4-FFF2-40B4-BE49-F238E27FC236}">
                <a16:creationId xmlns:a16="http://schemas.microsoft.com/office/drawing/2014/main" id="{2E4AA388-34F4-41AE-8903-16D7018EE957}"/>
              </a:ext>
            </a:extLst>
          </p:cNvPr>
          <p:cNvSpPr/>
          <p:nvPr/>
        </p:nvSpPr>
        <p:spPr>
          <a:xfrm>
            <a:off x="195462" y="526731"/>
            <a:ext cx="3004937" cy="200055"/>
          </a:xfrm>
          <a:prstGeom prst="rect">
            <a:avLst/>
          </a:prstGeom>
        </p:spPr>
        <p:txBody>
          <a:bodyPr wrap="square">
            <a:spAutoFit/>
          </a:bodyPr>
          <a:lstStyle/>
          <a:p>
            <a:pPr marL="243848" indent="-243848"/>
            <a:r>
              <a:rPr lang="en-US" sz="700" cap="all" dirty="0">
                <a:cs typeface="Times New Roman" pitchFamily="18" charset="0"/>
              </a:rPr>
              <a:t>(AS OF DECEMBER 31, 2025, dollar amounts in thousands)</a:t>
            </a:r>
            <a:endParaRPr lang="en-US" sz="700" cap="all" dirty="0">
              <a:latin typeface="+mj-lt"/>
              <a:cs typeface="Times New Roman" pitchFamily="18" charset="0"/>
            </a:endParaRPr>
          </a:p>
        </p:txBody>
      </p:sp>
      <p:sp>
        <p:nvSpPr>
          <p:cNvPr id="3" name="Title 3">
            <a:extLst>
              <a:ext uri="{FF2B5EF4-FFF2-40B4-BE49-F238E27FC236}">
                <a16:creationId xmlns:a16="http://schemas.microsoft.com/office/drawing/2014/main" id="{65229129-DEB6-8094-DFF6-1D64FDD22F6F}"/>
              </a:ext>
            </a:extLst>
          </p:cNvPr>
          <p:cNvSpPr txBox="1">
            <a:spLocks/>
          </p:cNvSpPr>
          <p:nvPr/>
        </p:nvSpPr>
        <p:spPr>
          <a:xfrm>
            <a:off x="152399" y="-55418"/>
            <a:ext cx="9601200" cy="685800"/>
          </a:xfrm>
          <a:prstGeom prst="rect">
            <a:avLst/>
          </a:prstGeom>
        </p:spPr>
        <p:txBody>
          <a:bodyPr vert="horz" lIns="99276" tIns="49638" rIns="99276" bIns="49638" rtlCol="0" anchor="b">
            <a:normAutofit/>
          </a:bodyPr>
          <a:lstStyle>
            <a:lvl1pPr algn="l" defTabSz="496382" rtl="0" eaLnBrk="1" latinLnBrk="0" hangingPunct="1">
              <a:spcBef>
                <a:spcPct val="0"/>
              </a:spcBef>
              <a:buNone/>
              <a:defRPr sz="2400" kern="1200">
                <a:solidFill>
                  <a:schemeClr val="accent1">
                    <a:lumMod val="75000"/>
                  </a:schemeClr>
                </a:solidFill>
                <a:latin typeface="Aptos" panose="020B0004020202020204" pitchFamily="34" charset="0"/>
                <a:ea typeface="+mj-ea"/>
                <a:cs typeface="+mj-cs"/>
              </a:defRPr>
            </a:lvl1pPr>
          </a:lstStyle>
          <a:p>
            <a:r>
              <a:rPr lang="en-US" sz="1600" cap="all" dirty="0">
                <a:solidFill>
                  <a:srgbClr val="002F86"/>
                </a:solidFill>
              </a:rPr>
              <a:t>PORTFOLIO overview</a:t>
            </a:r>
            <a:endParaRPr lang="en-US" sz="1600" cap="all" dirty="0">
              <a:solidFill>
                <a:srgbClr val="002F86"/>
              </a:solidFill>
              <a:latin typeface="Aptos "/>
            </a:endParaRPr>
          </a:p>
        </p:txBody>
      </p:sp>
      <p:graphicFrame>
        <p:nvGraphicFramePr>
          <p:cNvPr id="5" name="Object 4">
            <a:extLst>
              <a:ext uri="{FF2B5EF4-FFF2-40B4-BE49-F238E27FC236}">
                <a16:creationId xmlns:a16="http://schemas.microsoft.com/office/drawing/2014/main" id="{A4891FD5-139D-7B7B-FC93-2154120538CB}"/>
              </a:ext>
            </a:extLst>
          </p:cNvPr>
          <p:cNvGraphicFramePr>
            <a:graphicFrameLocks noChangeAspect="1"/>
          </p:cNvGraphicFramePr>
          <p:nvPr>
            <p:extLst>
              <p:ext uri="{D42A27DB-BD31-4B8C-83A1-F6EECF244321}">
                <p14:modId xmlns:p14="http://schemas.microsoft.com/office/powerpoint/2010/main" val="711581213"/>
              </p:ext>
            </p:extLst>
          </p:nvPr>
        </p:nvGraphicFramePr>
        <p:xfrm>
          <a:off x="229718" y="807171"/>
          <a:ext cx="9525000" cy="3816350"/>
        </p:xfrm>
        <a:graphic>
          <a:graphicData uri="http://schemas.openxmlformats.org/presentationml/2006/ole">
            <mc:AlternateContent xmlns:mc="http://schemas.openxmlformats.org/markup-compatibility/2006">
              <mc:Choice xmlns:v="urn:schemas-microsoft-com:vml" Requires="v">
                <p:oleObj name="Worksheet" r:id="rId3" imgW="11906286" imgH="4771986" progId="Excel.Sheet.12">
                  <p:link/>
                </p:oleObj>
              </mc:Choice>
              <mc:Fallback>
                <p:oleObj name="Worksheet" r:id="rId3" imgW="11906286" imgH="4771986" progId="Excel.Sheet.12">
                  <p:link/>
                  <p:pic>
                    <p:nvPicPr>
                      <p:cNvPr id="5" name="Object 4">
                        <a:extLst>
                          <a:ext uri="{FF2B5EF4-FFF2-40B4-BE49-F238E27FC236}">
                            <a16:creationId xmlns:a16="http://schemas.microsoft.com/office/drawing/2014/main" id="{A4891FD5-139D-7B7B-FC93-2154120538CB}"/>
                          </a:ext>
                        </a:extLst>
                      </p:cNvPr>
                      <p:cNvPicPr/>
                      <p:nvPr/>
                    </p:nvPicPr>
                    <p:blipFill>
                      <a:blip r:embed="rId4"/>
                      <a:stretch>
                        <a:fillRect/>
                      </a:stretch>
                    </p:blipFill>
                    <p:spPr>
                      <a:xfrm>
                        <a:off x="229718" y="807171"/>
                        <a:ext cx="9525000" cy="3816350"/>
                      </a:xfrm>
                      <a:prstGeom prst="rect">
                        <a:avLst/>
                      </a:prstGeom>
                    </p:spPr>
                  </p:pic>
                </p:oleObj>
              </mc:Fallback>
            </mc:AlternateContent>
          </a:graphicData>
        </a:graphic>
      </p:graphicFrame>
      <p:sp>
        <p:nvSpPr>
          <p:cNvPr id="8" name="Rectangle 7">
            <a:extLst>
              <a:ext uri="{FF2B5EF4-FFF2-40B4-BE49-F238E27FC236}">
                <a16:creationId xmlns:a16="http://schemas.microsoft.com/office/drawing/2014/main" id="{C00F7B32-D06C-AD4E-BE49-AA08504176F9}"/>
              </a:ext>
            </a:extLst>
          </p:cNvPr>
          <p:cNvSpPr/>
          <p:nvPr/>
        </p:nvSpPr>
        <p:spPr>
          <a:xfrm>
            <a:off x="347269" y="4723126"/>
            <a:ext cx="5311699" cy="1579920"/>
          </a:xfrm>
          <a:prstGeom prst="rect">
            <a:avLst/>
          </a:prstGeom>
        </p:spPr>
        <p:txBody>
          <a:bodyPr wrap="square">
            <a:spAutoFit/>
          </a:bodyPr>
          <a:lstStyle/>
          <a:p>
            <a:pPr marL="243848" indent="-243848" algn="just" fontAlgn="base">
              <a:spcBef>
                <a:spcPct val="0"/>
              </a:spcBef>
              <a:spcAft>
                <a:spcPts val="200"/>
              </a:spcAft>
              <a:buAutoNum type="arabicParenBoth"/>
            </a:pPr>
            <a:r>
              <a:rPr lang="en-US" sz="750" dirty="0">
                <a:cs typeface="Times New Roman" pitchFamily="18" charset="0"/>
              </a:rPr>
              <a:t>See Trailing Twelve Months NOI definition in the Glossary.</a:t>
            </a:r>
          </a:p>
          <a:p>
            <a:pPr marL="243848" indent="-243848" algn="just" fontAlgn="base">
              <a:spcBef>
                <a:spcPct val="0"/>
              </a:spcBef>
              <a:spcAft>
                <a:spcPts val="200"/>
              </a:spcAft>
              <a:buFontTx/>
              <a:buAutoNum type="arabicParenBoth"/>
            </a:pPr>
            <a:r>
              <a:rPr lang="en-US" sz="750" dirty="0">
                <a:cs typeface="Times New Roman" pitchFamily="18" charset="0"/>
              </a:rPr>
              <a:t>Subsequent to December 31, 2025, we acquired three seniors housing communities and converted two seniors housing communities from our NNN portfolio into our SHOP segment. See Subsequent Events on page 9 for further discussion.</a:t>
            </a:r>
          </a:p>
          <a:p>
            <a:pPr marL="243848" indent="-243848" algn="just" fontAlgn="base">
              <a:spcBef>
                <a:spcPct val="0"/>
              </a:spcBef>
              <a:spcAft>
                <a:spcPts val="200"/>
              </a:spcAft>
              <a:buFontTx/>
              <a:buAutoNum type="arabicParenBoth"/>
            </a:pPr>
            <a:r>
              <a:rPr lang="en-US" sz="750" dirty="0">
                <a:cs typeface="Times New Roman" pitchFamily="18" charset="0"/>
              </a:rPr>
              <a:t>Financing receivables represent acquisitions through sale-leaseback transactions, subject to lease agreements that contain purchase options. In accordance with GAAP, the purchased assets are presented as financing receivables on our </a:t>
            </a:r>
            <a:r>
              <a:rPr lang="en-US" sz="750" i="1" dirty="0">
                <a:cs typeface="Times New Roman" pitchFamily="18" charset="0"/>
              </a:rPr>
              <a:t>Consolidated Balance Sheets</a:t>
            </a:r>
            <a:r>
              <a:rPr lang="en-US" sz="750" dirty="0">
                <a:cs typeface="Times New Roman" pitchFamily="18" charset="0"/>
              </a:rPr>
              <a:t> and the rental income received is presented as interest income from financing receivables on our </a:t>
            </a:r>
            <a:r>
              <a:rPr lang="en-US" sz="750" i="1" dirty="0">
                <a:cs typeface="Times New Roman" pitchFamily="18" charset="0"/>
              </a:rPr>
              <a:t>Consolidated Statements of Income</a:t>
            </a:r>
            <a:r>
              <a:rPr lang="en-US" sz="750" dirty="0">
                <a:cs typeface="Times New Roman" pitchFamily="18" charset="0"/>
              </a:rPr>
              <a:t>. </a:t>
            </a:r>
          </a:p>
          <a:p>
            <a:pPr marL="243848" indent="-243848" algn="just" fontAlgn="base">
              <a:spcBef>
                <a:spcPct val="0"/>
              </a:spcBef>
              <a:spcAft>
                <a:spcPts val="200"/>
              </a:spcAft>
              <a:buFontTx/>
              <a:buAutoNum type="arabicParenBoth"/>
            </a:pPr>
            <a:r>
              <a:rPr lang="en-US" sz="750" dirty="0">
                <a:cs typeface="Times New Roman" pitchFamily="18" charset="0"/>
              </a:rPr>
              <a:t>Mortgage loans include short-term loans of $131,526 or 5.5% of gross investment and long-term loans (Prestige) of $253,985 or 10.6% of gross investment. The weighted average maturity for our mortgage loans portfolio and long-term mortgage loans (Prestige) at December 31, 2025 is 13.3 years and 18.3 years, respectively. See Operator Update on page 9 for further discussion on a Prestige loan.</a:t>
            </a:r>
          </a:p>
          <a:p>
            <a:pPr marL="243848" indent="-243848" algn="just" fontAlgn="base">
              <a:spcBef>
                <a:spcPct val="0"/>
              </a:spcBef>
              <a:spcAft>
                <a:spcPts val="200"/>
              </a:spcAft>
              <a:buFontTx/>
              <a:buAutoNum type="arabicParenBoth"/>
            </a:pPr>
            <a:r>
              <a:rPr lang="en-US" sz="750" dirty="0">
                <a:cs typeface="Times New Roman" pitchFamily="18" charset="0"/>
              </a:rPr>
              <a:t>Includes one behavioral health care hospital and three parcels for land held-for-use.</a:t>
            </a:r>
          </a:p>
        </p:txBody>
      </p:sp>
      <p:grpSp>
        <p:nvGrpSpPr>
          <p:cNvPr id="13" name="Group 12">
            <a:extLst>
              <a:ext uri="{FF2B5EF4-FFF2-40B4-BE49-F238E27FC236}">
                <a16:creationId xmlns:a16="http://schemas.microsoft.com/office/drawing/2014/main" id="{6D157C44-3089-FE14-A394-EC1E0191C1D1}"/>
              </a:ext>
            </a:extLst>
          </p:cNvPr>
          <p:cNvGrpSpPr/>
          <p:nvPr/>
        </p:nvGrpSpPr>
        <p:grpSpPr>
          <a:xfrm>
            <a:off x="6416625" y="3194297"/>
            <a:ext cx="3334842" cy="1777465"/>
            <a:chOff x="6615585" y="2426740"/>
            <a:chExt cx="3148144" cy="1562846"/>
          </a:xfrm>
        </p:grpSpPr>
        <p:sp>
          <p:nvSpPr>
            <p:cNvPr id="14" name="Rounded Rectangle 5">
              <a:extLst>
                <a:ext uri="{FF2B5EF4-FFF2-40B4-BE49-F238E27FC236}">
                  <a16:creationId xmlns:a16="http://schemas.microsoft.com/office/drawing/2014/main" id="{878B4548-7ECA-436E-FF03-AD33EC44C714}"/>
                </a:ext>
              </a:extLst>
            </p:cNvPr>
            <p:cNvSpPr/>
            <p:nvPr/>
          </p:nvSpPr>
          <p:spPr>
            <a:xfrm>
              <a:off x="6615585" y="2426740"/>
              <a:ext cx="3148144" cy="1562846"/>
            </a:xfrm>
            <a:prstGeom prst="roundRect">
              <a:avLst>
                <a:gd name="adj" fmla="val 12042"/>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highlight>
                  <a:srgbClr val="C0C0C0"/>
                </a:highlight>
              </a:endParaRPr>
            </a:p>
          </p:txBody>
        </p:sp>
        <p:sp>
          <p:nvSpPr>
            <p:cNvPr id="15" name="TextBox 14">
              <a:extLst>
                <a:ext uri="{FF2B5EF4-FFF2-40B4-BE49-F238E27FC236}">
                  <a16:creationId xmlns:a16="http://schemas.microsoft.com/office/drawing/2014/main" id="{4FD10779-A17F-B249-1A23-BB07FD5F127F}"/>
                </a:ext>
              </a:extLst>
            </p:cNvPr>
            <p:cNvSpPr txBox="1"/>
            <p:nvPr/>
          </p:nvSpPr>
          <p:spPr>
            <a:xfrm>
              <a:off x="6749905" y="2541148"/>
              <a:ext cx="2913673" cy="1298949"/>
            </a:xfrm>
            <a:prstGeom prst="rect">
              <a:avLst/>
            </a:prstGeom>
            <a:noFill/>
          </p:spPr>
          <p:txBody>
            <a:bodyPr wrap="square" rtlCol="0">
              <a:spAutoFit/>
            </a:bodyPr>
            <a:lstStyle/>
            <a:p>
              <a:r>
                <a:rPr lang="en-US" sz="900" dirty="0"/>
                <a:t>LONG-TERM INVESTMENTS include our Owned Portfolio, Owned Properties accounted for as Financing Receivables and Long-Term Mortgage Loans (Prestige) which represent 93% of our Gross Investments.</a:t>
              </a:r>
            </a:p>
            <a:p>
              <a:endParaRPr lang="en-US" sz="900" dirty="0"/>
            </a:p>
            <a:p>
              <a:r>
                <a:rPr lang="en-US" sz="900" dirty="0"/>
                <a:t>SHORT-TERM INVESTMENTS represent investment durations shorter than 10 years and include our Notes Receivable, Unconsolidated Joint Ventures and Short-Term Mortgage Loans which represent 7% of our Gross Investments.</a:t>
              </a:r>
            </a:p>
          </p:txBody>
        </p:sp>
      </p:grpSp>
      <p:graphicFrame>
        <p:nvGraphicFramePr>
          <p:cNvPr id="17" name="Chart 16">
            <a:extLst>
              <a:ext uri="{FF2B5EF4-FFF2-40B4-BE49-F238E27FC236}">
                <a16:creationId xmlns:a16="http://schemas.microsoft.com/office/drawing/2014/main" id="{E15E9844-65EF-0F63-4F26-9B685C046BB5}"/>
              </a:ext>
            </a:extLst>
          </p:cNvPr>
          <p:cNvGraphicFramePr/>
          <p:nvPr>
            <p:extLst>
              <p:ext uri="{D42A27DB-BD31-4B8C-83A1-F6EECF244321}">
                <p14:modId xmlns:p14="http://schemas.microsoft.com/office/powerpoint/2010/main" val="932228980"/>
              </p:ext>
            </p:extLst>
          </p:nvPr>
        </p:nvGraphicFramePr>
        <p:xfrm>
          <a:off x="6446465" y="4808323"/>
          <a:ext cx="3334843" cy="224387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6255133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C15F6-E424-CCAA-AC20-2293FD379D0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FB7C027-BF51-DA4B-87AD-55B7949852A7}"/>
              </a:ext>
            </a:extLst>
          </p:cNvPr>
          <p:cNvSpPr>
            <a:spLocks noGrp="1"/>
          </p:cNvSpPr>
          <p:nvPr>
            <p:ph type="sldNum" sz="quarter" idx="12"/>
          </p:nvPr>
        </p:nvSpPr>
        <p:spPr/>
        <p:txBody>
          <a:bodyPr/>
          <a:lstStyle/>
          <a:p>
            <a:fld id="{0CDE22BD-A697-449A-B32E-82B3E933C80D}" type="slidenum">
              <a:rPr lang="en-US" smtClean="0"/>
              <a:pPr/>
              <a:t>21</a:t>
            </a:fld>
            <a:endParaRPr lang="en-US" dirty="0"/>
          </a:p>
        </p:txBody>
      </p:sp>
      <p:sp>
        <p:nvSpPr>
          <p:cNvPr id="16" name="Rectangle 15">
            <a:extLst>
              <a:ext uri="{FF2B5EF4-FFF2-40B4-BE49-F238E27FC236}">
                <a16:creationId xmlns:a16="http://schemas.microsoft.com/office/drawing/2014/main" id="{3DC8C8E6-FE7F-C725-B169-7434459F8898}"/>
              </a:ext>
            </a:extLst>
          </p:cNvPr>
          <p:cNvSpPr/>
          <p:nvPr/>
        </p:nvSpPr>
        <p:spPr>
          <a:xfrm>
            <a:off x="195462" y="526731"/>
            <a:ext cx="2928737" cy="200055"/>
          </a:xfrm>
          <a:prstGeom prst="rect">
            <a:avLst/>
          </a:prstGeom>
        </p:spPr>
        <p:txBody>
          <a:bodyPr wrap="square">
            <a:spAutoFit/>
          </a:bodyPr>
          <a:lstStyle/>
          <a:p>
            <a:pPr marL="243848" indent="-243848"/>
            <a:r>
              <a:rPr lang="en-US" sz="700" cap="all" dirty="0">
                <a:cs typeface="Times New Roman" pitchFamily="18" charset="0"/>
              </a:rPr>
              <a:t>(AS OF DECEMBER 31, 2025, dollar amounts in thousands)</a:t>
            </a:r>
            <a:endParaRPr lang="en-US" sz="700" cap="all" dirty="0">
              <a:latin typeface="+mj-lt"/>
              <a:cs typeface="Times New Roman" pitchFamily="18" charset="0"/>
            </a:endParaRPr>
          </a:p>
        </p:txBody>
      </p:sp>
      <p:sp>
        <p:nvSpPr>
          <p:cNvPr id="3" name="Title 3">
            <a:extLst>
              <a:ext uri="{FF2B5EF4-FFF2-40B4-BE49-F238E27FC236}">
                <a16:creationId xmlns:a16="http://schemas.microsoft.com/office/drawing/2014/main" id="{2C3A264E-ABD8-65BE-EED2-05ACB3844C0C}"/>
              </a:ext>
            </a:extLst>
          </p:cNvPr>
          <p:cNvSpPr txBox="1">
            <a:spLocks/>
          </p:cNvSpPr>
          <p:nvPr/>
        </p:nvSpPr>
        <p:spPr>
          <a:xfrm>
            <a:off x="152399" y="-55418"/>
            <a:ext cx="9601200" cy="685800"/>
          </a:xfrm>
          <a:prstGeom prst="rect">
            <a:avLst/>
          </a:prstGeom>
        </p:spPr>
        <p:txBody>
          <a:bodyPr vert="horz" lIns="99276" tIns="49638" rIns="99276" bIns="49638" rtlCol="0" anchor="b">
            <a:normAutofit/>
          </a:bodyPr>
          <a:lstStyle>
            <a:lvl1pPr algn="l" defTabSz="496382" rtl="0" eaLnBrk="1" latinLnBrk="0" hangingPunct="1">
              <a:spcBef>
                <a:spcPct val="0"/>
              </a:spcBef>
              <a:buNone/>
              <a:defRPr sz="2400" kern="1200">
                <a:solidFill>
                  <a:schemeClr val="accent1">
                    <a:lumMod val="75000"/>
                  </a:schemeClr>
                </a:solidFill>
                <a:latin typeface="Aptos" panose="020B0004020202020204" pitchFamily="34" charset="0"/>
                <a:ea typeface="+mj-ea"/>
                <a:cs typeface="+mj-cs"/>
              </a:defRPr>
            </a:lvl1pPr>
          </a:lstStyle>
          <a:p>
            <a:r>
              <a:rPr lang="en-US" sz="1600" cap="all" dirty="0">
                <a:solidFill>
                  <a:srgbClr val="002F86"/>
                </a:solidFill>
              </a:rPr>
              <a:t>PORTFOLIO overview - DETAIL</a:t>
            </a:r>
            <a:endParaRPr lang="en-US" sz="1600" cap="all" dirty="0">
              <a:solidFill>
                <a:srgbClr val="002F86"/>
              </a:solidFill>
              <a:latin typeface="Aptos "/>
            </a:endParaRPr>
          </a:p>
        </p:txBody>
      </p:sp>
      <p:graphicFrame>
        <p:nvGraphicFramePr>
          <p:cNvPr id="5" name="Object 4">
            <a:extLst>
              <a:ext uri="{FF2B5EF4-FFF2-40B4-BE49-F238E27FC236}">
                <a16:creationId xmlns:a16="http://schemas.microsoft.com/office/drawing/2014/main" id="{99A1AF36-C52C-D877-546F-E398A559B62A}"/>
              </a:ext>
            </a:extLst>
          </p:cNvPr>
          <p:cNvGraphicFramePr>
            <a:graphicFrameLocks noChangeAspect="1"/>
          </p:cNvGraphicFramePr>
          <p:nvPr>
            <p:extLst>
              <p:ext uri="{D42A27DB-BD31-4B8C-83A1-F6EECF244321}">
                <p14:modId xmlns:p14="http://schemas.microsoft.com/office/powerpoint/2010/main" val="690573414"/>
              </p:ext>
            </p:extLst>
          </p:nvPr>
        </p:nvGraphicFramePr>
        <p:xfrm>
          <a:off x="891979" y="650348"/>
          <a:ext cx="6147440" cy="5494092"/>
        </p:xfrm>
        <a:graphic>
          <a:graphicData uri="http://schemas.openxmlformats.org/presentationml/2006/ole">
            <mc:AlternateContent xmlns:mc="http://schemas.openxmlformats.org/markup-compatibility/2006">
              <mc:Choice xmlns:v="urn:schemas-microsoft-com:vml" Requires="v">
                <p:oleObj name="Worksheet" r:id="rId3" imgW="8782057" imgH="7848703" progId="Excel.Sheet.12">
                  <p:link/>
                </p:oleObj>
              </mc:Choice>
              <mc:Fallback>
                <p:oleObj name="Worksheet" r:id="rId3" imgW="8782057" imgH="7848703" progId="Excel.Sheet.12">
                  <p:link/>
                  <p:pic>
                    <p:nvPicPr>
                      <p:cNvPr id="5" name="Object 4">
                        <a:extLst>
                          <a:ext uri="{FF2B5EF4-FFF2-40B4-BE49-F238E27FC236}">
                            <a16:creationId xmlns:a16="http://schemas.microsoft.com/office/drawing/2014/main" id="{99A1AF36-C52C-D877-546F-E398A559B62A}"/>
                          </a:ext>
                        </a:extLst>
                      </p:cNvPr>
                      <p:cNvPicPr/>
                      <p:nvPr/>
                    </p:nvPicPr>
                    <p:blipFill>
                      <a:blip r:embed="rId4"/>
                      <a:stretch>
                        <a:fillRect/>
                      </a:stretch>
                    </p:blipFill>
                    <p:spPr>
                      <a:xfrm>
                        <a:off x="891979" y="650348"/>
                        <a:ext cx="6147440" cy="5494092"/>
                      </a:xfrm>
                      <a:prstGeom prst="rect">
                        <a:avLst/>
                      </a:prstGeom>
                    </p:spPr>
                  </p:pic>
                </p:oleObj>
              </mc:Fallback>
            </mc:AlternateContent>
          </a:graphicData>
        </a:graphic>
      </p:graphicFrame>
      <p:graphicFrame>
        <p:nvGraphicFramePr>
          <p:cNvPr id="11" name="Chart 10">
            <a:extLst>
              <a:ext uri="{FF2B5EF4-FFF2-40B4-BE49-F238E27FC236}">
                <a16:creationId xmlns:a16="http://schemas.microsoft.com/office/drawing/2014/main" id="{C18D4C67-8B72-DCC5-D529-BF7F83693B99}"/>
              </a:ext>
            </a:extLst>
          </p:cNvPr>
          <p:cNvGraphicFramePr/>
          <p:nvPr>
            <p:extLst>
              <p:ext uri="{D42A27DB-BD31-4B8C-83A1-F6EECF244321}">
                <p14:modId xmlns:p14="http://schemas.microsoft.com/office/powerpoint/2010/main" val="3896971"/>
              </p:ext>
            </p:extLst>
          </p:nvPr>
        </p:nvGraphicFramePr>
        <p:xfrm>
          <a:off x="7813415" y="1013439"/>
          <a:ext cx="1661205" cy="742380"/>
        </p:xfrm>
        <a:graphic>
          <a:graphicData uri="http://schemas.openxmlformats.org/drawingml/2006/chart">
            <c:chart xmlns:c="http://schemas.openxmlformats.org/drawingml/2006/chart" xmlns:r="http://schemas.openxmlformats.org/officeDocument/2006/relationships" r:id="rId5"/>
          </a:graphicData>
        </a:graphic>
      </p:graphicFrame>
      <p:sp>
        <p:nvSpPr>
          <p:cNvPr id="12" name="TextBox 11">
            <a:extLst>
              <a:ext uri="{FF2B5EF4-FFF2-40B4-BE49-F238E27FC236}">
                <a16:creationId xmlns:a16="http://schemas.microsoft.com/office/drawing/2014/main" id="{49909D71-473E-EA98-70E5-FE475D5B1FAE}"/>
              </a:ext>
            </a:extLst>
          </p:cNvPr>
          <p:cNvSpPr txBox="1"/>
          <p:nvPr/>
        </p:nvSpPr>
        <p:spPr>
          <a:xfrm>
            <a:off x="7664033" y="746443"/>
            <a:ext cx="1804158" cy="200055"/>
          </a:xfrm>
          <a:prstGeom prst="rect">
            <a:avLst/>
          </a:prstGeom>
          <a:noFill/>
          <a:ln>
            <a:noFill/>
          </a:ln>
        </p:spPr>
        <p:txBody>
          <a:bodyPr wrap="square" rtlCol="0">
            <a:spAutoFit/>
          </a:bodyPr>
          <a:lstStyle/>
          <a:p>
            <a:pPr algn="ctr"/>
            <a:r>
              <a:rPr lang="en-US" sz="700" cap="all" dirty="0"/>
              <a:t>rental income (as % of Total NOI)</a:t>
            </a:r>
          </a:p>
        </p:txBody>
      </p:sp>
      <p:sp>
        <p:nvSpPr>
          <p:cNvPr id="14" name="TextBox 13">
            <a:extLst>
              <a:ext uri="{FF2B5EF4-FFF2-40B4-BE49-F238E27FC236}">
                <a16:creationId xmlns:a16="http://schemas.microsoft.com/office/drawing/2014/main" id="{CB306F42-DB9D-44A3-656F-90611B255579}"/>
              </a:ext>
            </a:extLst>
          </p:cNvPr>
          <p:cNvSpPr txBox="1"/>
          <p:nvPr/>
        </p:nvSpPr>
        <p:spPr>
          <a:xfrm>
            <a:off x="7415018" y="4020346"/>
            <a:ext cx="2538405" cy="307777"/>
          </a:xfrm>
          <a:prstGeom prst="rect">
            <a:avLst/>
          </a:prstGeom>
          <a:noFill/>
        </p:spPr>
        <p:txBody>
          <a:bodyPr wrap="square" rtlCol="0">
            <a:spAutoFit/>
          </a:bodyPr>
          <a:lstStyle/>
          <a:p>
            <a:pPr algn="ctr"/>
            <a:r>
              <a:rPr lang="en-US" sz="700" cap="all" dirty="0"/>
              <a:t>MORTGAGE LOANS interest income  (as % of Total NOI)</a:t>
            </a:r>
          </a:p>
          <a:p>
            <a:pPr algn="ctr"/>
            <a:endParaRPr lang="en-US" sz="700" cap="all" dirty="0"/>
          </a:p>
        </p:txBody>
      </p:sp>
      <p:sp>
        <p:nvSpPr>
          <p:cNvPr id="15" name="TextBox 14">
            <a:extLst>
              <a:ext uri="{FF2B5EF4-FFF2-40B4-BE49-F238E27FC236}">
                <a16:creationId xmlns:a16="http://schemas.microsoft.com/office/drawing/2014/main" id="{E66B8BB2-D7D2-7C9D-6B82-900950871DF7}"/>
              </a:ext>
            </a:extLst>
          </p:cNvPr>
          <p:cNvSpPr txBox="1"/>
          <p:nvPr/>
        </p:nvSpPr>
        <p:spPr>
          <a:xfrm>
            <a:off x="7505587" y="5063509"/>
            <a:ext cx="2162353" cy="200055"/>
          </a:xfrm>
          <a:prstGeom prst="rect">
            <a:avLst/>
          </a:prstGeom>
          <a:noFill/>
        </p:spPr>
        <p:txBody>
          <a:bodyPr wrap="square" rtlCol="0">
            <a:spAutoFit/>
          </a:bodyPr>
          <a:lstStyle/>
          <a:p>
            <a:pPr algn="ctr"/>
            <a:r>
              <a:rPr lang="en-US" sz="700" cap="all" dirty="0"/>
              <a:t>interest &amp; other income (as % of Total NOI)</a:t>
            </a:r>
          </a:p>
        </p:txBody>
      </p:sp>
      <p:sp>
        <p:nvSpPr>
          <p:cNvPr id="17" name="TextBox 16">
            <a:extLst>
              <a:ext uri="{FF2B5EF4-FFF2-40B4-BE49-F238E27FC236}">
                <a16:creationId xmlns:a16="http://schemas.microsoft.com/office/drawing/2014/main" id="{A27832F2-89CB-05EA-A7AF-083754EF30C0}"/>
              </a:ext>
            </a:extLst>
          </p:cNvPr>
          <p:cNvSpPr txBox="1"/>
          <p:nvPr/>
        </p:nvSpPr>
        <p:spPr>
          <a:xfrm>
            <a:off x="7495648" y="6092730"/>
            <a:ext cx="2303274" cy="200055"/>
          </a:xfrm>
          <a:prstGeom prst="rect">
            <a:avLst/>
          </a:prstGeom>
          <a:noFill/>
        </p:spPr>
        <p:txBody>
          <a:bodyPr wrap="square" rtlCol="0">
            <a:spAutoFit/>
          </a:bodyPr>
          <a:lstStyle/>
          <a:p>
            <a:pPr algn="ctr"/>
            <a:r>
              <a:rPr lang="en-US" sz="700" cap="all" dirty="0"/>
              <a:t>Unconsolidated JV income (as % of Total NOI)</a:t>
            </a:r>
          </a:p>
        </p:txBody>
      </p:sp>
      <p:graphicFrame>
        <p:nvGraphicFramePr>
          <p:cNvPr id="18" name="Chart 17">
            <a:extLst>
              <a:ext uri="{FF2B5EF4-FFF2-40B4-BE49-F238E27FC236}">
                <a16:creationId xmlns:a16="http://schemas.microsoft.com/office/drawing/2014/main" id="{04AFF5B4-BBCB-1473-D1E5-F7D407212FCF}"/>
              </a:ext>
            </a:extLst>
          </p:cNvPr>
          <p:cNvGraphicFramePr/>
          <p:nvPr>
            <p:extLst>
              <p:ext uri="{D42A27DB-BD31-4B8C-83A1-F6EECF244321}">
                <p14:modId xmlns:p14="http://schemas.microsoft.com/office/powerpoint/2010/main" val="3168487404"/>
              </p:ext>
            </p:extLst>
          </p:nvPr>
        </p:nvGraphicFramePr>
        <p:xfrm>
          <a:off x="7801638" y="4279516"/>
          <a:ext cx="1472376" cy="643226"/>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9" name="Chart 18">
            <a:extLst>
              <a:ext uri="{FF2B5EF4-FFF2-40B4-BE49-F238E27FC236}">
                <a16:creationId xmlns:a16="http://schemas.microsoft.com/office/drawing/2014/main" id="{AE8F3BB2-298E-AB90-C3B7-AA001AF660B9}"/>
              </a:ext>
            </a:extLst>
          </p:cNvPr>
          <p:cNvGraphicFramePr/>
          <p:nvPr>
            <p:extLst>
              <p:ext uri="{D42A27DB-BD31-4B8C-83A1-F6EECF244321}">
                <p14:modId xmlns:p14="http://schemas.microsoft.com/office/powerpoint/2010/main" val="2736345942"/>
              </p:ext>
            </p:extLst>
          </p:nvPr>
        </p:nvGraphicFramePr>
        <p:xfrm>
          <a:off x="7787048" y="5292000"/>
          <a:ext cx="1472376" cy="643226"/>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4" name="Chart 23">
            <a:extLst>
              <a:ext uri="{FF2B5EF4-FFF2-40B4-BE49-F238E27FC236}">
                <a16:creationId xmlns:a16="http://schemas.microsoft.com/office/drawing/2014/main" id="{15F10C1F-03C2-1306-66CD-1E8BF3701C78}"/>
              </a:ext>
            </a:extLst>
          </p:cNvPr>
          <p:cNvGraphicFramePr/>
          <p:nvPr>
            <p:extLst>
              <p:ext uri="{D42A27DB-BD31-4B8C-83A1-F6EECF244321}">
                <p14:modId xmlns:p14="http://schemas.microsoft.com/office/powerpoint/2010/main" val="3283226027"/>
              </p:ext>
            </p:extLst>
          </p:nvPr>
        </p:nvGraphicFramePr>
        <p:xfrm>
          <a:off x="7799059" y="6360273"/>
          <a:ext cx="1293519" cy="64322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25" name="Chart 24">
            <a:extLst>
              <a:ext uri="{FF2B5EF4-FFF2-40B4-BE49-F238E27FC236}">
                <a16:creationId xmlns:a16="http://schemas.microsoft.com/office/drawing/2014/main" id="{1DAC6C89-2CFA-0E41-FE4B-26A8185CFA02}"/>
              </a:ext>
            </a:extLst>
          </p:cNvPr>
          <p:cNvGraphicFramePr/>
          <p:nvPr>
            <p:extLst>
              <p:ext uri="{D42A27DB-BD31-4B8C-83A1-F6EECF244321}">
                <p14:modId xmlns:p14="http://schemas.microsoft.com/office/powerpoint/2010/main" val="393826250"/>
              </p:ext>
            </p:extLst>
          </p:nvPr>
        </p:nvGraphicFramePr>
        <p:xfrm>
          <a:off x="7814154" y="3214356"/>
          <a:ext cx="1387753" cy="633976"/>
        </p:xfrm>
        <a:graphic>
          <a:graphicData uri="http://schemas.openxmlformats.org/drawingml/2006/chart">
            <c:chart xmlns:c="http://schemas.openxmlformats.org/drawingml/2006/chart" xmlns:r="http://schemas.openxmlformats.org/officeDocument/2006/relationships" r:id="rId9"/>
          </a:graphicData>
        </a:graphic>
      </p:graphicFrame>
      <p:sp>
        <p:nvSpPr>
          <p:cNvPr id="26" name="TextBox 25">
            <a:extLst>
              <a:ext uri="{FF2B5EF4-FFF2-40B4-BE49-F238E27FC236}">
                <a16:creationId xmlns:a16="http://schemas.microsoft.com/office/drawing/2014/main" id="{E12A2944-0E01-1381-79C1-1D6ACC34D63A}"/>
              </a:ext>
            </a:extLst>
          </p:cNvPr>
          <p:cNvSpPr txBox="1"/>
          <p:nvPr/>
        </p:nvSpPr>
        <p:spPr>
          <a:xfrm>
            <a:off x="7484591" y="2934598"/>
            <a:ext cx="2288843" cy="200055"/>
          </a:xfrm>
          <a:prstGeom prst="rect">
            <a:avLst/>
          </a:prstGeom>
          <a:noFill/>
          <a:ln>
            <a:noFill/>
          </a:ln>
        </p:spPr>
        <p:txBody>
          <a:bodyPr wrap="square" rtlCol="0">
            <a:spAutoFit/>
          </a:bodyPr>
          <a:lstStyle/>
          <a:p>
            <a:pPr algn="ctr"/>
            <a:r>
              <a:rPr lang="en-US" sz="700" cap="all" dirty="0"/>
              <a:t>FINANCING RECEIVABLES INCOME (as % of Total NOI)</a:t>
            </a:r>
          </a:p>
        </p:txBody>
      </p:sp>
      <p:sp>
        <p:nvSpPr>
          <p:cNvPr id="27" name="Rectangle 26">
            <a:extLst>
              <a:ext uri="{FF2B5EF4-FFF2-40B4-BE49-F238E27FC236}">
                <a16:creationId xmlns:a16="http://schemas.microsoft.com/office/drawing/2014/main" id="{C42CB5E2-F1A9-0255-7816-C1DF3D83EB83}"/>
              </a:ext>
            </a:extLst>
          </p:cNvPr>
          <p:cNvSpPr/>
          <p:nvPr/>
        </p:nvSpPr>
        <p:spPr>
          <a:xfrm>
            <a:off x="239325" y="6065808"/>
            <a:ext cx="7080952" cy="1020792"/>
          </a:xfrm>
          <a:prstGeom prst="rect">
            <a:avLst/>
          </a:prstGeom>
        </p:spPr>
        <p:txBody>
          <a:bodyPr wrap="square">
            <a:spAutoFit/>
          </a:bodyPr>
          <a:lstStyle/>
          <a:p>
            <a:pPr marL="243848" indent="-243848" algn="just" fontAlgn="base">
              <a:spcBef>
                <a:spcPct val="0"/>
              </a:spcBef>
              <a:spcAft>
                <a:spcPts val="100"/>
              </a:spcAft>
              <a:buAutoNum type="arabicParenBoth"/>
            </a:pPr>
            <a:r>
              <a:rPr lang="en-US" sz="700" dirty="0">
                <a:cs typeface="Times New Roman" pitchFamily="18" charset="0"/>
              </a:rPr>
              <a:t>See Trailing Twelve Months NOI definition in the Glossary.</a:t>
            </a:r>
          </a:p>
          <a:p>
            <a:pPr marL="243848" indent="-243848" algn="just" fontAlgn="base">
              <a:spcBef>
                <a:spcPct val="0"/>
              </a:spcBef>
              <a:spcAft>
                <a:spcPts val="100"/>
              </a:spcAft>
              <a:buFontTx/>
              <a:buAutoNum type="arabicParenBoth"/>
            </a:pPr>
            <a:r>
              <a:rPr lang="en-US" sz="700" dirty="0">
                <a:cs typeface="Times New Roman" pitchFamily="18" charset="0"/>
              </a:rPr>
              <a:t>Subsequent to December 31, 2025, we acquired three seniors housing communities and converted two seniors housing communities from our NNN portfolio into our SHOP segment. See Subsequent Events on page 9 for further discussion.</a:t>
            </a:r>
          </a:p>
          <a:p>
            <a:pPr marL="243848" indent="-243848" algn="just" fontAlgn="base">
              <a:spcBef>
                <a:spcPct val="0"/>
              </a:spcBef>
              <a:spcAft>
                <a:spcPts val="100"/>
              </a:spcAft>
              <a:buFontTx/>
              <a:buAutoNum type="arabicParenBoth"/>
            </a:pPr>
            <a:r>
              <a:rPr lang="en-US" sz="700" dirty="0">
                <a:cs typeface="Times New Roman" pitchFamily="18" charset="0"/>
              </a:rPr>
              <a:t>Financing receivables represent acquisitions through sale-leaseback transactions, subject to lease agreements that contain purchase options. In accordance with GAAP, the purchased assets are presented as financing receivables on our </a:t>
            </a:r>
            <a:r>
              <a:rPr lang="en-US" sz="700" i="1" dirty="0">
                <a:cs typeface="Times New Roman" pitchFamily="18" charset="0"/>
              </a:rPr>
              <a:t>Consolidated Balance Sheets</a:t>
            </a:r>
            <a:r>
              <a:rPr lang="en-US" sz="700" dirty="0">
                <a:cs typeface="Times New Roman" pitchFamily="18" charset="0"/>
              </a:rPr>
              <a:t> and the rental income received is presented as interest income from financing receivables on our </a:t>
            </a:r>
            <a:r>
              <a:rPr lang="en-US" sz="700" i="1" dirty="0">
                <a:cs typeface="Times New Roman" pitchFamily="18" charset="0"/>
              </a:rPr>
              <a:t>Consolidated Statements of Income</a:t>
            </a:r>
            <a:r>
              <a:rPr lang="en-US" sz="700" dirty="0">
                <a:cs typeface="Times New Roman" pitchFamily="18" charset="0"/>
              </a:rPr>
              <a:t>. </a:t>
            </a:r>
          </a:p>
          <a:p>
            <a:pPr marL="243848" indent="-243848" algn="just" fontAlgn="base">
              <a:spcBef>
                <a:spcPct val="0"/>
              </a:spcBef>
              <a:spcAft>
                <a:spcPts val="100"/>
              </a:spcAft>
              <a:buFontTx/>
              <a:buAutoNum type="arabicParenBoth"/>
            </a:pPr>
            <a:r>
              <a:rPr lang="en-US" sz="700" dirty="0">
                <a:cs typeface="Times New Roman" pitchFamily="18" charset="0"/>
              </a:rPr>
              <a:t>Skilled nursing long-term loans (Prestige) of $253,985 or 10.6% of gross investment. The weighted average maturity of Prestige loans is 18.3 years. See Operator Update on page 9 for further discussion on a Prestige loan.</a:t>
            </a:r>
          </a:p>
        </p:txBody>
      </p:sp>
      <p:graphicFrame>
        <p:nvGraphicFramePr>
          <p:cNvPr id="29" name="Chart 28">
            <a:extLst>
              <a:ext uri="{FF2B5EF4-FFF2-40B4-BE49-F238E27FC236}">
                <a16:creationId xmlns:a16="http://schemas.microsoft.com/office/drawing/2014/main" id="{19F49A0E-AB26-9B36-50D4-B6AFE6ECB96D}"/>
              </a:ext>
            </a:extLst>
          </p:cNvPr>
          <p:cNvGraphicFramePr/>
          <p:nvPr>
            <p:extLst>
              <p:ext uri="{D42A27DB-BD31-4B8C-83A1-F6EECF244321}">
                <p14:modId xmlns:p14="http://schemas.microsoft.com/office/powerpoint/2010/main" val="3558163651"/>
              </p:ext>
            </p:extLst>
          </p:nvPr>
        </p:nvGraphicFramePr>
        <p:xfrm>
          <a:off x="7824740" y="2139591"/>
          <a:ext cx="1539163" cy="742380"/>
        </p:xfrm>
        <a:graphic>
          <a:graphicData uri="http://schemas.openxmlformats.org/drawingml/2006/chart">
            <c:chart xmlns:c="http://schemas.openxmlformats.org/drawingml/2006/chart" xmlns:r="http://schemas.openxmlformats.org/officeDocument/2006/relationships" r:id="rId10"/>
          </a:graphicData>
        </a:graphic>
      </p:graphicFrame>
      <p:sp>
        <p:nvSpPr>
          <p:cNvPr id="30" name="TextBox 29">
            <a:extLst>
              <a:ext uri="{FF2B5EF4-FFF2-40B4-BE49-F238E27FC236}">
                <a16:creationId xmlns:a16="http://schemas.microsoft.com/office/drawing/2014/main" id="{D34DE9C2-8841-B2E0-1D67-1C555DB65A98}"/>
              </a:ext>
            </a:extLst>
          </p:cNvPr>
          <p:cNvSpPr txBox="1"/>
          <p:nvPr/>
        </p:nvSpPr>
        <p:spPr>
          <a:xfrm>
            <a:off x="7722643" y="1902239"/>
            <a:ext cx="1804158" cy="200055"/>
          </a:xfrm>
          <a:prstGeom prst="rect">
            <a:avLst/>
          </a:prstGeom>
          <a:noFill/>
          <a:ln>
            <a:noFill/>
          </a:ln>
        </p:spPr>
        <p:txBody>
          <a:bodyPr wrap="square" rtlCol="0">
            <a:spAutoFit/>
          </a:bodyPr>
          <a:lstStyle/>
          <a:p>
            <a:pPr algn="ctr"/>
            <a:r>
              <a:rPr lang="en-US" sz="700" cap="all" dirty="0"/>
              <a:t>Shop NOI (as % of Total NOI)</a:t>
            </a:r>
          </a:p>
        </p:txBody>
      </p:sp>
    </p:spTree>
    <p:extLst>
      <p:ext uri="{BB962C8B-B14F-4D97-AF65-F5344CB8AC3E}">
        <p14:creationId xmlns:p14="http://schemas.microsoft.com/office/powerpoint/2010/main" val="28978559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itle 3">
            <a:extLst>
              <a:ext uri="{FF2B5EF4-FFF2-40B4-BE49-F238E27FC236}">
                <a16:creationId xmlns:a16="http://schemas.microsoft.com/office/drawing/2014/main" id="{5207BD76-13B8-4826-8055-3D02568D8A32}"/>
              </a:ext>
            </a:extLst>
          </p:cNvPr>
          <p:cNvSpPr>
            <a:spLocks noGrp="1"/>
          </p:cNvSpPr>
          <p:nvPr>
            <p:ph type="title"/>
          </p:nvPr>
        </p:nvSpPr>
        <p:spPr>
          <a:xfrm>
            <a:off x="166326" y="-69086"/>
            <a:ext cx="9601200" cy="685800"/>
          </a:xfrm>
        </p:spPr>
        <p:txBody>
          <a:bodyPr>
            <a:normAutofit/>
          </a:bodyPr>
          <a:lstStyle/>
          <a:p>
            <a:r>
              <a:rPr lang="en-US" sz="1600" cap="all" dirty="0">
                <a:solidFill>
                  <a:srgbClr val="002F86"/>
                </a:solidFill>
              </a:rPr>
              <a:t>portfolio OVERVIEW - OPERATOR UPDATE</a:t>
            </a:r>
          </a:p>
        </p:txBody>
      </p:sp>
      <p:sp>
        <p:nvSpPr>
          <p:cNvPr id="3" name="Slide Number Placeholder 2"/>
          <p:cNvSpPr>
            <a:spLocks noGrp="1"/>
          </p:cNvSpPr>
          <p:nvPr>
            <p:ph type="sldNum" sz="quarter" idx="12"/>
          </p:nvPr>
        </p:nvSpPr>
        <p:spPr/>
        <p:txBody>
          <a:bodyPr/>
          <a:lstStyle/>
          <a:p>
            <a:fld id="{0CDE22BD-A697-449A-B32E-82B3E933C80D}" type="slidenum">
              <a:rPr lang="en-US" smtClean="0"/>
              <a:pPr/>
              <a:t>22</a:t>
            </a:fld>
            <a:endParaRPr lang="en-US" dirty="0"/>
          </a:p>
        </p:txBody>
      </p:sp>
      <p:sp>
        <p:nvSpPr>
          <p:cNvPr id="14" name="TextBox 13">
            <a:extLst>
              <a:ext uri="{FF2B5EF4-FFF2-40B4-BE49-F238E27FC236}">
                <a16:creationId xmlns:a16="http://schemas.microsoft.com/office/drawing/2014/main" id="{7DC4126B-4FDC-46E6-A751-DB3D98E5C849}"/>
              </a:ext>
            </a:extLst>
          </p:cNvPr>
          <p:cNvSpPr txBox="1"/>
          <p:nvPr/>
        </p:nvSpPr>
        <p:spPr>
          <a:xfrm>
            <a:off x="186646" y="530354"/>
            <a:ext cx="5869172" cy="200055"/>
          </a:xfrm>
          <a:prstGeom prst="rect">
            <a:avLst/>
          </a:prstGeom>
          <a:noFill/>
        </p:spPr>
        <p:txBody>
          <a:bodyPr wrap="square">
            <a:spAutoFit/>
          </a:bodyPr>
          <a:lstStyle/>
          <a:p>
            <a:r>
              <a:rPr lang="en-US" sz="700" cap="all" dirty="0">
                <a:cs typeface="Times New Roman" pitchFamily="18" charset="0"/>
              </a:rPr>
              <a:t>(dollar amounts in thousands)</a:t>
            </a:r>
            <a:endParaRPr lang="en-US" sz="700" cap="all" dirty="0"/>
          </a:p>
        </p:txBody>
      </p:sp>
      <p:sp>
        <p:nvSpPr>
          <p:cNvPr id="5" name="Rectangle 4">
            <a:extLst>
              <a:ext uri="{FF2B5EF4-FFF2-40B4-BE49-F238E27FC236}">
                <a16:creationId xmlns:a16="http://schemas.microsoft.com/office/drawing/2014/main" id="{C22CA837-8FDB-5B0C-5D84-88FCA3A9C749}"/>
              </a:ext>
            </a:extLst>
          </p:cNvPr>
          <p:cNvSpPr/>
          <p:nvPr/>
        </p:nvSpPr>
        <p:spPr>
          <a:xfrm>
            <a:off x="259099" y="990600"/>
            <a:ext cx="9262698" cy="2077492"/>
          </a:xfrm>
          <a:prstGeom prst="rect">
            <a:avLst/>
          </a:prstGeom>
        </p:spPr>
        <p:txBody>
          <a:bodyPr wrap="square">
            <a:spAutoFit/>
          </a:bodyPr>
          <a:lstStyle/>
          <a:p>
            <a:pPr marL="171450" indent="-171450">
              <a:spcBef>
                <a:spcPts val="600"/>
              </a:spcBef>
              <a:spcAft>
                <a:spcPts val="600"/>
              </a:spcAft>
              <a:buFont typeface="Wingdings" panose="05000000000000000000" pitchFamily="2" charset="2"/>
              <a:buChar char="Ø"/>
            </a:pPr>
            <a:r>
              <a:rPr lang="en-US" sz="900" b="1" dirty="0">
                <a:ea typeface="Malgun Gothic" panose="020B0503020000020004" pitchFamily="34" charset="-127"/>
                <a:cs typeface="Times New Roman" panose="02020603050405020304" pitchFamily="18" charset="0"/>
              </a:rPr>
              <a:t>Market-Based Rent Resets:</a:t>
            </a:r>
            <a:r>
              <a:rPr lang="en-US" sz="900" dirty="0">
                <a:ea typeface="Malgun Gothic" panose="020B0503020000020004" pitchFamily="34" charset="-127"/>
                <a:cs typeface="Times New Roman" panose="02020603050405020304" pitchFamily="18" charset="0"/>
              </a:rPr>
              <a:t>  Received $5,625 of revenue from a 14-property portfolio in 2025 vs. $3,448 in 2024 (63% increase). Two of the 14 properties were converted into SHOP in January 2026, with plans to convert two additional properties with a total of 159 units in the next 60-days. See below for further discussion of the SHOP conversions. Anticipated rent on the remaining 10 properties in 2026 is $4,880, vs. $4,140 in 2025 (18% increase).</a:t>
            </a:r>
          </a:p>
          <a:p>
            <a:pPr marL="171450" indent="-171450">
              <a:spcBef>
                <a:spcPts val="600"/>
              </a:spcBef>
              <a:spcAft>
                <a:spcPts val="600"/>
              </a:spcAft>
              <a:buFont typeface="Wingdings" panose="05000000000000000000" pitchFamily="2" charset="2"/>
              <a:buChar char="Ø"/>
            </a:pPr>
            <a:r>
              <a:rPr lang="en-US" sz="900" b="1" dirty="0">
                <a:ea typeface="Malgun Gothic" panose="020B0503020000020004" pitchFamily="34" charset="-127"/>
                <a:cs typeface="Times New Roman" panose="02020603050405020304" pitchFamily="18" charset="0"/>
              </a:rPr>
              <a:t>Operator Update (Genesis):  </a:t>
            </a:r>
            <a:r>
              <a:rPr lang="en-US" sz="900" dirty="0">
                <a:ea typeface="Malgun Gothic" panose="020B0503020000020004" pitchFamily="34" charset="-127"/>
                <a:cs typeface="Times New Roman" panose="02020603050405020304" pitchFamily="18" charset="0"/>
              </a:rPr>
              <a:t>As previously discussed, Genesis filed for Chapter 11 bankruptcy on July 9, 2025. Since filing, Genesis has made all contractual rent payments through February 2026.</a:t>
            </a:r>
          </a:p>
          <a:p>
            <a:pPr marL="171450" indent="-171450">
              <a:spcBef>
                <a:spcPts val="600"/>
              </a:spcBef>
              <a:spcAft>
                <a:spcPts val="600"/>
              </a:spcAft>
              <a:buFont typeface="Wingdings" panose="05000000000000000000" pitchFamily="2" charset="2"/>
              <a:buChar char="Ø"/>
            </a:pPr>
            <a:r>
              <a:rPr lang="en-US" sz="900" b="1" dirty="0">
                <a:ea typeface="Malgun Gothic" panose="020B0503020000020004" pitchFamily="34" charset="-127"/>
                <a:cs typeface="Times New Roman" panose="02020603050405020304" pitchFamily="18" charset="0"/>
              </a:rPr>
              <a:t>Purchase Option Exercised (TN):</a:t>
            </a:r>
            <a:r>
              <a:rPr lang="en-US" sz="900" dirty="0">
                <a:ea typeface="Malgun Gothic" panose="020B0503020000020004" pitchFamily="34" charset="-127"/>
                <a:cs typeface="Times New Roman" panose="02020603050405020304" pitchFamily="18" charset="0"/>
              </a:rPr>
              <a:t>  $9,500 under a master lease for two skilled nursing centers. The sale is expected to close in the next 60-days with an anticipated gain of approximately $7,400. </a:t>
            </a:r>
          </a:p>
          <a:p>
            <a:pPr marL="171450" indent="-171450">
              <a:spcBef>
                <a:spcPts val="600"/>
              </a:spcBef>
              <a:spcAft>
                <a:spcPts val="600"/>
              </a:spcAft>
              <a:buFont typeface="Wingdings" panose="05000000000000000000" pitchFamily="2" charset="2"/>
              <a:buChar char="Ø"/>
            </a:pPr>
            <a:r>
              <a:rPr lang="en-US" sz="900" b="1" dirty="0">
                <a:ea typeface="Malgun Gothic" panose="020B0503020000020004" pitchFamily="34" charset="-127"/>
                <a:cs typeface="Times New Roman" panose="02020603050405020304" pitchFamily="18" charset="0"/>
              </a:rPr>
              <a:t>Purchase Option Exercised (FL):</a:t>
            </a:r>
            <a:r>
              <a:rPr lang="en-US" sz="900" dirty="0">
                <a:ea typeface="Malgun Gothic" panose="020B0503020000020004" pitchFamily="34" charset="-127"/>
                <a:cs typeface="Times New Roman" panose="02020603050405020304" pitchFamily="18" charset="0"/>
              </a:rPr>
              <a:t>  $64,032, inclusive of an exit IRR of approximately $1,500, under a master lease for three skilled nursing centers expected to close by the end of 1Q26. These properties are presented as a financing receivable on our </a:t>
            </a:r>
            <a:r>
              <a:rPr lang="en-US" sz="900" i="1" dirty="0">
                <a:ea typeface="Malgun Gothic" panose="020B0503020000020004" pitchFamily="34" charset="-127"/>
                <a:cs typeface="Times New Roman" panose="02020603050405020304" pitchFamily="18" charset="0"/>
              </a:rPr>
              <a:t>Consolidated Balance Sheets</a:t>
            </a:r>
            <a:r>
              <a:rPr lang="en-US" sz="900" dirty="0">
                <a:ea typeface="Malgun Gothic" panose="020B0503020000020004" pitchFamily="34" charset="-127"/>
                <a:cs typeface="Times New Roman" panose="02020603050405020304" pitchFamily="18" charset="0"/>
              </a:rPr>
              <a:t>, since they were acquired through a sale-leaseback transaction, subject to a lease agreement. We expect to record one-time income of approximately $1,300, which represents the exit IRR of $1,500, offset by $200 of effective interest receivable balance previously recognized over the term of the financing receivable through payoff. </a:t>
            </a:r>
            <a:endParaRPr lang="en-US" sz="900" b="1" dirty="0">
              <a:highlight>
                <a:srgbClr val="FFFF00"/>
              </a:highlight>
              <a:ea typeface="Malgun Gothic" panose="020B0503020000020004" pitchFamily="34" charset="-127"/>
              <a:cs typeface="Times New Roman" panose="02020603050405020304" pitchFamily="18" charset="0"/>
            </a:endParaRPr>
          </a:p>
        </p:txBody>
      </p:sp>
      <p:sp>
        <p:nvSpPr>
          <p:cNvPr id="6" name="TextBox 5">
            <a:extLst>
              <a:ext uri="{FF2B5EF4-FFF2-40B4-BE49-F238E27FC236}">
                <a16:creationId xmlns:a16="http://schemas.microsoft.com/office/drawing/2014/main" id="{816C20EC-5C19-7654-86A7-47607962EA33}"/>
              </a:ext>
            </a:extLst>
          </p:cNvPr>
          <p:cNvSpPr txBox="1"/>
          <p:nvPr/>
        </p:nvSpPr>
        <p:spPr>
          <a:xfrm>
            <a:off x="-1439723" y="4771518"/>
            <a:ext cx="1252196" cy="215444"/>
          </a:xfrm>
          <a:prstGeom prst="rect">
            <a:avLst/>
          </a:prstGeom>
          <a:noFill/>
        </p:spPr>
        <p:txBody>
          <a:bodyPr wrap="square" rtlCol="0">
            <a:spAutoFit/>
          </a:bodyPr>
          <a:lstStyle/>
          <a:p>
            <a:r>
              <a:rPr lang="en-US" sz="800" dirty="0"/>
              <a:t>PRESTIGE</a:t>
            </a:r>
          </a:p>
        </p:txBody>
      </p:sp>
      <p:sp>
        <p:nvSpPr>
          <p:cNvPr id="7" name="TextBox 6">
            <a:extLst>
              <a:ext uri="{FF2B5EF4-FFF2-40B4-BE49-F238E27FC236}">
                <a16:creationId xmlns:a16="http://schemas.microsoft.com/office/drawing/2014/main" id="{BD33D56A-51A4-B9FE-F266-5BB4D1D8199C}"/>
              </a:ext>
            </a:extLst>
          </p:cNvPr>
          <p:cNvSpPr txBox="1"/>
          <p:nvPr/>
        </p:nvSpPr>
        <p:spPr>
          <a:xfrm>
            <a:off x="-1505810" y="5938317"/>
            <a:ext cx="1063416" cy="338554"/>
          </a:xfrm>
          <a:prstGeom prst="rect">
            <a:avLst/>
          </a:prstGeom>
          <a:noFill/>
        </p:spPr>
        <p:txBody>
          <a:bodyPr wrap="square" rtlCol="0">
            <a:spAutoFit/>
          </a:bodyPr>
          <a:lstStyle/>
          <a:p>
            <a:r>
              <a:rPr lang="en-US" sz="800" dirty="0"/>
              <a:t>Conversion </a:t>
            </a:r>
          </a:p>
          <a:p>
            <a:r>
              <a:rPr lang="en-US" sz="800" dirty="0"/>
              <a:t>(Legacy to Vitality)</a:t>
            </a:r>
          </a:p>
        </p:txBody>
      </p:sp>
      <p:sp>
        <p:nvSpPr>
          <p:cNvPr id="8" name="TextBox 7">
            <a:extLst>
              <a:ext uri="{FF2B5EF4-FFF2-40B4-BE49-F238E27FC236}">
                <a16:creationId xmlns:a16="http://schemas.microsoft.com/office/drawing/2014/main" id="{B7A174D2-215C-453D-35DF-9658EB284B77}"/>
              </a:ext>
            </a:extLst>
          </p:cNvPr>
          <p:cNvSpPr txBox="1"/>
          <p:nvPr/>
        </p:nvSpPr>
        <p:spPr>
          <a:xfrm>
            <a:off x="-1600200" y="1091599"/>
            <a:ext cx="1199867" cy="215444"/>
          </a:xfrm>
          <a:prstGeom prst="rect">
            <a:avLst/>
          </a:prstGeom>
          <a:noFill/>
        </p:spPr>
        <p:txBody>
          <a:bodyPr wrap="square" rtlCol="0">
            <a:spAutoFit/>
          </a:bodyPr>
          <a:lstStyle/>
          <a:p>
            <a:r>
              <a:rPr lang="en-US" sz="800" dirty="0"/>
              <a:t>MARKET-BASED RENT</a:t>
            </a:r>
          </a:p>
        </p:txBody>
      </p:sp>
      <p:grpSp>
        <p:nvGrpSpPr>
          <p:cNvPr id="9" name="Group 8">
            <a:extLst>
              <a:ext uri="{FF2B5EF4-FFF2-40B4-BE49-F238E27FC236}">
                <a16:creationId xmlns:a16="http://schemas.microsoft.com/office/drawing/2014/main" id="{98347BDD-C353-55D1-C64A-B16FB91BEA34}"/>
              </a:ext>
            </a:extLst>
          </p:cNvPr>
          <p:cNvGrpSpPr/>
          <p:nvPr/>
        </p:nvGrpSpPr>
        <p:grpSpPr>
          <a:xfrm>
            <a:off x="3413" y="3350033"/>
            <a:ext cx="5029200" cy="292388"/>
            <a:chOff x="0" y="876297"/>
            <a:chExt cx="5948816" cy="292388"/>
          </a:xfrm>
        </p:grpSpPr>
        <p:sp>
          <p:nvSpPr>
            <p:cNvPr id="10" name="Pentagon 31">
              <a:extLst>
                <a:ext uri="{FF2B5EF4-FFF2-40B4-BE49-F238E27FC236}">
                  <a16:creationId xmlns:a16="http://schemas.microsoft.com/office/drawing/2014/main" id="{C49D40C8-5896-60B0-1EB5-0C7B3CCAE5D0}"/>
                </a:ext>
              </a:extLst>
            </p:cNvPr>
            <p:cNvSpPr/>
            <p:nvPr/>
          </p:nvSpPr>
          <p:spPr>
            <a:xfrm>
              <a:off x="0" y="892435"/>
              <a:ext cx="5948816" cy="260113"/>
            </a:xfrm>
            <a:prstGeom prst="homePlate">
              <a:avLst/>
            </a:prstGeom>
            <a:solidFill>
              <a:srgbClr val="253C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11" name="TextBox 10">
              <a:extLst>
                <a:ext uri="{FF2B5EF4-FFF2-40B4-BE49-F238E27FC236}">
                  <a16:creationId xmlns:a16="http://schemas.microsoft.com/office/drawing/2014/main" id="{42F5CB69-358E-B9F5-DF8C-AA4BF0D28516}"/>
                </a:ext>
              </a:extLst>
            </p:cNvPr>
            <p:cNvSpPr txBox="1"/>
            <p:nvPr/>
          </p:nvSpPr>
          <p:spPr>
            <a:xfrm>
              <a:off x="464697" y="876297"/>
              <a:ext cx="3864536" cy="292388"/>
            </a:xfrm>
            <a:prstGeom prst="rect">
              <a:avLst/>
            </a:prstGeom>
            <a:noFill/>
            <a:ln>
              <a:noFill/>
            </a:ln>
          </p:spPr>
          <p:txBody>
            <a:bodyPr wrap="square" rtlCol="0">
              <a:spAutoFit/>
            </a:bodyPr>
            <a:lstStyle/>
            <a:p>
              <a:r>
                <a:rPr lang="en-US" sz="1300" b="1" cap="all" dirty="0">
                  <a:solidFill>
                    <a:schemeClr val="bg1"/>
                  </a:solidFill>
                  <a:latin typeface="+mj-lt"/>
                  <a:ea typeface="+mj-ea"/>
                  <a:cs typeface="+mj-cs"/>
                </a:rPr>
                <a:t>SUBSEQUENT EVENTS</a:t>
              </a:r>
            </a:p>
          </p:txBody>
        </p:sp>
      </p:grpSp>
      <p:sp>
        <p:nvSpPr>
          <p:cNvPr id="17" name="Rectangle 16">
            <a:extLst>
              <a:ext uri="{FF2B5EF4-FFF2-40B4-BE49-F238E27FC236}">
                <a16:creationId xmlns:a16="http://schemas.microsoft.com/office/drawing/2014/main" id="{E1674073-A2BD-05F4-0154-2CA6FFE2F868}"/>
              </a:ext>
            </a:extLst>
          </p:cNvPr>
          <p:cNvSpPr/>
          <p:nvPr/>
        </p:nvSpPr>
        <p:spPr>
          <a:xfrm>
            <a:off x="259100" y="3891030"/>
            <a:ext cx="9262698" cy="2385268"/>
          </a:xfrm>
          <a:prstGeom prst="rect">
            <a:avLst/>
          </a:prstGeom>
        </p:spPr>
        <p:txBody>
          <a:bodyPr wrap="square">
            <a:spAutoFit/>
          </a:bodyPr>
          <a:lstStyle/>
          <a:p>
            <a:pPr marL="171450" indent="-171450">
              <a:spcBef>
                <a:spcPts val="600"/>
              </a:spcBef>
              <a:spcAft>
                <a:spcPts val="600"/>
              </a:spcAft>
              <a:buFont typeface="Wingdings" panose="05000000000000000000" pitchFamily="2" charset="2"/>
              <a:buChar char="Ø"/>
            </a:pPr>
            <a:r>
              <a:rPr lang="en-US" sz="900" b="1" dirty="0">
                <a:ea typeface="Malgun Gothic" panose="020B0503020000020004" pitchFamily="34" charset="-127"/>
                <a:cs typeface="Times New Roman" panose="02020603050405020304" pitchFamily="18" charset="0"/>
              </a:rPr>
              <a:t>Previously Announced SHOP Acquisition:</a:t>
            </a:r>
            <a:r>
              <a:rPr lang="en-US" sz="900" dirty="0">
                <a:ea typeface="Malgun Gothic" panose="020B0503020000020004" pitchFamily="34" charset="-127"/>
                <a:cs typeface="Times New Roman" panose="02020603050405020304" pitchFamily="18" charset="0"/>
              </a:rPr>
              <a:t>  Three seniors housing communities in Georgia for $108,000, with a year-one yield of approximately 7% and expected unlevered IRR in the low teens, operated by the Arbor Company, an existing SHOP relationship.</a:t>
            </a:r>
          </a:p>
          <a:p>
            <a:pPr marL="171450" indent="-171450">
              <a:spcBef>
                <a:spcPts val="600"/>
              </a:spcBef>
              <a:spcAft>
                <a:spcPts val="600"/>
              </a:spcAft>
              <a:buFont typeface="Wingdings" panose="05000000000000000000" pitchFamily="2" charset="2"/>
              <a:buChar char="Ø"/>
            </a:pPr>
            <a:r>
              <a:rPr lang="en-US" sz="900" b="1" dirty="0"/>
              <a:t>SHOP Conversion (TX):  </a:t>
            </a:r>
            <a:r>
              <a:rPr lang="en-US" sz="900" dirty="0"/>
              <a:t>Two seniors housing communities, operated by Pegasus Senior Living, an operator new to us. These properties comprised of 88 units were previously included in the portfolio of market-based rent resets discussed above.</a:t>
            </a:r>
          </a:p>
          <a:p>
            <a:pPr marL="171450" indent="-171450">
              <a:spcBef>
                <a:spcPts val="600"/>
              </a:spcBef>
              <a:spcAft>
                <a:spcPts val="600"/>
              </a:spcAft>
              <a:buFont typeface="Wingdings" panose="05000000000000000000" pitchFamily="2" charset="2"/>
              <a:buChar char="Ø"/>
            </a:pPr>
            <a:r>
              <a:rPr lang="en-US" sz="900" b="1" dirty="0">
                <a:ea typeface="Malgun Gothic" panose="020B0503020000020004" pitchFamily="34" charset="-127"/>
                <a:cs typeface="Times New Roman" panose="02020603050405020304" pitchFamily="18" charset="0"/>
              </a:rPr>
              <a:t>Mortgage Loan Prepayment Option:</a:t>
            </a:r>
            <a:r>
              <a:rPr lang="en-US" sz="900" dirty="0">
                <a:ea typeface="Malgun Gothic" panose="020B0503020000020004" pitchFamily="34" charset="-127"/>
                <a:cs typeface="Times New Roman" panose="02020603050405020304" pitchFamily="18" charset="0"/>
              </a:rPr>
              <a:t>  Prestige Healthcare provided a prepayment notice on its $179,885 mortgage loan secured by 14 skilled nursing centers. Prestige has the option to prepay without penalty during a 12-month window starting in July 2026, subject to customary conditions and contingent on the ability to obtain replacement financing. </a:t>
            </a:r>
          </a:p>
          <a:p>
            <a:pPr marL="171450" indent="-171450">
              <a:spcBef>
                <a:spcPts val="600"/>
              </a:spcBef>
              <a:spcAft>
                <a:spcPts val="600"/>
              </a:spcAft>
              <a:buFont typeface="Wingdings" panose="05000000000000000000" pitchFamily="2" charset="2"/>
              <a:buChar char="Ø"/>
            </a:pPr>
            <a:r>
              <a:rPr lang="en-US" sz="900" b="1" dirty="0">
                <a:ea typeface="Malgun Gothic" panose="020B0503020000020004" pitchFamily="34" charset="-127"/>
                <a:cs typeface="Times New Roman" panose="02020603050405020304" pitchFamily="18" charset="0"/>
              </a:rPr>
              <a:t>Mortgage Loan Extension (MI):</a:t>
            </a:r>
            <a:r>
              <a:rPr lang="en-US" sz="900" dirty="0">
                <a:ea typeface="Malgun Gothic" panose="020B0503020000020004" pitchFamily="34" charset="-127"/>
                <a:cs typeface="Times New Roman" panose="02020603050405020304" pitchFamily="18" charset="0"/>
              </a:rPr>
              <a:t>  We intend to extend a $17,104 mortgage loan secured by an 85-unit seniors housing community, currently set to mature in 2026, to 1Q27.</a:t>
            </a:r>
          </a:p>
          <a:p>
            <a:pPr marL="171450" indent="-171450">
              <a:spcBef>
                <a:spcPts val="600"/>
              </a:spcBef>
              <a:spcAft>
                <a:spcPts val="600"/>
              </a:spcAft>
              <a:buFont typeface="Wingdings" panose="05000000000000000000" pitchFamily="2" charset="2"/>
              <a:buChar char="Ø"/>
            </a:pPr>
            <a:r>
              <a:rPr lang="en-US" sz="900" b="1" dirty="0">
                <a:ea typeface="Malgun Gothic" panose="020B0503020000020004" pitchFamily="34" charset="-127"/>
                <a:cs typeface="Times New Roman" panose="02020603050405020304" pitchFamily="18" charset="0"/>
              </a:rPr>
              <a:t>Loan Payoff Notice (TX):</a:t>
            </a:r>
            <a:r>
              <a:rPr lang="en-US" sz="900" dirty="0">
                <a:ea typeface="Malgun Gothic" panose="020B0503020000020004" pitchFamily="34" charset="-127"/>
                <a:cs typeface="Times New Roman" panose="02020603050405020304" pitchFamily="18" charset="0"/>
              </a:rPr>
              <a:t> The operator provided notice of its intent to pay off a $12,524 mortgage loan secured by a 104-bed skilled nursing center. The mortgage loan is accounted for as an unconsolidated joint venture. We expect to receive the payoff in 2Q26.</a:t>
            </a:r>
          </a:p>
          <a:p>
            <a:pPr marL="171450" indent="-171450">
              <a:spcBef>
                <a:spcPts val="600"/>
              </a:spcBef>
              <a:spcAft>
                <a:spcPts val="600"/>
              </a:spcAft>
              <a:buFont typeface="Wingdings" panose="05000000000000000000" pitchFamily="2" charset="2"/>
              <a:buChar char="Ø"/>
            </a:pPr>
            <a:r>
              <a:rPr lang="en-US" sz="900" b="1" dirty="0">
                <a:ea typeface="Malgun Gothic" panose="020B0503020000020004" pitchFamily="34" charset="-127"/>
                <a:cs typeface="Times New Roman" panose="02020603050405020304" pitchFamily="18" charset="0"/>
              </a:rPr>
              <a:t>Anticipated SHOP Conversions (GA and SC):</a:t>
            </a:r>
            <a:r>
              <a:rPr lang="en-US" sz="900" dirty="0">
                <a:ea typeface="Malgun Gothic" panose="020B0503020000020004" pitchFamily="34" charset="-127"/>
                <a:cs typeface="Times New Roman" panose="02020603050405020304" pitchFamily="18" charset="0"/>
              </a:rPr>
              <a:t> We anticipate converting two seniors housing communities with an operator new to us in April 2026.  These properties are currently included in the portfolio of market-based rent resets discussed above. </a:t>
            </a:r>
            <a:endParaRPr lang="en-US" sz="900" dirty="0">
              <a:solidFill>
                <a:srgbClr val="FF0000"/>
              </a:solidFill>
              <a:ea typeface="Malgun Gothic" panose="020B0503020000020004" pitchFamily="34" charset="-127"/>
              <a:cs typeface="Times New Roman" panose="02020603050405020304" pitchFamily="18" charset="0"/>
            </a:endParaRPr>
          </a:p>
        </p:txBody>
      </p:sp>
      <p:sp>
        <p:nvSpPr>
          <p:cNvPr id="18" name="TextBox 17">
            <a:extLst>
              <a:ext uri="{FF2B5EF4-FFF2-40B4-BE49-F238E27FC236}">
                <a16:creationId xmlns:a16="http://schemas.microsoft.com/office/drawing/2014/main" id="{D2D93399-0568-D782-F96A-1B651534F058}"/>
              </a:ext>
            </a:extLst>
          </p:cNvPr>
          <p:cNvSpPr txBox="1"/>
          <p:nvPr/>
        </p:nvSpPr>
        <p:spPr>
          <a:xfrm>
            <a:off x="-1369721" y="4300805"/>
            <a:ext cx="870950" cy="338554"/>
          </a:xfrm>
          <a:prstGeom prst="rect">
            <a:avLst/>
          </a:prstGeom>
          <a:noFill/>
        </p:spPr>
        <p:txBody>
          <a:bodyPr wrap="square" rtlCol="0">
            <a:spAutoFit/>
          </a:bodyPr>
          <a:lstStyle/>
          <a:p>
            <a:r>
              <a:rPr lang="en-US" sz="800" dirty="0"/>
              <a:t>PEGASUS (OXFORD-TX)</a:t>
            </a:r>
          </a:p>
        </p:txBody>
      </p:sp>
      <p:sp>
        <p:nvSpPr>
          <p:cNvPr id="19" name="TextBox 18">
            <a:extLst>
              <a:ext uri="{FF2B5EF4-FFF2-40B4-BE49-F238E27FC236}">
                <a16:creationId xmlns:a16="http://schemas.microsoft.com/office/drawing/2014/main" id="{3864312B-9D86-30F7-2AAA-2C15430A4F5E}"/>
              </a:ext>
            </a:extLst>
          </p:cNvPr>
          <p:cNvSpPr txBox="1"/>
          <p:nvPr/>
        </p:nvSpPr>
        <p:spPr>
          <a:xfrm>
            <a:off x="-1369721" y="3903420"/>
            <a:ext cx="870950" cy="215444"/>
          </a:xfrm>
          <a:prstGeom prst="rect">
            <a:avLst/>
          </a:prstGeom>
          <a:noFill/>
        </p:spPr>
        <p:txBody>
          <a:bodyPr wrap="square" rtlCol="0">
            <a:spAutoFit/>
          </a:bodyPr>
          <a:lstStyle/>
          <a:p>
            <a:r>
              <a:rPr lang="en-US" sz="800" dirty="0"/>
              <a:t>ARBOR 3-GA</a:t>
            </a:r>
          </a:p>
        </p:txBody>
      </p:sp>
      <p:sp>
        <p:nvSpPr>
          <p:cNvPr id="20" name="TextBox 19">
            <a:extLst>
              <a:ext uri="{FF2B5EF4-FFF2-40B4-BE49-F238E27FC236}">
                <a16:creationId xmlns:a16="http://schemas.microsoft.com/office/drawing/2014/main" id="{104E93F0-2690-12E0-3854-4CD7CA1E6ECC}"/>
              </a:ext>
            </a:extLst>
          </p:cNvPr>
          <p:cNvSpPr txBox="1"/>
          <p:nvPr/>
        </p:nvSpPr>
        <p:spPr>
          <a:xfrm>
            <a:off x="-1600200" y="2528520"/>
            <a:ext cx="1036780" cy="215444"/>
          </a:xfrm>
          <a:prstGeom prst="rect">
            <a:avLst/>
          </a:prstGeom>
          <a:noFill/>
        </p:spPr>
        <p:txBody>
          <a:bodyPr wrap="square" rtlCol="0">
            <a:spAutoFit/>
          </a:bodyPr>
          <a:lstStyle/>
          <a:p>
            <a:r>
              <a:rPr lang="en-US" sz="800" dirty="0"/>
              <a:t>Pruitt</a:t>
            </a:r>
          </a:p>
        </p:txBody>
      </p:sp>
      <p:sp>
        <p:nvSpPr>
          <p:cNvPr id="22" name="TextBox 21">
            <a:extLst>
              <a:ext uri="{FF2B5EF4-FFF2-40B4-BE49-F238E27FC236}">
                <a16:creationId xmlns:a16="http://schemas.microsoft.com/office/drawing/2014/main" id="{8B141862-10AC-104A-1AF9-FC96F64E6B48}"/>
              </a:ext>
            </a:extLst>
          </p:cNvPr>
          <p:cNvSpPr txBox="1"/>
          <p:nvPr/>
        </p:nvSpPr>
        <p:spPr>
          <a:xfrm>
            <a:off x="-1600200" y="2100027"/>
            <a:ext cx="1252196" cy="215444"/>
          </a:xfrm>
          <a:prstGeom prst="rect">
            <a:avLst/>
          </a:prstGeom>
          <a:noFill/>
        </p:spPr>
        <p:txBody>
          <a:bodyPr wrap="square" rtlCol="0">
            <a:spAutoFit/>
          </a:bodyPr>
          <a:lstStyle/>
          <a:p>
            <a:r>
              <a:rPr lang="en-US" sz="800" dirty="0"/>
              <a:t>CLC-community</a:t>
            </a:r>
          </a:p>
        </p:txBody>
      </p:sp>
      <p:sp>
        <p:nvSpPr>
          <p:cNvPr id="23" name="TextBox 22">
            <a:extLst>
              <a:ext uri="{FF2B5EF4-FFF2-40B4-BE49-F238E27FC236}">
                <a16:creationId xmlns:a16="http://schemas.microsoft.com/office/drawing/2014/main" id="{F92B2521-3C9D-F352-0E71-3E2BDA406DC9}"/>
              </a:ext>
            </a:extLst>
          </p:cNvPr>
          <p:cNvSpPr txBox="1"/>
          <p:nvPr/>
        </p:nvSpPr>
        <p:spPr>
          <a:xfrm>
            <a:off x="-1505810" y="5661194"/>
            <a:ext cx="870950" cy="215444"/>
          </a:xfrm>
          <a:prstGeom prst="rect">
            <a:avLst/>
          </a:prstGeom>
          <a:noFill/>
        </p:spPr>
        <p:txBody>
          <a:bodyPr wrap="square" rtlCol="0">
            <a:spAutoFit/>
          </a:bodyPr>
          <a:lstStyle/>
          <a:p>
            <a:r>
              <a:rPr lang="en-US" sz="800" dirty="0"/>
              <a:t>Ignite-Katy JV</a:t>
            </a:r>
          </a:p>
        </p:txBody>
      </p:sp>
      <p:sp>
        <p:nvSpPr>
          <p:cNvPr id="24" name="TextBox 23">
            <a:extLst>
              <a:ext uri="{FF2B5EF4-FFF2-40B4-BE49-F238E27FC236}">
                <a16:creationId xmlns:a16="http://schemas.microsoft.com/office/drawing/2014/main" id="{C7FA0424-C4EF-AD9A-0140-B4F77F5B314D}"/>
              </a:ext>
            </a:extLst>
          </p:cNvPr>
          <p:cNvSpPr txBox="1"/>
          <p:nvPr/>
        </p:nvSpPr>
        <p:spPr>
          <a:xfrm>
            <a:off x="-1530528" y="5232701"/>
            <a:ext cx="1063416" cy="215444"/>
          </a:xfrm>
          <a:prstGeom prst="rect">
            <a:avLst/>
          </a:prstGeom>
          <a:noFill/>
        </p:spPr>
        <p:txBody>
          <a:bodyPr wrap="square" rtlCol="0">
            <a:spAutoFit/>
          </a:bodyPr>
          <a:lstStyle/>
          <a:p>
            <a:r>
              <a:rPr lang="en-US" sz="800" dirty="0"/>
              <a:t>Encore –Delta MI</a:t>
            </a:r>
          </a:p>
        </p:txBody>
      </p:sp>
      <p:sp>
        <p:nvSpPr>
          <p:cNvPr id="25" name="TextBox 24">
            <a:extLst>
              <a:ext uri="{FF2B5EF4-FFF2-40B4-BE49-F238E27FC236}">
                <a16:creationId xmlns:a16="http://schemas.microsoft.com/office/drawing/2014/main" id="{69D80E6D-FB87-6945-FDFA-5430A7C0EEBB}"/>
              </a:ext>
            </a:extLst>
          </p:cNvPr>
          <p:cNvSpPr txBox="1"/>
          <p:nvPr/>
        </p:nvSpPr>
        <p:spPr>
          <a:xfrm>
            <a:off x="-1536189" y="1638844"/>
            <a:ext cx="1252196" cy="215444"/>
          </a:xfrm>
          <a:prstGeom prst="rect">
            <a:avLst/>
          </a:prstGeom>
          <a:noFill/>
        </p:spPr>
        <p:txBody>
          <a:bodyPr wrap="square" rtlCol="0">
            <a:spAutoFit/>
          </a:bodyPr>
          <a:lstStyle/>
          <a:p>
            <a:r>
              <a:rPr lang="en-US" sz="800" dirty="0"/>
              <a:t>Genesis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483796" y="7031605"/>
            <a:ext cx="465748" cy="283595"/>
          </a:xfrm>
        </p:spPr>
        <p:txBody>
          <a:bodyPr/>
          <a:lstStyle/>
          <a:p>
            <a:fld id="{0CDE22BD-A697-449A-B32E-82B3E933C80D}" type="slidenum">
              <a:rPr lang="en-US" smtClean="0"/>
              <a:pPr/>
              <a:t>23</a:t>
            </a:fld>
            <a:endParaRPr lang="en-US" dirty="0"/>
          </a:p>
        </p:txBody>
      </p:sp>
      <p:sp>
        <p:nvSpPr>
          <p:cNvPr id="14" name="TextBox 13">
            <a:extLst>
              <a:ext uri="{FF2B5EF4-FFF2-40B4-BE49-F238E27FC236}">
                <a16:creationId xmlns:a16="http://schemas.microsoft.com/office/drawing/2014/main" id="{2323EE98-8EF4-F46C-1D77-DA89D11CF92D}"/>
              </a:ext>
            </a:extLst>
          </p:cNvPr>
          <p:cNvSpPr txBox="1"/>
          <p:nvPr/>
        </p:nvSpPr>
        <p:spPr>
          <a:xfrm>
            <a:off x="186646" y="530354"/>
            <a:ext cx="5869172" cy="200055"/>
          </a:xfrm>
          <a:prstGeom prst="rect">
            <a:avLst/>
          </a:prstGeom>
          <a:noFill/>
        </p:spPr>
        <p:txBody>
          <a:bodyPr wrap="square">
            <a:spAutoFit/>
          </a:bodyPr>
          <a:lstStyle/>
          <a:p>
            <a:r>
              <a:rPr lang="en-US" sz="700" cap="all" dirty="0">
                <a:cs typeface="Times New Roman" pitchFamily="18" charset="0"/>
              </a:rPr>
              <a:t>(AS OF DECEMBER 31, 2025)</a:t>
            </a:r>
            <a:endParaRPr lang="en-US" sz="700" cap="all" dirty="0"/>
          </a:p>
        </p:txBody>
      </p:sp>
      <p:sp>
        <p:nvSpPr>
          <p:cNvPr id="3" name="Title 3">
            <a:extLst>
              <a:ext uri="{FF2B5EF4-FFF2-40B4-BE49-F238E27FC236}">
                <a16:creationId xmlns:a16="http://schemas.microsoft.com/office/drawing/2014/main" id="{0CDDCD7A-90C8-5010-CA19-F0DAC105986B}"/>
              </a:ext>
            </a:extLst>
          </p:cNvPr>
          <p:cNvSpPr txBox="1">
            <a:spLocks/>
          </p:cNvSpPr>
          <p:nvPr/>
        </p:nvSpPr>
        <p:spPr>
          <a:xfrm>
            <a:off x="152399" y="-55418"/>
            <a:ext cx="9601200" cy="685800"/>
          </a:xfrm>
          <a:prstGeom prst="rect">
            <a:avLst/>
          </a:prstGeom>
        </p:spPr>
        <p:txBody>
          <a:bodyPr vert="horz" lIns="99276" tIns="49638" rIns="99276" bIns="49638" rtlCol="0" anchor="b">
            <a:normAutofit/>
          </a:bodyPr>
          <a:lstStyle>
            <a:lvl1pPr algn="l" defTabSz="496382" rtl="0" eaLnBrk="1" latinLnBrk="0" hangingPunct="1">
              <a:spcBef>
                <a:spcPct val="0"/>
              </a:spcBef>
              <a:buNone/>
              <a:defRPr sz="2400" kern="1200">
                <a:solidFill>
                  <a:schemeClr val="accent1">
                    <a:lumMod val="75000"/>
                  </a:schemeClr>
                </a:solidFill>
                <a:latin typeface="Aptos" panose="020B0004020202020204" pitchFamily="34" charset="0"/>
                <a:ea typeface="+mj-ea"/>
                <a:cs typeface="+mj-cs"/>
              </a:defRPr>
            </a:lvl1pPr>
          </a:lstStyle>
          <a:p>
            <a:r>
              <a:rPr lang="en-US" sz="1600" cap="all" dirty="0">
                <a:solidFill>
                  <a:srgbClr val="002F86"/>
                </a:solidFill>
              </a:rPr>
              <a:t>PORTFOLIO DIVERSIFICATION – GEOGRAPHY</a:t>
            </a:r>
            <a:endParaRPr lang="en-US" sz="1600" cap="all" dirty="0">
              <a:solidFill>
                <a:srgbClr val="002F86"/>
              </a:solidFill>
              <a:latin typeface="Aptos "/>
            </a:endParaRPr>
          </a:p>
        </p:txBody>
      </p:sp>
      <p:grpSp>
        <p:nvGrpSpPr>
          <p:cNvPr id="10" name="Group 9">
            <a:extLst>
              <a:ext uri="{FF2B5EF4-FFF2-40B4-BE49-F238E27FC236}">
                <a16:creationId xmlns:a16="http://schemas.microsoft.com/office/drawing/2014/main" id="{DDB0F312-D23D-C8D4-723B-E9C08DFC360D}"/>
              </a:ext>
            </a:extLst>
          </p:cNvPr>
          <p:cNvGrpSpPr/>
          <p:nvPr/>
        </p:nvGrpSpPr>
        <p:grpSpPr>
          <a:xfrm>
            <a:off x="457205" y="1837238"/>
            <a:ext cx="9279692" cy="5173162"/>
            <a:chOff x="152400" y="1128704"/>
            <a:chExt cx="9860275" cy="5738790"/>
          </a:xfrm>
        </p:grpSpPr>
        <p:grpSp>
          <p:nvGrpSpPr>
            <p:cNvPr id="11" name="Group 10">
              <a:extLst>
                <a:ext uri="{FF2B5EF4-FFF2-40B4-BE49-F238E27FC236}">
                  <a16:creationId xmlns:a16="http://schemas.microsoft.com/office/drawing/2014/main" id="{C3E9ACFE-85CF-3715-CA65-91BC6D2D7F11}"/>
                </a:ext>
              </a:extLst>
            </p:cNvPr>
            <p:cNvGrpSpPr/>
            <p:nvPr/>
          </p:nvGrpSpPr>
          <p:grpSpPr>
            <a:xfrm>
              <a:off x="152400" y="1128704"/>
              <a:ext cx="9860275" cy="5738790"/>
              <a:chOff x="152400" y="1128704"/>
              <a:chExt cx="9860275" cy="5738790"/>
            </a:xfrm>
          </p:grpSpPr>
          <p:grpSp>
            <p:nvGrpSpPr>
              <p:cNvPr id="44" name="Group 43">
                <a:extLst>
                  <a:ext uri="{FF2B5EF4-FFF2-40B4-BE49-F238E27FC236}">
                    <a16:creationId xmlns:a16="http://schemas.microsoft.com/office/drawing/2014/main" id="{E2E4BF41-01A6-14AE-45AB-6E5731EDBE61}"/>
                  </a:ext>
                </a:extLst>
              </p:cNvPr>
              <p:cNvGrpSpPr/>
              <p:nvPr/>
            </p:nvGrpSpPr>
            <p:grpSpPr>
              <a:xfrm>
                <a:off x="152400" y="1128704"/>
                <a:ext cx="9860275" cy="5738790"/>
                <a:chOff x="167928" y="1128704"/>
                <a:chExt cx="9860275" cy="5738790"/>
              </a:xfrm>
            </p:grpSpPr>
            <p:sp>
              <p:nvSpPr>
                <p:cNvPr id="46" name="Trapezoid 45">
                  <a:extLst>
                    <a:ext uri="{FF2B5EF4-FFF2-40B4-BE49-F238E27FC236}">
                      <a16:creationId xmlns:a16="http://schemas.microsoft.com/office/drawing/2014/main" id="{BAA29F3F-6ACF-223B-A2A6-4275763A55BE}"/>
                    </a:ext>
                  </a:extLst>
                </p:cNvPr>
                <p:cNvSpPr/>
                <p:nvPr/>
              </p:nvSpPr>
              <p:spPr>
                <a:xfrm>
                  <a:off x="8742994" y="6107170"/>
                  <a:ext cx="120162" cy="116957"/>
                </a:xfrm>
                <a:prstGeom prst="trapezoid">
                  <a:avLst/>
                </a:prstGeom>
                <a:solidFill>
                  <a:schemeClr val="accent5">
                    <a:lumMod val="20000"/>
                    <a:lumOff val="80000"/>
                  </a:schemeClr>
                </a:solidFill>
                <a:ln w="63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mj-lt"/>
                  </a:endParaRPr>
                </a:p>
              </p:txBody>
            </p:sp>
            <p:sp>
              <p:nvSpPr>
                <p:cNvPr id="47" name="Hexagon 46">
                  <a:extLst>
                    <a:ext uri="{FF2B5EF4-FFF2-40B4-BE49-F238E27FC236}">
                      <a16:creationId xmlns:a16="http://schemas.microsoft.com/office/drawing/2014/main" id="{621A54AB-4D9D-BA99-A923-91E4C8AF6CEC}"/>
                    </a:ext>
                  </a:extLst>
                </p:cNvPr>
                <p:cNvSpPr/>
                <p:nvPr/>
              </p:nvSpPr>
              <p:spPr>
                <a:xfrm>
                  <a:off x="8737522" y="5877423"/>
                  <a:ext cx="133840" cy="121892"/>
                </a:xfrm>
                <a:prstGeom prst="hexagon">
                  <a:avLst/>
                </a:prstGeom>
                <a:solidFill>
                  <a:srgbClr val="00B0F0"/>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48" name="Group 47">
                  <a:extLst>
                    <a:ext uri="{FF2B5EF4-FFF2-40B4-BE49-F238E27FC236}">
                      <a16:creationId xmlns:a16="http://schemas.microsoft.com/office/drawing/2014/main" id="{6B829139-2909-D441-5860-18414CEE8A36}"/>
                    </a:ext>
                  </a:extLst>
                </p:cNvPr>
                <p:cNvGrpSpPr/>
                <p:nvPr/>
              </p:nvGrpSpPr>
              <p:grpSpPr>
                <a:xfrm>
                  <a:off x="167928" y="1128704"/>
                  <a:ext cx="9860275" cy="5738790"/>
                  <a:chOff x="167928" y="1128704"/>
                  <a:chExt cx="9860275" cy="5738790"/>
                </a:xfrm>
              </p:grpSpPr>
              <p:sp>
                <p:nvSpPr>
                  <p:cNvPr id="49" name="IceSquare1">
                    <a:extLst>
                      <a:ext uri="{FF2B5EF4-FFF2-40B4-BE49-F238E27FC236}">
                        <a16:creationId xmlns:a16="http://schemas.microsoft.com/office/drawing/2014/main" id="{829D671F-3537-2A46-D0A0-ACC9E52794B4}"/>
                      </a:ext>
                    </a:extLst>
                  </p:cNvPr>
                  <p:cNvSpPr>
                    <a:spLocks noChangeArrowheads="1"/>
                  </p:cNvSpPr>
                  <p:nvPr/>
                </p:nvSpPr>
                <p:spPr bwMode="gray">
                  <a:xfrm>
                    <a:off x="8731595" y="5010300"/>
                    <a:ext cx="114579" cy="122116"/>
                  </a:xfrm>
                  <a:prstGeom prst="rect">
                    <a:avLst/>
                  </a:prstGeom>
                  <a:solidFill>
                    <a:schemeClr val="accent1">
                      <a:lumMod val="75000"/>
                    </a:schemeClr>
                  </a:solidFill>
                  <a:ln w="6350" cmpd="sng">
                    <a:solidFill>
                      <a:schemeClr val="bg1"/>
                    </a:solidFill>
                    <a:miter lim="800000"/>
                    <a:headEnd/>
                    <a:tailEnd/>
                  </a:ln>
                </p:spPr>
                <p:txBody>
                  <a:bodyPr lIns="0" tIns="0" rIns="0" bIns="0" anchor="ctr"/>
                  <a:lstStyle/>
                  <a:p>
                    <a:pPr algn="ctr" eaLnBrk="0" hangingPunct="0"/>
                    <a:endParaRPr lang="en-US" sz="900" b="1" dirty="0">
                      <a:solidFill>
                        <a:schemeClr val="hlink"/>
                      </a:solidFill>
                      <a:latin typeface="+mj-lt"/>
                    </a:endParaRPr>
                  </a:p>
                </p:txBody>
              </p:sp>
              <p:sp>
                <p:nvSpPr>
                  <p:cNvPr id="50" name="LemonDiamond1">
                    <a:extLst>
                      <a:ext uri="{FF2B5EF4-FFF2-40B4-BE49-F238E27FC236}">
                        <a16:creationId xmlns:a16="http://schemas.microsoft.com/office/drawing/2014/main" id="{42116953-F865-1200-97C8-863CCDCFE843}"/>
                      </a:ext>
                    </a:extLst>
                  </p:cNvPr>
                  <p:cNvSpPr>
                    <a:spLocks noChangeArrowheads="1"/>
                  </p:cNvSpPr>
                  <p:nvPr/>
                </p:nvSpPr>
                <p:spPr bwMode="auto">
                  <a:xfrm>
                    <a:off x="8720348" y="5665985"/>
                    <a:ext cx="142310" cy="140950"/>
                  </a:xfrm>
                  <a:prstGeom prst="diamond">
                    <a:avLst/>
                  </a:prstGeom>
                  <a:solidFill>
                    <a:schemeClr val="tx1">
                      <a:lumMod val="85000"/>
                      <a:lumOff val="15000"/>
                    </a:schemeClr>
                  </a:solidFill>
                  <a:ln w="6350" cmpd="sng">
                    <a:solidFill>
                      <a:srgbClr val="FFFFFF"/>
                    </a:solidFill>
                    <a:miter lim="800000"/>
                    <a:headEnd/>
                    <a:tailEnd/>
                  </a:ln>
                </p:spPr>
                <p:txBody>
                  <a:bodyPr wrap="none" lIns="0" tIns="0" rIns="0" bIns="0" anchor="ctr"/>
                  <a:lstStyle/>
                  <a:p>
                    <a:pPr algn="ctr" eaLnBrk="0" hangingPunct="0"/>
                    <a:endParaRPr lang="en-US" sz="900" dirty="0">
                      <a:solidFill>
                        <a:schemeClr val="hlink"/>
                      </a:solidFill>
                      <a:latin typeface="+mj-lt"/>
                    </a:endParaRPr>
                  </a:p>
                </p:txBody>
              </p:sp>
              <p:grpSp>
                <p:nvGrpSpPr>
                  <p:cNvPr id="51" name="Group 50">
                    <a:extLst>
                      <a:ext uri="{FF2B5EF4-FFF2-40B4-BE49-F238E27FC236}">
                        <a16:creationId xmlns:a16="http://schemas.microsoft.com/office/drawing/2014/main" id="{A02C143C-7146-2574-7792-CD7BFBE4DF9D}"/>
                      </a:ext>
                    </a:extLst>
                  </p:cNvPr>
                  <p:cNvGrpSpPr/>
                  <p:nvPr/>
                </p:nvGrpSpPr>
                <p:grpSpPr>
                  <a:xfrm>
                    <a:off x="167928" y="1128704"/>
                    <a:ext cx="9860275" cy="5738790"/>
                    <a:chOff x="167928" y="1128704"/>
                    <a:chExt cx="9860275" cy="5738790"/>
                  </a:xfrm>
                </p:grpSpPr>
                <p:sp>
                  <p:nvSpPr>
                    <p:cNvPr id="52" name="LimeCircle1">
                      <a:extLst>
                        <a:ext uri="{FF2B5EF4-FFF2-40B4-BE49-F238E27FC236}">
                          <a16:creationId xmlns:a16="http://schemas.microsoft.com/office/drawing/2014/main" id="{EFDA2B8E-9100-5E22-F491-0966AA7CF628}"/>
                        </a:ext>
                      </a:extLst>
                    </p:cNvPr>
                    <p:cNvSpPr>
                      <a:spLocks noChangeArrowheads="1"/>
                    </p:cNvSpPr>
                    <p:nvPr/>
                  </p:nvSpPr>
                  <p:spPr bwMode="auto">
                    <a:xfrm>
                      <a:off x="8728029" y="5432092"/>
                      <a:ext cx="143142" cy="144155"/>
                    </a:xfrm>
                    <a:prstGeom prst="ellipse">
                      <a:avLst/>
                    </a:prstGeom>
                    <a:solidFill>
                      <a:srgbClr val="0070CD"/>
                    </a:solidFill>
                    <a:ln w="6350" cmpd="sng">
                      <a:solidFill>
                        <a:schemeClr val="bg1"/>
                      </a:solidFill>
                      <a:round/>
                      <a:headEnd/>
                      <a:tailEnd/>
                    </a:ln>
                  </p:spPr>
                  <p:txBody>
                    <a:bodyPr wrap="none" lIns="0" tIns="0" rIns="0" bIns="0" anchor="ctr"/>
                    <a:lstStyle/>
                    <a:p>
                      <a:pPr algn="ctr" eaLnBrk="0" hangingPunct="0"/>
                      <a:endParaRPr lang="en-US" sz="900" b="1" dirty="0">
                        <a:solidFill>
                          <a:schemeClr val="bg1"/>
                        </a:solidFill>
                        <a:latin typeface="+mj-lt"/>
                      </a:endParaRPr>
                    </a:p>
                  </p:txBody>
                </p:sp>
                <p:sp>
                  <p:nvSpPr>
                    <p:cNvPr id="53" name="IceSquare1">
                      <a:extLst>
                        <a:ext uri="{FF2B5EF4-FFF2-40B4-BE49-F238E27FC236}">
                          <a16:creationId xmlns:a16="http://schemas.microsoft.com/office/drawing/2014/main" id="{B60E5D22-031C-4562-7E21-4723699A80EC}"/>
                        </a:ext>
                      </a:extLst>
                    </p:cNvPr>
                    <p:cNvSpPr>
                      <a:spLocks noChangeArrowheads="1"/>
                    </p:cNvSpPr>
                    <p:nvPr/>
                  </p:nvSpPr>
                  <p:spPr bwMode="gray">
                    <a:xfrm>
                      <a:off x="8736841" y="5220142"/>
                      <a:ext cx="114579" cy="122116"/>
                    </a:xfrm>
                    <a:prstGeom prst="rect">
                      <a:avLst/>
                    </a:prstGeom>
                    <a:solidFill>
                      <a:srgbClr val="92D050"/>
                    </a:solidFill>
                    <a:ln w="6350" cmpd="sng">
                      <a:solidFill>
                        <a:schemeClr val="bg1"/>
                      </a:solidFill>
                      <a:miter lim="800000"/>
                      <a:headEnd/>
                      <a:tailEnd/>
                    </a:ln>
                  </p:spPr>
                  <p:txBody>
                    <a:bodyPr lIns="0" tIns="0" rIns="0" bIns="0" anchor="ctr"/>
                    <a:lstStyle/>
                    <a:p>
                      <a:pPr algn="ctr" eaLnBrk="0" hangingPunct="0"/>
                      <a:endParaRPr lang="en-US" sz="900" b="1" dirty="0">
                        <a:solidFill>
                          <a:schemeClr val="hlink"/>
                        </a:solidFill>
                        <a:latin typeface="+mj-lt"/>
                      </a:endParaRPr>
                    </a:p>
                  </p:txBody>
                </p:sp>
                <p:grpSp>
                  <p:nvGrpSpPr>
                    <p:cNvPr id="54" name="Group 53">
                      <a:extLst>
                        <a:ext uri="{FF2B5EF4-FFF2-40B4-BE49-F238E27FC236}">
                          <a16:creationId xmlns:a16="http://schemas.microsoft.com/office/drawing/2014/main" id="{1142C5B2-213D-BE5E-6590-3F8980CA85A9}"/>
                        </a:ext>
                      </a:extLst>
                    </p:cNvPr>
                    <p:cNvGrpSpPr/>
                    <p:nvPr/>
                  </p:nvGrpSpPr>
                  <p:grpSpPr>
                    <a:xfrm>
                      <a:off x="167928" y="1128704"/>
                      <a:ext cx="9860275" cy="5738790"/>
                      <a:chOff x="167928" y="1128704"/>
                      <a:chExt cx="9860275" cy="5738790"/>
                    </a:xfrm>
                  </p:grpSpPr>
                  <p:sp>
                    <p:nvSpPr>
                      <p:cNvPr id="55" name="TextBox 54">
                        <a:extLst>
                          <a:ext uri="{FF2B5EF4-FFF2-40B4-BE49-F238E27FC236}">
                            <a16:creationId xmlns:a16="http://schemas.microsoft.com/office/drawing/2014/main" id="{56AFD937-5313-D107-0122-68BB951BA960}"/>
                          </a:ext>
                        </a:extLst>
                      </p:cNvPr>
                      <p:cNvSpPr txBox="1"/>
                      <p:nvPr/>
                    </p:nvSpPr>
                    <p:spPr>
                      <a:xfrm>
                        <a:off x="8539796" y="6249588"/>
                        <a:ext cx="1488407" cy="178774"/>
                      </a:xfrm>
                      <a:prstGeom prst="rect">
                        <a:avLst/>
                      </a:prstGeom>
                      <a:noFill/>
                    </p:spPr>
                    <p:txBody>
                      <a:bodyPr wrap="square" rtlCol="0">
                        <a:spAutoFit/>
                      </a:bodyPr>
                      <a:lstStyle/>
                      <a:p>
                        <a:r>
                          <a:rPr lang="en-US" sz="700" dirty="0">
                            <a:cs typeface="Times New Roman" pitchFamily="18" charset="0"/>
                          </a:rPr>
                          <a:t>* Behavioral health care hospital</a:t>
                        </a:r>
                      </a:p>
                    </p:txBody>
                  </p:sp>
                  <p:sp>
                    <p:nvSpPr>
                      <p:cNvPr id="56" name="Text Box 79">
                        <a:extLst>
                          <a:ext uri="{FF2B5EF4-FFF2-40B4-BE49-F238E27FC236}">
                            <a16:creationId xmlns:a16="http://schemas.microsoft.com/office/drawing/2014/main" id="{6738DCD6-A331-FB54-4725-D7EA29576ACE}"/>
                          </a:ext>
                        </a:extLst>
                      </p:cNvPr>
                      <p:cNvSpPr txBox="1">
                        <a:spLocks noChangeArrowheads="1"/>
                      </p:cNvSpPr>
                      <p:nvPr/>
                    </p:nvSpPr>
                    <p:spPr bwMode="auto">
                      <a:xfrm>
                        <a:off x="8873773" y="5421042"/>
                        <a:ext cx="873878" cy="138499"/>
                      </a:xfrm>
                      <a:prstGeom prst="rect">
                        <a:avLst/>
                      </a:prstGeom>
                      <a:noFill/>
                      <a:ln w="28575">
                        <a:noFill/>
                        <a:miter lim="800000"/>
                        <a:headEnd/>
                        <a:tailEnd/>
                      </a:ln>
                    </p:spPr>
                    <p:txBody>
                      <a:bodyPr wrap="square" lIns="0" tIns="0" rIns="0" bIns="0" anchor="ctr">
                        <a:spAutoFit/>
                      </a:bodyPr>
                      <a:lstStyle/>
                      <a:p>
                        <a:pPr eaLnBrk="0" hangingPunct="0"/>
                        <a:r>
                          <a:rPr lang="en-US" sz="900" dirty="0">
                            <a:solidFill>
                              <a:srgbClr val="333333"/>
                            </a:solidFill>
                            <a:latin typeface="+mj-lt"/>
                            <a:cs typeface="Times New Roman" pitchFamily="18" charset="0"/>
                          </a:rPr>
                          <a:t>  SNF (68)</a:t>
                        </a:r>
                      </a:p>
                    </p:txBody>
                  </p:sp>
                  <p:sp>
                    <p:nvSpPr>
                      <p:cNvPr id="57" name="Text Box 80">
                        <a:extLst>
                          <a:ext uri="{FF2B5EF4-FFF2-40B4-BE49-F238E27FC236}">
                            <a16:creationId xmlns:a16="http://schemas.microsoft.com/office/drawing/2014/main" id="{78E47FF5-1095-16EF-9C7A-7B5397893504}"/>
                          </a:ext>
                        </a:extLst>
                      </p:cNvPr>
                      <p:cNvSpPr txBox="1">
                        <a:spLocks noChangeArrowheads="1"/>
                      </p:cNvSpPr>
                      <p:nvPr/>
                    </p:nvSpPr>
                    <p:spPr bwMode="auto">
                      <a:xfrm>
                        <a:off x="8861870" y="4985805"/>
                        <a:ext cx="1152383" cy="138499"/>
                      </a:xfrm>
                      <a:prstGeom prst="rect">
                        <a:avLst/>
                      </a:prstGeom>
                      <a:noFill/>
                      <a:ln w="28575">
                        <a:noFill/>
                        <a:miter lim="800000"/>
                        <a:headEnd/>
                        <a:tailEnd/>
                      </a:ln>
                    </p:spPr>
                    <p:txBody>
                      <a:bodyPr wrap="square" lIns="0" tIns="0" rIns="0" bIns="0" anchor="ctr">
                        <a:spAutoFit/>
                      </a:bodyPr>
                      <a:lstStyle/>
                      <a:p>
                        <a:pPr eaLnBrk="0" hangingPunct="0"/>
                        <a:r>
                          <a:rPr lang="en-US" sz="900" dirty="0">
                            <a:solidFill>
                              <a:srgbClr val="333333"/>
                            </a:solidFill>
                            <a:latin typeface="+mj-lt"/>
                            <a:cs typeface="Times New Roman" pitchFamily="18" charset="0"/>
                          </a:rPr>
                          <a:t>  SH– NNN (92)</a:t>
                        </a:r>
                      </a:p>
                    </p:txBody>
                  </p:sp>
                  <p:sp>
                    <p:nvSpPr>
                      <p:cNvPr id="58" name="Text Box 81">
                        <a:extLst>
                          <a:ext uri="{FF2B5EF4-FFF2-40B4-BE49-F238E27FC236}">
                            <a16:creationId xmlns:a16="http://schemas.microsoft.com/office/drawing/2014/main" id="{D5D57DE8-6A59-C81D-8A0F-9D60F93AB538}"/>
                          </a:ext>
                        </a:extLst>
                      </p:cNvPr>
                      <p:cNvSpPr txBox="1">
                        <a:spLocks noChangeArrowheads="1"/>
                      </p:cNvSpPr>
                      <p:nvPr/>
                    </p:nvSpPr>
                    <p:spPr bwMode="auto">
                      <a:xfrm>
                        <a:off x="8877916" y="5659305"/>
                        <a:ext cx="558013" cy="123766"/>
                      </a:xfrm>
                      <a:prstGeom prst="rect">
                        <a:avLst/>
                      </a:prstGeom>
                      <a:noFill/>
                      <a:ln w="28575">
                        <a:noFill/>
                        <a:miter lim="800000"/>
                        <a:headEnd/>
                        <a:tailEnd/>
                      </a:ln>
                    </p:spPr>
                    <p:txBody>
                      <a:bodyPr wrap="square" lIns="0" tIns="0" rIns="0" bIns="0" anchor="ctr">
                        <a:spAutoFit/>
                      </a:bodyPr>
                      <a:lstStyle/>
                      <a:p>
                        <a:pPr eaLnBrk="0" hangingPunct="0"/>
                        <a:r>
                          <a:rPr lang="en-US" sz="900" dirty="0">
                            <a:solidFill>
                              <a:srgbClr val="333333"/>
                            </a:solidFill>
                            <a:latin typeface="+mj-lt"/>
                            <a:cs typeface="Times New Roman" pitchFamily="18" charset="0"/>
                          </a:rPr>
                          <a:t>  OTH* (</a:t>
                        </a:r>
                        <a:r>
                          <a:rPr lang="en-US" sz="900" dirty="0">
                            <a:latin typeface="+mj-lt"/>
                            <a:cs typeface="Times New Roman" pitchFamily="18" charset="0"/>
                          </a:rPr>
                          <a:t>1</a:t>
                        </a:r>
                        <a:r>
                          <a:rPr lang="en-US" sz="900" dirty="0">
                            <a:solidFill>
                              <a:srgbClr val="333333"/>
                            </a:solidFill>
                            <a:latin typeface="+mj-lt"/>
                            <a:cs typeface="Times New Roman" pitchFamily="18" charset="0"/>
                          </a:rPr>
                          <a:t>)</a:t>
                        </a:r>
                      </a:p>
                    </p:txBody>
                  </p:sp>
                  <p:sp>
                    <p:nvSpPr>
                      <p:cNvPr id="59" name="Text Box 81">
                        <a:extLst>
                          <a:ext uri="{FF2B5EF4-FFF2-40B4-BE49-F238E27FC236}">
                            <a16:creationId xmlns:a16="http://schemas.microsoft.com/office/drawing/2014/main" id="{44E4E112-40E7-1ADE-F8B3-C26C31B5C8FC}"/>
                          </a:ext>
                        </a:extLst>
                      </p:cNvPr>
                      <p:cNvSpPr txBox="1">
                        <a:spLocks noChangeArrowheads="1"/>
                      </p:cNvSpPr>
                      <p:nvPr/>
                    </p:nvSpPr>
                    <p:spPr bwMode="auto">
                      <a:xfrm>
                        <a:off x="8887353" y="6098874"/>
                        <a:ext cx="778880" cy="138500"/>
                      </a:xfrm>
                      <a:prstGeom prst="rect">
                        <a:avLst/>
                      </a:prstGeom>
                      <a:noFill/>
                      <a:ln w="28575">
                        <a:noFill/>
                        <a:miter lim="800000"/>
                        <a:headEnd/>
                        <a:tailEnd/>
                      </a:ln>
                    </p:spPr>
                    <p:txBody>
                      <a:bodyPr wrap="square" lIns="0" tIns="0" rIns="0" bIns="0" anchor="ctr">
                        <a:spAutoFit/>
                      </a:bodyPr>
                      <a:lstStyle/>
                      <a:p>
                        <a:pPr eaLnBrk="0" hangingPunct="0"/>
                        <a:r>
                          <a:rPr lang="en-US" sz="900" dirty="0">
                            <a:solidFill>
                              <a:srgbClr val="333333"/>
                            </a:solidFill>
                            <a:latin typeface="+mj-lt"/>
                            <a:cs typeface="Times New Roman" pitchFamily="18" charset="0"/>
                          </a:rPr>
                          <a:t>  LAND </a:t>
                        </a:r>
                        <a:r>
                          <a:rPr lang="en-US" sz="900" dirty="0">
                            <a:latin typeface="+mj-lt"/>
                            <a:cs typeface="Times New Roman" pitchFamily="18" charset="0"/>
                          </a:rPr>
                          <a:t>(3)</a:t>
                        </a:r>
                      </a:p>
                    </p:txBody>
                  </p:sp>
                  <p:sp>
                    <p:nvSpPr>
                      <p:cNvPr id="60" name="Text Box 81">
                        <a:extLst>
                          <a:ext uri="{FF2B5EF4-FFF2-40B4-BE49-F238E27FC236}">
                            <a16:creationId xmlns:a16="http://schemas.microsoft.com/office/drawing/2014/main" id="{D77DF94A-1316-3BF7-821E-07E47D9BBE45}"/>
                          </a:ext>
                        </a:extLst>
                      </p:cNvPr>
                      <p:cNvSpPr txBox="1">
                        <a:spLocks noChangeArrowheads="1"/>
                      </p:cNvSpPr>
                      <p:nvPr/>
                    </p:nvSpPr>
                    <p:spPr bwMode="auto">
                      <a:xfrm>
                        <a:off x="8875820" y="5877423"/>
                        <a:ext cx="1054361" cy="138499"/>
                      </a:xfrm>
                      <a:prstGeom prst="rect">
                        <a:avLst/>
                      </a:prstGeom>
                      <a:noFill/>
                      <a:ln w="28575">
                        <a:noFill/>
                        <a:miter lim="800000"/>
                        <a:headEnd/>
                        <a:tailEnd/>
                      </a:ln>
                    </p:spPr>
                    <p:txBody>
                      <a:bodyPr wrap="square" lIns="0" tIns="0" rIns="0" bIns="0" anchor="ctr">
                        <a:spAutoFit/>
                      </a:bodyPr>
                      <a:lstStyle/>
                      <a:p>
                        <a:pPr eaLnBrk="0" hangingPunct="0"/>
                        <a:r>
                          <a:rPr lang="en-US" sz="900" dirty="0">
                            <a:solidFill>
                              <a:srgbClr val="333333"/>
                            </a:solidFill>
                            <a:latin typeface="+mj-lt"/>
                            <a:cs typeface="Times New Roman" pitchFamily="18" charset="0"/>
                          </a:rPr>
                          <a:t>  UDP (1)</a:t>
                        </a:r>
                      </a:p>
                    </p:txBody>
                  </p:sp>
                  <p:grpSp>
                    <p:nvGrpSpPr>
                      <p:cNvPr id="61" name="Group 60">
                        <a:extLst>
                          <a:ext uri="{FF2B5EF4-FFF2-40B4-BE49-F238E27FC236}">
                            <a16:creationId xmlns:a16="http://schemas.microsoft.com/office/drawing/2014/main" id="{C3B1F58D-5AC5-E373-140F-F6C0B1A58ED1}"/>
                          </a:ext>
                        </a:extLst>
                      </p:cNvPr>
                      <p:cNvGrpSpPr/>
                      <p:nvPr/>
                    </p:nvGrpSpPr>
                    <p:grpSpPr>
                      <a:xfrm>
                        <a:off x="167928" y="1128704"/>
                        <a:ext cx="9616061" cy="5738790"/>
                        <a:chOff x="186653" y="1061807"/>
                        <a:chExt cx="9616061" cy="5738790"/>
                      </a:xfrm>
                    </p:grpSpPr>
                    <p:grpSp>
                      <p:nvGrpSpPr>
                        <p:cNvPr id="1365" name="Group 1364">
                          <a:extLst>
                            <a:ext uri="{FF2B5EF4-FFF2-40B4-BE49-F238E27FC236}">
                              <a16:creationId xmlns:a16="http://schemas.microsoft.com/office/drawing/2014/main" id="{8319409C-CCAE-B0F7-0832-0EBB605A934E}"/>
                            </a:ext>
                          </a:extLst>
                        </p:cNvPr>
                        <p:cNvGrpSpPr>
                          <a:grpSpLocks noChangeAspect="1"/>
                        </p:cNvGrpSpPr>
                        <p:nvPr/>
                      </p:nvGrpSpPr>
                      <p:grpSpPr>
                        <a:xfrm>
                          <a:off x="186653" y="1061807"/>
                          <a:ext cx="9616061" cy="5738790"/>
                          <a:chOff x="843158" y="1307431"/>
                          <a:chExt cx="8077514" cy="4726646"/>
                        </a:xfrm>
                      </p:grpSpPr>
                      <p:grpSp>
                        <p:nvGrpSpPr>
                          <p:cNvPr id="1367" name="Group 1366">
                            <a:extLst>
                              <a:ext uri="{FF2B5EF4-FFF2-40B4-BE49-F238E27FC236}">
                                <a16:creationId xmlns:a16="http://schemas.microsoft.com/office/drawing/2014/main" id="{82E9FE53-0745-C06F-5BF2-FA7CFC8E7AC9}"/>
                              </a:ext>
                            </a:extLst>
                          </p:cNvPr>
                          <p:cNvGrpSpPr/>
                          <p:nvPr/>
                        </p:nvGrpSpPr>
                        <p:grpSpPr>
                          <a:xfrm>
                            <a:off x="843158" y="1307431"/>
                            <a:ext cx="8077514" cy="4726646"/>
                            <a:chOff x="816832" y="2008002"/>
                            <a:chExt cx="8393298" cy="4810748"/>
                          </a:xfrm>
                        </p:grpSpPr>
                        <p:sp>
                          <p:nvSpPr>
                            <p:cNvPr id="1377" name="Freeform 51">
                              <a:extLst>
                                <a:ext uri="{FF2B5EF4-FFF2-40B4-BE49-F238E27FC236}">
                                  <a16:creationId xmlns:a16="http://schemas.microsoft.com/office/drawing/2014/main" id="{6B6E9183-63AF-8FE0-F555-9D195EC5AEBF}"/>
                                </a:ext>
                              </a:extLst>
                            </p:cNvPr>
                            <p:cNvSpPr>
                              <a:spLocks/>
                            </p:cNvSpPr>
                            <p:nvPr/>
                          </p:nvSpPr>
                          <p:spPr bwMode="gray">
                            <a:xfrm>
                              <a:off x="1212936" y="2008002"/>
                              <a:ext cx="1054301" cy="725460"/>
                            </a:xfrm>
                            <a:custGeom>
                              <a:avLst/>
                              <a:gdLst>
                                <a:gd name="T0" fmla="*/ 0 w 1848"/>
                                <a:gd name="T1" fmla="*/ 0 h 1355"/>
                                <a:gd name="T2" fmla="*/ 0 w 1848"/>
                                <a:gd name="T3" fmla="*/ 0 h 1355"/>
                                <a:gd name="T4" fmla="*/ 0 w 1848"/>
                                <a:gd name="T5" fmla="*/ 0 h 1355"/>
                                <a:gd name="T6" fmla="*/ 0 w 1848"/>
                                <a:gd name="T7" fmla="*/ 0 h 1355"/>
                                <a:gd name="T8" fmla="*/ 0 w 1848"/>
                                <a:gd name="T9" fmla="*/ 0 h 1355"/>
                                <a:gd name="T10" fmla="*/ 0 w 1848"/>
                                <a:gd name="T11" fmla="*/ 0 h 1355"/>
                                <a:gd name="T12" fmla="*/ 0 w 1848"/>
                                <a:gd name="T13" fmla="*/ 0 h 1355"/>
                                <a:gd name="T14" fmla="*/ 0 w 1848"/>
                                <a:gd name="T15" fmla="*/ 0 h 1355"/>
                                <a:gd name="T16" fmla="*/ 0 w 1848"/>
                                <a:gd name="T17" fmla="*/ 0 h 1355"/>
                                <a:gd name="T18" fmla="*/ 0 w 1848"/>
                                <a:gd name="T19" fmla="*/ 0 h 1355"/>
                                <a:gd name="T20" fmla="*/ 0 w 1848"/>
                                <a:gd name="T21" fmla="*/ 0 h 1355"/>
                                <a:gd name="T22" fmla="*/ 0 w 1848"/>
                                <a:gd name="T23" fmla="*/ 0 h 1355"/>
                                <a:gd name="T24" fmla="*/ 0 w 1848"/>
                                <a:gd name="T25" fmla="*/ 0 h 1355"/>
                                <a:gd name="T26" fmla="*/ 0 w 1848"/>
                                <a:gd name="T27" fmla="*/ 0 h 1355"/>
                                <a:gd name="T28" fmla="*/ 0 w 1848"/>
                                <a:gd name="T29" fmla="*/ 0 h 1355"/>
                                <a:gd name="T30" fmla="*/ 0 w 1848"/>
                                <a:gd name="T31" fmla="*/ 0 h 1355"/>
                                <a:gd name="T32" fmla="*/ 0 w 1848"/>
                                <a:gd name="T33" fmla="*/ 0 h 1355"/>
                                <a:gd name="T34" fmla="*/ 0 w 1848"/>
                                <a:gd name="T35" fmla="*/ 0 h 1355"/>
                                <a:gd name="T36" fmla="*/ 0 w 1848"/>
                                <a:gd name="T37" fmla="*/ 0 h 1355"/>
                                <a:gd name="T38" fmla="*/ 0 w 1848"/>
                                <a:gd name="T39" fmla="*/ 0 h 1355"/>
                                <a:gd name="T40" fmla="*/ 0 w 1848"/>
                                <a:gd name="T41" fmla="*/ 0 h 1355"/>
                                <a:gd name="T42" fmla="*/ 0 w 1848"/>
                                <a:gd name="T43" fmla="*/ 0 h 1355"/>
                                <a:gd name="T44" fmla="*/ 0 w 1848"/>
                                <a:gd name="T45" fmla="*/ 0 h 1355"/>
                                <a:gd name="T46" fmla="*/ 0 w 1848"/>
                                <a:gd name="T47" fmla="*/ 0 h 1355"/>
                                <a:gd name="T48" fmla="*/ 0 w 1848"/>
                                <a:gd name="T49" fmla="*/ 0 h 1355"/>
                                <a:gd name="T50" fmla="*/ 0 w 1848"/>
                                <a:gd name="T51" fmla="*/ 0 h 1355"/>
                                <a:gd name="T52" fmla="*/ 0 w 1848"/>
                                <a:gd name="T53" fmla="*/ 0 h 1355"/>
                                <a:gd name="T54" fmla="*/ 0 w 1848"/>
                                <a:gd name="T55" fmla="*/ 0 h 1355"/>
                                <a:gd name="T56" fmla="*/ 0 w 1848"/>
                                <a:gd name="T57" fmla="*/ 0 h 1355"/>
                                <a:gd name="T58" fmla="*/ 0 w 1848"/>
                                <a:gd name="T59" fmla="*/ 0 h 1355"/>
                                <a:gd name="T60" fmla="*/ 0 w 1848"/>
                                <a:gd name="T61" fmla="*/ 0 h 1355"/>
                                <a:gd name="T62" fmla="*/ 0 w 1848"/>
                                <a:gd name="T63" fmla="*/ 0 h 1355"/>
                                <a:gd name="T64" fmla="*/ 0 w 1848"/>
                                <a:gd name="T65" fmla="*/ 0 h 1355"/>
                                <a:gd name="T66" fmla="*/ 0 w 1848"/>
                                <a:gd name="T67" fmla="*/ 0 h 1355"/>
                                <a:gd name="T68" fmla="*/ 0 w 1848"/>
                                <a:gd name="T69" fmla="*/ 0 h 1355"/>
                                <a:gd name="T70" fmla="*/ 0 w 1848"/>
                                <a:gd name="T71" fmla="*/ 0 h 1355"/>
                                <a:gd name="T72" fmla="*/ 0 w 1848"/>
                                <a:gd name="T73" fmla="*/ 0 h 1355"/>
                                <a:gd name="T74" fmla="*/ 0 w 1848"/>
                                <a:gd name="T75" fmla="*/ 0 h 1355"/>
                                <a:gd name="T76" fmla="*/ 0 w 1848"/>
                                <a:gd name="T77" fmla="*/ 0 h 1355"/>
                                <a:gd name="T78" fmla="*/ 0 w 1848"/>
                                <a:gd name="T79" fmla="*/ 0 h 1355"/>
                                <a:gd name="T80" fmla="*/ 0 w 1848"/>
                                <a:gd name="T81" fmla="*/ 0 h 1355"/>
                                <a:gd name="T82" fmla="*/ 0 w 1848"/>
                                <a:gd name="T83" fmla="*/ 0 h 1355"/>
                                <a:gd name="T84" fmla="*/ 0 w 1848"/>
                                <a:gd name="T85" fmla="*/ 0 h 1355"/>
                                <a:gd name="T86" fmla="*/ 0 w 1848"/>
                                <a:gd name="T87" fmla="*/ 0 h 1355"/>
                                <a:gd name="T88" fmla="*/ 0 w 1848"/>
                                <a:gd name="T89" fmla="*/ 0 h 1355"/>
                                <a:gd name="T90" fmla="*/ 0 w 1848"/>
                                <a:gd name="T91" fmla="*/ 0 h 1355"/>
                                <a:gd name="T92" fmla="*/ 0 w 1848"/>
                                <a:gd name="T93" fmla="*/ 0 h 1355"/>
                                <a:gd name="T94" fmla="*/ 0 w 1848"/>
                                <a:gd name="T95" fmla="*/ 0 h 1355"/>
                                <a:gd name="T96" fmla="*/ 0 w 1848"/>
                                <a:gd name="T97" fmla="*/ 0 h 1355"/>
                                <a:gd name="T98" fmla="*/ 0 w 1848"/>
                                <a:gd name="T99" fmla="*/ 0 h 1355"/>
                                <a:gd name="T100" fmla="*/ 0 w 1848"/>
                                <a:gd name="T101" fmla="*/ 0 h 1355"/>
                                <a:gd name="T102" fmla="*/ 0 w 1848"/>
                                <a:gd name="T103" fmla="*/ 0 h 1355"/>
                                <a:gd name="T104" fmla="*/ 0 w 1848"/>
                                <a:gd name="T105" fmla="*/ 0 h 1355"/>
                                <a:gd name="T106" fmla="*/ 0 w 1848"/>
                                <a:gd name="T107" fmla="*/ 0 h 1355"/>
                                <a:gd name="T108" fmla="*/ 0 w 1848"/>
                                <a:gd name="T109" fmla="*/ 0 h 1355"/>
                                <a:gd name="T110" fmla="*/ 0 w 1848"/>
                                <a:gd name="T111" fmla="*/ 0 h 1355"/>
                                <a:gd name="T112" fmla="*/ 0 w 1848"/>
                                <a:gd name="T113" fmla="*/ 0 h 1355"/>
                                <a:gd name="T114" fmla="*/ 0 w 1848"/>
                                <a:gd name="T115" fmla="*/ 0 h 135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848"/>
                                <a:gd name="T175" fmla="*/ 0 h 1355"/>
                                <a:gd name="T176" fmla="*/ 1848 w 1848"/>
                                <a:gd name="T177" fmla="*/ 1355 h 135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848" h="1355">
                                  <a:moveTo>
                                    <a:pt x="1661" y="1276"/>
                                  </a:moveTo>
                                  <a:lnTo>
                                    <a:pt x="1656" y="1294"/>
                                  </a:lnTo>
                                  <a:lnTo>
                                    <a:pt x="1645" y="1311"/>
                                  </a:lnTo>
                                  <a:lnTo>
                                    <a:pt x="1648" y="1355"/>
                                  </a:lnTo>
                                  <a:lnTo>
                                    <a:pt x="1160" y="1239"/>
                                  </a:lnTo>
                                  <a:lnTo>
                                    <a:pt x="1124" y="1256"/>
                                  </a:lnTo>
                                  <a:lnTo>
                                    <a:pt x="1099" y="1256"/>
                                  </a:lnTo>
                                  <a:lnTo>
                                    <a:pt x="1074" y="1248"/>
                                  </a:lnTo>
                                  <a:lnTo>
                                    <a:pt x="1042" y="1245"/>
                                  </a:lnTo>
                                  <a:lnTo>
                                    <a:pt x="1023" y="1237"/>
                                  </a:lnTo>
                                  <a:lnTo>
                                    <a:pt x="998" y="1237"/>
                                  </a:lnTo>
                                  <a:lnTo>
                                    <a:pt x="971" y="1245"/>
                                  </a:lnTo>
                                  <a:lnTo>
                                    <a:pt x="935" y="1237"/>
                                  </a:lnTo>
                                  <a:lnTo>
                                    <a:pt x="905" y="1237"/>
                                  </a:lnTo>
                                  <a:lnTo>
                                    <a:pt x="869" y="1254"/>
                                  </a:lnTo>
                                  <a:lnTo>
                                    <a:pt x="841" y="1259"/>
                                  </a:lnTo>
                                  <a:lnTo>
                                    <a:pt x="782" y="1250"/>
                                  </a:lnTo>
                                  <a:lnTo>
                                    <a:pt x="765" y="1239"/>
                                  </a:lnTo>
                                  <a:lnTo>
                                    <a:pt x="729" y="1226"/>
                                  </a:lnTo>
                                  <a:lnTo>
                                    <a:pt x="617" y="1239"/>
                                  </a:lnTo>
                                  <a:lnTo>
                                    <a:pt x="595" y="1210"/>
                                  </a:lnTo>
                                  <a:lnTo>
                                    <a:pt x="501" y="1182"/>
                                  </a:lnTo>
                                  <a:lnTo>
                                    <a:pt x="457" y="1177"/>
                                  </a:lnTo>
                                  <a:lnTo>
                                    <a:pt x="400" y="1182"/>
                                  </a:lnTo>
                                  <a:lnTo>
                                    <a:pt x="315" y="1177"/>
                                  </a:lnTo>
                                  <a:lnTo>
                                    <a:pt x="244" y="1138"/>
                                  </a:lnTo>
                                  <a:lnTo>
                                    <a:pt x="230" y="1111"/>
                                  </a:lnTo>
                                  <a:lnTo>
                                    <a:pt x="235" y="1023"/>
                                  </a:lnTo>
                                  <a:lnTo>
                                    <a:pt x="241" y="1006"/>
                                  </a:lnTo>
                                  <a:lnTo>
                                    <a:pt x="233" y="951"/>
                                  </a:lnTo>
                                  <a:lnTo>
                                    <a:pt x="180" y="914"/>
                                  </a:lnTo>
                                  <a:lnTo>
                                    <a:pt x="142" y="908"/>
                                  </a:lnTo>
                                  <a:lnTo>
                                    <a:pt x="136" y="897"/>
                                  </a:lnTo>
                                  <a:lnTo>
                                    <a:pt x="115" y="875"/>
                                  </a:lnTo>
                                  <a:lnTo>
                                    <a:pt x="71" y="856"/>
                                  </a:lnTo>
                                  <a:lnTo>
                                    <a:pt x="66" y="850"/>
                                  </a:lnTo>
                                  <a:lnTo>
                                    <a:pt x="22" y="823"/>
                                  </a:lnTo>
                                  <a:lnTo>
                                    <a:pt x="7" y="820"/>
                                  </a:lnTo>
                                  <a:lnTo>
                                    <a:pt x="0" y="817"/>
                                  </a:lnTo>
                                  <a:lnTo>
                                    <a:pt x="0" y="804"/>
                                  </a:lnTo>
                                  <a:lnTo>
                                    <a:pt x="11" y="762"/>
                                  </a:lnTo>
                                  <a:lnTo>
                                    <a:pt x="18" y="743"/>
                                  </a:lnTo>
                                  <a:lnTo>
                                    <a:pt x="18" y="727"/>
                                  </a:lnTo>
                                  <a:lnTo>
                                    <a:pt x="18" y="716"/>
                                  </a:lnTo>
                                  <a:lnTo>
                                    <a:pt x="27" y="713"/>
                                  </a:lnTo>
                                  <a:lnTo>
                                    <a:pt x="33" y="716"/>
                                  </a:lnTo>
                                  <a:lnTo>
                                    <a:pt x="35" y="740"/>
                                  </a:lnTo>
                                  <a:lnTo>
                                    <a:pt x="33" y="754"/>
                                  </a:lnTo>
                                  <a:lnTo>
                                    <a:pt x="29" y="762"/>
                                  </a:lnTo>
                                  <a:lnTo>
                                    <a:pt x="33" y="773"/>
                                  </a:lnTo>
                                  <a:lnTo>
                                    <a:pt x="66" y="743"/>
                                  </a:lnTo>
                                  <a:lnTo>
                                    <a:pt x="62" y="732"/>
                                  </a:lnTo>
                                  <a:lnTo>
                                    <a:pt x="62" y="716"/>
                                  </a:lnTo>
                                  <a:lnTo>
                                    <a:pt x="77" y="699"/>
                                  </a:lnTo>
                                  <a:lnTo>
                                    <a:pt x="66" y="677"/>
                                  </a:lnTo>
                                  <a:lnTo>
                                    <a:pt x="46" y="672"/>
                                  </a:lnTo>
                                  <a:lnTo>
                                    <a:pt x="44" y="620"/>
                                  </a:lnTo>
                                  <a:lnTo>
                                    <a:pt x="51" y="615"/>
                                  </a:lnTo>
                                  <a:lnTo>
                                    <a:pt x="71" y="620"/>
                                  </a:lnTo>
                                  <a:lnTo>
                                    <a:pt x="77" y="611"/>
                                  </a:lnTo>
                                  <a:lnTo>
                                    <a:pt x="112" y="604"/>
                                  </a:lnTo>
                                  <a:lnTo>
                                    <a:pt x="88" y="582"/>
                                  </a:lnTo>
                                  <a:lnTo>
                                    <a:pt x="88" y="576"/>
                                  </a:lnTo>
                                  <a:lnTo>
                                    <a:pt x="79" y="567"/>
                                  </a:lnTo>
                                  <a:lnTo>
                                    <a:pt x="55" y="584"/>
                                  </a:lnTo>
                                  <a:lnTo>
                                    <a:pt x="55" y="545"/>
                                  </a:lnTo>
                                  <a:lnTo>
                                    <a:pt x="55" y="523"/>
                                  </a:lnTo>
                                  <a:lnTo>
                                    <a:pt x="62" y="479"/>
                                  </a:lnTo>
                                  <a:lnTo>
                                    <a:pt x="57" y="448"/>
                                  </a:lnTo>
                                  <a:lnTo>
                                    <a:pt x="55" y="417"/>
                                  </a:lnTo>
                                  <a:lnTo>
                                    <a:pt x="62" y="345"/>
                                  </a:lnTo>
                                  <a:lnTo>
                                    <a:pt x="68" y="316"/>
                                  </a:lnTo>
                                  <a:lnTo>
                                    <a:pt x="38" y="220"/>
                                  </a:lnTo>
                                  <a:lnTo>
                                    <a:pt x="40" y="154"/>
                                  </a:lnTo>
                                  <a:lnTo>
                                    <a:pt x="51" y="118"/>
                                  </a:lnTo>
                                  <a:lnTo>
                                    <a:pt x="60" y="68"/>
                                  </a:lnTo>
                                  <a:lnTo>
                                    <a:pt x="233" y="189"/>
                                  </a:lnTo>
                                  <a:lnTo>
                                    <a:pt x="323" y="239"/>
                                  </a:lnTo>
                                  <a:lnTo>
                                    <a:pt x="395" y="261"/>
                                  </a:lnTo>
                                  <a:lnTo>
                                    <a:pt x="435" y="285"/>
                                  </a:lnTo>
                                  <a:lnTo>
                                    <a:pt x="472" y="285"/>
                                  </a:lnTo>
                                  <a:lnTo>
                                    <a:pt x="485" y="294"/>
                                  </a:lnTo>
                                  <a:lnTo>
                                    <a:pt x="499" y="316"/>
                                  </a:lnTo>
                                  <a:lnTo>
                                    <a:pt x="505" y="400"/>
                                  </a:lnTo>
                                  <a:lnTo>
                                    <a:pt x="499" y="420"/>
                                  </a:lnTo>
                                  <a:lnTo>
                                    <a:pt x="472" y="439"/>
                                  </a:lnTo>
                                  <a:lnTo>
                                    <a:pt x="461" y="477"/>
                                  </a:lnTo>
                                  <a:lnTo>
                                    <a:pt x="461" y="507"/>
                                  </a:lnTo>
                                  <a:lnTo>
                                    <a:pt x="463" y="523"/>
                                  </a:lnTo>
                                  <a:lnTo>
                                    <a:pt x="461" y="540"/>
                                  </a:lnTo>
                                  <a:lnTo>
                                    <a:pt x="452" y="554"/>
                                  </a:lnTo>
                                  <a:lnTo>
                                    <a:pt x="452" y="567"/>
                                  </a:lnTo>
                                  <a:lnTo>
                                    <a:pt x="468" y="582"/>
                                  </a:lnTo>
                                  <a:lnTo>
                                    <a:pt x="501" y="565"/>
                                  </a:lnTo>
                                  <a:lnTo>
                                    <a:pt x="523" y="488"/>
                                  </a:lnTo>
                                  <a:lnTo>
                                    <a:pt x="538" y="472"/>
                                  </a:lnTo>
                                  <a:lnTo>
                                    <a:pt x="551" y="437"/>
                                  </a:lnTo>
                                  <a:lnTo>
                                    <a:pt x="598" y="389"/>
                                  </a:lnTo>
                                  <a:lnTo>
                                    <a:pt x="600" y="371"/>
                                  </a:lnTo>
                                  <a:lnTo>
                                    <a:pt x="582" y="301"/>
                                  </a:lnTo>
                                  <a:lnTo>
                                    <a:pt x="545" y="206"/>
                                  </a:lnTo>
                                  <a:lnTo>
                                    <a:pt x="543" y="189"/>
                                  </a:lnTo>
                                  <a:lnTo>
                                    <a:pt x="554" y="184"/>
                                  </a:lnTo>
                                  <a:lnTo>
                                    <a:pt x="573" y="189"/>
                                  </a:lnTo>
                                  <a:lnTo>
                                    <a:pt x="595" y="145"/>
                                  </a:lnTo>
                                  <a:lnTo>
                                    <a:pt x="593" y="96"/>
                                  </a:lnTo>
                                  <a:lnTo>
                                    <a:pt x="562" y="96"/>
                                  </a:lnTo>
                                  <a:lnTo>
                                    <a:pt x="560" y="63"/>
                                  </a:lnTo>
                                  <a:lnTo>
                                    <a:pt x="556" y="0"/>
                                  </a:lnTo>
                                  <a:lnTo>
                                    <a:pt x="924" y="101"/>
                                  </a:lnTo>
                                  <a:lnTo>
                                    <a:pt x="1272" y="195"/>
                                  </a:lnTo>
                                  <a:lnTo>
                                    <a:pt x="1848" y="338"/>
                                  </a:lnTo>
                                  <a:lnTo>
                                    <a:pt x="1656" y="1204"/>
                                  </a:lnTo>
                                  <a:lnTo>
                                    <a:pt x="1645" y="1217"/>
                                  </a:lnTo>
                                  <a:lnTo>
                                    <a:pt x="1645" y="1248"/>
                                  </a:lnTo>
                                  <a:lnTo>
                                    <a:pt x="1661" y="1276"/>
                                  </a:lnTo>
                                  <a:close/>
                                </a:path>
                              </a:pathLst>
                            </a:custGeom>
                            <a:solidFill>
                              <a:schemeClr val="bg1"/>
                            </a:solidFill>
                            <a:ln w="6350">
                              <a:solidFill>
                                <a:schemeClr val="accent1">
                                  <a:lumMod val="40000"/>
                                  <a:lumOff val="60000"/>
                                </a:schemeClr>
                              </a:solidFill>
                              <a:round/>
                              <a:headEnd/>
                              <a:tailEnd/>
                            </a:ln>
                          </p:spPr>
                          <p:txBody>
                            <a:bodyPr/>
                            <a:lstStyle/>
                            <a:p>
                              <a:endParaRPr lang="en-US" sz="960" b="1" dirty="0">
                                <a:latin typeface="+mj-lt"/>
                              </a:endParaRPr>
                            </a:p>
                          </p:txBody>
                        </p:sp>
                        <p:sp>
                          <p:nvSpPr>
                            <p:cNvPr id="1378" name="Freeform 6">
                              <a:extLst>
                                <a:ext uri="{FF2B5EF4-FFF2-40B4-BE49-F238E27FC236}">
                                  <a16:creationId xmlns:a16="http://schemas.microsoft.com/office/drawing/2014/main" id="{C412BBE4-6E39-287C-82AB-6510410ECE39}"/>
                                </a:ext>
                              </a:extLst>
                            </p:cNvPr>
                            <p:cNvSpPr>
                              <a:spLocks/>
                            </p:cNvSpPr>
                            <p:nvPr/>
                          </p:nvSpPr>
                          <p:spPr bwMode="gray">
                            <a:xfrm>
                              <a:off x="923117" y="2457305"/>
                              <a:ext cx="1293901" cy="1005670"/>
                            </a:xfrm>
                            <a:custGeom>
                              <a:avLst/>
                              <a:gdLst>
                                <a:gd name="T0" fmla="*/ 0 w 2239"/>
                                <a:gd name="T1" fmla="*/ 0 h 1865"/>
                                <a:gd name="T2" fmla="*/ 0 w 2239"/>
                                <a:gd name="T3" fmla="*/ 0 h 1865"/>
                                <a:gd name="T4" fmla="*/ 0 w 2239"/>
                                <a:gd name="T5" fmla="*/ 0 h 1865"/>
                                <a:gd name="T6" fmla="*/ 0 w 2239"/>
                                <a:gd name="T7" fmla="*/ 0 h 1865"/>
                                <a:gd name="T8" fmla="*/ 0 w 2239"/>
                                <a:gd name="T9" fmla="*/ 0 h 1865"/>
                                <a:gd name="T10" fmla="*/ 0 w 2239"/>
                                <a:gd name="T11" fmla="*/ 0 h 1865"/>
                                <a:gd name="T12" fmla="*/ 0 w 2239"/>
                                <a:gd name="T13" fmla="*/ 0 h 1865"/>
                                <a:gd name="T14" fmla="*/ 0 w 2239"/>
                                <a:gd name="T15" fmla="*/ 0 h 1865"/>
                                <a:gd name="T16" fmla="*/ 0 w 2239"/>
                                <a:gd name="T17" fmla="*/ 0 h 1865"/>
                                <a:gd name="T18" fmla="*/ 0 w 2239"/>
                                <a:gd name="T19" fmla="*/ 0 h 1865"/>
                                <a:gd name="T20" fmla="*/ 0 w 2239"/>
                                <a:gd name="T21" fmla="*/ 0 h 1865"/>
                                <a:gd name="T22" fmla="*/ 0 w 2239"/>
                                <a:gd name="T23" fmla="*/ 0 h 1865"/>
                                <a:gd name="T24" fmla="*/ 0 w 2239"/>
                                <a:gd name="T25" fmla="*/ 0 h 1865"/>
                                <a:gd name="T26" fmla="*/ 0 w 2239"/>
                                <a:gd name="T27" fmla="*/ 0 h 1865"/>
                                <a:gd name="T28" fmla="*/ 0 w 2239"/>
                                <a:gd name="T29" fmla="*/ 0 h 1865"/>
                                <a:gd name="T30" fmla="*/ 0 w 2239"/>
                                <a:gd name="T31" fmla="*/ 0 h 1865"/>
                                <a:gd name="T32" fmla="*/ 0 w 2239"/>
                                <a:gd name="T33" fmla="*/ 0 h 1865"/>
                                <a:gd name="T34" fmla="*/ 0 w 2239"/>
                                <a:gd name="T35" fmla="*/ 0 h 1865"/>
                                <a:gd name="T36" fmla="*/ 0 w 2239"/>
                                <a:gd name="T37" fmla="*/ 0 h 1865"/>
                                <a:gd name="T38" fmla="*/ 0 w 2239"/>
                                <a:gd name="T39" fmla="*/ 0 h 1865"/>
                                <a:gd name="T40" fmla="*/ 0 w 2239"/>
                                <a:gd name="T41" fmla="*/ 0 h 1865"/>
                                <a:gd name="T42" fmla="*/ 0 w 2239"/>
                                <a:gd name="T43" fmla="*/ 0 h 1865"/>
                                <a:gd name="T44" fmla="*/ 0 w 2239"/>
                                <a:gd name="T45" fmla="*/ 0 h 1865"/>
                                <a:gd name="T46" fmla="*/ 0 w 2239"/>
                                <a:gd name="T47" fmla="*/ 0 h 1865"/>
                                <a:gd name="T48" fmla="*/ 0 w 2239"/>
                                <a:gd name="T49" fmla="*/ 0 h 1865"/>
                                <a:gd name="T50" fmla="*/ 0 w 2239"/>
                                <a:gd name="T51" fmla="*/ 0 h 1865"/>
                                <a:gd name="T52" fmla="*/ 0 w 2239"/>
                                <a:gd name="T53" fmla="*/ 0 h 1865"/>
                                <a:gd name="T54" fmla="*/ 0 w 2239"/>
                                <a:gd name="T55" fmla="*/ 0 h 1865"/>
                                <a:gd name="T56" fmla="*/ 0 w 2239"/>
                                <a:gd name="T57" fmla="*/ 0 h 1865"/>
                                <a:gd name="T58" fmla="*/ 0 w 2239"/>
                                <a:gd name="T59" fmla="*/ 0 h 1865"/>
                                <a:gd name="T60" fmla="*/ 0 w 2239"/>
                                <a:gd name="T61" fmla="*/ 0 h 1865"/>
                                <a:gd name="T62" fmla="*/ 0 w 2239"/>
                                <a:gd name="T63" fmla="*/ 0 h 1865"/>
                                <a:gd name="T64" fmla="*/ 0 w 2239"/>
                                <a:gd name="T65" fmla="*/ 0 h 1865"/>
                                <a:gd name="T66" fmla="*/ 0 w 2239"/>
                                <a:gd name="T67" fmla="*/ 0 h 1865"/>
                                <a:gd name="T68" fmla="*/ 0 w 2239"/>
                                <a:gd name="T69" fmla="*/ 0 h 1865"/>
                                <a:gd name="T70" fmla="*/ 0 w 2239"/>
                                <a:gd name="T71" fmla="*/ 0 h 1865"/>
                                <a:gd name="T72" fmla="*/ 0 w 2239"/>
                                <a:gd name="T73" fmla="*/ 0 h 1865"/>
                                <a:gd name="T74" fmla="*/ 0 w 2239"/>
                                <a:gd name="T75" fmla="*/ 0 h 1865"/>
                                <a:gd name="T76" fmla="*/ 0 w 2239"/>
                                <a:gd name="T77" fmla="*/ 0 h 1865"/>
                                <a:gd name="T78" fmla="*/ 0 w 2239"/>
                                <a:gd name="T79" fmla="*/ 0 h 186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239"/>
                                <a:gd name="T121" fmla="*/ 0 h 1865"/>
                                <a:gd name="T122" fmla="*/ 2239 w 2239"/>
                                <a:gd name="T123" fmla="*/ 1865 h 186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239" h="1865">
                                  <a:moveTo>
                                    <a:pt x="33" y="1405"/>
                                  </a:moveTo>
                                  <a:lnTo>
                                    <a:pt x="20" y="1388"/>
                                  </a:lnTo>
                                  <a:lnTo>
                                    <a:pt x="0" y="1317"/>
                                  </a:lnTo>
                                  <a:lnTo>
                                    <a:pt x="16" y="1280"/>
                                  </a:lnTo>
                                  <a:lnTo>
                                    <a:pt x="16" y="1251"/>
                                  </a:lnTo>
                                  <a:lnTo>
                                    <a:pt x="38" y="1196"/>
                                  </a:lnTo>
                                  <a:lnTo>
                                    <a:pt x="27" y="1086"/>
                                  </a:lnTo>
                                  <a:lnTo>
                                    <a:pt x="44" y="1062"/>
                                  </a:lnTo>
                                  <a:lnTo>
                                    <a:pt x="66" y="1051"/>
                                  </a:lnTo>
                                  <a:lnTo>
                                    <a:pt x="80" y="1032"/>
                                  </a:lnTo>
                                  <a:lnTo>
                                    <a:pt x="93" y="996"/>
                                  </a:lnTo>
                                  <a:lnTo>
                                    <a:pt x="108" y="982"/>
                                  </a:lnTo>
                                  <a:lnTo>
                                    <a:pt x="113" y="933"/>
                                  </a:lnTo>
                                  <a:lnTo>
                                    <a:pt x="124" y="930"/>
                                  </a:lnTo>
                                  <a:lnTo>
                                    <a:pt x="189" y="850"/>
                                  </a:lnTo>
                                  <a:lnTo>
                                    <a:pt x="222" y="777"/>
                                  </a:lnTo>
                                  <a:lnTo>
                                    <a:pt x="280" y="669"/>
                                  </a:lnTo>
                                  <a:lnTo>
                                    <a:pt x="343" y="474"/>
                                  </a:lnTo>
                                  <a:lnTo>
                                    <a:pt x="390" y="392"/>
                                  </a:lnTo>
                                  <a:lnTo>
                                    <a:pt x="431" y="272"/>
                                  </a:lnTo>
                                  <a:lnTo>
                                    <a:pt x="480" y="120"/>
                                  </a:lnTo>
                                  <a:lnTo>
                                    <a:pt x="499" y="69"/>
                                  </a:lnTo>
                                  <a:lnTo>
                                    <a:pt x="508" y="22"/>
                                  </a:lnTo>
                                  <a:lnTo>
                                    <a:pt x="508" y="8"/>
                                  </a:lnTo>
                                  <a:lnTo>
                                    <a:pt x="532" y="0"/>
                                  </a:lnTo>
                                  <a:lnTo>
                                    <a:pt x="560" y="8"/>
                                  </a:lnTo>
                                  <a:lnTo>
                                    <a:pt x="576" y="3"/>
                                  </a:lnTo>
                                  <a:lnTo>
                                    <a:pt x="620" y="22"/>
                                  </a:lnTo>
                                  <a:lnTo>
                                    <a:pt x="642" y="44"/>
                                  </a:lnTo>
                                  <a:lnTo>
                                    <a:pt x="648" y="55"/>
                                  </a:lnTo>
                                  <a:lnTo>
                                    <a:pt x="686" y="61"/>
                                  </a:lnTo>
                                  <a:lnTo>
                                    <a:pt x="738" y="98"/>
                                  </a:lnTo>
                                  <a:lnTo>
                                    <a:pt x="746" y="153"/>
                                  </a:lnTo>
                                  <a:lnTo>
                                    <a:pt x="741" y="170"/>
                                  </a:lnTo>
                                  <a:lnTo>
                                    <a:pt x="735" y="258"/>
                                  </a:lnTo>
                                  <a:lnTo>
                                    <a:pt x="749" y="285"/>
                                  </a:lnTo>
                                  <a:lnTo>
                                    <a:pt x="820" y="324"/>
                                  </a:lnTo>
                                  <a:lnTo>
                                    <a:pt x="905" y="329"/>
                                  </a:lnTo>
                                  <a:lnTo>
                                    <a:pt x="963" y="324"/>
                                  </a:lnTo>
                                  <a:lnTo>
                                    <a:pt x="1007" y="329"/>
                                  </a:lnTo>
                                  <a:lnTo>
                                    <a:pt x="1101" y="357"/>
                                  </a:lnTo>
                                  <a:lnTo>
                                    <a:pt x="1122" y="386"/>
                                  </a:lnTo>
                                  <a:lnTo>
                                    <a:pt x="1235" y="373"/>
                                  </a:lnTo>
                                  <a:lnTo>
                                    <a:pt x="1270" y="386"/>
                                  </a:lnTo>
                                  <a:lnTo>
                                    <a:pt x="1286" y="397"/>
                                  </a:lnTo>
                                  <a:lnTo>
                                    <a:pt x="1347" y="406"/>
                                  </a:lnTo>
                                  <a:lnTo>
                                    <a:pt x="1374" y="401"/>
                                  </a:lnTo>
                                  <a:lnTo>
                                    <a:pt x="1410" y="384"/>
                                  </a:lnTo>
                                  <a:lnTo>
                                    <a:pt x="1440" y="384"/>
                                  </a:lnTo>
                                  <a:lnTo>
                                    <a:pt x="1476" y="392"/>
                                  </a:lnTo>
                                  <a:lnTo>
                                    <a:pt x="1503" y="384"/>
                                  </a:lnTo>
                                  <a:lnTo>
                                    <a:pt x="1528" y="384"/>
                                  </a:lnTo>
                                  <a:lnTo>
                                    <a:pt x="1547" y="392"/>
                                  </a:lnTo>
                                  <a:lnTo>
                                    <a:pt x="1580" y="395"/>
                                  </a:lnTo>
                                  <a:lnTo>
                                    <a:pt x="1604" y="403"/>
                                  </a:lnTo>
                                  <a:lnTo>
                                    <a:pt x="1630" y="403"/>
                                  </a:lnTo>
                                  <a:lnTo>
                                    <a:pt x="1665" y="386"/>
                                  </a:lnTo>
                                  <a:lnTo>
                                    <a:pt x="2153" y="502"/>
                                  </a:lnTo>
                                  <a:lnTo>
                                    <a:pt x="2159" y="533"/>
                                  </a:lnTo>
                                  <a:lnTo>
                                    <a:pt x="2184" y="566"/>
                                  </a:lnTo>
                                  <a:lnTo>
                                    <a:pt x="2206" y="570"/>
                                  </a:lnTo>
                                  <a:lnTo>
                                    <a:pt x="2230" y="592"/>
                                  </a:lnTo>
                                  <a:lnTo>
                                    <a:pt x="2239" y="641"/>
                                  </a:lnTo>
                                  <a:lnTo>
                                    <a:pt x="2118" y="828"/>
                                  </a:lnTo>
                                  <a:lnTo>
                                    <a:pt x="2096" y="847"/>
                                  </a:lnTo>
                                  <a:lnTo>
                                    <a:pt x="2096" y="872"/>
                                  </a:lnTo>
                                  <a:lnTo>
                                    <a:pt x="2068" y="900"/>
                                  </a:lnTo>
                                  <a:lnTo>
                                    <a:pt x="2030" y="919"/>
                                  </a:lnTo>
                                  <a:lnTo>
                                    <a:pt x="1967" y="1015"/>
                                  </a:lnTo>
                                  <a:lnTo>
                                    <a:pt x="1956" y="1056"/>
                                  </a:lnTo>
                                  <a:lnTo>
                                    <a:pt x="1964" y="1078"/>
                                  </a:lnTo>
                                  <a:lnTo>
                                    <a:pt x="2006" y="1097"/>
                                  </a:lnTo>
                                  <a:lnTo>
                                    <a:pt x="2022" y="1124"/>
                                  </a:lnTo>
                                  <a:lnTo>
                                    <a:pt x="2011" y="1144"/>
                                  </a:lnTo>
                                  <a:lnTo>
                                    <a:pt x="2008" y="1155"/>
                                  </a:lnTo>
                                  <a:lnTo>
                                    <a:pt x="2000" y="1161"/>
                                  </a:lnTo>
                                  <a:lnTo>
                                    <a:pt x="1997" y="1201"/>
                                  </a:lnTo>
                                  <a:lnTo>
                                    <a:pt x="1962" y="1245"/>
                                  </a:lnTo>
                                  <a:lnTo>
                                    <a:pt x="1824" y="1865"/>
                                  </a:lnTo>
                                  <a:lnTo>
                                    <a:pt x="1075" y="1689"/>
                                  </a:lnTo>
                                  <a:lnTo>
                                    <a:pt x="33" y="1405"/>
                                  </a:lnTo>
                                  <a:close/>
                                </a:path>
                              </a:pathLst>
                            </a:custGeom>
                            <a:solidFill>
                              <a:schemeClr val="accent1">
                                <a:lumMod val="40000"/>
                                <a:lumOff val="60000"/>
                              </a:schemeClr>
                            </a:solidFill>
                            <a:ln w="6350">
                              <a:solidFill>
                                <a:schemeClr val="bg1"/>
                              </a:solidFill>
                              <a:round/>
                              <a:headEnd/>
                              <a:tailEnd/>
                            </a:ln>
                          </p:spPr>
                          <p:txBody>
                            <a:bodyPr/>
                            <a:lstStyle/>
                            <a:p>
                              <a:endParaRPr lang="en-US" sz="2084" dirty="0">
                                <a:latin typeface="+mj-lt"/>
                              </a:endParaRPr>
                            </a:p>
                          </p:txBody>
                        </p:sp>
                        <p:sp>
                          <p:nvSpPr>
                            <p:cNvPr id="1379" name="Freeform 7">
                              <a:extLst>
                                <a:ext uri="{FF2B5EF4-FFF2-40B4-BE49-F238E27FC236}">
                                  <a16:creationId xmlns:a16="http://schemas.microsoft.com/office/drawing/2014/main" id="{19AC6A03-B772-8F9D-5920-9C4EFB0DC84D}"/>
                                </a:ext>
                              </a:extLst>
                            </p:cNvPr>
                            <p:cNvSpPr>
                              <a:spLocks/>
                            </p:cNvSpPr>
                            <p:nvPr/>
                          </p:nvSpPr>
                          <p:spPr bwMode="gray">
                            <a:xfrm>
                              <a:off x="816832" y="3212759"/>
                              <a:ext cx="1284658" cy="2037804"/>
                            </a:xfrm>
                            <a:custGeom>
                              <a:avLst/>
                              <a:gdLst>
                                <a:gd name="T0" fmla="*/ 0 w 2225"/>
                                <a:gd name="T1" fmla="*/ 0 h 3796"/>
                                <a:gd name="T2" fmla="*/ 0 w 2225"/>
                                <a:gd name="T3" fmla="*/ 0 h 3796"/>
                                <a:gd name="T4" fmla="*/ 0 w 2225"/>
                                <a:gd name="T5" fmla="*/ 0 h 3796"/>
                                <a:gd name="T6" fmla="*/ 0 w 2225"/>
                                <a:gd name="T7" fmla="*/ 0 h 3796"/>
                                <a:gd name="T8" fmla="*/ 0 w 2225"/>
                                <a:gd name="T9" fmla="*/ 0 h 3796"/>
                                <a:gd name="T10" fmla="*/ 0 w 2225"/>
                                <a:gd name="T11" fmla="*/ 0 h 3796"/>
                                <a:gd name="T12" fmla="*/ 0 w 2225"/>
                                <a:gd name="T13" fmla="*/ 0 h 3796"/>
                                <a:gd name="T14" fmla="*/ 0 w 2225"/>
                                <a:gd name="T15" fmla="*/ 0 h 3796"/>
                                <a:gd name="T16" fmla="*/ 0 w 2225"/>
                                <a:gd name="T17" fmla="*/ 0 h 3796"/>
                                <a:gd name="T18" fmla="*/ 0 w 2225"/>
                                <a:gd name="T19" fmla="*/ 0 h 3796"/>
                                <a:gd name="T20" fmla="*/ 0 w 2225"/>
                                <a:gd name="T21" fmla="*/ 0 h 3796"/>
                                <a:gd name="T22" fmla="*/ 0 w 2225"/>
                                <a:gd name="T23" fmla="*/ 0 h 3796"/>
                                <a:gd name="T24" fmla="*/ 0 w 2225"/>
                                <a:gd name="T25" fmla="*/ 0 h 3796"/>
                                <a:gd name="T26" fmla="*/ 0 w 2225"/>
                                <a:gd name="T27" fmla="*/ 0 h 3796"/>
                                <a:gd name="T28" fmla="*/ 0 w 2225"/>
                                <a:gd name="T29" fmla="*/ 0 h 3796"/>
                                <a:gd name="T30" fmla="*/ 0 w 2225"/>
                                <a:gd name="T31" fmla="*/ 0 h 3796"/>
                                <a:gd name="T32" fmla="*/ 0 w 2225"/>
                                <a:gd name="T33" fmla="*/ 0 h 3796"/>
                                <a:gd name="T34" fmla="*/ 0 w 2225"/>
                                <a:gd name="T35" fmla="*/ 0 h 3796"/>
                                <a:gd name="T36" fmla="*/ 0 w 2225"/>
                                <a:gd name="T37" fmla="*/ 0 h 3796"/>
                                <a:gd name="T38" fmla="*/ 0 w 2225"/>
                                <a:gd name="T39" fmla="*/ 0 h 3796"/>
                                <a:gd name="T40" fmla="*/ 0 w 2225"/>
                                <a:gd name="T41" fmla="*/ 0 h 3796"/>
                                <a:gd name="T42" fmla="*/ 0 w 2225"/>
                                <a:gd name="T43" fmla="*/ 0 h 3796"/>
                                <a:gd name="T44" fmla="*/ 0 w 2225"/>
                                <a:gd name="T45" fmla="*/ 0 h 3796"/>
                                <a:gd name="T46" fmla="*/ 0 w 2225"/>
                                <a:gd name="T47" fmla="*/ 0 h 3796"/>
                                <a:gd name="T48" fmla="*/ 0 w 2225"/>
                                <a:gd name="T49" fmla="*/ 0 h 3796"/>
                                <a:gd name="T50" fmla="*/ 0 w 2225"/>
                                <a:gd name="T51" fmla="*/ 0 h 3796"/>
                                <a:gd name="T52" fmla="*/ 0 w 2225"/>
                                <a:gd name="T53" fmla="*/ 0 h 3796"/>
                                <a:gd name="T54" fmla="*/ 0 w 2225"/>
                                <a:gd name="T55" fmla="*/ 0 h 3796"/>
                                <a:gd name="T56" fmla="*/ 0 w 2225"/>
                                <a:gd name="T57" fmla="*/ 0 h 3796"/>
                                <a:gd name="T58" fmla="*/ 0 w 2225"/>
                                <a:gd name="T59" fmla="*/ 0 h 3796"/>
                                <a:gd name="T60" fmla="*/ 0 w 2225"/>
                                <a:gd name="T61" fmla="*/ 0 h 3796"/>
                                <a:gd name="T62" fmla="*/ 0 w 2225"/>
                                <a:gd name="T63" fmla="*/ 0 h 3796"/>
                                <a:gd name="T64" fmla="*/ 0 w 2225"/>
                                <a:gd name="T65" fmla="*/ 0 h 3796"/>
                                <a:gd name="T66" fmla="*/ 0 w 2225"/>
                                <a:gd name="T67" fmla="*/ 0 h 3796"/>
                                <a:gd name="T68" fmla="*/ 0 w 2225"/>
                                <a:gd name="T69" fmla="*/ 0 h 3796"/>
                                <a:gd name="T70" fmla="*/ 0 w 2225"/>
                                <a:gd name="T71" fmla="*/ 0 h 3796"/>
                                <a:gd name="T72" fmla="*/ 0 w 2225"/>
                                <a:gd name="T73" fmla="*/ 0 h 3796"/>
                                <a:gd name="T74" fmla="*/ 0 w 2225"/>
                                <a:gd name="T75" fmla="*/ 0 h 3796"/>
                                <a:gd name="T76" fmla="*/ 0 w 2225"/>
                                <a:gd name="T77" fmla="*/ 0 h 3796"/>
                                <a:gd name="T78" fmla="*/ 0 w 2225"/>
                                <a:gd name="T79" fmla="*/ 0 h 3796"/>
                                <a:gd name="T80" fmla="*/ 0 w 2225"/>
                                <a:gd name="T81" fmla="*/ 0 h 3796"/>
                                <a:gd name="T82" fmla="*/ 0 w 2225"/>
                                <a:gd name="T83" fmla="*/ 0 h 3796"/>
                                <a:gd name="T84" fmla="*/ 0 w 2225"/>
                                <a:gd name="T85" fmla="*/ 0 h 3796"/>
                                <a:gd name="T86" fmla="*/ 0 w 2225"/>
                                <a:gd name="T87" fmla="*/ 0 h 3796"/>
                                <a:gd name="T88" fmla="*/ 0 w 2225"/>
                                <a:gd name="T89" fmla="*/ 0 h 3796"/>
                                <a:gd name="T90" fmla="*/ 0 w 2225"/>
                                <a:gd name="T91" fmla="*/ 0 h 3796"/>
                                <a:gd name="T92" fmla="*/ 0 w 2225"/>
                                <a:gd name="T93" fmla="*/ 0 h 379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25"/>
                                <a:gd name="T142" fmla="*/ 0 h 3796"/>
                                <a:gd name="T143" fmla="*/ 2225 w 2225"/>
                                <a:gd name="T144" fmla="*/ 3796 h 379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25" h="3796">
                                  <a:moveTo>
                                    <a:pt x="1940" y="3785"/>
                                  </a:moveTo>
                                  <a:lnTo>
                                    <a:pt x="1263" y="3719"/>
                                  </a:lnTo>
                                  <a:lnTo>
                                    <a:pt x="1257" y="3708"/>
                                  </a:lnTo>
                                  <a:lnTo>
                                    <a:pt x="1248" y="3675"/>
                                  </a:lnTo>
                                  <a:lnTo>
                                    <a:pt x="1257" y="3655"/>
                                  </a:lnTo>
                                  <a:lnTo>
                                    <a:pt x="1263" y="3653"/>
                                  </a:lnTo>
                                  <a:lnTo>
                                    <a:pt x="1254" y="3642"/>
                                  </a:lnTo>
                                  <a:lnTo>
                                    <a:pt x="1248" y="3642"/>
                                  </a:lnTo>
                                  <a:lnTo>
                                    <a:pt x="1237" y="3612"/>
                                  </a:lnTo>
                                  <a:lnTo>
                                    <a:pt x="1241" y="3601"/>
                                  </a:lnTo>
                                  <a:lnTo>
                                    <a:pt x="1237" y="3488"/>
                                  </a:lnTo>
                                  <a:lnTo>
                                    <a:pt x="1180" y="3365"/>
                                  </a:lnTo>
                                  <a:lnTo>
                                    <a:pt x="1147" y="3332"/>
                                  </a:lnTo>
                                  <a:lnTo>
                                    <a:pt x="1116" y="3280"/>
                                  </a:lnTo>
                                  <a:lnTo>
                                    <a:pt x="1050" y="3219"/>
                                  </a:lnTo>
                                  <a:lnTo>
                                    <a:pt x="1007" y="3222"/>
                                  </a:lnTo>
                                  <a:lnTo>
                                    <a:pt x="985" y="3197"/>
                                  </a:lnTo>
                                  <a:lnTo>
                                    <a:pt x="999" y="3164"/>
                                  </a:lnTo>
                                  <a:lnTo>
                                    <a:pt x="988" y="3142"/>
                                  </a:lnTo>
                                  <a:lnTo>
                                    <a:pt x="991" y="3124"/>
                                  </a:lnTo>
                                  <a:lnTo>
                                    <a:pt x="966" y="3096"/>
                                  </a:lnTo>
                                  <a:lnTo>
                                    <a:pt x="897" y="3088"/>
                                  </a:lnTo>
                                  <a:lnTo>
                                    <a:pt x="856" y="3071"/>
                                  </a:lnTo>
                                  <a:lnTo>
                                    <a:pt x="807" y="3027"/>
                                  </a:lnTo>
                                  <a:lnTo>
                                    <a:pt x="777" y="2950"/>
                                  </a:lnTo>
                                  <a:lnTo>
                                    <a:pt x="733" y="2918"/>
                                  </a:lnTo>
                                  <a:lnTo>
                                    <a:pt x="689" y="2907"/>
                                  </a:lnTo>
                                  <a:lnTo>
                                    <a:pt x="563" y="2849"/>
                                  </a:lnTo>
                                  <a:lnTo>
                                    <a:pt x="521" y="2849"/>
                                  </a:lnTo>
                                  <a:lnTo>
                                    <a:pt x="470" y="2814"/>
                                  </a:lnTo>
                                  <a:lnTo>
                                    <a:pt x="437" y="2783"/>
                                  </a:lnTo>
                                  <a:lnTo>
                                    <a:pt x="437" y="2755"/>
                                  </a:lnTo>
                                  <a:lnTo>
                                    <a:pt x="455" y="2731"/>
                                  </a:lnTo>
                                  <a:lnTo>
                                    <a:pt x="466" y="2671"/>
                                  </a:lnTo>
                                  <a:lnTo>
                                    <a:pt x="475" y="2632"/>
                                  </a:lnTo>
                                  <a:lnTo>
                                    <a:pt x="483" y="2616"/>
                                  </a:lnTo>
                                  <a:lnTo>
                                    <a:pt x="472" y="2572"/>
                                  </a:lnTo>
                                  <a:lnTo>
                                    <a:pt x="439" y="2555"/>
                                  </a:lnTo>
                                  <a:lnTo>
                                    <a:pt x="437" y="2517"/>
                                  </a:lnTo>
                                  <a:lnTo>
                                    <a:pt x="444" y="2506"/>
                                  </a:lnTo>
                                  <a:lnTo>
                                    <a:pt x="453" y="2506"/>
                                  </a:lnTo>
                                  <a:lnTo>
                                    <a:pt x="455" y="2471"/>
                                  </a:lnTo>
                                  <a:lnTo>
                                    <a:pt x="422" y="2443"/>
                                  </a:lnTo>
                                  <a:lnTo>
                                    <a:pt x="338" y="2292"/>
                                  </a:lnTo>
                                  <a:lnTo>
                                    <a:pt x="332" y="2251"/>
                                  </a:lnTo>
                                  <a:lnTo>
                                    <a:pt x="316" y="2219"/>
                                  </a:lnTo>
                                  <a:lnTo>
                                    <a:pt x="310" y="2186"/>
                                  </a:lnTo>
                                  <a:lnTo>
                                    <a:pt x="250" y="2098"/>
                                  </a:lnTo>
                                  <a:lnTo>
                                    <a:pt x="255" y="2010"/>
                                  </a:lnTo>
                                  <a:lnTo>
                                    <a:pt x="272" y="1993"/>
                                  </a:lnTo>
                                  <a:lnTo>
                                    <a:pt x="288" y="1988"/>
                                  </a:lnTo>
                                  <a:lnTo>
                                    <a:pt x="319" y="1955"/>
                                  </a:lnTo>
                                  <a:lnTo>
                                    <a:pt x="325" y="1898"/>
                                  </a:lnTo>
                                  <a:lnTo>
                                    <a:pt x="305" y="1876"/>
                                  </a:lnTo>
                                  <a:lnTo>
                                    <a:pt x="261" y="1856"/>
                                  </a:lnTo>
                                  <a:lnTo>
                                    <a:pt x="217" y="1817"/>
                                  </a:lnTo>
                                  <a:lnTo>
                                    <a:pt x="200" y="1777"/>
                                  </a:lnTo>
                                  <a:lnTo>
                                    <a:pt x="204" y="1659"/>
                                  </a:lnTo>
                                  <a:lnTo>
                                    <a:pt x="211" y="1643"/>
                                  </a:lnTo>
                                  <a:lnTo>
                                    <a:pt x="206" y="1612"/>
                                  </a:lnTo>
                                  <a:lnTo>
                                    <a:pt x="220" y="1606"/>
                                  </a:lnTo>
                                  <a:lnTo>
                                    <a:pt x="228" y="1551"/>
                                  </a:lnTo>
                                  <a:lnTo>
                                    <a:pt x="239" y="1546"/>
                                  </a:lnTo>
                                  <a:lnTo>
                                    <a:pt x="250" y="1568"/>
                                  </a:lnTo>
                                  <a:lnTo>
                                    <a:pt x="250" y="1612"/>
                                  </a:lnTo>
                                  <a:lnTo>
                                    <a:pt x="255" y="1626"/>
                                  </a:lnTo>
                                  <a:lnTo>
                                    <a:pt x="297" y="1656"/>
                                  </a:lnTo>
                                  <a:lnTo>
                                    <a:pt x="305" y="1645"/>
                                  </a:lnTo>
                                  <a:lnTo>
                                    <a:pt x="308" y="1612"/>
                                  </a:lnTo>
                                  <a:lnTo>
                                    <a:pt x="288" y="1549"/>
                                  </a:lnTo>
                                  <a:lnTo>
                                    <a:pt x="283" y="1511"/>
                                  </a:lnTo>
                                  <a:lnTo>
                                    <a:pt x="288" y="1461"/>
                                  </a:lnTo>
                                  <a:lnTo>
                                    <a:pt x="281" y="1459"/>
                                  </a:lnTo>
                                  <a:lnTo>
                                    <a:pt x="250" y="1489"/>
                                  </a:lnTo>
                                  <a:lnTo>
                                    <a:pt x="250" y="1508"/>
                                  </a:lnTo>
                                  <a:lnTo>
                                    <a:pt x="239" y="1524"/>
                                  </a:lnTo>
                                  <a:lnTo>
                                    <a:pt x="200" y="1511"/>
                                  </a:lnTo>
                                  <a:lnTo>
                                    <a:pt x="160" y="1453"/>
                                  </a:lnTo>
                                  <a:lnTo>
                                    <a:pt x="121" y="1437"/>
                                  </a:lnTo>
                                  <a:lnTo>
                                    <a:pt x="140" y="1398"/>
                                  </a:lnTo>
                                  <a:lnTo>
                                    <a:pt x="140" y="1272"/>
                                  </a:lnTo>
                                  <a:lnTo>
                                    <a:pt x="86" y="1211"/>
                                  </a:lnTo>
                                  <a:lnTo>
                                    <a:pt x="64" y="1165"/>
                                  </a:lnTo>
                                  <a:lnTo>
                                    <a:pt x="22" y="1058"/>
                                  </a:lnTo>
                                  <a:lnTo>
                                    <a:pt x="44" y="1022"/>
                                  </a:lnTo>
                                  <a:lnTo>
                                    <a:pt x="36" y="989"/>
                                  </a:lnTo>
                                  <a:lnTo>
                                    <a:pt x="31" y="962"/>
                                  </a:lnTo>
                                  <a:lnTo>
                                    <a:pt x="53" y="885"/>
                                  </a:lnTo>
                                  <a:lnTo>
                                    <a:pt x="77" y="846"/>
                                  </a:lnTo>
                                  <a:lnTo>
                                    <a:pt x="86" y="828"/>
                                  </a:lnTo>
                                  <a:lnTo>
                                    <a:pt x="77" y="754"/>
                                  </a:lnTo>
                                  <a:lnTo>
                                    <a:pt x="44" y="679"/>
                                  </a:lnTo>
                                  <a:lnTo>
                                    <a:pt x="42" y="661"/>
                                  </a:lnTo>
                                  <a:lnTo>
                                    <a:pt x="33" y="641"/>
                                  </a:lnTo>
                                  <a:lnTo>
                                    <a:pt x="17" y="624"/>
                                  </a:lnTo>
                                  <a:lnTo>
                                    <a:pt x="6" y="591"/>
                                  </a:lnTo>
                                  <a:lnTo>
                                    <a:pt x="0" y="548"/>
                                  </a:lnTo>
                                  <a:lnTo>
                                    <a:pt x="9" y="534"/>
                                  </a:lnTo>
                                  <a:lnTo>
                                    <a:pt x="6" y="499"/>
                                  </a:lnTo>
                                  <a:lnTo>
                                    <a:pt x="42" y="441"/>
                                  </a:lnTo>
                                  <a:lnTo>
                                    <a:pt x="140" y="332"/>
                                  </a:lnTo>
                                  <a:lnTo>
                                    <a:pt x="140" y="310"/>
                                  </a:lnTo>
                                  <a:lnTo>
                                    <a:pt x="149" y="266"/>
                                  </a:lnTo>
                                  <a:lnTo>
                                    <a:pt x="171" y="246"/>
                                  </a:lnTo>
                                  <a:lnTo>
                                    <a:pt x="195" y="205"/>
                                  </a:lnTo>
                                  <a:lnTo>
                                    <a:pt x="204" y="108"/>
                                  </a:lnTo>
                                  <a:lnTo>
                                    <a:pt x="184" y="66"/>
                                  </a:lnTo>
                                  <a:lnTo>
                                    <a:pt x="204" y="18"/>
                                  </a:lnTo>
                                  <a:lnTo>
                                    <a:pt x="217" y="0"/>
                                  </a:lnTo>
                                  <a:lnTo>
                                    <a:pt x="1259" y="284"/>
                                  </a:lnTo>
                                  <a:lnTo>
                                    <a:pt x="996" y="1321"/>
                                  </a:lnTo>
                                  <a:lnTo>
                                    <a:pt x="2146" y="3011"/>
                                  </a:lnTo>
                                  <a:lnTo>
                                    <a:pt x="2142" y="3060"/>
                                  </a:lnTo>
                                  <a:lnTo>
                                    <a:pt x="2146" y="3080"/>
                                  </a:lnTo>
                                  <a:lnTo>
                                    <a:pt x="2142" y="3093"/>
                                  </a:lnTo>
                                  <a:lnTo>
                                    <a:pt x="2164" y="3137"/>
                                  </a:lnTo>
                                  <a:lnTo>
                                    <a:pt x="2164" y="3170"/>
                                  </a:lnTo>
                                  <a:lnTo>
                                    <a:pt x="2175" y="3194"/>
                                  </a:lnTo>
                                  <a:lnTo>
                                    <a:pt x="2186" y="3236"/>
                                  </a:lnTo>
                                  <a:lnTo>
                                    <a:pt x="2203" y="3247"/>
                                  </a:lnTo>
                                  <a:lnTo>
                                    <a:pt x="2219" y="3269"/>
                                  </a:lnTo>
                                  <a:lnTo>
                                    <a:pt x="2225" y="3302"/>
                                  </a:lnTo>
                                  <a:lnTo>
                                    <a:pt x="2219" y="3313"/>
                                  </a:lnTo>
                                  <a:lnTo>
                                    <a:pt x="2208" y="3304"/>
                                  </a:lnTo>
                                  <a:lnTo>
                                    <a:pt x="2173" y="3335"/>
                                  </a:lnTo>
                                  <a:lnTo>
                                    <a:pt x="2131" y="3348"/>
                                  </a:lnTo>
                                  <a:lnTo>
                                    <a:pt x="2102" y="3390"/>
                                  </a:lnTo>
                                  <a:lnTo>
                                    <a:pt x="2080" y="3486"/>
                                  </a:lnTo>
                                  <a:lnTo>
                                    <a:pt x="2025" y="3557"/>
                                  </a:lnTo>
                                  <a:lnTo>
                                    <a:pt x="1995" y="3557"/>
                                  </a:lnTo>
                                  <a:lnTo>
                                    <a:pt x="1992" y="3576"/>
                                  </a:lnTo>
                                  <a:lnTo>
                                    <a:pt x="1999" y="3601"/>
                                  </a:lnTo>
                                  <a:lnTo>
                                    <a:pt x="1997" y="3620"/>
                                  </a:lnTo>
                                  <a:lnTo>
                                    <a:pt x="1984" y="3664"/>
                                  </a:lnTo>
                                  <a:lnTo>
                                    <a:pt x="1995" y="3686"/>
                                  </a:lnTo>
                                  <a:lnTo>
                                    <a:pt x="2032" y="3719"/>
                                  </a:lnTo>
                                  <a:lnTo>
                                    <a:pt x="2038" y="3732"/>
                                  </a:lnTo>
                                  <a:lnTo>
                                    <a:pt x="2027" y="3748"/>
                                  </a:lnTo>
                                  <a:lnTo>
                                    <a:pt x="2021" y="3770"/>
                                  </a:lnTo>
                                  <a:lnTo>
                                    <a:pt x="1997" y="3796"/>
                                  </a:lnTo>
                                  <a:lnTo>
                                    <a:pt x="1984" y="3792"/>
                                  </a:lnTo>
                                  <a:lnTo>
                                    <a:pt x="1940" y="3785"/>
                                  </a:lnTo>
                                  <a:close/>
                                </a:path>
                              </a:pathLst>
                            </a:custGeom>
                            <a:solidFill>
                              <a:schemeClr val="accent1">
                                <a:lumMod val="40000"/>
                                <a:lumOff val="60000"/>
                              </a:schemeClr>
                            </a:solidFill>
                            <a:ln w="6350">
                              <a:solidFill>
                                <a:schemeClr val="bg1"/>
                              </a:solidFill>
                              <a:round/>
                              <a:headEnd/>
                              <a:tailEnd/>
                            </a:ln>
                          </p:spPr>
                          <p:txBody>
                            <a:bodyPr/>
                            <a:lstStyle/>
                            <a:p>
                              <a:endParaRPr lang="en-US" sz="2084" dirty="0">
                                <a:latin typeface="+mj-lt"/>
                              </a:endParaRPr>
                            </a:p>
                          </p:txBody>
                        </p:sp>
                        <p:sp>
                          <p:nvSpPr>
                            <p:cNvPr id="1380" name="TextBox 1379">
                              <a:extLst>
                                <a:ext uri="{FF2B5EF4-FFF2-40B4-BE49-F238E27FC236}">
                                  <a16:creationId xmlns:a16="http://schemas.microsoft.com/office/drawing/2014/main" id="{56A5E568-F3E3-BC9C-8618-E0A3A4F0CCF4}"/>
                                </a:ext>
                              </a:extLst>
                            </p:cNvPr>
                            <p:cNvSpPr txBox="1"/>
                            <p:nvPr/>
                          </p:nvSpPr>
                          <p:spPr>
                            <a:xfrm>
                              <a:off x="1074676" y="3948137"/>
                              <a:ext cx="445499" cy="223587"/>
                            </a:xfrm>
                            <a:prstGeom prst="rect">
                              <a:avLst/>
                            </a:prstGeom>
                            <a:noFill/>
                          </p:spPr>
                          <p:txBody>
                            <a:bodyPr wrap="square" rtlCol="0">
                              <a:spAutoFit/>
                            </a:bodyPr>
                            <a:lstStyle/>
                            <a:p>
                              <a:r>
                                <a:rPr lang="en-US" sz="853" dirty="0">
                                  <a:latin typeface="+mj-lt"/>
                                  <a:cs typeface="Arial" pitchFamily="34" charset="0"/>
                                </a:rPr>
                                <a:t>CA</a:t>
                              </a:r>
                            </a:p>
                          </p:txBody>
                        </p:sp>
                        <p:sp>
                          <p:nvSpPr>
                            <p:cNvPr id="1381" name="TextBox 1380">
                              <a:extLst>
                                <a:ext uri="{FF2B5EF4-FFF2-40B4-BE49-F238E27FC236}">
                                  <a16:creationId xmlns:a16="http://schemas.microsoft.com/office/drawing/2014/main" id="{5104C3F8-334A-9F34-C876-C5E3F6D65910}"/>
                                </a:ext>
                              </a:extLst>
                            </p:cNvPr>
                            <p:cNvSpPr txBox="1"/>
                            <p:nvPr/>
                          </p:nvSpPr>
                          <p:spPr>
                            <a:xfrm>
                              <a:off x="1597228" y="2194447"/>
                              <a:ext cx="445499" cy="223587"/>
                            </a:xfrm>
                            <a:prstGeom prst="rect">
                              <a:avLst/>
                            </a:prstGeom>
                            <a:noFill/>
                          </p:spPr>
                          <p:txBody>
                            <a:bodyPr wrap="square" rtlCol="0">
                              <a:spAutoFit/>
                            </a:bodyPr>
                            <a:lstStyle/>
                            <a:p>
                              <a:r>
                                <a:rPr lang="en-US" sz="853" dirty="0">
                                  <a:latin typeface="+mj-lt"/>
                                  <a:cs typeface="Arial" pitchFamily="34" charset="0"/>
                                </a:rPr>
                                <a:t>WA</a:t>
                              </a:r>
                            </a:p>
                          </p:txBody>
                        </p:sp>
                        <p:sp>
                          <p:nvSpPr>
                            <p:cNvPr id="1382" name="Freeform 5">
                              <a:extLst>
                                <a:ext uri="{FF2B5EF4-FFF2-40B4-BE49-F238E27FC236}">
                                  <a16:creationId xmlns:a16="http://schemas.microsoft.com/office/drawing/2014/main" id="{EFA34916-6EA0-383E-9817-D58341AE1059}"/>
                                </a:ext>
                              </a:extLst>
                            </p:cNvPr>
                            <p:cNvSpPr>
                              <a:spLocks/>
                            </p:cNvSpPr>
                            <p:nvPr/>
                          </p:nvSpPr>
                          <p:spPr bwMode="gray">
                            <a:xfrm>
                              <a:off x="1960005" y="2193693"/>
                              <a:ext cx="958871" cy="1438752"/>
                            </a:xfrm>
                            <a:custGeom>
                              <a:avLst/>
                              <a:gdLst>
                                <a:gd name="T0" fmla="*/ 0 w 1662"/>
                                <a:gd name="T1" fmla="*/ 0 h 2676"/>
                                <a:gd name="T2" fmla="*/ 0 w 1662"/>
                                <a:gd name="T3" fmla="*/ 0 h 2676"/>
                                <a:gd name="T4" fmla="*/ 0 w 1662"/>
                                <a:gd name="T5" fmla="*/ 0 h 2676"/>
                                <a:gd name="T6" fmla="*/ 0 w 1662"/>
                                <a:gd name="T7" fmla="*/ 0 h 2676"/>
                                <a:gd name="T8" fmla="*/ 0 w 1662"/>
                                <a:gd name="T9" fmla="*/ 0 h 2676"/>
                                <a:gd name="T10" fmla="*/ 0 w 1662"/>
                                <a:gd name="T11" fmla="*/ 0 h 2676"/>
                                <a:gd name="T12" fmla="*/ 0 w 1662"/>
                                <a:gd name="T13" fmla="*/ 0 h 2676"/>
                                <a:gd name="T14" fmla="*/ 0 w 1662"/>
                                <a:gd name="T15" fmla="*/ 0 h 2676"/>
                                <a:gd name="T16" fmla="*/ 0 w 1662"/>
                                <a:gd name="T17" fmla="*/ 0 h 2676"/>
                                <a:gd name="T18" fmla="*/ 0 w 1662"/>
                                <a:gd name="T19" fmla="*/ 0 h 2676"/>
                                <a:gd name="T20" fmla="*/ 0 w 1662"/>
                                <a:gd name="T21" fmla="*/ 0 h 2676"/>
                                <a:gd name="T22" fmla="*/ 0 w 1662"/>
                                <a:gd name="T23" fmla="*/ 0 h 2676"/>
                                <a:gd name="T24" fmla="*/ 0 w 1662"/>
                                <a:gd name="T25" fmla="*/ 0 h 2676"/>
                                <a:gd name="T26" fmla="*/ 0 w 1662"/>
                                <a:gd name="T27" fmla="*/ 0 h 2676"/>
                                <a:gd name="T28" fmla="*/ 0 w 1662"/>
                                <a:gd name="T29" fmla="*/ 0 h 2676"/>
                                <a:gd name="T30" fmla="*/ 0 w 1662"/>
                                <a:gd name="T31" fmla="*/ 0 h 2676"/>
                                <a:gd name="T32" fmla="*/ 0 w 1662"/>
                                <a:gd name="T33" fmla="*/ 0 h 2676"/>
                                <a:gd name="T34" fmla="*/ 0 w 1662"/>
                                <a:gd name="T35" fmla="*/ 0 h 2676"/>
                                <a:gd name="T36" fmla="*/ 0 w 1662"/>
                                <a:gd name="T37" fmla="*/ 0 h 2676"/>
                                <a:gd name="T38" fmla="*/ 0 w 1662"/>
                                <a:gd name="T39" fmla="*/ 0 h 2676"/>
                                <a:gd name="T40" fmla="*/ 0 w 1662"/>
                                <a:gd name="T41" fmla="*/ 0 h 2676"/>
                                <a:gd name="T42" fmla="*/ 0 w 1662"/>
                                <a:gd name="T43" fmla="*/ 0 h 2676"/>
                                <a:gd name="T44" fmla="*/ 0 w 1662"/>
                                <a:gd name="T45" fmla="*/ 0 h 2676"/>
                                <a:gd name="T46" fmla="*/ 0 w 1662"/>
                                <a:gd name="T47" fmla="*/ 0 h 2676"/>
                                <a:gd name="T48" fmla="*/ 0 w 1662"/>
                                <a:gd name="T49" fmla="*/ 0 h 2676"/>
                                <a:gd name="T50" fmla="*/ 0 w 1662"/>
                                <a:gd name="T51" fmla="*/ 0 h 2676"/>
                                <a:gd name="T52" fmla="*/ 0 w 1662"/>
                                <a:gd name="T53" fmla="*/ 0 h 2676"/>
                                <a:gd name="T54" fmla="*/ 0 w 1662"/>
                                <a:gd name="T55" fmla="*/ 0 h 2676"/>
                                <a:gd name="T56" fmla="*/ 0 w 1662"/>
                                <a:gd name="T57" fmla="*/ 0 h 2676"/>
                                <a:gd name="T58" fmla="*/ 0 w 1662"/>
                                <a:gd name="T59" fmla="*/ 0 h 2676"/>
                                <a:gd name="T60" fmla="*/ 0 w 1662"/>
                                <a:gd name="T61" fmla="*/ 0 h 2676"/>
                                <a:gd name="T62" fmla="*/ 0 w 1662"/>
                                <a:gd name="T63" fmla="*/ 0 h 2676"/>
                                <a:gd name="T64" fmla="*/ 0 w 1662"/>
                                <a:gd name="T65" fmla="*/ 0 h 2676"/>
                                <a:gd name="T66" fmla="*/ 0 w 1662"/>
                                <a:gd name="T67" fmla="*/ 0 h 2676"/>
                                <a:gd name="T68" fmla="*/ 0 w 1662"/>
                                <a:gd name="T69" fmla="*/ 0 h 2676"/>
                                <a:gd name="T70" fmla="*/ 0 w 1662"/>
                                <a:gd name="T71" fmla="*/ 0 h 2676"/>
                                <a:gd name="T72" fmla="*/ 0 w 1662"/>
                                <a:gd name="T73" fmla="*/ 0 h 2676"/>
                                <a:gd name="T74" fmla="*/ 0 w 1662"/>
                                <a:gd name="T75" fmla="*/ 0 h 2676"/>
                                <a:gd name="T76" fmla="*/ 0 w 1662"/>
                                <a:gd name="T77" fmla="*/ 0 h 2676"/>
                                <a:gd name="T78" fmla="*/ 0 w 1662"/>
                                <a:gd name="T79" fmla="*/ 0 h 2676"/>
                                <a:gd name="T80" fmla="*/ 0 w 1662"/>
                                <a:gd name="T81" fmla="*/ 0 h 2676"/>
                                <a:gd name="T82" fmla="*/ 0 w 1662"/>
                                <a:gd name="T83" fmla="*/ 0 h 2676"/>
                                <a:gd name="T84" fmla="*/ 0 w 1662"/>
                                <a:gd name="T85" fmla="*/ 0 h 2676"/>
                                <a:gd name="T86" fmla="*/ 0 w 1662"/>
                                <a:gd name="T87" fmla="*/ 0 h 2676"/>
                                <a:gd name="T88" fmla="*/ 0 w 1662"/>
                                <a:gd name="T89" fmla="*/ 0 h 2676"/>
                                <a:gd name="T90" fmla="*/ 0 w 1662"/>
                                <a:gd name="T91" fmla="*/ 0 h 2676"/>
                                <a:gd name="T92" fmla="*/ 0 w 1662"/>
                                <a:gd name="T93" fmla="*/ 0 h 2676"/>
                                <a:gd name="T94" fmla="*/ 0 w 1662"/>
                                <a:gd name="T95" fmla="*/ 0 h 2676"/>
                                <a:gd name="T96" fmla="*/ 0 w 1662"/>
                                <a:gd name="T97" fmla="*/ 0 h 267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662"/>
                                <a:gd name="T148" fmla="*/ 0 h 2676"/>
                                <a:gd name="T149" fmla="*/ 1662 w 1662"/>
                                <a:gd name="T150" fmla="*/ 2676 h 267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662" h="2676">
                                  <a:moveTo>
                                    <a:pt x="529" y="0"/>
                                  </a:moveTo>
                                  <a:lnTo>
                                    <a:pt x="751" y="44"/>
                                  </a:lnTo>
                                  <a:lnTo>
                                    <a:pt x="692" y="378"/>
                                  </a:lnTo>
                                  <a:lnTo>
                                    <a:pt x="733" y="468"/>
                                  </a:lnTo>
                                  <a:lnTo>
                                    <a:pt x="744" y="526"/>
                                  </a:lnTo>
                                  <a:lnTo>
                                    <a:pt x="733" y="562"/>
                                  </a:lnTo>
                                  <a:lnTo>
                                    <a:pt x="718" y="578"/>
                                  </a:lnTo>
                                  <a:lnTo>
                                    <a:pt x="735" y="598"/>
                                  </a:lnTo>
                                  <a:lnTo>
                                    <a:pt x="762" y="635"/>
                                  </a:lnTo>
                                  <a:lnTo>
                                    <a:pt x="823" y="693"/>
                                  </a:lnTo>
                                  <a:lnTo>
                                    <a:pt x="865" y="787"/>
                                  </a:lnTo>
                                  <a:lnTo>
                                    <a:pt x="872" y="831"/>
                                  </a:lnTo>
                                  <a:lnTo>
                                    <a:pt x="892" y="874"/>
                                  </a:lnTo>
                                  <a:lnTo>
                                    <a:pt x="931" y="877"/>
                                  </a:lnTo>
                                  <a:lnTo>
                                    <a:pt x="933" y="905"/>
                                  </a:lnTo>
                                  <a:lnTo>
                                    <a:pt x="985" y="912"/>
                                  </a:lnTo>
                                  <a:lnTo>
                                    <a:pt x="1001" y="932"/>
                                  </a:lnTo>
                                  <a:lnTo>
                                    <a:pt x="946" y="1044"/>
                                  </a:lnTo>
                                  <a:lnTo>
                                    <a:pt x="949" y="1064"/>
                                  </a:lnTo>
                                  <a:lnTo>
                                    <a:pt x="931" y="1081"/>
                                  </a:lnTo>
                                  <a:lnTo>
                                    <a:pt x="927" y="1134"/>
                                  </a:lnTo>
                                  <a:lnTo>
                                    <a:pt x="933" y="1140"/>
                                  </a:lnTo>
                                  <a:lnTo>
                                    <a:pt x="931" y="1171"/>
                                  </a:lnTo>
                                  <a:lnTo>
                                    <a:pt x="889" y="1198"/>
                                  </a:lnTo>
                                  <a:lnTo>
                                    <a:pt x="889" y="1228"/>
                                  </a:lnTo>
                                  <a:lnTo>
                                    <a:pt x="892" y="1250"/>
                                  </a:lnTo>
                                  <a:lnTo>
                                    <a:pt x="878" y="1277"/>
                                  </a:lnTo>
                                  <a:lnTo>
                                    <a:pt x="927" y="1327"/>
                                  </a:lnTo>
                                  <a:lnTo>
                                    <a:pt x="941" y="1321"/>
                                  </a:lnTo>
                                  <a:lnTo>
                                    <a:pt x="1018" y="1261"/>
                                  </a:lnTo>
                                  <a:lnTo>
                                    <a:pt x="1029" y="1255"/>
                                  </a:lnTo>
                                  <a:lnTo>
                                    <a:pt x="1037" y="1261"/>
                                  </a:lnTo>
                                  <a:lnTo>
                                    <a:pt x="1048" y="1286"/>
                                  </a:lnTo>
                                  <a:lnTo>
                                    <a:pt x="1056" y="1294"/>
                                  </a:lnTo>
                                  <a:lnTo>
                                    <a:pt x="1070" y="1305"/>
                                  </a:lnTo>
                                  <a:lnTo>
                                    <a:pt x="1062" y="1349"/>
                                  </a:lnTo>
                                  <a:lnTo>
                                    <a:pt x="1062" y="1420"/>
                                  </a:lnTo>
                                  <a:lnTo>
                                    <a:pt x="1078" y="1467"/>
                                  </a:lnTo>
                                  <a:lnTo>
                                    <a:pt x="1105" y="1505"/>
                                  </a:lnTo>
                                  <a:lnTo>
                                    <a:pt x="1105" y="1527"/>
                                  </a:lnTo>
                                  <a:lnTo>
                                    <a:pt x="1089" y="1557"/>
                                  </a:lnTo>
                                  <a:lnTo>
                                    <a:pt x="1116" y="1601"/>
                                  </a:lnTo>
                                  <a:lnTo>
                                    <a:pt x="1147" y="1601"/>
                                  </a:lnTo>
                                  <a:lnTo>
                                    <a:pt x="1171" y="1634"/>
                                  </a:lnTo>
                                  <a:lnTo>
                                    <a:pt x="1177" y="1656"/>
                                  </a:lnTo>
                                  <a:lnTo>
                                    <a:pt x="1169" y="1703"/>
                                  </a:lnTo>
                                  <a:lnTo>
                                    <a:pt x="1169" y="1716"/>
                                  </a:lnTo>
                                  <a:lnTo>
                                    <a:pt x="1185" y="1755"/>
                                  </a:lnTo>
                                  <a:lnTo>
                                    <a:pt x="1221" y="1774"/>
                                  </a:lnTo>
                                  <a:lnTo>
                                    <a:pt x="1237" y="1741"/>
                                  </a:lnTo>
                                  <a:lnTo>
                                    <a:pt x="1251" y="1730"/>
                                  </a:lnTo>
                                  <a:lnTo>
                                    <a:pt x="1306" y="1752"/>
                                  </a:lnTo>
                                  <a:lnTo>
                                    <a:pt x="1331" y="1755"/>
                                  </a:lnTo>
                                  <a:lnTo>
                                    <a:pt x="1353" y="1733"/>
                                  </a:lnTo>
                                  <a:lnTo>
                                    <a:pt x="1372" y="1730"/>
                                  </a:lnTo>
                                  <a:lnTo>
                                    <a:pt x="1386" y="1744"/>
                                  </a:lnTo>
                                  <a:lnTo>
                                    <a:pt x="1451" y="1747"/>
                                  </a:lnTo>
                                  <a:lnTo>
                                    <a:pt x="1482" y="1763"/>
                                  </a:lnTo>
                                  <a:lnTo>
                                    <a:pt x="1493" y="1758"/>
                                  </a:lnTo>
                                  <a:lnTo>
                                    <a:pt x="1564" y="1758"/>
                                  </a:lnTo>
                                  <a:lnTo>
                                    <a:pt x="1561" y="1730"/>
                                  </a:lnTo>
                                  <a:lnTo>
                                    <a:pt x="1592" y="1705"/>
                                  </a:lnTo>
                                  <a:lnTo>
                                    <a:pt x="1627" y="1744"/>
                                  </a:lnTo>
                                  <a:lnTo>
                                    <a:pt x="1638" y="1784"/>
                                  </a:lnTo>
                                  <a:lnTo>
                                    <a:pt x="1662" y="1810"/>
                                  </a:lnTo>
                                  <a:lnTo>
                                    <a:pt x="1662" y="1806"/>
                                  </a:lnTo>
                                  <a:lnTo>
                                    <a:pt x="1537" y="2676"/>
                                  </a:lnTo>
                                  <a:lnTo>
                                    <a:pt x="1533" y="2676"/>
                                  </a:lnTo>
                                  <a:lnTo>
                                    <a:pt x="762" y="2539"/>
                                  </a:lnTo>
                                  <a:lnTo>
                                    <a:pt x="0" y="2380"/>
                                  </a:lnTo>
                                  <a:lnTo>
                                    <a:pt x="138" y="1760"/>
                                  </a:lnTo>
                                  <a:lnTo>
                                    <a:pt x="173" y="1716"/>
                                  </a:lnTo>
                                  <a:lnTo>
                                    <a:pt x="176" y="1676"/>
                                  </a:lnTo>
                                  <a:lnTo>
                                    <a:pt x="184" y="1670"/>
                                  </a:lnTo>
                                  <a:lnTo>
                                    <a:pt x="187" y="1659"/>
                                  </a:lnTo>
                                  <a:lnTo>
                                    <a:pt x="198" y="1639"/>
                                  </a:lnTo>
                                  <a:lnTo>
                                    <a:pt x="182" y="1612"/>
                                  </a:lnTo>
                                  <a:lnTo>
                                    <a:pt x="140" y="1593"/>
                                  </a:lnTo>
                                  <a:lnTo>
                                    <a:pt x="132" y="1571"/>
                                  </a:lnTo>
                                  <a:lnTo>
                                    <a:pt x="143" y="1530"/>
                                  </a:lnTo>
                                  <a:lnTo>
                                    <a:pt x="206" y="1434"/>
                                  </a:lnTo>
                                  <a:lnTo>
                                    <a:pt x="244" y="1415"/>
                                  </a:lnTo>
                                  <a:lnTo>
                                    <a:pt x="272" y="1387"/>
                                  </a:lnTo>
                                  <a:lnTo>
                                    <a:pt x="272" y="1362"/>
                                  </a:lnTo>
                                  <a:lnTo>
                                    <a:pt x="294" y="1343"/>
                                  </a:lnTo>
                                  <a:lnTo>
                                    <a:pt x="415" y="1156"/>
                                  </a:lnTo>
                                  <a:lnTo>
                                    <a:pt x="406" y="1107"/>
                                  </a:lnTo>
                                  <a:lnTo>
                                    <a:pt x="382" y="1085"/>
                                  </a:lnTo>
                                  <a:lnTo>
                                    <a:pt x="360" y="1081"/>
                                  </a:lnTo>
                                  <a:lnTo>
                                    <a:pt x="335" y="1048"/>
                                  </a:lnTo>
                                  <a:lnTo>
                                    <a:pt x="329" y="1017"/>
                                  </a:lnTo>
                                  <a:lnTo>
                                    <a:pt x="327" y="973"/>
                                  </a:lnTo>
                                  <a:lnTo>
                                    <a:pt x="338" y="956"/>
                                  </a:lnTo>
                                  <a:lnTo>
                                    <a:pt x="343" y="938"/>
                                  </a:lnTo>
                                  <a:lnTo>
                                    <a:pt x="327" y="910"/>
                                  </a:lnTo>
                                  <a:lnTo>
                                    <a:pt x="327" y="879"/>
                                  </a:lnTo>
                                  <a:lnTo>
                                    <a:pt x="338" y="866"/>
                                  </a:lnTo>
                                  <a:lnTo>
                                    <a:pt x="529" y="0"/>
                                  </a:lnTo>
                                  <a:close/>
                                </a:path>
                              </a:pathLst>
                            </a:custGeom>
                            <a:solidFill>
                              <a:schemeClr val="bg1"/>
                            </a:solidFill>
                            <a:ln w="6350">
                              <a:solidFill>
                                <a:schemeClr val="accent1">
                                  <a:lumMod val="40000"/>
                                  <a:lumOff val="60000"/>
                                </a:schemeClr>
                              </a:solidFill>
                              <a:round/>
                              <a:headEnd/>
                              <a:tailEnd/>
                            </a:ln>
                          </p:spPr>
                          <p:txBody>
                            <a:bodyPr/>
                            <a:lstStyle/>
                            <a:p>
                              <a:endParaRPr lang="en-US" sz="960" b="1" dirty="0">
                                <a:latin typeface="+mj-lt"/>
                              </a:endParaRPr>
                            </a:p>
                          </p:txBody>
                        </p:sp>
                        <p:sp>
                          <p:nvSpPr>
                            <p:cNvPr id="1383" name="Freeform 48">
                              <a:extLst>
                                <a:ext uri="{FF2B5EF4-FFF2-40B4-BE49-F238E27FC236}">
                                  <a16:creationId xmlns:a16="http://schemas.microsoft.com/office/drawing/2014/main" id="{A6B24B90-7053-C960-6112-7C83B2032744}"/>
                                </a:ext>
                              </a:extLst>
                            </p:cNvPr>
                            <p:cNvSpPr>
                              <a:spLocks/>
                            </p:cNvSpPr>
                            <p:nvPr/>
                          </p:nvSpPr>
                          <p:spPr bwMode="gray">
                            <a:xfrm>
                              <a:off x="8623254" y="2280203"/>
                              <a:ext cx="586876" cy="857889"/>
                            </a:xfrm>
                            <a:custGeom>
                              <a:avLst/>
                              <a:gdLst>
                                <a:gd name="T0" fmla="*/ 0 w 1017"/>
                                <a:gd name="T1" fmla="*/ 0 h 1637"/>
                                <a:gd name="T2" fmla="*/ 0 w 1017"/>
                                <a:gd name="T3" fmla="*/ 0 h 1637"/>
                                <a:gd name="T4" fmla="*/ 0 w 1017"/>
                                <a:gd name="T5" fmla="*/ 0 h 1637"/>
                                <a:gd name="T6" fmla="*/ 0 w 1017"/>
                                <a:gd name="T7" fmla="*/ 0 h 1637"/>
                                <a:gd name="T8" fmla="*/ 0 w 1017"/>
                                <a:gd name="T9" fmla="*/ 0 h 1637"/>
                                <a:gd name="T10" fmla="*/ 0 w 1017"/>
                                <a:gd name="T11" fmla="*/ 0 h 1637"/>
                                <a:gd name="T12" fmla="*/ 0 w 1017"/>
                                <a:gd name="T13" fmla="*/ 0 h 1637"/>
                                <a:gd name="T14" fmla="*/ 0 w 1017"/>
                                <a:gd name="T15" fmla="*/ 0 h 1637"/>
                                <a:gd name="T16" fmla="*/ 0 w 1017"/>
                                <a:gd name="T17" fmla="*/ 0 h 1637"/>
                                <a:gd name="T18" fmla="*/ 0 w 1017"/>
                                <a:gd name="T19" fmla="*/ 0 h 1637"/>
                                <a:gd name="T20" fmla="*/ 0 w 1017"/>
                                <a:gd name="T21" fmla="*/ 0 h 1637"/>
                                <a:gd name="T22" fmla="*/ 0 w 1017"/>
                                <a:gd name="T23" fmla="*/ 0 h 1637"/>
                                <a:gd name="T24" fmla="*/ 0 w 1017"/>
                                <a:gd name="T25" fmla="*/ 0 h 1637"/>
                                <a:gd name="T26" fmla="*/ 0 w 1017"/>
                                <a:gd name="T27" fmla="*/ 0 h 1637"/>
                                <a:gd name="T28" fmla="*/ 0 w 1017"/>
                                <a:gd name="T29" fmla="*/ 0 h 1637"/>
                                <a:gd name="T30" fmla="*/ 0 w 1017"/>
                                <a:gd name="T31" fmla="*/ 0 h 1637"/>
                                <a:gd name="T32" fmla="*/ 0 w 1017"/>
                                <a:gd name="T33" fmla="*/ 0 h 1637"/>
                                <a:gd name="T34" fmla="*/ 0 w 1017"/>
                                <a:gd name="T35" fmla="*/ 0 h 1637"/>
                                <a:gd name="T36" fmla="*/ 0 w 1017"/>
                                <a:gd name="T37" fmla="*/ 0 h 1637"/>
                                <a:gd name="T38" fmla="*/ 0 w 1017"/>
                                <a:gd name="T39" fmla="*/ 0 h 1637"/>
                                <a:gd name="T40" fmla="*/ 0 w 1017"/>
                                <a:gd name="T41" fmla="*/ 0 h 1637"/>
                                <a:gd name="T42" fmla="*/ 0 w 1017"/>
                                <a:gd name="T43" fmla="*/ 0 h 1637"/>
                                <a:gd name="T44" fmla="*/ 0 w 1017"/>
                                <a:gd name="T45" fmla="*/ 0 h 1637"/>
                                <a:gd name="T46" fmla="*/ 0 w 1017"/>
                                <a:gd name="T47" fmla="*/ 0 h 1637"/>
                                <a:gd name="T48" fmla="*/ 0 w 1017"/>
                                <a:gd name="T49" fmla="*/ 0 h 1637"/>
                                <a:gd name="T50" fmla="*/ 0 w 1017"/>
                                <a:gd name="T51" fmla="*/ 0 h 1637"/>
                                <a:gd name="T52" fmla="*/ 0 w 1017"/>
                                <a:gd name="T53" fmla="*/ 0 h 1637"/>
                                <a:gd name="T54" fmla="*/ 0 w 1017"/>
                                <a:gd name="T55" fmla="*/ 0 h 1637"/>
                                <a:gd name="T56" fmla="*/ 0 w 1017"/>
                                <a:gd name="T57" fmla="*/ 0 h 1637"/>
                                <a:gd name="T58" fmla="*/ 0 w 1017"/>
                                <a:gd name="T59" fmla="*/ 0 h 1637"/>
                                <a:gd name="T60" fmla="*/ 0 w 1017"/>
                                <a:gd name="T61" fmla="*/ 0 h 1637"/>
                                <a:gd name="T62" fmla="*/ 0 w 1017"/>
                                <a:gd name="T63" fmla="*/ 0 h 1637"/>
                                <a:gd name="T64" fmla="*/ 0 w 1017"/>
                                <a:gd name="T65" fmla="*/ 0 h 1637"/>
                                <a:gd name="T66" fmla="*/ 0 w 1017"/>
                                <a:gd name="T67" fmla="*/ 0 h 1637"/>
                                <a:gd name="T68" fmla="*/ 0 w 1017"/>
                                <a:gd name="T69" fmla="*/ 0 h 1637"/>
                                <a:gd name="T70" fmla="*/ 0 w 1017"/>
                                <a:gd name="T71" fmla="*/ 0 h 1637"/>
                                <a:gd name="T72" fmla="*/ 0 w 1017"/>
                                <a:gd name="T73" fmla="*/ 0 h 1637"/>
                                <a:gd name="T74" fmla="*/ 0 w 1017"/>
                                <a:gd name="T75" fmla="*/ 0 h 1637"/>
                                <a:gd name="T76" fmla="*/ 0 w 1017"/>
                                <a:gd name="T77" fmla="*/ 0 h 1637"/>
                                <a:gd name="T78" fmla="*/ 0 w 1017"/>
                                <a:gd name="T79" fmla="*/ 0 h 1637"/>
                                <a:gd name="T80" fmla="*/ 0 w 1017"/>
                                <a:gd name="T81" fmla="*/ 0 h 1637"/>
                                <a:gd name="T82" fmla="*/ 0 w 1017"/>
                                <a:gd name="T83" fmla="*/ 0 h 1637"/>
                                <a:gd name="T84" fmla="*/ 0 w 1017"/>
                                <a:gd name="T85" fmla="*/ 0 h 1637"/>
                                <a:gd name="T86" fmla="*/ 0 w 1017"/>
                                <a:gd name="T87" fmla="*/ 0 h 1637"/>
                                <a:gd name="T88" fmla="*/ 0 w 1017"/>
                                <a:gd name="T89" fmla="*/ 0 h 1637"/>
                                <a:gd name="T90" fmla="*/ 0 w 1017"/>
                                <a:gd name="T91" fmla="*/ 0 h 1637"/>
                                <a:gd name="T92" fmla="*/ 0 w 1017"/>
                                <a:gd name="T93" fmla="*/ 0 h 1637"/>
                                <a:gd name="T94" fmla="*/ 0 w 1017"/>
                                <a:gd name="T95" fmla="*/ 0 h 1637"/>
                                <a:gd name="T96" fmla="*/ 0 w 1017"/>
                                <a:gd name="T97" fmla="*/ 0 h 1637"/>
                                <a:gd name="T98" fmla="*/ 0 w 1017"/>
                                <a:gd name="T99" fmla="*/ 0 h 1637"/>
                                <a:gd name="T100" fmla="*/ 0 w 1017"/>
                                <a:gd name="T101" fmla="*/ 0 h 1637"/>
                                <a:gd name="T102" fmla="*/ 0 w 1017"/>
                                <a:gd name="T103" fmla="*/ 0 h 1637"/>
                                <a:gd name="T104" fmla="*/ 0 w 1017"/>
                                <a:gd name="T105" fmla="*/ 0 h 1637"/>
                                <a:gd name="T106" fmla="*/ 0 w 1017"/>
                                <a:gd name="T107" fmla="*/ 0 h 1637"/>
                                <a:gd name="T108" fmla="*/ 0 w 1017"/>
                                <a:gd name="T109" fmla="*/ 0 h 1637"/>
                                <a:gd name="T110" fmla="*/ 0 w 1017"/>
                                <a:gd name="T111" fmla="*/ 0 h 163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17"/>
                                <a:gd name="T169" fmla="*/ 0 h 1637"/>
                                <a:gd name="T170" fmla="*/ 1017 w 1017"/>
                                <a:gd name="T171" fmla="*/ 1637 h 163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17" h="1637">
                                  <a:moveTo>
                                    <a:pt x="0" y="877"/>
                                  </a:moveTo>
                                  <a:lnTo>
                                    <a:pt x="197" y="1469"/>
                                  </a:lnTo>
                                  <a:lnTo>
                                    <a:pt x="200" y="1480"/>
                                  </a:lnTo>
                                  <a:lnTo>
                                    <a:pt x="197" y="1505"/>
                                  </a:lnTo>
                                  <a:lnTo>
                                    <a:pt x="200" y="1516"/>
                                  </a:lnTo>
                                  <a:lnTo>
                                    <a:pt x="249" y="1554"/>
                                  </a:lnTo>
                                  <a:lnTo>
                                    <a:pt x="260" y="1557"/>
                                  </a:lnTo>
                                  <a:lnTo>
                                    <a:pt x="266" y="1576"/>
                                  </a:lnTo>
                                  <a:lnTo>
                                    <a:pt x="266" y="1590"/>
                                  </a:lnTo>
                                  <a:lnTo>
                                    <a:pt x="293" y="1637"/>
                                  </a:lnTo>
                                  <a:lnTo>
                                    <a:pt x="299" y="1623"/>
                                  </a:lnTo>
                                  <a:lnTo>
                                    <a:pt x="303" y="1590"/>
                                  </a:lnTo>
                                  <a:lnTo>
                                    <a:pt x="309" y="1546"/>
                                  </a:lnTo>
                                  <a:lnTo>
                                    <a:pt x="331" y="1502"/>
                                  </a:lnTo>
                                  <a:lnTo>
                                    <a:pt x="345" y="1436"/>
                                  </a:lnTo>
                                  <a:lnTo>
                                    <a:pt x="373" y="1412"/>
                                  </a:lnTo>
                                  <a:lnTo>
                                    <a:pt x="375" y="1398"/>
                                  </a:lnTo>
                                  <a:lnTo>
                                    <a:pt x="362" y="1390"/>
                                  </a:lnTo>
                                  <a:lnTo>
                                    <a:pt x="347" y="1351"/>
                                  </a:lnTo>
                                  <a:lnTo>
                                    <a:pt x="413" y="1291"/>
                                  </a:lnTo>
                                  <a:lnTo>
                                    <a:pt x="424" y="1299"/>
                                  </a:lnTo>
                                  <a:lnTo>
                                    <a:pt x="435" y="1327"/>
                                  </a:lnTo>
                                  <a:lnTo>
                                    <a:pt x="444" y="1335"/>
                                  </a:lnTo>
                                  <a:lnTo>
                                    <a:pt x="452" y="1324"/>
                                  </a:lnTo>
                                  <a:lnTo>
                                    <a:pt x="452" y="1294"/>
                                  </a:lnTo>
                                  <a:lnTo>
                                    <a:pt x="457" y="1277"/>
                                  </a:lnTo>
                                  <a:lnTo>
                                    <a:pt x="507" y="1272"/>
                                  </a:lnTo>
                                  <a:lnTo>
                                    <a:pt x="529" y="1250"/>
                                  </a:lnTo>
                                  <a:lnTo>
                                    <a:pt x="529" y="1228"/>
                                  </a:lnTo>
                                  <a:lnTo>
                                    <a:pt x="538" y="1217"/>
                                  </a:lnTo>
                                  <a:lnTo>
                                    <a:pt x="562" y="1217"/>
                                  </a:lnTo>
                                  <a:lnTo>
                                    <a:pt x="580" y="1206"/>
                                  </a:lnTo>
                                  <a:lnTo>
                                    <a:pt x="589" y="1195"/>
                                  </a:lnTo>
                                  <a:lnTo>
                                    <a:pt x="600" y="1151"/>
                                  </a:lnTo>
                                  <a:lnTo>
                                    <a:pt x="595" y="1118"/>
                                  </a:lnTo>
                                  <a:lnTo>
                                    <a:pt x="628" y="1083"/>
                                  </a:lnTo>
                                  <a:lnTo>
                                    <a:pt x="628" y="1061"/>
                                  </a:lnTo>
                                  <a:lnTo>
                                    <a:pt x="641" y="1061"/>
                                  </a:lnTo>
                                  <a:lnTo>
                                    <a:pt x="677" y="1066"/>
                                  </a:lnTo>
                                  <a:lnTo>
                                    <a:pt x="694" y="1057"/>
                                  </a:lnTo>
                                  <a:lnTo>
                                    <a:pt x="705" y="1039"/>
                                  </a:lnTo>
                                  <a:lnTo>
                                    <a:pt x="718" y="1006"/>
                                  </a:lnTo>
                                  <a:lnTo>
                                    <a:pt x="732" y="1002"/>
                                  </a:lnTo>
                                  <a:lnTo>
                                    <a:pt x="754" y="964"/>
                                  </a:lnTo>
                                  <a:lnTo>
                                    <a:pt x="792" y="967"/>
                                  </a:lnTo>
                                  <a:lnTo>
                                    <a:pt x="819" y="995"/>
                                  </a:lnTo>
                                  <a:lnTo>
                                    <a:pt x="858" y="927"/>
                                  </a:lnTo>
                                  <a:lnTo>
                                    <a:pt x="891" y="910"/>
                                  </a:lnTo>
                                  <a:lnTo>
                                    <a:pt x="943" y="863"/>
                                  </a:lnTo>
                                  <a:lnTo>
                                    <a:pt x="957" y="839"/>
                                  </a:lnTo>
                                  <a:lnTo>
                                    <a:pt x="965" y="833"/>
                                  </a:lnTo>
                                  <a:lnTo>
                                    <a:pt x="979" y="833"/>
                                  </a:lnTo>
                                  <a:lnTo>
                                    <a:pt x="1004" y="819"/>
                                  </a:lnTo>
                                  <a:lnTo>
                                    <a:pt x="1017" y="789"/>
                                  </a:lnTo>
                                  <a:lnTo>
                                    <a:pt x="1012" y="767"/>
                                  </a:lnTo>
                                  <a:lnTo>
                                    <a:pt x="990" y="756"/>
                                  </a:lnTo>
                                  <a:lnTo>
                                    <a:pt x="987" y="758"/>
                                  </a:lnTo>
                                  <a:lnTo>
                                    <a:pt x="973" y="753"/>
                                  </a:lnTo>
                                  <a:lnTo>
                                    <a:pt x="982" y="729"/>
                                  </a:lnTo>
                                  <a:lnTo>
                                    <a:pt x="990" y="723"/>
                                  </a:lnTo>
                                  <a:lnTo>
                                    <a:pt x="990" y="704"/>
                                  </a:lnTo>
                                  <a:lnTo>
                                    <a:pt x="968" y="660"/>
                                  </a:lnTo>
                                  <a:lnTo>
                                    <a:pt x="940" y="646"/>
                                  </a:lnTo>
                                  <a:lnTo>
                                    <a:pt x="924" y="649"/>
                                  </a:lnTo>
                                  <a:lnTo>
                                    <a:pt x="916" y="660"/>
                                  </a:lnTo>
                                  <a:lnTo>
                                    <a:pt x="894" y="666"/>
                                  </a:lnTo>
                                  <a:lnTo>
                                    <a:pt x="869" y="657"/>
                                  </a:lnTo>
                                  <a:lnTo>
                                    <a:pt x="847" y="569"/>
                                  </a:lnTo>
                                  <a:lnTo>
                                    <a:pt x="855" y="558"/>
                                  </a:lnTo>
                                  <a:lnTo>
                                    <a:pt x="850" y="542"/>
                                  </a:lnTo>
                                  <a:lnTo>
                                    <a:pt x="841" y="531"/>
                                  </a:lnTo>
                                  <a:lnTo>
                                    <a:pt x="825" y="531"/>
                                  </a:lnTo>
                                  <a:lnTo>
                                    <a:pt x="817" y="539"/>
                                  </a:lnTo>
                                  <a:lnTo>
                                    <a:pt x="778" y="525"/>
                                  </a:lnTo>
                                  <a:lnTo>
                                    <a:pt x="756" y="525"/>
                                  </a:lnTo>
                                  <a:lnTo>
                                    <a:pt x="745" y="518"/>
                                  </a:lnTo>
                                  <a:lnTo>
                                    <a:pt x="729" y="466"/>
                                  </a:lnTo>
                                  <a:lnTo>
                                    <a:pt x="727" y="452"/>
                                  </a:lnTo>
                                  <a:lnTo>
                                    <a:pt x="606" y="68"/>
                                  </a:lnTo>
                                  <a:lnTo>
                                    <a:pt x="499" y="2"/>
                                  </a:lnTo>
                                  <a:lnTo>
                                    <a:pt x="472" y="0"/>
                                  </a:lnTo>
                                  <a:lnTo>
                                    <a:pt x="444" y="0"/>
                                  </a:lnTo>
                                  <a:lnTo>
                                    <a:pt x="435" y="15"/>
                                  </a:lnTo>
                                  <a:lnTo>
                                    <a:pt x="428" y="35"/>
                                  </a:lnTo>
                                  <a:lnTo>
                                    <a:pt x="413" y="35"/>
                                  </a:lnTo>
                                  <a:lnTo>
                                    <a:pt x="375" y="53"/>
                                  </a:lnTo>
                                  <a:lnTo>
                                    <a:pt x="320" y="97"/>
                                  </a:lnTo>
                                  <a:lnTo>
                                    <a:pt x="303" y="103"/>
                                  </a:lnTo>
                                  <a:lnTo>
                                    <a:pt x="282" y="75"/>
                                  </a:lnTo>
                                  <a:lnTo>
                                    <a:pt x="288" y="37"/>
                                  </a:lnTo>
                                  <a:lnTo>
                                    <a:pt x="277" y="20"/>
                                  </a:lnTo>
                                  <a:lnTo>
                                    <a:pt x="260" y="20"/>
                                  </a:lnTo>
                                  <a:lnTo>
                                    <a:pt x="219" y="37"/>
                                  </a:lnTo>
                                  <a:lnTo>
                                    <a:pt x="131" y="336"/>
                                  </a:lnTo>
                                  <a:lnTo>
                                    <a:pt x="125" y="380"/>
                                  </a:lnTo>
                                  <a:lnTo>
                                    <a:pt x="142" y="402"/>
                                  </a:lnTo>
                                  <a:lnTo>
                                    <a:pt x="145" y="435"/>
                                  </a:lnTo>
                                  <a:lnTo>
                                    <a:pt x="134" y="457"/>
                                  </a:lnTo>
                                  <a:lnTo>
                                    <a:pt x="120" y="471"/>
                                  </a:lnTo>
                                  <a:lnTo>
                                    <a:pt x="109" y="498"/>
                                  </a:lnTo>
                                  <a:lnTo>
                                    <a:pt x="139" y="619"/>
                                  </a:lnTo>
                                  <a:lnTo>
                                    <a:pt x="123" y="657"/>
                                  </a:lnTo>
                                  <a:lnTo>
                                    <a:pt x="123" y="690"/>
                                  </a:lnTo>
                                  <a:lnTo>
                                    <a:pt x="79" y="747"/>
                                  </a:lnTo>
                                  <a:lnTo>
                                    <a:pt x="73" y="769"/>
                                  </a:lnTo>
                                  <a:lnTo>
                                    <a:pt x="90" y="811"/>
                                  </a:lnTo>
                                  <a:lnTo>
                                    <a:pt x="87" y="817"/>
                                  </a:lnTo>
                                  <a:lnTo>
                                    <a:pt x="62" y="817"/>
                                  </a:lnTo>
                                  <a:lnTo>
                                    <a:pt x="66" y="846"/>
                                  </a:lnTo>
                                  <a:lnTo>
                                    <a:pt x="57" y="866"/>
                                  </a:lnTo>
                                  <a:lnTo>
                                    <a:pt x="44" y="863"/>
                                  </a:lnTo>
                                  <a:lnTo>
                                    <a:pt x="24" y="855"/>
                                  </a:lnTo>
                                  <a:lnTo>
                                    <a:pt x="0" y="877"/>
                                  </a:lnTo>
                                  <a:close/>
                                </a:path>
                              </a:pathLst>
                            </a:custGeom>
                            <a:solidFill>
                              <a:schemeClr val="bg1"/>
                            </a:solidFill>
                            <a:ln w="6350">
                              <a:solidFill>
                                <a:schemeClr val="accent1">
                                  <a:lumMod val="40000"/>
                                  <a:lumOff val="60000"/>
                                </a:schemeClr>
                              </a:solidFill>
                              <a:round/>
                              <a:headEnd/>
                              <a:tailEnd/>
                            </a:ln>
                          </p:spPr>
                          <p:txBody>
                            <a:bodyPr anchor="ctr"/>
                            <a:lstStyle/>
                            <a:p>
                              <a:pPr algn="ctr"/>
                              <a:r>
                                <a:rPr lang="en-US" sz="850" dirty="0">
                                  <a:latin typeface="+mj-lt"/>
                                </a:rPr>
                                <a:t>ME</a:t>
                              </a:r>
                            </a:p>
                          </p:txBody>
                        </p:sp>
                        <p:sp>
                          <p:nvSpPr>
                            <p:cNvPr id="1384" name="Freeform 34">
                              <a:extLst>
                                <a:ext uri="{FF2B5EF4-FFF2-40B4-BE49-F238E27FC236}">
                                  <a16:creationId xmlns:a16="http://schemas.microsoft.com/office/drawing/2014/main" id="{A6B55730-0D08-DB6A-764F-5F4EF5C41769}"/>
                                </a:ext>
                              </a:extLst>
                            </p:cNvPr>
                            <p:cNvSpPr>
                              <a:spLocks/>
                            </p:cNvSpPr>
                            <p:nvPr/>
                          </p:nvSpPr>
                          <p:spPr bwMode="gray">
                            <a:xfrm>
                              <a:off x="6156485" y="4223240"/>
                              <a:ext cx="1178375" cy="565388"/>
                            </a:xfrm>
                            <a:custGeom>
                              <a:avLst/>
                              <a:gdLst>
                                <a:gd name="T0" fmla="*/ 0 w 2041"/>
                                <a:gd name="T1" fmla="*/ 0 h 1046"/>
                                <a:gd name="T2" fmla="*/ 0 w 2041"/>
                                <a:gd name="T3" fmla="*/ 0 h 1046"/>
                                <a:gd name="T4" fmla="*/ 0 w 2041"/>
                                <a:gd name="T5" fmla="*/ 0 h 1046"/>
                                <a:gd name="T6" fmla="*/ 0 w 2041"/>
                                <a:gd name="T7" fmla="*/ 0 h 1046"/>
                                <a:gd name="T8" fmla="*/ 0 w 2041"/>
                                <a:gd name="T9" fmla="*/ 0 h 1046"/>
                                <a:gd name="T10" fmla="*/ 0 w 2041"/>
                                <a:gd name="T11" fmla="*/ 0 h 1046"/>
                                <a:gd name="T12" fmla="*/ 0 w 2041"/>
                                <a:gd name="T13" fmla="*/ 0 h 1046"/>
                                <a:gd name="T14" fmla="*/ 0 w 2041"/>
                                <a:gd name="T15" fmla="*/ 0 h 1046"/>
                                <a:gd name="T16" fmla="*/ 0 w 2041"/>
                                <a:gd name="T17" fmla="*/ 0 h 1046"/>
                                <a:gd name="T18" fmla="*/ 0 w 2041"/>
                                <a:gd name="T19" fmla="*/ 0 h 1046"/>
                                <a:gd name="T20" fmla="*/ 0 w 2041"/>
                                <a:gd name="T21" fmla="*/ 0 h 1046"/>
                                <a:gd name="T22" fmla="*/ 0 w 2041"/>
                                <a:gd name="T23" fmla="*/ 0 h 1046"/>
                                <a:gd name="T24" fmla="*/ 0 w 2041"/>
                                <a:gd name="T25" fmla="*/ 0 h 1046"/>
                                <a:gd name="T26" fmla="*/ 0 w 2041"/>
                                <a:gd name="T27" fmla="*/ 0 h 1046"/>
                                <a:gd name="T28" fmla="*/ 0 w 2041"/>
                                <a:gd name="T29" fmla="*/ 0 h 1046"/>
                                <a:gd name="T30" fmla="*/ 0 w 2041"/>
                                <a:gd name="T31" fmla="*/ 0 h 1046"/>
                                <a:gd name="T32" fmla="*/ 0 w 2041"/>
                                <a:gd name="T33" fmla="*/ 0 h 1046"/>
                                <a:gd name="T34" fmla="*/ 0 w 2041"/>
                                <a:gd name="T35" fmla="*/ 0 h 1046"/>
                                <a:gd name="T36" fmla="*/ 0 w 2041"/>
                                <a:gd name="T37" fmla="*/ 0 h 1046"/>
                                <a:gd name="T38" fmla="*/ 0 w 2041"/>
                                <a:gd name="T39" fmla="*/ 0 h 1046"/>
                                <a:gd name="T40" fmla="*/ 0 w 2041"/>
                                <a:gd name="T41" fmla="*/ 0 h 1046"/>
                                <a:gd name="T42" fmla="*/ 0 w 2041"/>
                                <a:gd name="T43" fmla="*/ 0 h 1046"/>
                                <a:gd name="T44" fmla="*/ 0 w 2041"/>
                                <a:gd name="T45" fmla="*/ 0 h 1046"/>
                                <a:gd name="T46" fmla="*/ 0 w 2041"/>
                                <a:gd name="T47" fmla="*/ 0 h 1046"/>
                                <a:gd name="T48" fmla="*/ 0 w 2041"/>
                                <a:gd name="T49" fmla="*/ 0 h 1046"/>
                                <a:gd name="T50" fmla="*/ 0 w 2041"/>
                                <a:gd name="T51" fmla="*/ 0 h 1046"/>
                                <a:gd name="T52" fmla="*/ 0 w 2041"/>
                                <a:gd name="T53" fmla="*/ 0 h 1046"/>
                                <a:gd name="T54" fmla="*/ 0 w 2041"/>
                                <a:gd name="T55" fmla="*/ 0 h 1046"/>
                                <a:gd name="T56" fmla="*/ 0 w 2041"/>
                                <a:gd name="T57" fmla="*/ 0 h 1046"/>
                                <a:gd name="T58" fmla="*/ 0 w 2041"/>
                                <a:gd name="T59" fmla="*/ 0 h 1046"/>
                                <a:gd name="T60" fmla="*/ 0 w 2041"/>
                                <a:gd name="T61" fmla="*/ 0 h 1046"/>
                                <a:gd name="T62" fmla="*/ 0 w 2041"/>
                                <a:gd name="T63" fmla="*/ 0 h 1046"/>
                                <a:gd name="T64" fmla="*/ 0 w 2041"/>
                                <a:gd name="T65" fmla="*/ 0 h 1046"/>
                                <a:gd name="T66" fmla="*/ 0 w 2041"/>
                                <a:gd name="T67" fmla="*/ 0 h 1046"/>
                                <a:gd name="T68" fmla="*/ 0 w 2041"/>
                                <a:gd name="T69" fmla="*/ 0 h 1046"/>
                                <a:gd name="T70" fmla="*/ 0 w 2041"/>
                                <a:gd name="T71" fmla="*/ 0 h 1046"/>
                                <a:gd name="T72" fmla="*/ 0 w 2041"/>
                                <a:gd name="T73" fmla="*/ 0 h 1046"/>
                                <a:gd name="T74" fmla="*/ 0 w 2041"/>
                                <a:gd name="T75" fmla="*/ 0 h 1046"/>
                                <a:gd name="T76" fmla="*/ 0 w 2041"/>
                                <a:gd name="T77" fmla="*/ 0 h 1046"/>
                                <a:gd name="T78" fmla="*/ 0 w 2041"/>
                                <a:gd name="T79" fmla="*/ 0 h 1046"/>
                                <a:gd name="T80" fmla="*/ 0 w 2041"/>
                                <a:gd name="T81" fmla="*/ 0 h 1046"/>
                                <a:gd name="T82" fmla="*/ 0 w 2041"/>
                                <a:gd name="T83" fmla="*/ 0 h 1046"/>
                                <a:gd name="T84" fmla="*/ 0 w 2041"/>
                                <a:gd name="T85" fmla="*/ 0 h 1046"/>
                                <a:gd name="T86" fmla="*/ 0 w 2041"/>
                                <a:gd name="T87" fmla="*/ 0 h 1046"/>
                                <a:gd name="T88" fmla="*/ 0 w 2041"/>
                                <a:gd name="T89" fmla="*/ 0 h 1046"/>
                                <a:gd name="T90" fmla="*/ 0 w 2041"/>
                                <a:gd name="T91" fmla="*/ 0 h 1046"/>
                                <a:gd name="T92" fmla="*/ 0 w 2041"/>
                                <a:gd name="T93" fmla="*/ 0 h 1046"/>
                                <a:gd name="T94" fmla="*/ 0 w 2041"/>
                                <a:gd name="T95" fmla="*/ 0 h 1046"/>
                                <a:gd name="T96" fmla="*/ 0 w 2041"/>
                                <a:gd name="T97" fmla="*/ 0 h 1046"/>
                                <a:gd name="T98" fmla="*/ 0 w 2041"/>
                                <a:gd name="T99" fmla="*/ 0 h 1046"/>
                                <a:gd name="T100" fmla="*/ 0 w 2041"/>
                                <a:gd name="T101" fmla="*/ 0 h 1046"/>
                                <a:gd name="T102" fmla="*/ 0 w 2041"/>
                                <a:gd name="T103" fmla="*/ 0 h 1046"/>
                                <a:gd name="T104" fmla="*/ 0 w 2041"/>
                                <a:gd name="T105" fmla="*/ 0 h 1046"/>
                                <a:gd name="T106" fmla="*/ 0 w 2041"/>
                                <a:gd name="T107" fmla="*/ 0 h 1046"/>
                                <a:gd name="T108" fmla="*/ 0 w 2041"/>
                                <a:gd name="T109" fmla="*/ 0 h 104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041"/>
                                <a:gd name="T166" fmla="*/ 0 h 1046"/>
                                <a:gd name="T167" fmla="*/ 2041 w 2041"/>
                                <a:gd name="T168" fmla="*/ 1046 h 104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041" h="1046">
                                  <a:moveTo>
                                    <a:pt x="0" y="1046"/>
                                  </a:moveTo>
                                  <a:lnTo>
                                    <a:pt x="406" y="1013"/>
                                  </a:lnTo>
                                  <a:lnTo>
                                    <a:pt x="406" y="980"/>
                                  </a:lnTo>
                                  <a:lnTo>
                                    <a:pt x="395" y="960"/>
                                  </a:lnTo>
                                  <a:lnTo>
                                    <a:pt x="442" y="955"/>
                                  </a:lnTo>
                                  <a:lnTo>
                                    <a:pt x="461" y="969"/>
                                  </a:lnTo>
                                  <a:lnTo>
                                    <a:pt x="1613" y="861"/>
                                  </a:lnTo>
                                  <a:lnTo>
                                    <a:pt x="1637" y="845"/>
                                  </a:lnTo>
                                  <a:lnTo>
                                    <a:pt x="1657" y="826"/>
                                  </a:lnTo>
                                  <a:lnTo>
                                    <a:pt x="1755" y="780"/>
                                  </a:lnTo>
                                  <a:lnTo>
                                    <a:pt x="1766" y="755"/>
                                  </a:lnTo>
                                  <a:lnTo>
                                    <a:pt x="1821" y="716"/>
                                  </a:lnTo>
                                  <a:lnTo>
                                    <a:pt x="1824" y="692"/>
                                  </a:lnTo>
                                  <a:lnTo>
                                    <a:pt x="1832" y="678"/>
                                  </a:lnTo>
                                  <a:lnTo>
                                    <a:pt x="1859" y="661"/>
                                  </a:lnTo>
                                  <a:lnTo>
                                    <a:pt x="1863" y="632"/>
                                  </a:lnTo>
                                  <a:lnTo>
                                    <a:pt x="1890" y="606"/>
                                  </a:lnTo>
                                  <a:lnTo>
                                    <a:pt x="2032" y="483"/>
                                  </a:lnTo>
                                  <a:lnTo>
                                    <a:pt x="2041" y="456"/>
                                  </a:lnTo>
                                  <a:lnTo>
                                    <a:pt x="2021" y="456"/>
                                  </a:lnTo>
                                  <a:lnTo>
                                    <a:pt x="2002" y="442"/>
                                  </a:lnTo>
                                  <a:lnTo>
                                    <a:pt x="1994" y="442"/>
                                  </a:lnTo>
                                  <a:lnTo>
                                    <a:pt x="1986" y="431"/>
                                  </a:lnTo>
                                  <a:lnTo>
                                    <a:pt x="1958" y="417"/>
                                  </a:lnTo>
                                  <a:lnTo>
                                    <a:pt x="1945" y="420"/>
                                  </a:lnTo>
                                  <a:lnTo>
                                    <a:pt x="1936" y="415"/>
                                  </a:lnTo>
                                  <a:lnTo>
                                    <a:pt x="1901" y="360"/>
                                  </a:lnTo>
                                  <a:lnTo>
                                    <a:pt x="1843" y="288"/>
                                  </a:lnTo>
                                  <a:lnTo>
                                    <a:pt x="1837" y="266"/>
                                  </a:lnTo>
                                  <a:lnTo>
                                    <a:pt x="1841" y="244"/>
                                  </a:lnTo>
                                  <a:lnTo>
                                    <a:pt x="1841" y="212"/>
                                  </a:lnTo>
                                  <a:lnTo>
                                    <a:pt x="1832" y="168"/>
                                  </a:lnTo>
                                  <a:lnTo>
                                    <a:pt x="1821" y="157"/>
                                  </a:lnTo>
                                  <a:lnTo>
                                    <a:pt x="1791" y="135"/>
                                  </a:lnTo>
                                  <a:lnTo>
                                    <a:pt x="1761" y="127"/>
                                  </a:lnTo>
                                  <a:lnTo>
                                    <a:pt x="1733" y="88"/>
                                  </a:lnTo>
                                  <a:lnTo>
                                    <a:pt x="1720" y="66"/>
                                  </a:lnTo>
                                  <a:lnTo>
                                    <a:pt x="1687" y="92"/>
                                  </a:lnTo>
                                  <a:lnTo>
                                    <a:pt x="1679" y="105"/>
                                  </a:lnTo>
                                  <a:lnTo>
                                    <a:pt x="1659" y="116"/>
                                  </a:lnTo>
                                  <a:lnTo>
                                    <a:pt x="1654" y="124"/>
                                  </a:lnTo>
                                  <a:lnTo>
                                    <a:pt x="1613" y="129"/>
                                  </a:lnTo>
                                  <a:lnTo>
                                    <a:pt x="1564" y="110"/>
                                  </a:lnTo>
                                  <a:lnTo>
                                    <a:pt x="1544" y="113"/>
                                  </a:lnTo>
                                  <a:lnTo>
                                    <a:pt x="1522" y="143"/>
                                  </a:lnTo>
                                  <a:lnTo>
                                    <a:pt x="1465" y="103"/>
                                  </a:lnTo>
                                  <a:lnTo>
                                    <a:pt x="1407" y="108"/>
                                  </a:lnTo>
                                  <a:lnTo>
                                    <a:pt x="1366" y="92"/>
                                  </a:lnTo>
                                  <a:lnTo>
                                    <a:pt x="1347" y="42"/>
                                  </a:lnTo>
                                  <a:lnTo>
                                    <a:pt x="1292" y="0"/>
                                  </a:lnTo>
                                  <a:lnTo>
                                    <a:pt x="1261" y="17"/>
                                  </a:lnTo>
                                  <a:lnTo>
                                    <a:pt x="1246" y="17"/>
                                  </a:lnTo>
                                  <a:lnTo>
                                    <a:pt x="1218" y="4"/>
                                  </a:lnTo>
                                  <a:lnTo>
                                    <a:pt x="1196" y="4"/>
                                  </a:lnTo>
                                  <a:lnTo>
                                    <a:pt x="1185" y="28"/>
                                  </a:lnTo>
                                  <a:lnTo>
                                    <a:pt x="1185" y="48"/>
                                  </a:lnTo>
                                  <a:lnTo>
                                    <a:pt x="1202" y="108"/>
                                  </a:lnTo>
                                  <a:lnTo>
                                    <a:pt x="1191" y="129"/>
                                  </a:lnTo>
                                  <a:lnTo>
                                    <a:pt x="1160" y="138"/>
                                  </a:lnTo>
                                  <a:lnTo>
                                    <a:pt x="1122" y="168"/>
                                  </a:lnTo>
                                  <a:lnTo>
                                    <a:pt x="1075" y="157"/>
                                  </a:lnTo>
                                  <a:lnTo>
                                    <a:pt x="1053" y="173"/>
                                  </a:lnTo>
                                  <a:lnTo>
                                    <a:pt x="1053" y="226"/>
                                  </a:lnTo>
                                  <a:lnTo>
                                    <a:pt x="943" y="368"/>
                                  </a:lnTo>
                                  <a:lnTo>
                                    <a:pt x="925" y="431"/>
                                  </a:lnTo>
                                  <a:lnTo>
                                    <a:pt x="855" y="434"/>
                                  </a:lnTo>
                                  <a:lnTo>
                                    <a:pt x="826" y="398"/>
                                  </a:lnTo>
                                  <a:lnTo>
                                    <a:pt x="806" y="395"/>
                                  </a:lnTo>
                                  <a:lnTo>
                                    <a:pt x="789" y="417"/>
                                  </a:lnTo>
                                  <a:lnTo>
                                    <a:pt x="769" y="489"/>
                                  </a:lnTo>
                                  <a:lnTo>
                                    <a:pt x="747" y="508"/>
                                  </a:lnTo>
                                  <a:lnTo>
                                    <a:pt x="719" y="489"/>
                                  </a:lnTo>
                                  <a:lnTo>
                                    <a:pt x="699" y="464"/>
                                  </a:lnTo>
                                  <a:lnTo>
                                    <a:pt x="653" y="481"/>
                                  </a:lnTo>
                                  <a:lnTo>
                                    <a:pt x="637" y="536"/>
                                  </a:lnTo>
                                  <a:lnTo>
                                    <a:pt x="620" y="541"/>
                                  </a:lnTo>
                                  <a:lnTo>
                                    <a:pt x="611" y="533"/>
                                  </a:lnTo>
                                  <a:lnTo>
                                    <a:pt x="530" y="494"/>
                                  </a:lnTo>
                                  <a:lnTo>
                                    <a:pt x="464" y="519"/>
                                  </a:lnTo>
                                  <a:lnTo>
                                    <a:pt x="411" y="516"/>
                                  </a:lnTo>
                                  <a:lnTo>
                                    <a:pt x="403" y="541"/>
                                  </a:lnTo>
                                  <a:lnTo>
                                    <a:pt x="406" y="552"/>
                                  </a:lnTo>
                                  <a:lnTo>
                                    <a:pt x="384" y="560"/>
                                  </a:lnTo>
                                  <a:lnTo>
                                    <a:pt x="362" y="558"/>
                                  </a:lnTo>
                                  <a:lnTo>
                                    <a:pt x="367" y="563"/>
                                  </a:lnTo>
                                  <a:lnTo>
                                    <a:pt x="356" y="580"/>
                                  </a:lnTo>
                                  <a:lnTo>
                                    <a:pt x="351" y="606"/>
                                  </a:lnTo>
                                  <a:lnTo>
                                    <a:pt x="340" y="615"/>
                                  </a:lnTo>
                                  <a:lnTo>
                                    <a:pt x="340" y="626"/>
                                  </a:lnTo>
                                  <a:lnTo>
                                    <a:pt x="367" y="661"/>
                                  </a:lnTo>
                                  <a:lnTo>
                                    <a:pt x="362" y="667"/>
                                  </a:lnTo>
                                  <a:lnTo>
                                    <a:pt x="277" y="692"/>
                                  </a:lnTo>
                                  <a:lnTo>
                                    <a:pt x="253" y="705"/>
                                  </a:lnTo>
                                  <a:lnTo>
                                    <a:pt x="258" y="742"/>
                                  </a:lnTo>
                                  <a:lnTo>
                                    <a:pt x="275" y="813"/>
                                  </a:lnTo>
                                  <a:lnTo>
                                    <a:pt x="236" y="828"/>
                                  </a:lnTo>
                                  <a:lnTo>
                                    <a:pt x="203" y="804"/>
                                  </a:lnTo>
                                  <a:lnTo>
                                    <a:pt x="167" y="788"/>
                                  </a:lnTo>
                                  <a:lnTo>
                                    <a:pt x="121" y="780"/>
                                  </a:lnTo>
                                  <a:lnTo>
                                    <a:pt x="88" y="797"/>
                                  </a:lnTo>
                                  <a:lnTo>
                                    <a:pt x="71" y="859"/>
                                  </a:lnTo>
                                  <a:lnTo>
                                    <a:pt x="77" y="865"/>
                                  </a:lnTo>
                                  <a:lnTo>
                                    <a:pt x="84" y="870"/>
                                  </a:lnTo>
                                  <a:lnTo>
                                    <a:pt x="99" y="881"/>
                                  </a:lnTo>
                                  <a:lnTo>
                                    <a:pt x="110" y="914"/>
                                  </a:lnTo>
                                  <a:lnTo>
                                    <a:pt x="82" y="1002"/>
                                  </a:lnTo>
                                  <a:lnTo>
                                    <a:pt x="66" y="1013"/>
                                  </a:lnTo>
                                  <a:lnTo>
                                    <a:pt x="53" y="1004"/>
                                  </a:lnTo>
                                  <a:lnTo>
                                    <a:pt x="16" y="1021"/>
                                  </a:lnTo>
                                  <a:lnTo>
                                    <a:pt x="0" y="1046"/>
                                  </a:lnTo>
                                  <a:close/>
                                </a:path>
                              </a:pathLst>
                            </a:custGeom>
                            <a:solidFill>
                              <a:schemeClr val="accent1">
                                <a:lumMod val="40000"/>
                                <a:lumOff val="60000"/>
                              </a:schemeClr>
                            </a:solidFill>
                            <a:ln w="6350">
                              <a:solidFill>
                                <a:schemeClr val="bg1"/>
                              </a:solidFill>
                              <a:round/>
                              <a:headEnd/>
                              <a:tailEnd/>
                            </a:ln>
                          </p:spPr>
                          <p:txBody>
                            <a:bodyPr anchor="ctr"/>
                            <a:lstStyle/>
                            <a:p>
                              <a:pPr algn="ctr"/>
                              <a:endParaRPr lang="en-US" sz="960" dirty="0">
                                <a:latin typeface="+mj-lt"/>
                              </a:endParaRPr>
                            </a:p>
                          </p:txBody>
                        </p:sp>
                        <p:sp>
                          <p:nvSpPr>
                            <p:cNvPr id="1385" name="Freeform 35">
                              <a:extLst>
                                <a:ext uri="{FF2B5EF4-FFF2-40B4-BE49-F238E27FC236}">
                                  <a16:creationId xmlns:a16="http://schemas.microsoft.com/office/drawing/2014/main" id="{B11299C1-A382-9DAE-4351-14EF6A49C180}"/>
                                </a:ext>
                              </a:extLst>
                            </p:cNvPr>
                            <p:cNvSpPr>
                              <a:spLocks/>
                            </p:cNvSpPr>
                            <p:nvPr/>
                          </p:nvSpPr>
                          <p:spPr bwMode="gray">
                            <a:xfrm>
                              <a:off x="6364432" y="3730028"/>
                              <a:ext cx="487523" cy="793951"/>
                            </a:xfrm>
                            <a:custGeom>
                              <a:avLst/>
                              <a:gdLst>
                                <a:gd name="T0" fmla="*/ 0 w 843"/>
                                <a:gd name="T1" fmla="*/ 0 h 1483"/>
                                <a:gd name="T2" fmla="*/ 0 w 843"/>
                                <a:gd name="T3" fmla="*/ 0 h 1483"/>
                                <a:gd name="T4" fmla="*/ 0 w 843"/>
                                <a:gd name="T5" fmla="*/ 0 h 1483"/>
                                <a:gd name="T6" fmla="*/ 0 w 843"/>
                                <a:gd name="T7" fmla="*/ 0 h 1483"/>
                                <a:gd name="T8" fmla="*/ 0 w 843"/>
                                <a:gd name="T9" fmla="*/ 0 h 1483"/>
                                <a:gd name="T10" fmla="*/ 0 w 843"/>
                                <a:gd name="T11" fmla="*/ 0 h 1483"/>
                                <a:gd name="T12" fmla="*/ 0 w 843"/>
                                <a:gd name="T13" fmla="*/ 0 h 1483"/>
                                <a:gd name="T14" fmla="*/ 0 w 843"/>
                                <a:gd name="T15" fmla="*/ 0 h 1483"/>
                                <a:gd name="T16" fmla="*/ 0 w 843"/>
                                <a:gd name="T17" fmla="*/ 0 h 1483"/>
                                <a:gd name="T18" fmla="*/ 0 w 843"/>
                                <a:gd name="T19" fmla="*/ 0 h 1483"/>
                                <a:gd name="T20" fmla="*/ 0 w 843"/>
                                <a:gd name="T21" fmla="*/ 0 h 1483"/>
                                <a:gd name="T22" fmla="*/ 0 w 843"/>
                                <a:gd name="T23" fmla="*/ 0 h 1483"/>
                                <a:gd name="T24" fmla="*/ 0 w 843"/>
                                <a:gd name="T25" fmla="*/ 0 h 1483"/>
                                <a:gd name="T26" fmla="*/ 0 w 843"/>
                                <a:gd name="T27" fmla="*/ 0 h 1483"/>
                                <a:gd name="T28" fmla="*/ 0 w 843"/>
                                <a:gd name="T29" fmla="*/ 0 h 1483"/>
                                <a:gd name="T30" fmla="*/ 0 w 843"/>
                                <a:gd name="T31" fmla="*/ 0 h 1483"/>
                                <a:gd name="T32" fmla="*/ 0 w 843"/>
                                <a:gd name="T33" fmla="*/ 0 h 1483"/>
                                <a:gd name="T34" fmla="*/ 0 w 843"/>
                                <a:gd name="T35" fmla="*/ 0 h 1483"/>
                                <a:gd name="T36" fmla="*/ 0 w 843"/>
                                <a:gd name="T37" fmla="*/ 0 h 1483"/>
                                <a:gd name="T38" fmla="*/ 0 w 843"/>
                                <a:gd name="T39" fmla="*/ 0 h 1483"/>
                                <a:gd name="T40" fmla="*/ 0 w 843"/>
                                <a:gd name="T41" fmla="*/ 0 h 1483"/>
                                <a:gd name="T42" fmla="*/ 0 w 843"/>
                                <a:gd name="T43" fmla="*/ 0 h 1483"/>
                                <a:gd name="T44" fmla="*/ 0 w 843"/>
                                <a:gd name="T45" fmla="*/ 0 h 1483"/>
                                <a:gd name="T46" fmla="*/ 0 w 843"/>
                                <a:gd name="T47" fmla="*/ 0 h 1483"/>
                                <a:gd name="T48" fmla="*/ 0 w 843"/>
                                <a:gd name="T49" fmla="*/ 0 h 1483"/>
                                <a:gd name="T50" fmla="*/ 0 w 843"/>
                                <a:gd name="T51" fmla="*/ 0 h 1483"/>
                                <a:gd name="T52" fmla="*/ 0 w 843"/>
                                <a:gd name="T53" fmla="*/ 0 h 1483"/>
                                <a:gd name="T54" fmla="*/ 0 w 843"/>
                                <a:gd name="T55" fmla="*/ 0 h 1483"/>
                                <a:gd name="T56" fmla="*/ 0 w 843"/>
                                <a:gd name="T57" fmla="*/ 0 h 1483"/>
                                <a:gd name="T58" fmla="*/ 0 w 843"/>
                                <a:gd name="T59" fmla="*/ 0 h 1483"/>
                                <a:gd name="T60" fmla="*/ 0 w 843"/>
                                <a:gd name="T61" fmla="*/ 0 h 1483"/>
                                <a:gd name="T62" fmla="*/ 0 w 843"/>
                                <a:gd name="T63" fmla="*/ 0 h 1483"/>
                                <a:gd name="T64" fmla="*/ 0 w 843"/>
                                <a:gd name="T65" fmla="*/ 0 h 1483"/>
                                <a:gd name="T66" fmla="*/ 0 w 843"/>
                                <a:gd name="T67" fmla="*/ 0 h 1483"/>
                                <a:gd name="T68" fmla="*/ 0 w 843"/>
                                <a:gd name="T69" fmla="*/ 0 h 1483"/>
                                <a:gd name="T70" fmla="*/ 0 w 843"/>
                                <a:gd name="T71" fmla="*/ 0 h 1483"/>
                                <a:gd name="T72" fmla="*/ 0 w 843"/>
                                <a:gd name="T73" fmla="*/ 0 h 1483"/>
                                <a:gd name="T74" fmla="*/ 0 w 843"/>
                                <a:gd name="T75" fmla="*/ 0 h 1483"/>
                                <a:gd name="T76" fmla="*/ 0 w 843"/>
                                <a:gd name="T77" fmla="*/ 0 h 1483"/>
                                <a:gd name="T78" fmla="*/ 0 w 843"/>
                                <a:gd name="T79" fmla="*/ 0 h 1483"/>
                                <a:gd name="T80" fmla="*/ 0 w 843"/>
                                <a:gd name="T81" fmla="*/ 0 h 1483"/>
                                <a:gd name="T82" fmla="*/ 0 w 843"/>
                                <a:gd name="T83" fmla="*/ 0 h 1483"/>
                                <a:gd name="T84" fmla="*/ 0 w 843"/>
                                <a:gd name="T85" fmla="*/ 0 h 1483"/>
                                <a:gd name="T86" fmla="*/ 0 w 843"/>
                                <a:gd name="T87" fmla="*/ 0 h 1483"/>
                                <a:gd name="T88" fmla="*/ 0 w 843"/>
                                <a:gd name="T89" fmla="*/ 0 h 1483"/>
                                <a:gd name="T90" fmla="*/ 0 w 843"/>
                                <a:gd name="T91" fmla="*/ 0 h 1483"/>
                                <a:gd name="T92" fmla="*/ 0 w 843"/>
                                <a:gd name="T93" fmla="*/ 0 h 1483"/>
                                <a:gd name="T94" fmla="*/ 0 w 843"/>
                                <a:gd name="T95" fmla="*/ 0 h 1483"/>
                                <a:gd name="T96" fmla="*/ 0 w 843"/>
                                <a:gd name="T97" fmla="*/ 0 h 1483"/>
                                <a:gd name="T98" fmla="*/ 0 w 843"/>
                                <a:gd name="T99" fmla="*/ 0 h 1483"/>
                                <a:gd name="T100" fmla="*/ 0 w 843"/>
                                <a:gd name="T101" fmla="*/ 0 h 1483"/>
                                <a:gd name="T102" fmla="*/ 0 w 843"/>
                                <a:gd name="T103" fmla="*/ 0 h 1483"/>
                                <a:gd name="T104" fmla="*/ 0 w 843"/>
                                <a:gd name="T105" fmla="*/ 0 h 148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43"/>
                                <a:gd name="T160" fmla="*/ 0 h 1483"/>
                                <a:gd name="T161" fmla="*/ 843 w 843"/>
                                <a:gd name="T162" fmla="*/ 1483 h 148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43" h="1483">
                                  <a:moveTo>
                                    <a:pt x="28" y="90"/>
                                  </a:moveTo>
                                  <a:lnTo>
                                    <a:pt x="96" y="921"/>
                                  </a:lnTo>
                                  <a:lnTo>
                                    <a:pt x="85" y="934"/>
                                  </a:lnTo>
                                  <a:lnTo>
                                    <a:pt x="91" y="965"/>
                                  </a:lnTo>
                                  <a:lnTo>
                                    <a:pt x="80" y="1009"/>
                                  </a:lnTo>
                                  <a:lnTo>
                                    <a:pt x="113" y="1072"/>
                                  </a:lnTo>
                                  <a:lnTo>
                                    <a:pt x="124" y="1149"/>
                                  </a:lnTo>
                                  <a:lnTo>
                                    <a:pt x="85" y="1217"/>
                                  </a:lnTo>
                                  <a:lnTo>
                                    <a:pt x="83" y="1239"/>
                                  </a:lnTo>
                                  <a:lnTo>
                                    <a:pt x="58" y="1294"/>
                                  </a:lnTo>
                                  <a:lnTo>
                                    <a:pt x="14" y="1335"/>
                                  </a:lnTo>
                                  <a:lnTo>
                                    <a:pt x="14" y="1387"/>
                                  </a:lnTo>
                                  <a:lnTo>
                                    <a:pt x="0" y="1453"/>
                                  </a:lnTo>
                                  <a:lnTo>
                                    <a:pt x="0" y="1467"/>
                                  </a:lnTo>
                                  <a:lnTo>
                                    <a:pt x="3" y="1481"/>
                                  </a:lnTo>
                                  <a:lnTo>
                                    <a:pt x="25" y="1483"/>
                                  </a:lnTo>
                                  <a:lnTo>
                                    <a:pt x="47" y="1475"/>
                                  </a:lnTo>
                                  <a:lnTo>
                                    <a:pt x="44" y="1464"/>
                                  </a:lnTo>
                                  <a:lnTo>
                                    <a:pt x="52" y="1439"/>
                                  </a:lnTo>
                                  <a:lnTo>
                                    <a:pt x="105" y="1442"/>
                                  </a:lnTo>
                                  <a:lnTo>
                                    <a:pt x="171" y="1417"/>
                                  </a:lnTo>
                                  <a:lnTo>
                                    <a:pt x="252" y="1456"/>
                                  </a:lnTo>
                                  <a:lnTo>
                                    <a:pt x="261" y="1464"/>
                                  </a:lnTo>
                                  <a:lnTo>
                                    <a:pt x="278" y="1459"/>
                                  </a:lnTo>
                                  <a:lnTo>
                                    <a:pt x="294" y="1404"/>
                                  </a:lnTo>
                                  <a:lnTo>
                                    <a:pt x="340" y="1387"/>
                                  </a:lnTo>
                                  <a:lnTo>
                                    <a:pt x="360" y="1412"/>
                                  </a:lnTo>
                                  <a:lnTo>
                                    <a:pt x="388" y="1431"/>
                                  </a:lnTo>
                                  <a:lnTo>
                                    <a:pt x="410" y="1412"/>
                                  </a:lnTo>
                                  <a:lnTo>
                                    <a:pt x="430" y="1340"/>
                                  </a:lnTo>
                                  <a:lnTo>
                                    <a:pt x="447" y="1318"/>
                                  </a:lnTo>
                                  <a:lnTo>
                                    <a:pt x="467" y="1321"/>
                                  </a:lnTo>
                                  <a:lnTo>
                                    <a:pt x="496" y="1357"/>
                                  </a:lnTo>
                                  <a:lnTo>
                                    <a:pt x="566" y="1354"/>
                                  </a:lnTo>
                                  <a:lnTo>
                                    <a:pt x="584" y="1291"/>
                                  </a:lnTo>
                                  <a:lnTo>
                                    <a:pt x="694" y="1149"/>
                                  </a:lnTo>
                                  <a:lnTo>
                                    <a:pt x="694" y="1096"/>
                                  </a:lnTo>
                                  <a:lnTo>
                                    <a:pt x="716" y="1080"/>
                                  </a:lnTo>
                                  <a:lnTo>
                                    <a:pt x="763" y="1091"/>
                                  </a:lnTo>
                                  <a:lnTo>
                                    <a:pt x="801" y="1061"/>
                                  </a:lnTo>
                                  <a:lnTo>
                                    <a:pt x="832" y="1052"/>
                                  </a:lnTo>
                                  <a:lnTo>
                                    <a:pt x="843" y="1031"/>
                                  </a:lnTo>
                                  <a:lnTo>
                                    <a:pt x="826" y="971"/>
                                  </a:lnTo>
                                  <a:lnTo>
                                    <a:pt x="826" y="951"/>
                                  </a:lnTo>
                                  <a:lnTo>
                                    <a:pt x="837" y="927"/>
                                  </a:lnTo>
                                  <a:lnTo>
                                    <a:pt x="733" y="16"/>
                                  </a:lnTo>
                                  <a:lnTo>
                                    <a:pt x="730" y="0"/>
                                  </a:lnTo>
                                  <a:lnTo>
                                    <a:pt x="192" y="68"/>
                                  </a:lnTo>
                                  <a:lnTo>
                                    <a:pt x="176" y="82"/>
                                  </a:lnTo>
                                  <a:lnTo>
                                    <a:pt x="135" y="98"/>
                                  </a:lnTo>
                                  <a:lnTo>
                                    <a:pt x="113" y="109"/>
                                  </a:lnTo>
                                  <a:lnTo>
                                    <a:pt x="63" y="117"/>
                                  </a:lnTo>
                                  <a:lnTo>
                                    <a:pt x="28" y="90"/>
                                  </a:lnTo>
                                  <a:close/>
                                </a:path>
                              </a:pathLst>
                            </a:custGeom>
                            <a:solidFill>
                              <a:schemeClr val="bg1"/>
                            </a:solidFill>
                            <a:ln w="6350">
                              <a:solidFill>
                                <a:schemeClr val="accent1">
                                  <a:lumMod val="40000"/>
                                  <a:lumOff val="60000"/>
                                </a:schemeClr>
                              </a:solidFill>
                              <a:round/>
                              <a:headEnd/>
                              <a:tailEnd/>
                            </a:ln>
                          </p:spPr>
                          <p:txBody>
                            <a:bodyPr/>
                            <a:lstStyle/>
                            <a:p>
                              <a:endParaRPr lang="en-US" sz="960" b="1" dirty="0">
                                <a:latin typeface="+mj-lt"/>
                              </a:endParaRPr>
                            </a:p>
                          </p:txBody>
                        </p:sp>
                        <p:sp>
                          <p:nvSpPr>
                            <p:cNvPr id="1386" name="Freeform 2">
                              <a:extLst>
                                <a:ext uri="{FF2B5EF4-FFF2-40B4-BE49-F238E27FC236}">
                                  <a16:creationId xmlns:a16="http://schemas.microsoft.com/office/drawing/2014/main" id="{0AA41234-B1E3-BB09-8B9E-DE1A66E83AAE}"/>
                                </a:ext>
                              </a:extLst>
                            </p:cNvPr>
                            <p:cNvSpPr>
                              <a:spLocks/>
                            </p:cNvSpPr>
                            <p:nvPr/>
                          </p:nvSpPr>
                          <p:spPr bwMode="gray">
                            <a:xfrm>
                              <a:off x="6560828" y="5717308"/>
                              <a:ext cx="1464880" cy="1032135"/>
                            </a:xfrm>
                            <a:custGeom>
                              <a:avLst/>
                              <a:gdLst>
                                <a:gd name="T0" fmla="*/ 0 w 2537"/>
                                <a:gd name="T1" fmla="*/ 0 h 1916"/>
                                <a:gd name="T2" fmla="*/ 0 w 2537"/>
                                <a:gd name="T3" fmla="*/ 0 h 1916"/>
                                <a:gd name="T4" fmla="*/ 0 w 2537"/>
                                <a:gd name="T5" fmla="*/ 0 h 1916"/>
                                <a:gd name="T6" fmla="*/ 0 w 2537"/>
                                <a:gd name="T7" fmla="*/ 0 h 1916"/>
                                <a:gd name="T8" fmla="*/ 0 w 2537"/>
                                <a:gd name="T9" fmla="*/ 0 h 1916"/>
                                <a:gd name="T10" fmla="*/ 0 w 2537"/>
                                <a:gd name="T11" fmla="*/ 0 h 1916"/>
                                <a:gd name="T12" fmla="*/ 0 w 2537"/>
                                <a:gd name="T13" fmla="*/ 0 h 1916"/>
                                <a:gd name="T14" fmla="*/ 0 w 2537"/>
                                <a:gd name="T15" fmla="*/ 0 h 1916"/>
                                <a:gd name="T16" fmla="*/ 0 w 2537"/>
                                <a:gd name="T17" fmla="*/ 0 h 1916"/>
                                <a:gd name="T18" fmla="*/ 0 w 2537"/>
                                <a:gd name="T19" fmla="*/ 0 h 1916"/>
                                <a:gd name="T20" fmla="*/ 0 w 2537"/>
                                <a:gd name="T21" fmla="*/ 0 h 1916"/>
                                <a:gd name="T22" fmla="*/ 0 w 2537"/>
                                <a:gd name="T23" fmla="*/ 0 h 1916"/>
                                <a:gd name="T24" fmla="*/ 0 w 2537"/>
                                <a:gd name="T25" fmla="*/ 0 h 1916"/>
                                <a:gd name="T26" fmla="*/ 0 w 2537"/>
                                <a:gd name="T27" fmla="*/ 0 h 1916"/>
                                <a:gd name="T28" fmla="*/ 0 w 2537"/>
                                <a:gd name="T29" fmla="*/ 0 h 1916"/>
                                <a:gd name="T30" fmla="*/ 0 w 2537"/>
                                <a:gd name="T31" fmla="*/ 0 h 1916"/>
                                <a:gd name="T32" fmla="*/ 0 w 2537"/>
                                <a:gd name="T33" fmla="*/ 0 h 1916"/>
                                <a:gd name="T34" fmla="*/ 0 w 2537"/>
                                <a:gd name="T35" fmla="*/ 0 h 1916"/>
                                <a:gd name="T36" fmla="*/ 0 w 2537"/>
                                <a:gd name="T37" fmla="*/ 0 h 1916"/>
                                <a:gd name="T38" fmla="*/ 0 w 2537"/>
                                <a:gd name="T39" fmla="*/ 0 h 1916"/>
                                <a:gd name="T40" fmla="*/ 0 w 2537"/>
                                <a:gd name="T41" fmla="*/ 0 h 1916"/>
                                <a:gd name="T42" fmla="*/ 0 w 2537"/>
                                <a:gd name="T43" fmla="*/ 0 h 1916"/>
                                <a:gd name="T44" fmla="*/ 0 w 2537"/>
                                <a:gd name="T45" fmla="*/ 0 h 1916"/>
                                <a:gd name="T46" fmla="*/ 0 w 2537"/>
                                <a:gd name="T47" fmla="*/ 0 h 1916"/>
                                <a:gd name="T48" fmla="*/ 0 w 2537"/>
                                <a:gd name="T49" fmla="*/ 0 h 1916"/>
                                <a:gd name="T50" fmla="*/ 0 w 2537"/>
                                <a:gd name="T51" fmla="*/ 0 h 1916"/>
                                <a:gd name="T52" fmla="*/ 0 w 2537"/>
                                <a:gd name="T53" fmla="*/ 0 h 1916"/>
                                <a:gd name="T54" fmla="*/ 0 w 2537"/>
                                <a:gd name="T55" fmla="*/ 0 h 1916"/>
                                <a:gd name="T56" fmla="*/ 0 w 2537"/>
                                <a:gd name="T57" fmla="*/ 0 h 1916"/>
                                <a:gd name="T58" fmla="*/ 0 w 2537"/>
                                <a:gd name="T59" fmla="*/ 0 h 1916"/>
                                <a:gd name="T60" fmla="*/ 0 w 2537"/>
                                <a:gd name="T61" fmla="*/ 0 h 1916"/>
                                <a:gd name="T62" fmla="*/ 0 w 2537"/>
                                <a:gd name="T63" fmla="*/ 0 h 1916"/>
                                <a:gd name="T64" fmla="*/ 0 w 2537"/>
                                <a:gd name="T65" fmla="*/ 0 h 1916"/>
                                <a:gd name="T66" fmla="*/ 0 w 2537"/>
                                <a:gd name="T67" fmla="*/ 0 h 1916"/>
                                <a:gd name="T68" fmla="*/ 0 w 2537"/>
                                <a:gd name="T69" fmla="*/ 0 h 1916"/>
                                <a:gd name="T70" fmla="*/ 0 w 2537"/>
                                <a:gd name="T71" fmla="*/ 0 h 1916"/>
                                <a:gd name="T72" fmla="*/ 0 w 2537"/>
                                <a:gd name="T73" fmla="*/ 0 h 1916"/>
                                <a:gd name="T74" fmla="*/ 0 w 2537"/>
                                <a:gd name="T75" fmla="*/ 0 h 1916"/>
                                <a:gd name="T76" fmla="*/ 0 w 2537"/>
                                <a:gd name="T77" fmla="*/ 0 h 1916"/>
                                <a:gd name="T78" fmla="*/ 0 w 2537"/>
                                <a:gd name="T79" fmla="*/ 0 h 1916"/>
                                <a:gd name="T80" fmla="*/ 0 w 2537"/>
                                <a:gd name="T81" fmla="*/ 0 h 1916"/>
                                <a:gd name="T82" fmla="*/ 0 w 2537"/>
                                <a:gd name="T83" fmla="*/ 0 h 1916"/>
                                <a:gd name="T84" fmla="*/ 0 w 2537"/>
                                <a:gd name="T85" fmla="*/ 0 h 1916"/>
                                <a:gd name="T86" fmla="*/ 0 w 2537"/>
                                <a:gd name="T87" fmla="*/ 0 h 1916"/>
                                <a:gd name="T88" fmla="*/ 0 w 2537"/>
                                <a:gd name="T89" fmla="*/ 0 h 1916"/>
                                <a:gd name="T90" fmla="*/ 0 w 2537"/>
                                <a:gd name="T91" fmla="*/ 0 h 1916"/>
                                <a:gd name="T92" fmla="*/ 0 w 2537"/>
                                <a:gd name="T93" fmla="*/ 0 h 1916"/>
                                <a:gd name="T94" fmla="*/ 0 w 2537"/>
                                <a:gd name="T95" fmla="*/ 0 h 1916"/>
                                <a:gd name="T96" fmla="*/ 0 w 2537"/>
                                <a:gd name="T97" fmla="*/ 0 h 1916"/>
                                <a:gd name="T98" fmla="*/ 0 w 2537"/>
                                <a:gd name="T99" fmla="*/ 0 h 1916"/>
                                <a:gd name="T100" fmla="*/ 0 w 2537"/>
                                <a:gd name="T101" fmla="*/ 0 h 1916"/>
                                <a:gd name="T102" fmla="*/ 0 w 2537"/>
                                <a:gd name="T103" fmla="*/ 0 h 1916"/>
                                <a:gd name="T104" fmla="*/ 0 w 2537"/>
                                <a:gd name="T105" fmla="*/ 0 h 1916"/>
                                <a:gd name="T106" fmla="*/ 0 w 2537"/>
                                <a:gd name="T107" fmla="*/ 0 h 1916"/>
                                <a:gd name="T108" fmla="*/ 0 w 2537"/>
                                <a:gd name="T109" fmla="*/ 0 h 1916"/>
                                <a:gd name="T110" fmla="*/ 0 w 2537"/>
                                <a:gd name="T111" fmla="*/ 0 h 1916"/>
                                <a:gd name="T112" fmla="*/ 0 w 2537"/>
                                <a:gd name="T113" fmla="*/ 0 h 1916"/>
                                <a:gd name="T114" fmla="*/ 0 w 2537"/>
                                <a:gd name="T115" fmla="*/ 0 h 1916"/>
                                <a:gd name="T116" fmla="*/ 0 w 2537"/>
                                <a:gd name="T117" fmla="*/ 0 h 1916"/>
                                <a:gd name="T118" fmla="*/ 0 w 2537"/>
                                <a:gd name="T119" fmla="*/ 0 h 19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537"/>
                                <a:gd name="T181" fmla="*/ 0 h 1916"/>
                                <a:gd name="T182" fmla="*/ 2537 w 2537"/>
                                <a:gd name="T183" fmla="*/ 1916 h 19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537" h="1916">
                                  <a:moveTo>
                                    <a:pt x="780" y="71"/>
                                  </a:moveTo>
                                  <a:lnTo>
                                    <a:pt x="6" y="148"/>
                                  </a:lnTo>
                                  <a:lnTo>
                                    <a:pt x="6" y="161"/>
                                  </a:lnTo>
                                  <a:lnTo>
                                    <a:pt x="9" y="169"/>
                                  </a:lnTo>
                                  <a:lnTo>
                                    <a:pt x="0" y="178"/>
                                  </a:lnTo>
                                  <a:lnTo>
                                    <a:pt x="4" y="202"/>
                                  </a:lnTo>
                                  <a:lnTo>
                                    <a:pt x="26" y="235"/>
                                  </a:lnTo>
                                  <a:lnTo>
                                    <a:pt x="42" y="249"/>
                                  </a:lnTo>
                                  <a:lnTo>
                                    <a:pt x="50" y="249"/>
                                  </a:lnTo>
                                  <a:lnTo>
                                    <a:pt x="72" y="268"/>
                                  </a:lnTo>
                                  <a:lnTo>
                                    <a:pt x="77" y="279"/>
                                  </a:lnTo>
                                  <a:lnTo>
                                    <a:pt x="64" y="312"/>
                                  </a:lnTo>
                                  <a:lnTo>
                                    <a:pt x="64" y="321"/>
                                  </a:lnTo>
                                  <a:lnTo>
                                    <a:pt x="81" y="329"/>
                                  </a:lnTo>
                                  <a:lnTo>
                                    <a:pt x="86" y="337"/>
                                  </a:lnTo>
                                  <a:lnTo>
                                    <a:pt x="86" y="345"/>
                                  </a:lnTo>
                                  <a:lnTo>
                                    <a:pt x="70" y="359"/>
                                  </a:lnTo>
                                  <a:lnTo>
                                    <a:pt x="70" y="381"/>
                                  </a:lnTo>
                                  <a:lnTo>
                                    <a:pt x="77" y="387"/>
                                  </a:lnTo>
                                  <a:lnTo>
                                    <a:pt x="121" y="373"/>
                                  </a:lnTo>
                                  <a:lnTo>
                                    <a:pt x="134" y="362"/>
                                  </a:lnTo>
                                  <a:lnTo>
                                    <a:pt x="151" y="321"/>
                                  </a:lnTo>
                                  <a:lnTo>
                                    <a:pt x="156" y="307"/>
                                  </a:lnTo>
                                  <a:lnTo>
                                    <a:pt x="176" y="312"/>
                                  </a:lnTo>
                                  <a:lnTo>
                                    <a:pt x="193" y="312"/>
                                  </a:lnTo>
                                  <a:lnTo>
                                    <a:pt x="200" y="307"/>
                                  </a:lnTo>
                                  <a:lnTo>
                                    <a:pt x="215" y="310"/>
                                  </a:lnTo>
                                  <a:lnTo>
                                    <a:pt x="211" y="321"/>
                                  </a:lnTo>
                                  <a:lnTo>
                                    <a:pt x="182" y="345"/>
                                  </a:lnTo>
                                  <a:lnTo>
                                    <a:pt x="187" y="351"/>
                                  </a:lnTo>
                                  <a:lnTo>
                                    <a:pt x="211" y="340"/>
                                  </a:lnTo>
                                  <a:lnTo>
                                    <a:pt x="248" y="337"/>
                                  </a:lnTo>
                                  <a:lnTo>
                                    <a:pt x="387" y="290"/>
                                  </a:lnTo>
                                  <a:lnTo>
                                    <a:pt x="406" y="290"/>
                                  </a:lnTo>
                                  <a:lnTo>
                                    <a:pt x="406" y="301"/>
                                  </a:lnTo>
                                  <a:lnTo>
                                    <a:pt x="382" y="323"/>
                                  </a:lnTo>
                                  <a:lnTo>
                                    <a:pt x="393" y="329"/>
                                  </a:lnTo>
                                  <a:lnTo>
                                    <a:pt x="453" y="334"/>
                                  </a:lnTo>
                                  <a:lnTo>
                                    <a:pt x="511" y="356"/>
                                  </a:lnTo>
                                  <a:lnTo>
                                    <a:pt x="573" y="389"/>
                                  </a:lnTo>
                                  <a:lnTo>
                                    <a:pt x="590" y="392"/>
                                  </a:lnTo>
                                  <a:lnTo>
                                    <a:pt x="588" y="373"/>
                                  </a:lnTo>
                                  <a:lnTo>
                                    <a:pt x="601" y="362"/>
                                  </a:lnTo>
                                  <a:lnTo>
                                    <a:pt x="615" y="378"/>
                                  </a:lnTo>
                                  <a:lnTo>
                                    <a:pt x="650" y="389"/>
                                  </a:lnTo>
                                  <a:lnTo>
                                    <a:pt x="659" y="395"/>
                                  </a:lnTo>
                                  <a:lnTo>
                                    <a:pt x="661" y="400"/>
                                  </a:lnTo>
                                  <a:lnTo>
                                    <a:pt x="648" y="408"/>
                                  </a:lnTo>
                                  <a:lnTo>
                                    <a:pt x="653" y="419"/>
                                  </a:lnTo>
                                  <a:lnTo>
                                    <a:pt x="730" y="477"/>
                                  </a:lnTo>
                                  <a:lnTo>
                                    <a:pt x="736" y="499"/>
                                  </a:lnTo>
                                  <a:lnTo>
                                    <a:pt x="733" y="518"/>
                                  </a:lnTo>
                                  <a:lnTo>
                                    <a:pt x="727" y="532"/>
                                  </a:lnTo>
                                  <a:lnTo>
                                    <a:pt x="716" y="521"/>
                                  </a:lnTo>
                                  <a:lnTo>
                                    <a:pt x="711" y="507"/>
                                  </a:lnTo>
                                  <a:lnTo>
                                    <a:pt x="705" y="521"/>
                                  </a:lnTo>
                                  <a:lnTo>
                                    <a:pt x="708" y="537"/>
                                  </a:lnTo>
                                  <a:lnTo>
                                    <a:pt x="725" y="543"/>
                                  </a:lnTo>
                                  <a:lnTo>
                                    <a:pt x="832" y="512"/>
                                  </a:lnTo>
                                  <a:lnTo>
                                    <a:pt x="837" y="499"/>
                                  </a:lnTo>
                                  <a:lnTo>
                                    <a:pt x="876" y="496"/>
                                  </a:lnTo>
                                  <a:lnTo>
                                    <a:pt x="964" y="424"/>
                                  </a:lnTo>
                                  <a:lnTo>
                                    <a:pt x="1021" y="424"/>
                                  </a:lnTo>
                                  <a:lnTo>
                                    <a:pt x="1021" y="411"/>
                                  </a:lnTo>
                                  <a:lnTo>
                                    <a:pt x="1013" y="397"/>
                                  </a:lnTo>
                                  <a:lnTo>
                                    <a:pt x="1030" y="359"/>
                                  </a:lnTo>
                                  <a:lnTo>
                                    <a:pt x="1122" y="348"/>
                                  </a:lnTo>
                                  <a:lnTo>
                                    <a:pt x="1263" y="419"/>
                                  </a:lnTo>
                                  <a:lnTo>
                                    <a:pt x="1265" y="439"/>
                                  </a:lnTo>
                                  <a:lnTo>
                                    <a:pt x="1300" y="466"/>
                                  </a:lnTo>
                                  <a:lnTo>
                                    <a:pt x="1331" y="512"/>
                                  </a:lnTo>
                                  <a:lnTo>
                                    <a:pt x="1419" y="576"/>
                                  </a:lnTo>
                                  <a:lnTo>
                                    <a:pt x="1430" y="600"/>
                                  </a:lnTo>
                                  <a:lnTo>
                                    <a:pt x="1454" y="622"/>
                                  </a:lnTo>
                                  <a:lnTo>
                                    <a:pt x="1520" y="620"/>
                                  </a:lnTo>
                                  <a:lnTo>
                                    <a:pt x="1572" y="696"/>
                                  </a:lnTo>
                                  <a:lnTo>
                                    <a:pt x="1586" y="707"/>
                                  </a:lnTo>
                                  <a:lnTo>
                                    <a:pt x="1581" y="729"/>
                                  </a:lnTo>
                                  <a:lnTo>
                                    <a:pt x="1603" y="806"/>
                                  </a:lnTo>
                                  <a:lnTo>
                                    <a:pt x="1594" y="894"/>
                                  </a:lnTo>
                                  <a:lnTo>
                                    <a:pt x="1572" y="984"/>
                                  </a:lnTo>
                                  <a:lnTo>
                                    <a:pt x="1575" y="1059"/>
                                  </a:lnTo>
                                  <a:lnTo>
                                    <a:pt x="1586" y="1083"/>
                                  </a:lnTo>
                                  <a:lnTo>
                                    <a:pt x="1638" y="1118"/>
                                  </a:lnTo>
                                  <a:lnTo>
                                    <a:pt x="1654" y="1088"/>
                                  </a:lnTo>
                                  <a:lnTo>
                                    <a:pt x="1638" y="1075"/>
                                  </a:lnTo>
                                  <a:lnTo>
                                    <a:pt x="1625" y="1026"/>
                                  </a:lnTo>
                                  <a:lnTo>
                                    <a:pt x="1627" y="1017"/>
                                  </a:lnTo>
                                  <a:lnTo>
                                    <a:pt x="1658" y="1011"/>
                                  </a:lnTo>
                                  <a:lnTo>
                                    <a:pt x="1680" y="1059"/>
                                  </a:lnTo>
                                  <a:lnTo>
                                    <a:pt x="1693" y="1059"/>
                                  </a:lnTo>
                                  <a:lnTo>
                                    <a:pt x="1698" y="1033"/>
                                  </a:lnTo>
                                  <a:lnTo>
                                    <a:pt x="1707" y="1028"/>
                                  </a:lnTo>
                                  <a:lnTo>
                                    <a:pt x="1720" y="1039"/>
                                  </a:lnTo>
                                  <a:lnTo>
                                    <a:pt x="1718" y="1061"/>
                                  </a:lnTo>
                                  <a:lnTo>
                                    <a:pt x="1704" y="1086"/>
                                  </a:lnTo>
                                  <a:lnTo>
                                    <a:pt x="1691" y="1107"/>
                                  </a:lnTo>
                                  <a:lnTo>
                                    <a:pt x="1671" y="1165"/>
                                  </a:lnTo>
                                  <a:lnTo>
                                    <a:pt x="1654" y="1173"/>
                                  </a:lnTo>
                                  <a:lnTo>
                                    <a:pt x="1654" y="1201"/>
                                  </a:lnTo>
                                  <a:lnTo>
                                    <a:pt x="1674" y="1223"/>
                                  </a:lnTo>
                                  <a:lnTo>
                                    <a:pt x="1704" y="1250"/>
                                  </a:lnTo>
                                  <a:lnTo>
                                    <a:pt x="1750" y="1355"/>
                                  </a:lnTo>
                                  <a:lnTo>
                                    <a:pt x="1825" y="1401"/>
                                  </a:lnTo>
                                  <a:lnTo>
                                    <a:pt x="1832" y="1399"/>
                                  </a:lnTo>
                                  <a:lnTo>
                                    <a:pt x="1836" y="1373"/>
                                  </a:lnTo>
                                  <a:lnTo>
                                    <a:pt x="1858" y="1373"/>
                                  </a:lnTo>
                                  <a:lnTo>
                                    <a:pt x="1874" y="1417"/>
                                  </a:lnTo>
                                  <a:lnTo>
                                    <a:pt x="1876" y="1443"/>
                                  </a:lnTo>
                                  <a:lnTo>
                                    <a:pt x="1902" y="1497"/>
                                  </a:lnTo>
                                  <a:lnTo>
                                    <a:pt x="1931" y="1516"/>
                                  </a:lnTo>
                                  <a:lnTo>
                                    <a:pt x="1964" y="1527"/>
                                  </a:lnTo>
                                  <a:lnTo>
                                    <a:pt x="2019" y="1676"/>
                                  </a:lnTo>
                                  <a:lnTo>
                                    <a:pt x="2033" y="1683"/>
                                  </a:lnTo>
                                  <a:lnTo>
                                    <a:pt x="2107" y="1700"/>
                                  </a:lnTo>
                                  <a:lnTo>
                                    <a:pt x="2137" y="1716"/>
                                  </a:lnTo>
                                  <a:lnTo>
                                    <a:pt x="2220" y="1818"/>
                                  </a:lnTo>
                                  <a:lnTo>
                                    <a:pt x="2255" y="1845"/>
                                  </a:lnTo>
                                  <a:lnTo>
                                    <a:pt x="2269" y="1845"/>
                                  </a:lnTo>
                                  <a:lnTo>
                                    <a:pt x="2291" y="1856"/>
                                  </a:lnTo>
                                  <a:lnTo>
                                    <a:pt x="2297" y="1876"/>
                                  </a:lnTo>
                                  <a:lnTo>
                                    <a:pt x="2280" y="1881"/>
                                  </a:lnTo>
                                  <a:lnTo>
                                    <a:pt x="2266" y="1876"/>
                                  </a:lnTo>
                                  <a:lnTo>
                                    <a:pt x="2258" y="1876"/>
                                  </a:lnTo>
                                  <a:lnTo>
                                    <a:pt x="2247" y="1881"/>
                                  </a:lnTo>
                                  <a:lnTo>
                                    <a:pt x="2244" y="1894"/>
                                  </a:lnTo>
                                  <a:lnTo>
                                    <a:pt x="2255" y="1909"/>
                                  </a:lnTo>
                                  <a:lnTo>
                                    <a:pt x="2297" y="1916"/>
                                  </a:lnTo>
                                  <a:lnTo>
                                    <a:pt x="2319" y="1903"/>
                                  </a:lnTo>
                                  <a:lnTo>
                                    <a:pt x="2352" y="1900"/>
                                  </a:lnTo>
                                  <a:lnTo>
                                    <a:pt x="2471" y="1854"/>
                                  </a:lnTo>
                                  <a:lnTo>
                                    <a:pt x="2499" y="1804"/>
                                  </a:lnTo>
                                  <a:lnTo>
                                    <a:pt x="2502" y="1793"/>
                                  </a:lnTo>
                                  <a:lnTo>
                                    <a:pt x="2486" y="1727"/>
                                  </a:lnTo>
                                  <a:lnTo>
                                    <a:pt x="2488" y="1694"/>
                                  </a:lnTo>
                                  <a:lnTo>
                                    <a:pt x="2513" y="1637"/>
                                  </a:lnTo>
                                  <a:lnTo>
                                    <a:pt x="2537" y="1643"/>
                                  </a:lnTo>
                                  <a:lnTo>
                                    <a:pt x="2508" y="1522"/>
                                  </a:lnTo>
                                  <a:lnTo>
                                    <a:pt x="2515" y="1461"/>
                                  </a:lnTo>
                                  <a:lnTo>
                                    <a:pt x="2510" y="1349"/>
                                  </a:lnTo>
                                  <a:lnTo>
                                    <a:pt x="2486" y="1259"/>
                                  </a:lnTo>
                                  <a:lnTo>
                                    <a:pt x="2469" y="1226"/>
                                  </a:lnTo>
                                  <a:lnTo>
                                    <a:pt x="2385" y="1116"/>
                                  </a:lnTo>
                                  <a:lnTo>
                                    <a:pt x="2332" y="993"/>
                                  </a:lnTo>
                                  <a:lnTo>
                                    <a:pt x="2266" y="905"/>
                                  </a:lnTo>
                                  <a:lnTo>
                                    <a:pt x="2269" y="894"/>
                                  </a:lnTo>
                                  <a:lnTo>
                                    <a:pt x="2264" y="872"/>
                                  </a:lnTo>
                                  <a:lnTo>
                                    <a:pt x="2242" y="826"/>
                                  </a:lnTo>
                                  <a:lnTo>
                                    <a:pt x="2242" y="804"/>
                                  </a:lnTo>
                                  <a:lnTo>
                                    <a:pt x="2264" y="773"/>
                                  </a:lnTo>
                                  <a:lnTo>
                                    <a:pt x="2264" y="760"/>
                                  </a:lnTo>
                                  <a:lnTo>
                                    <a:pt x="2179" y="641"/>
                                  </a:lnTo>
                                  <a:lnTo>
                                    <a:pt x="2129" y="595"/>
                                  </a:lnTo>
                                  <a:lnTo>
                                    <a:pt x="2096" y="576"/>
                                  </a:lnTo>
                                  <a:lnTo>
                                    <a:pt x="2088" y="559"/>
                                  </a:lnTo>
                                  <a:lnTo>
                                    <a:pt x="2033" y="485"/>
                                  </a:lnTo>
                                  <a:lnTo>
                                    <a:pt x="1959" y="354"/>
                                  </a:lnTo>
                                  <a:lnTo>
                                    <a:pt x="1940" y="277"/>
                                  </a:lnTo>
                                  <a:lnTo>
                                    <a:pt x="1893" y="169"/>
                                  </a:lnTo>
                                  <a:lnTo>
                                    <a:pt x="1893" y="150"/>
                                  </a:lnTo>
                                  <a:lnTo>
                                    <a:pt x="1874" y="134"/>
                                  </a:lnTo>
                                  <a:lnTo>
                                    <a:pt x="1863" y="126"/>
                                  </a:lnTo>
                                  <a:lnTo>
                                    <a:pt x="1854" y="49"/>
                                  </a:lnTo>
                                  <a:lnTo>
                                    <a:pt x="1843" y="22"/>
                                  </a:lnTo>
                                  <a:lnTo>
                                    <a:pt x="1819" y="29"/>
                                  </a:lnTo>
                                  <a:lnTo>
                                    <a:pt x="1766" y="27"/>
                                  </a:lnTo>
                                  <a:lnTo>
                                    <a:pt x="1709" y="0"/>
                                  </a:lnTo>
                                  <a:lnTo>
                                    <a:pt x="1687" y="16"/>
                                  </a:lnTo>
                                  <a:lnTo>
                                    <a:pt x="1680" y="29"/>
                                  </a:lnTo>
                                  <a:lnTo>
                                    <a:pt x="1676" y="57"/>
                                  </a:lnTo>
                                  <a:lnTo>
                                    <a:pt x="1702" y="134"/>
                                  </a:lnTo>
                                  <a:lnTo>
                                    <a:pt x="1693" y="175"/>
                                  </a:lnTo>
                                  <a:lnTo>
                                    <a:pt x="1649" y="169"/>
                                  </a:lnTo>
                                  <a:lnTo>
                                    <a:pt x="1638" y="154"/>
                                  </a:lnTo>
                                  <a:lnTo>
                                    <a:pt x="1627" y="115"/>
                                  </a:lnTo>
                                  <a:lnTo>
                                    <a:pt x="826" y="164"/>
                                  </a:lnTo>
                                  <a:lnTo>
                                    <a:pt x="806" y="137"/>
                                  </a:lnTo>
                                  <a:lnTo>
                                    <a:pt x="810" y="115"/>
                                  </a:lnTo>
                                  <a:lnTo>
                                    <a:pt x="782" y="88"/>
                                  </a:lnTo>
                                  <a:lnTo>
                                    <a:pt x="780" y="71"/>
                                  </a:lnTo>
                                  <a:close/>
                                </a:path>
                              </a:pathLst>
                            </a:custGeom>
                            <a:solidFill>
                              <a:schemeClr val="accent1">
                                <a:lumMod val="40000"/>
                                <a:lumOff val="60000"/>
                              </a:schemeClr>
                            </a:solidFill>
                            <a:ln w="6350">
                              <a:solidFill>
                                <a:srgbClr val="FFFFFF"/>
                              </a:solidFill>
                              <a:round/>
                              <a:headEnd/>
                              <a:tailEnd/>
                            </a:ln>
                          </p:spPr>
                          <p:txBody>
                            <a:bodyPr/>
                            <a:lstStyle/>
                            <a:p>
                              <a:endParaRPr lang="en-US" sz="960" b="1" dirty="0">
                                <a:latin typeface="+mj-lt"/>
                              </a:endParaRPr>
                            </a:p>
                          </p:txBody>
                        </p:sp>
                        <p:sp>
                          <p:nvSpPr>
                            <p:cNvPr id="1387" name="Freeform 8">
                              <a:extLst>
                                <a:ext uri="{FF2B5EF4-FFF2-40B4-BE49-F238E27FC236}">
                                  <a16:creationId xmlns:a16="http://schemas.microsoft.com/office/drawing/2014/main" id="{A60754B1-375E-4482-9CCA-0173B0E1B068}"/>
                                </a:ext>
                              </a:extLst>
                            </p:cNvPr>
                            <p:cNvSpPr>
                              <a:spLocks/>
                            </p:cNvSpPr>
                            <p:nvPr/>
                          </p:nvSpPr>
                          <p:spPr bwMode="gray">
                            <a:xfrm>
                              <a:off x="1923580" y="4478268"/>
                              <a:ext cx="1095194" cy="1178895"/>
                            </a:xfrm>
                            <a:custGeom>
                              <a:avLst/>
                              <a:gdLst>
                                <a:gd name="T0" fmla="*/ 0 w 1895"/>
                                <a:gd name="T1" fmla="*/ 0 h 2197"/>
                                <a:gd name="T2" fmla="*/ 0 w 1895"/>
                                <a:gd name="T3" fmla="*/ 0 h 2197"/>
                                <a:gd name="T4" fmla="*/ 0 w 1895"/>
                                <a:gd name="T5" fmla="*/ 0 h 2197"/>
                                <a:gd name="T6" fmla="*/ 0 w 1895"/>
                                <a:gd name="T7" fmla="*/ 0 h 2197"/>
                                <a:gd name="T8" fmla="*/ 0 w 1895"/>
                                <a:gd name="T9" fmla="*/ 0 h 2197"/>
                                <a:gd name="T10" fmla="*/ 0 w 1895"/>
                                <a:gd name="T11" fmla="*/ 0 h 2197"/>
                                <a:gd name="T12" fmla="*/ 0 w 1895"/>
                                <a:gd name="T13" fmla="*/ 0 h 2197"/>
                                <a:gd name="T14" fmla="*/ 0 w 1895"/>
                                <a:gd name="T15" fmla="*/ 0 h 2197"/>
                                <a:gd name="T16" fmla="*/ 0 w 1895"/>
                                <a:gd name="T17" fmla="*/ 0 h 2197"/>
                                <a:gd name="T18" fmla="*/ 0 w 1895"/>
                                <a:gd name="T19" fmla="*/ 0 h 2197"/>
                                <a:gd name="T20" fmla="*/ 0 w 1895"/>
                                <a:gd name="T21" fmla="*/ 0 h 2197"/>
                                <a:gd name="T22" fmla="*/ 0 w 1895"/>
                                <a:gd name="T23" fmla="*/ 0 h 2197"/>
                                <a:gd name="T24" fmla="*/ 0 w 1895"/>
                                <a:gd name="T25" fmla="*/ 0 h 2197"/>
                                <a:gd name="T26" fmla="*/ 0 w 1895"/>
                                <a:gd name="T27" fmla="*/ 0 h 2197"/>
                                <a:gd name="T28" fmla="*/ 0 w 1895"/>
                                <a:gd name="T29" fmla="*/ 0 h 2197"/>
                                <a:gd name="T30" fmla="*/ 0 w 1895"/>
                                <a:gd name="T31" fmla="*/ 0 h 2197"/>
                                <a:gd name="T32" fmla="*/ 0 w 1895"/>
                                <a:gd name="T33" fmla="*/ 0 h 2197"/>
                                <a:gd name="T34" fmla="*/ 0 w 1895"/>
                                <a:gd name="T35" fmla="*/ 0 h 2197"/>
                                <a:gd name="T36" fmla="*/ 0 w 1895"/>
                                <a:gd name="T37" fmla="*/ 0 h 2197"/>
                                <a:gd name="T38" fmla="*/ 0 w 1895"/>
                                <a:gd name="T39" fmla="*/ 0 h 2197"/>
                                <a:gd name="T40" fmla="*/ 0 w 1895"/>
                                <a:gd name="T41" fmla="*/ 0 h 2197"/>
                                <a:gd name="T42" fmla="*/ 0 w 1895"/>
                                <a:gd name="T43" fmla="*/ 0 h 2197"/>
                                <a:gd name="T44" fmla="*/ 0 w 1895"/>
                                <a:gd name="T45" fmla="*/ 0 h 2197"/>
                                <a:gd name="T46" fmla="*/ 0 w 1895"/>
                                <a:gd name="T47" fmla="*/ 0 h 2197"/>
                                <a:gd name="T48" fmla="*/ 0 w 1895"/>
                                <a:gd name="T49" fmla="*/ 0 h 2197"/>
                                <a:gd name="T50" fmla="*/ 0 w 1895"/>
                                <a:gd name="T51" fmla="*/ 0 h 2197"/>
                                <a:gd name="T52" fmla="*/ 0 w 1895"/>
                                <a:gd name="T53" fmla="*/ 0 h 2197"/>
                                <a:gd name="T54" fmla="*/ 0 w 1895"/>
                                <a:gd name="T55" fmla="*/ 0 h 2197"/>
                                <a:gd name="T56" fmla="*/ 0 w 1895"/>
                                <a:gd name="T57" fmla="*/ 0 h 2197"/>
                                <a:gd name="T58" fmla="*/ 0 w 1895"/>
                                <a:gd name="T59" fmla="*/ 0 h 2197"/>
                                <a:gd name="T60" fmla="*/ 0 w 1895"/>
                                <a:gd name="T61" fmla="*/ 0 h 2197"/>
                                <a:gd name="T62" fmla="*/ 0 w 1895"/>
                                <a:gd name="T63" fmla="*/ 0 h 2197"/>
                                <a:gd name="T64" fmla="*/ 0 w 1895"/>
                                <a:gd name="T65" fmla="*/ 0 h 2197"/>
                                <a:gd name="T66" fmla="*/ 0 w 1895"/>
                                <a:gd name="T67" fmla="*/ 0 h 2197"/>
                                <a:gd name="T68" fmla="*/ 0 w 1895"/>
                                <a:gd name="T69" fmla="*/ 0 h 2197"/>
                                <a:gd name="T70" fmla="*/ 0 w 1895"/>
                                <a:gd name="T71" fmla="*/ 0 h 2197"/>
                                <a:gd name="T72" fmla="*/ 0 w 1895"/>
                                <a:gd name="T73" fmla="*/ 0 h 2197"/>
                                <a:gd name="T74" fmla="*/ 0 w 1895"/>
                                <a:gd name="T75" fmla="*/ 0 h 2197"/>
                                <a:gd name="T76" fmla="*/ 0 w 1895"/>
                                <a:gd name="T77" fmla="*/ 0 h 2197"/>
                                <a:gd name="T78" fmla="*/ 0 w 1895"/>
                                <a:gd name="T79" fmla="*/ 0 h 2197"/>
                                <a:gd name="T80" fmla="*/ 0 w 1895"/>
                                <a:gd name="T81" fmla="*/ 0 h 2197"/>
                                <a:gd name="T82" fmla="*/ 0 w 1895"/>
                                <a:gd name="T83" fmla="*/ 0 h 2197"/>
                                <a:gd name="T84" fmla="*/ 0 w 1895"/>
                                <a:gd name="T85" fmla="*/ 0 h 2197"/>
                                <a:gd name="T86" fmla="*/ 0 w 1895"/>
                                <a:gd name="T87" fmla="*/ 0 h 2197"/>
                                <a:gd name="T88" fmla="*/ 0 w 1895"/>
                                <a:gd name="T89" fmla="*/ 0 h 2197"/>
                                <a:gd name="T90" fmla="*/ 0 w 1895"/>
                                <a:gd name="T91" fmla="*/ 0 h 2197"/>
                                <a:gd name="T92" fmla="*/ 0 w 1895"/>
                                <a:gd name="T93" fmla="*/ 0 h 2197"/>
                                <a:gd name="T94" fmla="*/ 0 w 1895"/>
                                <a:gd name="T95" fmla="*/ 0 h 2197"/>
                                <a:gd name="T96" fmla="*/ 0 w 1895"/>
                                <a:gd name="T97" fmla="*/ 0 h 2197"/>
                                <a:gd name="T98" fmla="*/ 0 w 1895"/>
                                <a:gd name="T99" fmla="*/ 0 h 2197"/>
                                <a:gd name="T100" fmla="*/ 0 w 1895"/>
                                <a:gd name="T101" fmla="*/ 0 h 2197"/>
                                <a:gd name="T102" fmla="*/ 0 w 1895"/>
                                <a:gd name="T103" fmla="*/ 0 h 219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95"/>
                                <a:gd name="T157" fmla="*/ 0 h 2197"/>
                                <a:gd name="T158" fmla="*/ 1895 w 1895"/>
                                <a:gd name="T159" fmla="*/ 2197 h 219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95" h="2197">
                                  <a:moveTo>
                                    <a:pt x="1616" y="2195"/>
                                  </a:moveTo>
                                  <a:lnTo>
                                    <a:pt x="1895" y="217"/>
                                  </a:lnTo>
                                  <a:lnTo>
                                    <a:pt x="516" y="0"/>
                                  </a:lnTo>
                                  <a:lnTo>
                                    <a:pt x="483" y="182"/>
                                  </a:lnTo>
                                  <a:lnTo>
                                    <a:pt x="430" y="330"/>
                                  </a:lnTo>
                                  <a:lnTo>
                                    <a:pt x="400" y="330"/>
                                  </a:lnTo>
                                  <a:lnTo>
                                    <a:pt x="378" y="308"/>
                                  </a:lnTo>
                                  <a:lnTo>
                                    <a:pt x="381" y="297"/>
                                  </a:lnTo>
                                  <a:lnTo>
                                    <a:pt x="362" y="272"/>
                                  </a:lnTo>
                                  <a:lnTo>
                                    <a:pt x="307" y="259"/>
                                  </a:lnTo>
                                  <a:lnTo>
                                    <a:pt x="266" y="266"/>
                                  </a:lnTo>
                                  <a:lnTo>
                                    <a:pt x="252" y="283"/>
                                  </a:lnTo>
                                  <a:lnTo>
                                    <a:pt x="263" y="349"/>
                                  </a:lnTo>
                                  <a:lnTo>
                                    <a:pt x="246" y="516"/>
                                  </a:lnTo>
                                  <a:lnTo>
                                    <a:pt x="261" y="541"/>
                                  </a:lnTo>
                                  <a:lnTo>
                                    <a:pt x="239" y="615"/>
                                  </a:lnTo>
                                  <a:lnTo>
                                    <a:pt x="224" y="639"/>
                                  </a:lnTo>
                                  <a:lnTo>
                                    <a:pt x="228" y="656"/>
                                  </a:lnTo>
                                  <a:lnTo>
                                    <a:pt x="224" y="705"/>
                                  </a:lnTo>
                                  <a:lnTo>
                                    <a:pt x="228" y="725"/>
                                  </a:lnTo>
                                  <a:lnTo>
                                    <a:pt x="224" y="738"/>
                                  </a:lnTo>
                                  <a:lnTo>
                                    <a:pt x="246" y="782"/>
                                  </a:lnTo>
                                  <a:lnTo>
                                    <a:pt x="246" y="815"/>
                                  </a:lnTo>
                                  <a:lnTo>
                                    <a:pt x="257" y="839"/>
                                  </a:lnTo>
                                  <a:lnTo>
                                    <a:pt x="268" y="881"/>
                                  </a:lnTo>
                                  <a:lnTo>
                                    <a:pt x="285" y="892"/>
                                  </a:lnTo>
                                  <a:lnTo>
                                    <a:pt x="301" y="914"/>
                                  </a:lnTo>
                                  <a:lnTo>
                                    <a:pt x="307" y="947"/>
                                  </a:lnTo>
                                  <a:lnTo>
                                    <a:pt x="301" y="958"/>
                                  </a:lnTo>
                                  <a:lnTo>
                                    <a:pt x="290" y="949"/>
                                  </a:lnTo>
                                  <a:lnTo>
                                    <a:pt x="255" y="980"/>
                                  </a:lnTo>
                                  <a:lnTo>
                                    <a:pt x="213" y="993"/>
                                  </a:lnTo>
                                  <a:lnTo>
                                    <a:pt x="184" y="1035"/>
                                  </a:lnTo>
                                  <a:lnTo>
                                    <a:pt x="162" y="1131"/>
                                  </a:lnTo>
                                  <a:lnTo>
                                    <a:pt x="107" y="1202"/>
                                  </a:lnTo>
                                  <a:lnTo>
                                    <a:pt x="77" y="1202"/>
                                  </a:lnTo>
                                  <a:lnTo>
                                    <a:pt x="74" y="1221"/>
                                  </a:lnTo>
                                  <a:lnTo>
                                    <a:pt x="81" y="1246"/>
                                  </a:lnTo>
                                  <a:lnTo>
                                    <a:pt x="79" y="1265"/>
                                  </a:lnTo>
                                  <a:lnTo>
                                    <a:pt x="66" y="1309"/>
                                  </a:lnTo>
                                  <a:lnTo>
                                    <a:pt x="77" y="1331"/>
                                  </a:lnTo>
                                  <a:lnTo>
                                    <a:pt x="114" y="1364"/>
                                  </a:lnTo>
                                  <a:lnTo>
                                    <a:pt x="120" y="1377"/>
                                  </a:lnTo>
                                  <a:lnTo>
                                    <a:pt x="109" y="1393"/>
                                  </a:lnTo>
                                  <a:lnTo>
                                    <a:pt x="103" y="1415"/>
                                  </a:lnTo>
                                  <a:lnTo>
                                    <a:pt x="79" y="1441"/>
                                  </a:lnTo>
                                  <a:lnTo>
                                    <a:pt x="66" y="1437"/>
                                  </a:lnTo>
                                  <a:lnTo>
                                    <a:pt x="22" y="1430"/>
                                  </a:lnTo>
                                  <a:lnTo>
                                    <a:pt x="0" y="1512"/>
                                  </a:lnTo>
                                  <a:lnTo>
                                    <a:pt x="1021" y="2098"/>
                                  </a:lnTo>
                                  <a:lnTo>
                                    <a:pt x="1616" y="2197"/>
                                  </a:lnTo>
                                  <a:lnTo>
                                    <a:pt x="1616" y="2195"/>
                                  </a:lnTo>
                                  <a:close/>
                                </a:path>
                              </a:pathLst>
                            </a:custGeom>
                            <a:solidFill>
                              <a:schemeClr val="accent1">
                                <a:lumMod val="40000"/>
                                <a:lumOff val="60000"/>
                              </a:schemeClr>
                            </a:solidFill>
                            <a:ln w="6350">
                              <a:solidFill>
                                <a:schemeClr val="bg1"/>
                              </a:solidFill>
                              <a:round/>
                              <a:headEnd/>
                              <a:tailEnd/>
                            </a:ln>
                          </p:spPr>
                          <p:txBody>
                            <a:bodyPr/>
                            <a:lstStyle/>
                            <a:p>
                              <a:endParaRPr lang="en-US" sz="960" b="1" dirty="0">
                                <a:latin typeface="+mj-lt"/>
                              </a:endParaRPr>
                            </a:p>
                          </p:txBody>
                        </p:sp>
                        <p:sp>
                          <p:nvSpPr>
                            <p:cNvPr id="1388" name="Freeform 9">
                              <a:extLst>
                                <a:ext uri="{FF2B5EF4-FFF2-40B4-BE49-F238E27FC236}">
                                  <a16:creationId xmlns:a16="http://schemas.microsoft.com/office/drawing/2014/main" id="{1750AA70-754B-C000-8A5E-B3407BD9EF34}"/>
                                </a:ext>
                              </a:extLst>
                            </p:cNvPr>
                            <p:cNvSpPr>
                              <a:spLocks/>
                            </p:cNvSpPr>
                            <p:nvPr/>
                          </p:nvSpPr>
                          <p:spPr bwMode="gray">
                            <a:xfrm>
                              <a:off x="1392157" y="3366737"/>
                              <a:ext cx="1025878" cy="1462792"/>
                            </a:xfrm>
                            <a:custGeom>
                              <a:avLst/>
                              <a:gdLst>
                                <a:gd name="T0" fmla="*/ 0 w 1774"/>
                                <a:gd name="T1" fmla="*/ 0 h 2727"/>
                                <a:gd name="T2" fmla="*/ 0 w 1774"/>
                                <a:gd name="T3" fmla="*/ 0 h 2727"/>
                                <a:gd name="T4" fmla="*/ 0 w 1774"/>
                                <a:gd name="T5" fmla="*/ 0 h 2727"/>
                                <a:gd name="T6" fmla="*/ 0 w 1774"/>
                                <a:gd name="T7" fmla="*/ 0 h 2727"/>
                                <a:gd name="T8" fmla="*/ 0 w 1774"/>
                                <a:gd name="T9" fmla="*/ 0 h 2727"/>
                                <a:gd name="T10" fmla="*/ 0 w 1774"/>
                                <a:gd name="T11" fmla="*/ 0 h 2727"/>
                                <a:gd name="T12" fmla="*/ 0 w 1774"/>
                                <a:gd name="T13" fmla="*/ 0 h 2727"/>
                                <a:gd name="T14" fmla="*/ 0 w 1774"/>
                                <a:gd name="T15" fmla="*/ 0 h 2727"/>
                                <a:gd name="T16" fmla="*/ 0 w 1774"/>
                                <a:gd name="T17" fmla="*/ 0 h 2727"/>
                                <a:gd name="T18" fmla="*/ 0 w 1774"/>
                                <a:gd name="T19" fmla="*/ 0 h 2727"/>
                                <a:gd name="T20" fmla="*/ 0 w 1774"/>
                                <a:gd name="T21" fmla="*/ 0 h 2727"/>
                                <a:gd name="T22" fmla="*/ 0 w 1774"/>
                                <a:gd name="T23" fmla="*/ 0 h 2727"/>
                                <a:gd name="T24" fmla="*/ 0 w 1774"/>
                                <a:gd name="T25" fmla="*/ 0 h 2727"/>
                                <a:gd name="T26" fmla="*/ 0 w 1774"/>
                                <a:gd name="T27" fmla="*/ 0 h 2727"/>
                                <a:gd name="T28" fmla="*/ 0 w 1774"/>
                                <a:gd name="T29" fmla="*/ 0 h 2727"/>
                                <a:gd name="T30" fmla="*/ 0 w 1774"/>
                                <a:gd name="T31" fmla="*/ 0 h 2727"/>
                                <a:gd name="T32" fmla="*/ 0 w 1774"/>
                                <a:gd name="T33" fmla="*/ 0 h 2727"/>
                                <a:gd name="T34" fmla="*/ 0 w 1774"/>
                                <a:gd name="T35" fmla="*/ 0 h 2727"/>
                                <a:gd name="T36" fmla="*/ 0 w 1774"/>
                                <a:gd name="T37" fmla="*/ 0 h 2727"/>
                                <a:gd name="T38" fmla="*/ 0 w 1774"/>
                                <a:gd name="T39" fmla="*/ 0 h 2727"/>
                                <a:gd name="T40" fmla="*/ 0 w 1774"/>
                                <a:gd name="T41" fmla="*/ 0 h 272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74"/>
                                <a:gd name="T64" fmla="*/ 0 h 2727"/>
                                <a:gd name="T65" fmla="*/ 1774 w 1774"/>
                                <a:gd name="T66" fmla="*/ 2727 h 272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74" h="2727">
                                  <a:moveTo>
                                    <a:pt x="263" y="0"/>
                                  </a:moveTo>
                                  <a:lnTo>
                                    <a:pt x="0" y="1037"/>
                                  </a:lnTo>
                                  <a:lnTo>
                                    <a:pt x="1150" y="2727"/>
                                  </a:lnTo>
                                  <a:lnTo>
                                    <a:pt x="1146" y="2710"/>
                                  </a:lnTo>
                                  <a:lnTo>
                                    <a:pt x="1161" y="2686"/>
                                  </a:lnTo>
                                  <a:lnTo>
                                    <a:pt x="1183" y="2612"/>
                                  </a:lnTo>
                                  <a:lnTo>
                                    <a:pt x="1168" y="2587"/>
                                  </a:lnTo>
                                  <a:lnTo>
                                    <a:pt x="1185" y="2420"/>
                                  </a:lnTo>
                                  <a:lnTo>
                                    <a:pt x="1174" y="2354"/>
                                  </a:lnTo>
                                  <a:lnTo>
                                    <a:pt x="1188" y="2337"/>
                                  </a:lnTo>
                                  <a:lnTo>
                                    <a:pt x="1229" y="2330"/>
                                  </a:lnTo>
                                  <a:lnTo>
                                    <a:pt x="1284" y="2343"/>
                                  </a:lnTo>
                                  <a:lnTo>
                                    <a:pt x="1303" y="2368"/>
                                  </a:lnTo>
                                  <a:lnTo>
                                    <a:pt x="1300" y="2379"/>
                                  </a:lnTo>
                                  <a:lnTo>
                                    <a:pt x="1322" y="2401"/>
                                  </a:lnTo>
                                  <a:lnTo>
                                    <a:pt x="1352" y="2401"/>
                                  </a:lnTo>
                                  <a:lnTo>
                                    <a:pt x="1405" y="2253"/>
                                  </a:lnTo>
                                  <a:lnTo>
                                    <a:pt x="1438" y="2071"/>
                                  </a:lnTo>
                                  <a:lnTo>
                                    <a:pt x="1774" y="335"/>
                                  </a:lnTo>
                                  <a:lnTo>
                                    <a:pt x="1012" y="176"/>
                                  </a:lnTo>
                                  <a:lnTo>
                                    <a:pt x="263" y="0"/>
                                  </a:lnTo>
                                  <a:close/>
                                </a:path>
                              </a:pathLst>
                            </a:custGeom>
                            <a:solidFill>
                              <a:schemeClr val="accent1">
                                <a:lumMod val="40000"/>
                                <a:lumOff val="60000"/>
                              </a:schemeClr>
                            </a:solidFill>
                            <a:ln w="6350">
                              <a:solidFill>
                                <a:schemeClr val="bg1"/>
                              </a:solidFill>
                              <a:round/>
                              <a:headEnd/>
                              <a:tailEnd/>
                            </a:ln>
                          </p:spPr>
                          <p:txBody>
                            <a:bodyPr anchor="ctr"/>
                            <a:lstStyle/>
                            <a:p>
                              <a:pPr algn="ctr"/>
                              <a:r>
                                <a:rPr lang="en-US" sz="850" dirty="0">
                                  <a:latin typeface="+mj-lt"/>
                                </a:rPr>
                                <a:t>NV</a:t>
                              </a:r>
                            </a:p>
                          </p:txBody>
                        </p:sp>
                        <p:sp>
                          <p:nvSpPr>
                            <p:cNvPr id="1389" name="Freeform 10">
                              <a:extLst>
                                <a:ext uri="{FF2B5EF4-FFF2-40B4-BE49-F238E27FC236}">
                                  <a16:creationId xmlns:a16="http://schemas.microsoft.com/office/drawing/2014/main" id="{9E57E85F-BE87-F1F6-88F1-EAD122565663}"/>
                                </a:ext>
                              </a:extLst>
                            </p:cNvPr>
                            <p:cNvSpPr>
                              <a:spLocks/>
                            </p:cNvSpPr>
                            <p:nvPr/>
                          </p:nvSpPr>
                          <p:spPr bwMode="gray">
                            <a:xfrm>
                              <a:off x="2221639" y="3547180"/>
                              <a:ext cx="905732" cy="1046570"/>
                            </a:xfrm>
                            <a:custGeom>
                              <a:avLst/>
                              <a:gdLst>
                                <a:gd name="T0" fmla="*/ 0 w 1568"/>
                                <a:gd name="T1" fmla="*/ 0 h 1953"/>
                                <a:gd name="T2" fmla="*/ 0 w 1568"/>
                                <a:gd name="T3" fmla="*/ 0 h 1953"/>
                                <a:gd name="T4" fmla="*/ 0 w 1568"/>
                                <a:gd name="T5" fmla="*/ 0 h 1953"/>
                                <a:gd name="T6" fmla="*/ 0 w 1568"/>
                                <a:gd name="T7" fmla="*/ 0 h 1953"/>
                                <a:gd name="T8" fmla="*/ 0 w 1568"/>
                                <a:gd name="T9" fmla="*/ 0 h 1953"/>
                                <a:gd name="T10" fmla="*/ 0 w 1568"/>
                                <a:gd name="T11" fmla="*/ 0 h 1953"/>
                                <a:gd name="T12" fmla="*/ 0 w 1568"/>
                                <a:gd name="T13" fmla="*/ 0 h 1953"/>
                                <a:gd name="T14" fmla="*/ 0 60000 65536"/>
                                <a:gd name="T15" fmla="*/ 0 60000 65536"/>
                                <a:gd name="T16" fmla="*/ 0 60000 65536"/>
                                <a:gd name="T17" fmla="*/ 0 60000 65536"/>
                                <a:gd name="T18" fmla="*/ 0 60000 65536"/>
                                <a:gd name="T19" fmla="*/ 0 60000 65536"/>
                                <a:gd name="T20" fmla="*/ 0 60000 65536"/>
                                <a:gd name="T21" fmla="*/ 0 w 1568"/>
                                <a:gd name="T22" fmla="*/ 0 h 1953"/>
                                <a:gd name="T23" fmla="*/ 1568 w 1568"/>
                                <a:gd name="T24" fmla="*/ 1953 h 195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68" h="1953">
                                  <a:moveTo>
                                    <a:pt x="1379" y="1953"/>
                                  </a:moveTo>
                                  <a:lnTo>
                                    <a:pt x="1568" y="557"/>
                                  </a:lnTo>
                                  <a:lnTo>
                                    <a:pt x="1052" y="477"/>
                                  </a:lnTo>
                                  <a:lnTo>
                                    <a:pt x="1107" y="137"/>
                                  </a:lnTo>
                                  <a:lnTo>
                                    <a:pt x="336" y="0"/>
                                  </a:lnTo>
                                  <a:lnTo>
                                    <a:pt x="0" y="1736"/>
                                  </a:lnTo>
                                  <a:lnTo>
                                    <a:pt x="1379" y="1953"/>
                                  </a:lnTo>
                                  <a:close/>
                                </a:path>
                              </a:pathLst>
                            </a:custGeom>
                            <a:solidFill>
                              <a:schemeClr val="bg1"/>
                            </a:solidFill>
                            <a:ln w="6350">
                              <a:solidFill>
                                <a:schemeClr val="accent1">
                                  <a:lumMod val="40000"/>
                                  <a:lumOff val="60000"/>
                                </a:schemeClr>
                              </a:solidFill>
                              <a:round/>
                              <a:headEnd/>
                              <a:tailEnd/>
                            </a:ln>
                          </p:spPr>
                          <p:txBody>
                            <a:bodyPr/>
                            <a:lstStyle/>
                            <a:p>
                              <a:endParaRPr lang="en-US" sz="960" b="1" dirty="0">
                                <a:latin typeface="+mj-lt"/>
                              </a:endParaRPr>
                            </a:p>
                          </p:txBody>
                        </p:sp>
                        <p:sp>
                          <p:nvSpPr>
                            <p:cNvPr id="1390" name="Freeform 11">
                              <a:extLst>
                                <a:ext uri="{FF2B5EF4-FFF2-40B4-BE49-F238E27FC236}">
                                  <a16:creationId xmlns:a16="http://schemas.microsoft.com/office/drawing/2014/main" id="{144BA484-5FD7-42AE-7782-F01D11C0A3A0}"/>
                                </a:ext>
                              </a:extLst>
                            </p:cNvPr>
                            <p:cNvSpPr>
                              <a:spLocks/>
                            </p:cNvSpPr>
                            <p:nvPr/>
                          </p:nvSpPr>
                          <p:spPr bwMode="gray">
                            <a:xfrm>
                              <a:off x="2350225" y="2224096"/>
                              <a:ext cx="1667047" cy="964769"/>
                            </a:xfrm>
                            <a:custGeom>
                              <a:avLst/>
                              <a:gdLst>
                                <a:gd name="T0" fmla="*/ 0 w 2844"/>
                                <a:gd name="T1" fmla="*/ 0 h 1799"/>
                                <a:gd name="T2" fmla="*/ 0 w 2844"/>
                                <a:gd name="T3" fmla="*/ 0 h 1799"/>
                                <a:gd name="T4" fmla="*/ 0 w 2844"/>
                                <a:gd name="T5" fmla="*/ 0 h 1799"/>
                                <a:gd name="T6" fmla="*/ 0 w 2844"/>
                                <a:gd name="T7" fmla="*/ 0 h 1799"/>
                                <a:gd name="T8" fmla="*/ 0 w 2844"/>
                                <a:gd name="T9" fmla="*/ 0 h 1799"/>
                                <a:gd name="T10" fmla="*/ 0 w 2844"/>
                                <a:gd name="T11" fmla="*/ 0 h 1799"/>
                                <a:gd name="T12" fmla="*/ 0 w 2844"/>
                                <a:gd name="T13" fmla="*/ 0 h 1799"/>
                                <a:gd name="T14" fmla="*/ 0 w 2844"/>
                                <a:gd name="T15" fmla="*/ 0 h 1799"/>
                                <a:gd name="T16" fmla="*/ 0 w 2844"/>
                                <a:gd name="T17" fmla="*/ 0 h 1799"/>
                                <a:gd name="T18" fmla="*/ 0 w 2844"/>
                                <a:gd name="T19" fmla="*/ 0 h 1799"/>
                                <a:gd name="T20" fmla="*/ 0 w 2844"/>
                                <a:gd name="T21" fmla="*/ 0 h 1799"/>
                                <a:gd name="T22" fmla="*/ 0 w 2844"/>
                                <a:gd name="T23" fmla="*/ 0 h 1799"/>
                                <a:gd name="T24" fmla="*/ 0 w 2844"/>
                                <a:gd name="T25" fmla="*/ 0 h 1799"/>
                                <a:gd name="T26" fmla="*/ 0 w 2844"/>
                                <a:gd name="T27" fmla="*/ 0 h 1799"/>
                                <a:gd name="T28" fmla="*/ 0 w 2844"/>
                                <a:gd name="T29" fmla="*/ 0 h 1799"/>
                                <a:gd name="T30" fmla="*/ 0 w 2844"/>
                                <a:gd name="T31" fmla="*/ 0 h 1799"/>
                                <a:gd name="T32" fmla="*/ 0 w 2844"/>
                                <a:gd name="T33" fmla="*/ 0 h 1799"/>
                                <a:gd name="T34" fmla="*/ 0 w 2844"/>
                                <a:gd name="T35" fmla="*/ 0 h 1799"/>
                                <a:gd name="T36" fmla="*/ 0 w 2844"/>
                                <a:gd name="T37" fmla="*/ 0 h 1799"/>
                                <a:gd name="T38" fmla="*/ 0 w 2844"/>
                                <a:gd name="T39" fmla="*/ 0 h 1799"/>
                                <a:gd name="T40" fmla="*/ 0 w 2844"/>
                                <a:gd name="T41" fmla="*/ 0 h 1799"/>
                                <a:gd name="T42" fmla="*/ 0 w 2844"/>
                                <a:gd name="T43" fmla="*/ 0 h 1799"/>
                                <a:gd name="T44" fmla="*/ 0 w 2844"/>
                                <a:gd name="T45" fmla="*/ 0 h 1799"/>
                                <a:gd name="T46" fmla="*/ 0 w 2844"/>
                                <a:gd name="T47" fmla="*/ 0 h 1799"/>
                                <a:gd name="T48" fmla="*/ 0 w 2844"/>
                                <a:gd name="T49" fmla="*/ 0 h 1799"/>
                                <a:gd name="T50" fmla="*/ 0 w 2844"/>
                                <a:gd name="T51" fmla="*/ 0 h 1799"/>
                                <a:gd name="T52" fmla="*/ 0 w 2844"/>
                                <a:gd name="T53" fmla="*/ 0 h 1799"/>
                                <a:gd name="T54" fmla="*/ 0 w 2844"/>
                                <a:gd name="T55" fmla="*/ 0 h 1799"/>
                                <a:gd name="T56" fmla="*/ 0 w 2844"/>
                                <a:gd name="T57" fmla="*/ 0 h 1799"/>
                                <a:gd name="T58" fmla="*/ 0 w 2844"/>
                                <a:gd name="T59" fmla="*/ 0 h 1799"/>
                                <a:gd name="T60" fmla="*/ 0 w 2844"/>
                                <a:gd name="T61" fmla="*/ 0 h 1799"/>
                                <a:gd name="T62" fmla="*/ 0 w 2844"/>
                                <a:gd name="T63" fmla="*/ 0 h 1799"/>
                                <a:gd name="T64" fmla="*/ 0 w 2844"/>
                                <a:gd name="T65" fmla="*/ 0 h 1799"/>
                                <a:gd name="T66" fmla="*/ 0 w 2844"/>
                                <a:gd name="T67" fmla="*/ 0 h 1799"/>
                                <a:gd name="T68" fmla="*/ 0 w 2844"/>
                                <a:gd name="T69" fmla="*/ 0 h 1799"/>
                                <a:gd name="T70" fmla="*/ 0 w 2844"/>
                                <a:gd name="T71" fmla="*/ 0 h 179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844"/>
                                <a:gd name="T109" fmla="*/ 0 h 1799"/>
                                <a:gd name="T110" fmla="*/ 2844 w 2844"/>
                                <a:gd name="T111" fmla="*/ 1799 h 179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844" h="1799">
                                  <a:moveTo>
                                    <a:pt x="2726" y="1799"/>
                                  </a:moveTo>
                                  <a:lnTo>
                                    <a:pt x="995" y="1588"/>
                                  </a:lnTo>
                                  <a:lnTo>
                                    <a:pt x="970" y="1762"/>
                                  </a:lnTo>
                                  <a:lnTo>
                                    <a:pt x="970" y="1766"/>
                                  </a:lnTo>
                                  <a:lnTo>
                                    <a:pt x="946" y="1740"/>
                                  </a:lnTo>
                                  <a:lnTo>
                                    <a:pt x="935" y="1700"/>
                                  </a:lnTo>
                                  <a:lnTo>
                                    <a:pt x="900" y="1661"/>
                                  </a:lnTo>
                                  <a:lnTo>
                                    <a:pt x="869" y="1686"/>
                                  </a:lnTo>
                                  <a:lnTo>
                                    <a:pt x="872" y="1714"/>
                                  </a:lnTo>
                                  <a:lnTo>
                                    <a:pt x="801" y="1714"/>
                                  </a:lnTo>
                                  <a:lnTo>
                                    <a:pt x="790" y="1719"/>
                                  </a:lnTo>
                                  <a:lnTo>
                                    <a:pt x="759" y="1703"/>
                                  </a:lnTo>
                                  <a:lnTo>
                                    <a:pt x="694" y="1700"/>
                                  </a:lnTo>
                                  <a:lnTo>
                                    <a:pt x="680" y="1686"/>
                                  </a:lnTo>
                                  <a:lnTo>
                                    <a:pt x="661" y="1689"/>
                                  </a:lnTo>
                                  <a:lnTo>
                                    <a:pt x="639" y="1711"/>
                                  </a:lnTo>
                                  <a:lnTo>
                                    <a:pt x="614" y="1708"/>
                                  </a:lnTo>
                                  <a:lnTo>
                                    <a:pt x="559" y="1686"/>
                                  </a:lnTo>
                                  <a:lnTo>
                                    <a:pt x="545" y="1697"/>
                                  </a:lnTo>
                                  <a:lnTo>
                                    <a:pt x="529" y="1730"/>
                                  </a:lnTo>
                                  <a:lnTo>
                                    <a:pt x="493" y="1711"/>
                                  </a:lnTo>
                                  <a:lnTo>
                                    <a:pt x="477" y="1672"/>
                                  </a:lnTo>
                                  <a:lnTo>
                                    <a:pt x="477" y="1659"/>
                                  </a:lnTo>
                                  <a:lnTo>
                                    <a:pt x="485" y="1612"/>
                                  </a:lnTo>
                                  <a:lnTo>
                                    <a:pt x="479" y="1590"/>
                                  </a:lnTo>
                                  <a:lnTo>
                                    <a:pt x="455" y="1557"/>
                                  </a:lnTo>
                                  <a:lnTo>
                                    <a:pt x="424" y="1557"/>
                                  </a:lnTo>
                                  <a:lnTo>
                                    <a:pt x="397" y="1513"/>
                                  </a:lnTo>
                                  <a:lnTo>
                                    <a:pt x="413" y="1483"/>
                                  </a:lnTo>
                                  <a:lnTo>
                                    <a:pt x="413" y="1461"/>
                                  </a:lnTo>
                                  <a:lnTo>
                                    <a:pt x="386" y="1423"/>
                                  </a:lnTo>
                                  <a:lnTo>
                                    <a:pt x="370" y="1376"/>
                                  </a:lnTo>
                                  <a:lnTo>
                                    <a:pt x="370" y="1305"/>
                                  </a:lnTo>
                                  <a:lnTo>
                                    <a:pt x="378" y="1261"/>
                                  </a:lnTo>
                                  <a:lnTo>
                                    <a:pt x="364" y="1250"/>
                                  </a:lnTo>
                                  <a:lnTo>
                                    <a:pt x="356" y="1242"/>
                                  </a:lnTo>
                                  <a:lnTo>
                                    <a:pt x="345" y="1217"/>
                                  </a:lnTo>
                                  <a:lnTo>
                                    <a:pt x="337" y="1211"/>
                                  </a:lnTo>
                                  <a:lnTo>
                                    <a:pt x="326" y="1217"/>
                                  </a:lnTo>
                                  <a:lnTo>
                                    <a:pt x="249" y="1277"/>
                                  </a:lnTo>
                                  <a:lnTo>
                                    <a:pt x="235" y="1283"/>
                                  </a:lnTo>
                                  <a:lnTo>
                                    <a:pt x="186" y="1233"/>
                                  </a:lnTo>
                                  <a:lnTo>
                                    <a:pt x="200" y="1206"/>
                                  </a:lnTo>
                                  <a:lnTo>
                                    <a:pt x="197" y="1184"/>
                                  </a:lnTo>
                                  <a:lnTo>
                                    <a:pt x="197" y="1154"/>
                                  </a:lnTo>
                                  <a:lnTo>
                                    <a:pt x="239" y="1127"/>
                                  </a:lnTo>
                                  <a:lnTo>
                                    <a:pt x="241" y="1096"/>
                                  </a:lnTo>
                                  <a:lnTo>
                                    <a:pt x="235" y="1090"/>
                                  </a:lnTo>
                                  <a:lnTo>
                                    <a:pt x="239" y="1037"/>
                                  </a:lnTo>
                                  <a:lnTo>
                                    <a:pt x="257" y="1020"/>
                                  </a:lnTo>
                                  <a:lnTo>
                                    <a:pt x="254" y="1000"/>
                                  </a:lnTo>
                                  <a:lnTo>
                                    <a:pt x="309" y="888"/>
                                  </a:lnTo>
                                  <a:lnTo>
                                    <a:pt x="293" y="868"/>
                                  </a:lnTo>
                                  <a:lnTo>
                                    <a:pt x="241" y="861"/>
                                  </a:lnTo>
                                  <a:lnTo>
                                    <a:pt x="239" y="833"/>
                                  </a:lnTo>
                                  <a:lnTo>
                                    <a:pt x="200" y="830"/>
                                  </a:lnTo>
                                  <a:lnTo>
                                    <a:pt x="180" y="787"/>
                                  </a:lnTo>
                                  <a:lnTo>
                                    <a:pt x="173" y="743"/>
                                  </a:lnTo>
                                  <a:lnTo>
                                    <a:pt x="131" y="649"/>
                                  </a:lnTo>
                                  <a:lnTo>
                                    <a:pt x="70" y="591"/>
                                  </a:lnTo>
                                  <a:lnTo>
                                    <a:pt x="43" y="554"/>
                                  </a:lnTo>
                                  <a:lnTo>
                                    <a:pt x="26" y="534"/>
                                  </a:lnTo>
                                  <a:lnTo>
                                    <a:pt x="41" y="518"/>
                                  </a:lnTo>
                                  <a:lnTo>
                                    <a:pt x="52" y="482"/>
                                  </a:lnTo>
                                  <a:lnTo>
                                    <a:pt x="41" y="424"/>
                                  </a:lnTo>
                                  <a:lnTo>
                                    <a:pt x="0" y="334"/>
                                  </a:lnTo>
                                  <a:lnTo>
                                    <a:pt x="59" y="0"/>
                                  </a:lnTo>
                                  <a:lnTo>
                                    <a:pt x="320" y="44"/>
                                  </a:lnTo>
                                  <a:lnTo>
                                    <a:pt x="1017" y="161"/>
                                  </a:lnTo>
                                  <a:lnTo>
                                    <a:pt x="1730" y="282"/>
                                  </a:lnTo>
                                  <a:lnTo>
                                    <a:pt x="2844" y="397"/>
                                  </a:lnTo>
                                  <a:lnTo>
                                    <a:pt x="2756" y="1459"/>
                                  </a:lnTo>
                                  <a:lnTo>
                                    <a:pt x="2726" y="1799"/>
                                  </a:lnTo>
                                  <a:close/>
                                </a:path>
                              </a:pathLst>
                            </a:custGeom>
                            <a:solidFill>
                              <a:srgbClr val="84BEF8"/>
                            </a:solidFill>
                            <a:ln w="6350">
                              <a:solidFill>
                                <a:srgbClr val="FFFFFF"/>
                              </a:solidFill>
                              <a:round/>
                              <a:headEnd/>
                              <a:tailEnd/>
                            </a:ln>
                          </p:spPr>
                          <p:txBody>
                            <a:bodyPr/>
                            <a:lstStyle/>
                            <a:p>
                              <a:endParaRPr lang="en-US" sz="960" b="1" dirty="0">
                                <a:latin typeface="+mj-lt"/>
                              </a:endParaRPr>
                            </a:p>
                          </p:txBody>
                        </p:sp>
                        <p:sp>
                          <p:nvSpPr>
                            <p:cNvPr id="1391" name="Freeform 12">
                              <a:extLst>
                                <a:ext uri="{FF2B5EF4-FFF2-40B4-BE49-F238E27FC236}">
                                  <a16:creationId xmlns:a16="http://schemas.microsoft.com/office/drawing/2014/main" id="{DC5FA278-AF88-4FFA-E1ED-28BF05FD34A3}"/>
                                </a:ext>
                              </a:extLst>
                            </p:cNvPr>
                            <p:cNvSpPr>
                              <a:spLocks/>
                            </p:cNvSpPr>
                            <p:nvPr/>
                          </p:nvSpPr>
                          <p:spPr bwMode="gray">
                            <a:xfrm>
                              <a:off x="2809474" y="3076663"/>
                              <a:ext cx="1149183" cy="863720"/>
                            </a:xfrm>
                            <a:custGeom>
                              <a:avLst/>
                              <a:gdLst>
                                <a:gd name="T0" fmla="*/ 0 w 1940"/>
                                <a:gd name="T1" fmla="*/ 0 h 1606"/>
                                <a:gd name="T2" fmla="*/ 0 w 1940"/>
                                <a:gd name="T3" fmla="*/ 0 h 1606"/>
                                <a:gd name="T4" fmla="*/ 0 w 1940"/>
                                <a:gd name="T5" fmla="*/ 0 h 1606"/>
                                <a:gd name="T6" fmla="*/ 0 w 1940"/>
                                <a:gd name="T7" fmla="*/ 0 h 1606"/>
                                <a:gd name="T8" fmla="*/ 0 w 1940"/>
                                <a:gd name="T9" fmla="*/ 0 h 1606"/>
                                <a:gd name="T10" fmla="*/ 0 w 1940"/>
                                <a:gd name="T11" fmla="*/ 0 h 1606"/>
                                <a:gd name="T12" fmla="*/ 0 w 1940"/>
                                <a:gd name="T13" fmla="*/ 0 h 1606"/>
                                <a:gd name="T14" fmla="*/ 0 w 1940"/>
                                <a:gd name="T15" fmla="*/ 0 h 1606"/>
                                <a:gd name="T16" fmla="*/ 0 w 1940"/>
                                <a:gd name="T17" fmla="*/ 0 h 1606"/>
                                <a:gd name="T18" fmla="*/ 0 w 1940"/>
                                <a:gd name="T19" fmla="*/ 0 h 16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40"/>
                                <a:gd name="T31" fmla="*/ 0 h 1606"/>
                                <a:gd name="T32" fmla="*/ 1940 w 1940"/>
                                <a:gd name="T33" fmla="*/ 1606 h 16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40" h="1606">
                                  <a:moveTo>
                                    <a:pt x="1821" y="1606"/>
                                  </a:moveTo>
                                  <a:lnTo>
                                    <a:pt x="1882" y="905"/>
                                  </a:lnTo>
                                  <a:lnTo>
                                    <a:pt x="1940" y="211"/>
                                  </a:lnTo>
                                  <a:lnTo>
                                    <a:pt x="209" y="0"/>
                                  </a:lnTo>
                                  <a:lnTo>
                                    <a:pt x="184" y="174"/>
                                  </a:lnTo>
                                  <a:lnTo>
                                    <a:pt x="59" y="1044"/>
                                  </a:lnTo>
                                  <a:lnTo>
                                    <a:pt x="55" y="1044"/>
                                  </a:lnTo>
                                  <a:lnTo>
                                    <a:pt x="0" y="1384"/>
                                  </a:lnTo>
                                  <a:lnTo>
                                    <a:pt x="516" y="1464"/>
                                  </a:lnTo>
                                  <a:lnTo>
                                    <a:pt x="1821" y="1606"/>
                                  </a:lnTo>
                                  <a:close/>
                                </a:path>
                              </a:pathLst>
                            </a:custGeom>
                            <a:solidFill>
                              <a:schemeClr val="bg1"/>
                            </a:solidFill>
                            <a:ln w="6350">
                              <a:solidFill>
                                <a:schemeClr val="accent1">
                                  <a:lumMod val="40000"/>
                                  <a:lumOff val="60000"/>
                                </a:schemeClr>
                              </a:solidFill>
                              <a:round/>
                              <a:headEnd/>
                              <a:tailEnd/>
                            </a:ln>
                          </p:spPr>
                          <p:txBody>
                            <a:bodyPr anchor="ctr"/>
                            <a:lstStyle/>
                            <a:p>
                              <a:pPr algn="ctr"/>
                              <a:r>
                                <a:rPr lang="en-US" sz="850" dirty="0">
                                  <a:latin typeface="+mj-lt"/>
                                </a:rPr>
                                <a:t>WY</a:t>
                              </a:r>
                            </a:p>
                          </p:txBody>
                        </p:sp>
                        <p:sp>
                          <p:nvSpPr>
                            <p:cNvPr id="1392" name="Freeform 13">
                              <a:extLst>
                                <a:ext uri="{FF2B5EF4-FFF2-40B4-BE49-F238E27FC236}">
                                  <a16:creationId xmlns:a16="http://schemas.microsoft.com/office/drawing/2014/main" id="{8FD5C4D1-7947-DBAE-E29D-1E8517394EEA}"/>
                                </a:ext>
                              </a:extLst>
                            </p:cNvPr>
                            <p:cNvSpPr>
                              <a:spLocks/>
                            </p:cNvSpPr>
                            <p:nvPr/>
                          </p:nvSpPr>
                          <p:spPr bwMode="gray">
                            <a:xfrm>
                              <a:off x="2859346" y="4593751"/>
                              <a:ext cx="1122921" cy="1075440"/>
                            </a:xfrm>
                            <a:custGeom>
                              <a:avLst/>
                              <a:gdLst>
                                <a:gd name="T0" fmla="*/ 0 w 1947"/>
                                <a:gd name="T1" fmla="*/ 0 h 2008"/>
                                <a:gd name="T2" fmla="*/ 0 w 1947"/>
                                <a:gd name="T3" fmla="*/ 0 h 2008"/>
                                <a:gd name="T4" fmla="*/ 0 w 1947"/>
                                <a:gd name="T5" fmla="*/ 0 h 2008"/>
                                <a:gd name="T6" fmla="*/ 0 w 1947"/>
                                <a:gd name="T7" fmla="*/ 0 h 2008"/>
                                <a:gd name="T8" fmla="*/ 0 w 1947"/>
                                <a:gd name="T9" fmla="*/ 0 h 2008"/>
                                <a:gd name="T10" fmla="*/ 0 w 1947"/>
                                <a:gd name="T11" fmla="*/ 0 h 2008"/>
                                <a:gd name="T12" fmla="*/ 0 w 1947"/>
                                <a:gd name="T13" fmla="*/ 0 h 2008"/>
                                <a:gd name="T14" fmla="*/ 0 w 1947"/>
                                <a:gd name="T15" fmla="*/ 0 h 2008"/>
                                <a:gd name="T16" fmla="*/ 0 w 1947"/>
                                <a:gd name="T17" fmla="*/ 0 h 2008"/>
                                <a:gd name="T18" fmla="*/ 0 w 1947"/>
                                <a:gd name="T19" fmla="*/ 0 h 2008"/>
                                <a:gd name="T20" fmla="*/ 0 w 1947"/>
                                <a:gd name="T21" fmla="*/ 0 h 2008"/>
                                <a:gd name="T22" fmla="*/ 0 w 1947"/>
                                <a:gd name="T23" fmla="*/ 0 h 2008"/>
                                <a:gd name="T24" fmla="*/ 0 w 1947"/>
                                <a:gd name="T25" fmla="*/ 0 h 2008"/>
                                <a:gd name="T26" fmla="*/ 0 w 1947"/>
                                <a:gd name="T27" fmla="*/ 0 h 2008"/>
                                <a:gd name="T28" fmla="*/ 0 w 1947"/>
                                <a:gd name="T29" fmla="*/ 0 h 2008"/>
                                <a:gd name="T30" fmla="*/ 0 w 1947"/>
                                <a:gd name="T31" fmla="*/ 0 h 2008"/>
                                <a:gd name="T32" fmla="*/ 0 w 1947"/>
                                <a:gd name="T33" fmla="*/ 0 h 20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47"/>
                                <a:gd name="T52" fmla="*/ 0 h 2008"/>
                                <a:gd name="T53" fmla="*/ 1947 w 1947"/>
                                <a:gd name="T54" fmla="*/ 2008 h 20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47" h="2008">
                                  <a:moveTo>
                                    <a:pt x="279" y="0"/>
                                  </a:moveTo>
                                  <a:lnTo>
                                    <a:pt x="0" y="1978"/>
                                  </a:lnTo>
                                  <a:lnTo>
                                    <a:pt x="0" y="1980"/>
                                  </a:lnTo>
                                  <a:lnTo>
                                    <a:pt x="255" y="2008"/>
                                  </a:lnTo>
                                  <a:lnTo>
                                    <a:pt x="273" y="1854"/>
                                  </a:lnTo>
                                  <a:lnTo>
                                    <a:pt x="756" y="1914"/>
                                  </a:lnTo>
                                  <a:lnTo>
                                    <a:pt x="751" y="1909"/>
                                  </a:lnTo>
                                  <a:lnTo>
                                    <a:pt x="740" y="1881"/>
                                  </a:lnTo>
                                  <a:lnTo>
                                    <a:pt x="751" y="1859"/>
                                  </a:lnTo>
                                  <a:lnTo>
                                    <a:pt x="749" y="1854"/>
                                  </a:lnTo>
                                  <a:lnTo>
                                    <a:pt x="740" y="1843"/>
                                  </a:lnTo>
                                  <a:lnTo>
                                    <a:pt x="745" y="1837"/>
                                  </a:lnTo>
                                  <a:lnTo>
                                    <a:pt x="1795" y="1936"/>
                                  </a:lnTo>
                                  <a:lnTo>
                                    <a:pt x="1922" y="357"/>
                                  </a:lnTo>
                                  <a:lnTo>
                                    <a:pt x="1936" y="357"/>
                                  </a:lnTo>
                                  <a:lnTo>
                                    <a:pt x="1947" y="187"/>
                                  </a:lnTo>
                                  <a:lnTo>
                                    <a:pt x="279" y="0"/>
                                  </a:lnTo>
                                  <a:close/>
                                </a:path>
                              </a:pathLst>
                            </a:custGeom>
                            <a:solidFill>
                              <a:schemeClr val="accent1">
                                <a:lumMod val="40000"/>
                                <a:lumOff val="60000"/>
                              </a:schemeClr>
                            </a:solidFill>
                            <a:ln w="6350">
                              <a:solidFill>
                                <a:schemeClr val="bg1"/>
                              </a:solidFill>
                              <a:round/>
                              <a:headEnd/>
                              <a:tailEnd/>
                            </a:ln>
                          </p:spPr>
                          <p:txBody>
                            <a:bodyPr/>
                            <a:lstStyle/>
                            <a:p>
                              <a:endParaRPr lang="en-US" sz="960" b="1" dirty="0">
                                <a:latin typeface="+mj-lt"/>
                              </a:endParaRPr>
                            </a:p>
                          </p:txBody>
                        </p:sp>
                        <p:sp>
                          <p:nvSpPr>
                            <p:cNvPr id="1393" name="Freeform 14">
                              <a:extLst>
                                <a:ext uri="{FF2B5EF4-FFF2-40B4-BE49-F238E27FC236}">
                                  <a16:creationId xmlns:a16="http://schemas.microsoft.com/office/drawing/2014/main" id="{DFEF07C6-3D4C-3BFF-B08C-7B4B2BEED674}"/>
                                </a:ext>
                              </a:extLst>
                            </p:cNvPr>
                            <p:cNvSpPr>
                              <a:spLocks/>
                            </p:cNvSpPr>
                            <p:nvPr/>
                          </p:nvSpPr>
                          <p:spPr bwMode="gray">
                            <a:xfrm>
                              <a:off x="3284486" y="4783352"/>
                              <a:ext cx="2243532" cy="2035398"/>
                            </a:xfrm>
                            <a:custGeom>
                              <a:avLst/>
                              <a:gdLst>
                                <a:gd name="T0" fmla="*/ 0 w 3890"/>
                                <a:gd name="T1" fmla="*/ 0 h 3795"/>
                                <a:gd name="T2" fmla="*/ 0 w 3890"/>
                                <a:gd name="T3" fmla="*/ 0 h 3795"/>
                                <a:gd name="T4" fmla="*/ 0 w 3890"/>
                                <a:gd name="T5" fmla="*/ 0 h 3795"/>
                                <a:gd name="T6" fmla="*/ 0 w 3890"/>
                                <a:gd name="T7" fmla="*/ 0 h 3795"/>
                                <a:gd name="T8" fmla="*/ 0 w 3890"/>
                                <a:gd name="T9" fmla="*/ 0 h 3795"/>
                                <a:gd name="T10" fmla="*/ 0 w 3890"/>
                                <a:gd name="T11" fmla="*/ 0 h 3795"/>
                                <a:gd name="T12" fmla="*/ 0 w 3890"/>
                                <a:gd name="T13" fmla="*/ 0 h 3795"/>
                                <a:gd name="T14" fmla="*/ 0 w 3890"/>
                                <a:gd name="T15" fmla="*/ 0 h 3795"/>
                                <a:gd name="T16" fmla="*/ 0 w 3890"/>
                                <a:gd name="T17" fmla="*/ 0 h 3795"/>
                                <a:gd name="T18" fmla="*/ 0 w 3890"/>
                                <a:gd name="T19" fmla="*/ 0 h 3795"/>
                                <a:gd name="T20" fmla="*/ 0 w 3890"/>
                                <a:gd name="T21" fmla="*/ 0 h 3795"/>
                                <a:gd name="T22" fmla="*/ 0 w 3890"/>
                                <a:gd name="T23" fmla="*/ 0 h 3795"/>
                                <a:gd name="T24" fmla="*/ 0 w 3890"/>
                                <a:gd name="T25" fmla="*/ 0 h 3795"/>
                                <a:gd name="T26" fmla="*/ 0 w 3890"/>
                                <a:gd name="T27" fmla="*/ 0 h 3795"/>
                                <a:gd name="T28" fmla="*/ 0 w 3890"/>
                                <a:gd name="T29" fmla="*/ 0 h 3795"/>
                                <a:gd name="T30" fmla="*/ 0 w 3890"/>
                                <a:gd name="T31" fmla="*/ 0 h 3795"/>
                                <a:gd name="T32" fmla="*/ 0 w 3890"/>
                                <a:gd name="T33" fmla="*/ 0 h 3795"/>
                                <a:gd name="T34" fmla="*/ 0 w 3890"/>
                                <a:gd name="T35" fmla="*/ 0 h 3795"/>
                                <a:gd name="T36" fmla="*/ 0 w 3890"/>
                                <a:gd name="T37" fmla="*/ 0 h 3795"/>
                                <a:gd name="T38" fmla="*/ 0 w 3890"/>
                                <a:gd name="T39" fmla="*/ 0 h 3795"/>
                                <a:gd name="T40" fmla="*/ 0 w 3890"/>
                                <a:gd name="T41" fmla="*/ 0 h 3795"/>
                                <a:gd name="T42" fmla="*/ 0 w 3890"/>
                                <a:gd name="T43" fmla="*/ 0 h 3795"/>
                                <a:gd name="T44" fmla="*/ 0 w 3890"/>
                                <a:gd name="T45" fmla="*/ 0 h 3795"/>
                                <a:gd name="T46" fmla="*/ 0 w 3890"/>
                                <a:gd name="T47" fmla="*/ 0 h 3795"/>
                                <a:gd name="T48" fmla="*/ 0 w 3890"/>
                                <a:gd name="T49" fmla="*/ 0 h 3795"/>
                                <a:gd name="T50" fmla="*/ 0 w 3890"/>
                                <a:gd name="T51" fmla="*/ 0 h 3795"/>
                                <a:gd name="T52" fmla="*/ 0 w 3890"/>
                                <a:gd name="T53" fmla="*/ 0 h 3795"/>
                                <a:gd name="T54" fmla="*/ 0 w 3890"/>
                                <a:gd name="T55" fmla="*/ 0 h 3795"/>
                                <a:gd name="T56" fmla="*/ 0 w 3890"/>
                                <a:gd name="T57" fmla="*/ 0 h 3795"/>
                                <a:gd name="T58" fmla="*/ 0 w 3890"/>
                                <a:gd name="T59" fmla="*/ 0 h 3795"/>
                                <a:gd name="T60" fmla="*/ 0 w 3890"/>
                                <a:gd name="T61" fmla="*/ 0 h 3795"/>
                                <a:gd name="T62" fmla="*/ 0 w 3890"/>
                                <a:gd name="T63" fmla="*/ 0 h 3795"/>
                                <a:gd name="T64" fmla="*/ 0 w 3890"/>
                                <a:gd name="T65" fmla="*/ 0 h 3795"/>
                                <a:gd name="T66" fmla="*/ 0 w 3890"/>
                                <a:gd name="T67" fmla="*/ 0 h 3795"/>
                                <a:gd name="T68" fmla="*/ 0 w 3890"/>
                                <a:gd name="T69" fmla="*/ 0 h 3795"/>
                                <a:gd name="T70" fmla="*/ 0 w 3890"/>
                                <a:gd name="T71" fmla="*/ 0 h 3795"/>
                                <a:gd name="T72" fmla="*/ 0 w 3890"/>
                                <a:gd name="T73" fmla="*/ 0 h 3795"/>
                                <a:gd name="T74" fmla="*/ 0 w 3890"/>
                                <a:gd name="T75" fmla="*/ 0 h 3795"/>
                                <a:gd name="T76" fmla="*/ 0 w 3890"/>
                                <a:gd name="T77" fmla="*/ 0 h 3795"/>
                                <a:gd name="T78" fmla="*/ 0 w 3890"/>
                                <a:gd name="T79" fmla="*/ 0 h 3795"/>
                                <a:gd name="T80" fmla="*/ 0 w 3890"/>
                                <a:gd name="T81" fmla="*/ 0 h 3795"/>
                                <a:gd name="T82" fmla="*/ 0 w 3890"/>
                                <a:gd name="T83" fmla="*/ 0 h 3795"/>
                                <a:gd name="T84" fmla="*/ 0 w 3890"/>
                                <a:gd name="T85" fmla="*/ 0 h 3795"/>
                                <a:gd name="T86" fmla="*/ 0 w 3890"/>
                                <a:gd name="T87" fmla="*/ 0 h 3795"/>
                                <a:gd name="T88" fmla="*/ 0 w 3890"/>
                                <a:gd name="T89" fmla="*/ 0 h 3795"/>
                                <a:gd name="T90" fmla="*/ 0 w 3890"/>
                                <a:gd name="T91" fmla="*/ 0 h 3795"/>
                                <a:gd name="T92" fmla="*/ 0 w 3890"/>
                                <a:gd name="T93" fmla="*/ 0 h 3795"/>
                                <a:gd name="T94" fmla="*/ 0 w 3890"/>
                                <a:gd name="T95" fmla="*/ 0 h 3795"/>
                                <a:gd name="T96" fmla="*/ 0 w 3890"/>
                                <a:gd name="T97" fmla="*/ 0 h 3795"/>
                                <a:gd name="T98" fmla="*/ 0 w 3890"/>
                                <a:gd name="T99" fmla="*/ 0 h 3795"/>
                                <a:gd name="T100" fmla="*/ 0 w 3890"/>
                                <a:gd name="T101" fmla="*/ 0 h 3795"/>
                                <a:gd name="T102" fmla="*/ 0 w 3890"/>
                                <a:gd name="T103" fmla="*/ 0 h 3795"/>
                                <a:gd name="T104" fmla="*/ 0 w 3890"/>
                                <a:gd name="T105" fmla="*/ 0 h 3795"/>
                                <a:gd name="T106" fmla="*/ 0 w 3890"/>
                                <a:gd name="T107" fmla="*/ 0 h 3795"/>
                                <a:gd name="T108" fmla="*/ 0 w 3890"/>
                                <a:gd name="T109" fmla="*/ 0 h 3795"/>
                                <a:gd name="T110" fmla="*/ 0 w 3890"/>
                                <a:gd name="T111" fmla="*/ 0 h 3795"/>
                                <a:gd name="T112" fmla="*/ 0 w 3890"/>
                                <a:gd name="T113" fmla="*/ 0 h 3795"/>
                                <a:gd name="T114" fmla="*/ 0 w 3890"/>
                                <a:gd name="T115" fmla="*/ 0 h 3795"/>
                                <a:gd name="T116" fmla="*/ 0 w 3890"/>
                                <a:gd name="T117" fmla="*/ 0 h 3795"/>
                                <a:gd name="T118" fmla="*/ 0 w 3890"/>
                                <a:gd name="T119" fmla="*/ 0 h 379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890"/>
                                <a:gd name="T181" fmla="*/ 0 h 3795"/>
                                <a:gd name="T182" fmla="*/ 3890 w 3890"/>
                                <a:gd name="T183" fmla="*/ 3795 h 379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890" h="3795">
                                  <a:moveTo>
                                    <a:pt x="3583" y="1067"/>
                                  </a:moveTo>
                                  <a:lnTo>
                                    <a:pt x="3568" y="1064"/>
                                  </a:lnTo>
                                  <a:lnTo>
                                    <a:pt x="3557" y="1050"/>
                                  </a:lnTo>
                                  <a:lnTo>
                                    <a:pt x="3533" y="1042"/>
                                  </a:lnTo>
                                  <a:lnTo>
                                    <a:pt x="3394" y="968"/>
                                  </a:lnTo>
                                  <a:lnTo>
                                    <a:pt x="3385" y="976"/>
                                  </a:lnTo>
                                  <a:lnTo>
                                    <a:pt x="3344" y="990"/>
                                  </a:lnTo>
                                  <a:lnTo>
                                    <a:pt x="3280" y="981"/>
                                  </a:lnTo>
                                  <a:lnTo>
                                    <a:pt x="3256" y="981"/>
                                  </a:lnTo>
                                  <a:lnTo>
                                    <a:pt x="3236" y="984"/>
                                  </a:lnTo>
                                  <a:lnTo>
                                    <a:pt x="3185" y="1003"/>
                                  </a:lnTo>
                                  <a:lnTo>
                                    <a:pt x="3122" y="1009"/>
                                  </a:lnTo>
                                  <a:lnTo>
                                    <a:pt x="3105" y="1017"/>
                                  </a:lnTo>
                                  <a:lnTo>
                                    <a:pt x="3058" y="1053"/>
                                  </a:lnTo>
                                  <a:lnTo>
                                    <a:pt x="3014" y="1023"/>
                                  </a:lnTo>
                                  <a:lnTo>
                                    <a:pt x="2987" y="1009"/>
                                  </a:lnTo>
                                  <a:lnTo>
                                    <a:pt x="2987" y="1001"/>
                                  </a:lnTo>
                                  <a:lnTo>
                                    <a:pt x="2981" y="995"/>
                                  </a:lnTo>
                                  <a:lnTo>
                                    <a:pt x="2959" y="992"/>
                                  </a:lnTo>
                                  <a:lnTo>
                                    <a:pt x="2948" y="1009"/>
                                  </a:lnTo>
                                  <a:lnTo>
                                    <a:pt x="2935" y="1009"/>
                                  </a:lnTo>
                                  <a:lnTo>
                                    <a:pt x="2902" y="998"/>
                                  </a:lnTo>
                                  <a:lnTo>
                                    <a:pt x="2900" y="976"/>
                                  </a:lnTo>
                                  <a:lnTo>
                                    <a:pt x="2889" y="973"/>
                                  </a:lnTo>
                                  <a:lnTo>
                                    <a:pt x="2861" y="990"/>
                                  </a:lnTo>
                                  <a:lnTo>
                                    <a:pt x="2839" y="1020"/>
                                  </a:lnTo>
                                  <a:lnTo>
                                    <a:pt x="2841" y="1039"/>
                                  </a:lnTo>
                                  <a:lnTo>
                                    <a:pt x="2823" y="1053"/>
                                  </a:lnTo>
                                  <a:lnTo>
                                    <a:pt x="2812" y="1031"/>
                                  </a:lnTo>
                                  <a:lnTo>
                                    <a:pt x="2817" y="1001"/>
                                  </a:lnTo>
                                  <a:lnTo>
                                    <a:pt x="2814" y="987"/>
                                  </a:lnTo>
                                  <a:lnTo>
                                    <a:pt x="2790" y="987"/>
                                  </a:lnTo>
                                  <a:lnTo>
                                    <a:pt x="2759" y="1009"/>
                                  </a:lnTo>
                                  <a:lnTo>
                                    <a:pt x="2748" y="1009"/>
                                  </a:lnTo>
                                  <a:lnTo>
                                    <a:pt x="2680" y="957"/>
                                  </a:lnTo>
                                  <a:lnTo>
                                    <a:pt x="2658" y="965"/>
                                  </a:lnTo>
                                  <a:lnTo>
                                    <a:pt x="2647" y="1001"/>
                                  </a:lnTo>
                                  <a:lnTo>
                                    <a:pt x="2592" y="990"/>
                                  </a:lnTo>
                                  <a:lnTo>
                                    <a:pt x="2592" y="954"/>
                                  </a:lnTo>
                                  <a:lnTo>
                                    <a:pt x="2581" y="949"/>
                                  </a:lnTo>
                                  <a:lnTo>
                                    <a:pt x="2548" y="922"/>
                                  </a:lnTo>
                                  <a:lnTo>
                                    <a:pt x="2548" y="911"/>
                                  </a:lnTo>
                                  <a:lnTo>
                                    <a:pt x="2474" y="900"/>
                                  </a:lnTo>
                                  <a:lnTo>
                                    <a:pt x="2454" y="922"/>
                                  </a:lnTo>
                                  <a:lnTo>
                                    <a:pt x="2425" y="907"/>
                                  </a:lnTo>
                                  <a:lnTo>
                                    <a:pt x="2406" y="880"/>
                                  </a:lnTo>
                                  <a:lnTo>
                                    <a:pt x="2384" y="885"/>
                                  </a:lnTo>
                                  <a:lnTo>
                                    <a:pt x="2378" y="891"/>
                                  </a:lnTo>
                                  <a:lnTo>
                                    <a:pt x="2362" y="891"/>
                                  </a:lnTo>
                                  <a:lnTo>
                                    <a:pt x="2335" y="878"/>
                                  </a:lnTo>
                                  <a:lnTo>
                                    <a:pt x="2258" y="863"/>
                                  </a:lnTo>
                                  <a:lnTo>
                                    <a:pt x="2249" y="858"/>
                                  </a:lnTo>
                                  <a:lnTo>
                                    <a:pt x="2232" y="834"/>
                                  </a:lnTo>
                                  <a:lnTo>
                                    <a:pt x="2236" y="817"/>
                                  </a:lnTo>
                                  <a:lnTo>
                                    <a:pt x="2227" y="801"/>
                                  </a:lnTo>
                                  <a:lnTo>
                                    <a:pt x="2195" y="784"/>
                                  </a:lnTo>
                                  <a:lnTo>
                                    <a:pt x="2175" y="801"/>
                                  </a:lnTo>
                                  <a:lnTo>
                                    <a:pt x="2118" y="806"/>
                                  </a:lnTo>
                                  <a:lnTo>
                                    <a:pt x="2098" y="797"/>
                                  </a:lnTo>
                                  <a:lnTo>
                                    <a:pt x="2057" y="746"/>
                                  </a:lnTo>
                                  <a:lnTo>
                                    <a:pt x="2041" y="731"/>
                                  </a:lnTo>
                                  <a:lnTo>
                                    <a:pt x="2010" y="726"/>
                                  </a:lnTo>
                                  <a:lnTo>
                                    <a:pt x="2032" y="49"/>
                                  </a:lnTo>
                                  <a:lnTo>
                                    <a:pt x="1196" y="0"/>
                                  </a:lnTo>
                                  <a:lnTo>
                                    <a:pt x="1182" y="0"/>
                                  </a:lnTo>
                                  <a:lnTo>
                                    <a:pt x="1055" y="1579"/>
                                  </a:lnTo>
                                  <a:lnTo>
                                    <a:pt x="5" y="1480"/>
                                  </a:lnTo>
                                  <a:lnTo>
                                    <a:pt x="0" y="1486"/>
                                  </a:lnTo>
                                  <a:lnTo>
                                    <a:pt x="9" y="1497"/>
                                  </a:lnTo>
                                  <a:lnTo>
                                    <a:pt x="11" y="1502"/>
                                  </a:lnTo>
                                  <a:lnTo>
                                    <a:pt x="0" y="1524"/>
                                  </a:lnTo>
                                  <a:lnTo>
                                    <a:pt x="11" y="1552"/>
                                  </a:lnTo>
                                  <a:lnTo>
                                    <a:pt x="16" y="1557"/>
                                  </a:lnTo>
                                  <a:lnTo>
                                    <a:pt x="71" y="1594"/>
                                  </a:lnTo>
                                  <a:lnTo>
                                    <a:pt x="86" y="1629"/>
                                  </a:lnTo>
                                  <a:lnTo>
                                    <a:pt x="106" y="1678"/>
                                  </a:lnTo>
                                  <a:lnTo>
                                    <a:pt x="161" y="1713"/>
                                  </a:lnTo>
                                  <a:lnTo>
                                    <a:pt x="323" y="1908"/>
                                  </a:lnTo>
                                  <a:lnTo>
                                    <a:pt x="461" y="2018"/>
                                  </a:lnTo>
                                  <a:lnTo>
                                    <a:pt x="472" y="2038"/>
                                  </a:lnTo>
                                  <a:lnTo>
                                    <a:pt x="480" y="2062"/>
                                  </a:lnTo>
                                  <a:lnTo>
                                    <a:pt x="477" y="2093"/>
                                  </a:lnTo>
                                  <a:lnTo>
                                    <a:pt x="488" y="2109"/>
                                  </a:lnTo>
                                  <a:lnTo>
                                    <a:pt x="519" y="2158"/>
                                  </a:lnTo>
                                  <a:lnTo>
                                    <a:pt x="516" y="2271"/>
                                  </a:lnTo>
                                  <a:lnTo>
                                    <a:pt x="524" y="2304"/>
                                  </a:lnTo>
                                  <a:lnTo>
                                    <a:pt x="573" y="2383"/>
                                  </a:lnTo>
                                  <a:lnTo>
                                    <a:pt x="779" y="2534"/>
                                  </a:lnTo>
                                  <a:lnTo>
                                    <a:pt x="919" y="2622"/>
                                  </a:lnTo>
                                  <a:lnTo>
                                    <a:pt x="958" y="2627"/>
                                  </a:lnTo>
                                  <a:lnTo>
                                    <a:pt x="985" y="2613"/>
                                  </a:lnTo>
                                  <a:lnTo>
                                    <a:pt x="1015" y="2576"/>
                                  </a:lnTo>
                                  <a:lnTo>
                                    <a:pt x="1039" y="2556"/>
                                  </a:lnTo>
                                  <a:lnTo>
                                    <a:pt x="1099" y="2418"/>
                                  </a:lnTo>
                                  <a:lnTo>
                                    <a:pt x="1127" y="2374"/>
                                  </a:lnTo>
                                  <a:lnTo>
                                    <a:pt x="1149" y="2364"/>
                                  </a:lnTo>
                                  <a:lnTo>
                                    <a:pt x="1198" y="2378"/>
                                  </a:lnTo>
                                  <a:lnTo>
                                    <a:pt x="1209" y="2374"/>
                                  </a:lnTo>
                                  <a:lnTo>
                                    <a:pt x="1218" y="2353"/>
                                  </a:lnTo>
                                  <a:lnTo>
                                    <a:pt x="1231" y="2337"/>
                                  </a:lnTo>
                                  <a:lnTo>
                                    <a:pt x="1259" y="2348"/>
                                  </a:lnTo>
                                  <a:lnTo>
                                    <a:pt x="1283" y="2364"/>
                                  </a:lnTo>
                                  <a:lnTo>
                                    <a:pt x="1363" y="2374"/>
                                  </a:lnTo>
                                  <a:lnTo>
                                    <a:pt x="1385" y="2385"/>
                                  </a:lnTo>
                                  <a:lnTo>
                                    <a:pt x="1435" y="2400"/>
                                  </a:lnTo>
                                  <a:lnTo>
                                    <a:pt x="1462" y="2389"/>
                                  </a:lnTo>
                                  <a:lnTo>
                                    <a:pt x="1525" y="2424"/>
                                  </a:lnTo>
                                  <a:lnTo>
                                    <a:pt x="1538" y="2460"/>
                                  </a:lnTo>
                                  <a:lnTo>
                                    <a:pt x="1549" y="2466"/>
                                  </a:lnTo>
                                  <a:lnTo>
                                    <a:pt x="1555" y="2479"/>
                                  </a:lnTo>
                                  <a:lnTo>
                                    <a:pt x="1566" y="2482"/>
                                  </a:lnTo>
                                  <a:lnTo>
                                    <a:pt x="1593" y="2499"/>
                                  </a:lnTo>
                                  <a:lnTo>
                                    <a:pt x="1630" y="2548"/>
                                  </a:lnTo>
                                  <a:lnTo>
                                    <a:pt x="1690" y="2600"/>
                                  </a:lnTo>
                                  <a:lnTo>
                                    <a:pt x="1720" y="2646"/>
                                  </a:lnTo>
                                  <a:lnTo>
                                    <a:pt x="1723" y="2668"/>
                                  </a:lnTo>
                                  <a:lnTo>
                                    <a:pt x="1813" y="2885"/>
                                  </a:lnTo>
                                  <a:lnTo>
                                    <a:pt x="1826" y="2929"/>
                                  </a:lnTo>
                                  <a:lnTo>
                                    <a:pt x="1925" y="3042"/>
                                  </a:lnTo>
                                  <a:lnTo>
                                    <a:pt x="1934" y="3069"/>
                                  </a:lnTo>
                                  <a:lnTo>
                                    <a:pt x="2002" y="3143"/>
                                  </a:lnTo>
                                  <a:lnTo>
                                    <a:pt x="2021" y="3154"/>
                                  </a:lnTo>
                                  <a:lnTo>
                                    <a:pt x="2049" y="3187"/>
                                  </a:lnTo>
                                  <a:lnTo>
                                    <a:pt x="2057" y="3206"/>
                                  </a:lnTo>
                                  <a:lnTo>
                                    <a:pt x="2052" y="3280"/>
                                  </a:lnTo>
                                  <a:lnTo>
                                    <a:pt x="2074" y="3308"/>
                                  </a:lnTo>
                                  <a:lnTo>
                                    <a:pt x="2082" y="3389"/>
                                  </a:lnTo>
                                  <a:lnTo>
                                    <a:pt x="2104" y="3417"/>
                                  </a:lnTo>
                                  <a:lnTo>
                                    <a:pt x="2175" y="3554"/>
                                  </a:lnTo>
                                  <a:lnTo>
                                    <a:pt x="2181" y="3593"/>
                                  </a:lnTo>
                                  <a:lnTo>
                                    <a:pt x="2230" y="3598"/>
                                  </a:lnTo>
                                  <a:lnTo>
                                    <a:pt x="2285" y="3631"/>
                                  </a:lnTo>
                                  <a:lnTo>
                                    <a:pt x="2351" y="3653"/>
                                  </a:lnTo>
                                  <a:lnTo>
                                    <a:pt x="2450" y="3716"/>
                                  </a:lnTo>
                                  <a:lnTo>
                                    <a:pt x="2581" y="3727"/>
                                  </a:lnTo>
                                  <a:lnTo>
                                    <a:pt x="2608" y="3730"/>
                                  </a:lnTo>
                                  <a:lnTo>
                                    <a:pt x="2680" y="3780"/>
                                  </a:lnTo>
                                  <a:lnTo>
                                    <a:pt x="2715" y="3795"/>
                                  </a:lnTo>
                                  <a:lnTo>
                                    <a:pt x="2748" y="3754"/>
                                  </a:lnTo>
                                  <a:lnTo>
                                    <a:pt x="2779" y="3763"/>
                                  </a:lnTo>
                                  <a:lnTo>
                                    <a:pt x="2790" y="3752"/>
                                  </a:lnTo>
                                  <a:lnTo>
                                    <a:pt x="2790" y="3732"/>
                                  </a:lnTo>
                                  <a:lnTo>
                                    <a:pt x="2759" y="3721"/>
                                  </a:lnTo>
                                  <a:lnTo>
                                    <a:pt x="2765" y="3710"/>
                                  </a:lnTo>
                                  <a:lnTo>
                                    <a:pt x="2735" y="3675"/>
                                  </a:lnTo>
                                  <a:lnTo>
                                    <a:pt x="2691" y="3510"/>
                                  </a:lnTo>
                                  <a:lnTo>
                                    <a:pt x="2669" y="3444"/>
                                  </a:lnTo>
                                  <a:lnTo>
                                    <a:pt x="2702" y="3345"/>
                                  </a:lnTo>
                                  <a:lnTo>
                                    <a:pt x="2696" y="3312"/>
                                  </a:lnTo>
                                  <a:lnTo>
                                    <a:pt x="2689" y="3308"/>
                                  </a:lnTo>
                                  <a:lnTo>
                                    <a:pt x="2680" y="3305"/>
                                  </a:lnTo>
                                  <a:lnTo>
                                    <a:pt x="2674" y="3299"/>
                                  </a:lnTo>
                                  <a:lnTo>
                                    <a:pt x="2674" y="3291"/>
                                  </a:lnTo>
                                  <a:lnTo>
                                    <a:pt x="2680" y="3286"/>
                                  </a:lnTo>
                                  <a:lnTo>
                                    <a:pt x="2724" y="3258"/>
                                  </a:lnTo>
                                  <a:lnTo>
                                    <a:pt x="2751" y="3167"/>
                                  </a:lnTo>
                                  <a:lnTo>
                                    <a:pt x="2729" y="3160"/>
                                  </a:lnTo>
                                  <a:lnTo>
                                    <a:pt x="2721" y="3116"/>
                                  </a:lnTo>
                                  <a:lnTo>
                                    <a:pt x="2743" y="3088"/>
                                  </a:lnTo>
                                  <a:lnTo>
                                    <a:pt x="2773" y="3110"/>
                                  </a:lnTo>
                                  <a:lnTo>
                                    <a:pt x="2823" y="3074"/>
                                  </a:lnTo>
                                  <a:lnTo>
                                    <a:pt x="2836" y="3028"/>
                                  </a:lnTo>
                                  <a:lnTo>
                                    <a:pt x="2812" y="3009"/>
                                  </a:lnTo>
                                  <a:lnTo>
                                    <a:pt x="2823" y="2987"/>
                                  </a:lnTo>
                                  <a:lnTo>
                                    <a:pt x="2834" y="2992"/>
                                  </a:lnTo>
                                  <a:lnTo>
                                    <a:pt x="2847" y="2995"/>
                                  </a:lnTo>
                                  <a:lnTo>
                                    <a:pt x="2858" y="2981"/>
                                  </a:lnTo>
                                  <a:lnTo>
                                    <a:pt x="2874" y="2989"/>
                                  </a:lnTo>
                                  <a:lnTo>
                                    <a:pt x="2891" y="2989"/>
                                  </a:lnTo>
                                  <a:lnTo>
                                    <a:pt x="2905" y="2984"/>
                                  </a:lnTo>
                                  <a:lnTo>
                                    <a:pt x="2907" y="2973"/>
                                  </a:lnTo>
                                  <a:lnTo>
                                    <a:pt x="2907" y="2934"/>
                                  </a:lnTo>
                                  <a:lnTo>
                                    <a:pt x="2913" y="2923"/>
                                  </a:lnTo>
                                  <a:lnTo>
                                    <a:pt x="2926" y="2921"/>
                                  </a:lnTo>
                                  <a:lnTo>
                                    <a:pt x="2932" y="2926"/>
                                  </a:lnTo>
                                  <a:lnTo>
                                    <a:pt x="2946" y="2929"/>
                                  </a:lnTo>
                                  <a:lnTo>
                                    <a:pt x="3020" y="2910"/>
                                  </a:lnTo>
                                  <a:lnTo>
                                    <a:pt x="3028" y="2907"/>
                                  </a:lnTo>
                                  <a:lnTo>
                                    <a:pt x="3031" y="2893"/>
                                  </a:lnTo>
                                  <a:lnTo>
                                    <a:pt x="3025" y="2885"/>
                                  </a:lnTo>
                                  <a:lnTo>
                                    <a:pt x="2987" y="2863"/>
                                  </a:lnTo>
                                  <a:lnTo>
                                    <a:pt x="2987" y="2846"/>
                                  </a:lnTo>
                                  <a:lnTo>
                                    <a:pt x="3056" y="2827"/>
                                  </a:lnTo>
                                  <a:lnTo>
                                    <a:pt x="3067" y="2814"/>
                                  </a:lnTo>
                                  <a:lnTo>
                                    <a:pt x="3086" y="2809"/>
                                  </a:lnTo>
                                  <a:lnTo>
                                    <a:pt x="3091" y="2814"/>
                                  </a:lnTo>
                                  <a:lnTo>
                                    <a:pt x="3083" y="2822"/>
                                  </a:lnTo>
                                  <a:lnTo>
                                    <a:pt x="3094" y="2841"/>
                                  </a:lnTo>
                                  <a:lnTo>
                                    <a:pt x="3105" y="2841"/>
                                  </a:lnTo>
                                  <a:lnTo>
                                    <a:pt x="3119" y="2831"/>
                                  </a:lnTo>
                                  <a:lnTo>
                                    <a:pt x="3225" y="2798"/>
                                  </a:lnTo>
                                  <a:lnTo>
                                    <a:pt x="3403" y="2682"/>
                                  </a:lnTo>
                                  <a:lnTo>
                                    <a:pt x="3412" y="2638"/>
                                  </a:lnTo>
                                  <a:lnTo>
                                    <a:pt x="3495" y="2567"/>
                                  </a:lnTo>
                                  <a:lnTo>
                                    <a:pt x="3497" y="2556"/>
                                  </a:lnTo>
                                  <a:lnTo>
                                    <a:pt x="3462" y="2506"/>
                                  </a:lnTo>
                                  <a:lnTo>
                                    <a:pt x="3469" y="2468"/>
                                  </a:lnTo>
                                  <a:lnTo>
                                    <a:pt x="3524" y="2446"/>
                                  </a:lnTo>
                                  <a:lnTo>
                                    <a:pt x="3535" y="2446"/>
                                  </a:lnTo>
                                  <a:lnTo>
                                    <a:pt x="3528" y="2490"/>
                                  </a:lnTo>
                                  <a:lnTo>
                                    <a:pt x="3533" y="2504"/>
                                  </a:lnTo>
                                  <a:lnTo>
                                    <a:pt x="3596" y="2495"/>
                                  </a:lnTo>
                                  <a:lnTo>
                                    <a:pt x="3607" y="2512"/>
                                  </a:lnTo>
                                  <a:lnTo>
                                    <a:pt x="3733" y="2457"/>
                                  </a:lnTo>
                                  <a:lnTo>
                                    <a:pt x="3807" y="2449"/>
                                  </a:lnTo>
                                  <a:lnTo>
                                    <a:pt x="3810" y="2446"/>
                                  </a:lnTo>
                                  <a:lnTo>
                                    <a:pt x="3807" y="2438"/>
                                  </a:lnTo>
                                  <a:lnTo>
                                    <a:pt x="3794" y="2424"/>
                                  </a:lnTo>
                                  <a:lnTo>
                                    <a:pt x="3788" y="2402"/>
                                  </a:lnTo>
                                  <a:lnTo>
                                    <a:pt x="3796" y="2391"/>
                                  </a:lnTo>
                                  <a:lnTo>
                                    <a:pt x="3805" y="2369"/>
                                  </a:lnTo>
                                  <a:lnTo>
                                    <a:pt x="3827" y="2348"/>
                                  </a:lnTo>
                                  <a:lnTo>
                                    <a:pt x="3854" y="2271"/>
                                  </a:lnTo>
                                  <a:lnTo>
                                    <a:pt x="3832" y="2238"/>
                                  </a:lnTo>
                                  <a:lnTo>
                                    <a:pt x="3832" y="2213"/>
                                  </a:lnTo>
                                  <a:lnTo>
                                    <a:pt x="3838" y="2196"/>
                                  </a:lnTo>
                                  <a:lnTo>
                                    <a:pt x="3835" y="2174"/>
                                  </a:lnTo>
                                  <a:lnTo>
                                    <a:pt x="3843" y="2131"/>
                                  </a:lnTo>
                                  <a:lnTo>
                                    <a:pt x="3865" y="2115"/>
                                  </a:lnTo>
                                  <a:lnTo>
                                    <a:pt x="3879" y="2082"/>
                                  </a:lnTo>
                                  <a:lnTo>
                                    <a:pt x="3890" y="2018"/>
                                  </a:lnTo>
                                  <a:lnTo>
                                    <a:pt x="3890" y="1980"/>
                                  </a:lnTo>
                                  <a:lnTo>
                                    <a:pt x="3879" y="1925"/>
                                  </a:lnTo>
                                  <a:lnTo>
                                    <a:pt x="3857" y="1887"/>
                                  </a:lnTo>
                                  <a:lnTo>
                                    <a:pt x="3846" y="1876"/>
                                  </a:lnTo>
                                  <a:lnTo>
                                    <a:pt x="3851" y="1856"/>
                                  </a:lnTo>
                                  <a:lnTo>
                                    <a:pt x="3840" y="1843"/>
                                  </a:lnTo>
                                  <a:lnTo>
                                    <a:pt x="3824" y="1810"/>
                                  </a:lnTo>
                                  <a:lnTo>
                                    <a:pt x="3805" y="1794"/>
                                  </a:lnTo>
                                  <a:lnTo>
                                    <a:pt x="3799" y="1783"/>
                                  </a:lnTo>
                                  <a:lnTo>
                                    <a:pt x="3810" y="1744"/>
                                  </a:lnTo>
                                  <a:lnTo>
                                    <a:pt x="3785" y="1695"/>
                                  </a:lnTo>
                                  <a:lnTo>
                                    <a:pt x="3744" y="1656"/>
                                  </a:lnTo>
                                  <a:lnTo>
                                    <a:pt x="3730" y="1634"/>
                                  </a:lnTo>
                                  <a:lnTo>
                                    <a:pt x="3722" y="1283"/>
                                  </a:lnTo>
                                  <a:lnTo>
                                    <a:pt x="3722" y="1097"/>
                                  </a:lnTo>
                                  <a:lnTo>
                                    <a:pt x="3678" y="1086"/>
                                  </a:lnTo>
                                  <a:lnTo>
                                    <a:pt x="3640" y="1102"/>
                                  </a:lnTo>
                                  <a:lnTo>
                                    <a:pt x="3627" y="1100"/>
                                  </a:lnTo>
                                  <a:lnTo>
                                    <a:pt x="3583" y="1067"/>
                                  </a:lnTo>
                                  <a:close/>
                                </a:path>
                              </a:pathLst>
                            </a:custGeom>
                            <a:solidFill>
                              <a:schemeClr val="accent1">
                                <a:lumMod val="40000"/>
                                <a:lumOff val="60000"/>
                              </a:schemeClr>
                            </a:solidFill>
                            <a:ln w="6350">
                              <a:solidFill>
                                <a:srgbClr val="FFFFFF"/>
                              </a:solidFill>
                              <a:round/>
                              <a:headEnd/>
                              <a:tailEnd/>
                            </a:ln>
                          </p:spPr>
                          <p:txBody>
                            <a:bodyPr/>
                            <a:lstStyle/>
                            <a:p>
                              <a:endParaRPr lang="en-US" sz="960" b="1" dirty="0">
                                <a:latin typeface="+mj-lt"/>
                              </a:endParaRPr>
                            </a:p>
                          </p:txBody>
                        </p:sp>
                        <p:sp>
                          <p:nvSpPr>
                            <p:cNvPr id="1394" name="Freeform 15">
                              <a:extLst>
                                <a:ext uri="{FF2B5EF4-FFF2-40B4-BE49-F238E27FC236}">
                                  <a16:creationId xmlns:a16="http://schemas.microsoft.com/office/drawing/2014/main" id="{07B975DE-C9A0-D5D7-402B-ADD692A1D3C8}"/>
                                </a:ext>
                              </a:extLst>
                            </p:cNvPr>
                            <p:cNvSpPr>
                              <a:spLocks/>
                            </p:cNvSpPr>
                            <p:nvPr/>
                          </p:nvSpPr>
                          <p:spPr bwMode="gray">
                            <a:xfrm>
                              <a:off x="3018775" y="3845514"/>
                              <a:ext cx="1166821" cy="856504"/>
                            </a:xfrm>
                            <a:custGeom>
                              <a:avLst/>
                              <a:gdLst>
                                <a:gd name="T0" fmla="*/ 0 w 2021"/>
                                <a:gd name="T1" fmla="*/ 0 h 1599"/>
                                <a:gd name="T2" fmla="*/ 0 w 2021"/>
                                <a:gd name="T3" fmla="*/ 0 h 1599"/>
                                <a:gd name="T4" fmla="*/ 0 w 2021"/>
                                <a:gd name="T5" fmla="*/ 0 h 1599"/>
                                <a:gd name="T6" fmla="*/ 0 w 2021"/>
                                <a:gd name="T7" fmla="*/ 0 h 1599"/>
                                <a:gd name="T8" fmla="*/ 0 w 2021"/>
                                <a:gd name="T9" fmla="*/ 0 h 1599"/>
                                <a:gd name="T10" fmla="*/ 0 w 2021"/>
                                <a:gd name="T11" fmla="*/ 0 h 1599"/>
                                <a:gd name="T12" fmla="*/ 0 w 2021"/>
                                <a:gd name="T13" fmla="*/ 0 h 1599"/>
                                <a:gd name="T14" fmla="*/ 0 w 2021"/>
                                <a:gd name="T15" fmla="*/ 0 h 1599"/>
                                <a:gd name="T16" fmla="*/ 0 60000 65536"/>
                                <a:gd name="T17" fmla="*/ 0 60000 65536"/>
                                <a:gd name="T18" fmla="*/ 0 60000 65536"/>
                                <a:gd name="T19" fmla="*/ 0 60000 65536"/>
                                <a:gd name="T20" fmla="*/ 0 60000 65536"/>
                                <a:gd name="T21" fmla="*/ 0 60000 65536"/>
                                <a:gd name="T22" fmla="*/ 0 60000 65536"/>
                                <a:gd name="T23" fmla="*/ 0 60000 65536"/>
                                <a:gd name="T24" fmla="*/ 0 w 2021"/>
                                <a:gd name="T25" fmla="*/ 0 h 1599"/>
                                <a:gd name="T26" fmla="*/ 2021 w 2021"/>
                                <a:gd name="T27" fmla="*/ 1599 h 15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21" h="1599">
                                  <a:moveTo>
                                    <a:pt x="0" y="1396"/>
                                  </a:moveTo>
                                  <a:lnTo>
                                    <a:pt x="189" y="0"/>
                                  </a:lnTo>
                                  <a:lnTo>
                                    <a:pt x="1494" y="142"/>
                                  </a:lnTo>
                                  <a:lnTo>
                                    <a:pt x="2021" y="186"/>
                                  </a:lnTo>
                                  <a:lnTo>
                                    <a:pt x="1999" y="538"/>
                                  </a:lnTo>
                                  <a:lnTo>
                                    <a:pt x="1940" y="1599"/>
                                  </a:lnTo>
                                  <a:lnTo>
                                    <a:pt x="1668" y="1583"/>
                                  </a:lnTo>
                                  <a:lnTo>
                                    <a:pt x="0" y="1396"/>
                                  </a:lnTo>
                                  <a:close/>
                                </a:path>
                              </a:pathLst>
                            </a:custGeom>
                            <a:solidFill>
                              <a:schemeClr val="accent1">
                                <a:lumMod val="40000"/>
                                <a:lumOff val="60000"/>
                              </a:schemeClr>
                            </a:solidFill>
                            <a:ln w="6350">
                              <a:solidFill>
                                <a:schemeClr val="bg1"/>
                              </a:solidFill>
                              <a:round/>
                              <a:headEnd/>
                              <a:tailEnd/>
                            </a:ln>
                          </p:spPr>
                          <p:txBody>
                            <a:bodyPr/>
                            <a:lstStyle/>
                            <a:p>
                              <a:endParaRPr lang="en-US" sz="960" b="1" dirty="0">
                                <a:latin typeface="+mj-lt"/>
                              </a:endParaRPr>
                            </a:p>
                          </p:txBody>
                        </p:sp>
                        <p:sp>
                          <p:nvSpPr>
                            <p:cNvPr id="1395" name="Freeform 16">
                              <a:extLst>
                                <a:ext uri="{FF2B5EF4-FFF2-40B4-BE49-F238E27FC236}">
                                  <a16:creationId xmlns:a16="http://schemas.microsoft.com/office/drawing/2014/main" id="{ECBA61FF-16C5-2B5B-99A5-CAB962DCC9F0}"/>
                                </a:ext>
                              </a:extLst>
                            </p:cNvPr>
                            <p:cNvSpPr>
                              <a:spLocks/>
                            </p:cNvSpPr>
                            <p:nvPr/>
                          </p:nvSpPr>
                          <p:spPr bwMode="gray">
                            <a:xfrm>
                              <a:off x="4141696" y="4134221"/>
                              <a:ext cx="1185305" cy="594261"/>
                            </a:xfrm>
                            <a:custGeom>
                              <a:avLst/>
                              <a:gdLst>
                                <a:gd name="T0" fmla="*/ 0 w 2060"/>
                                <a:gd name="T1" fmla="*/ 0 h 1105"/>
                                <a:gd name="T2" fmla="*/ 0 w 2060"/>
                                <a:gd name="T3" fmla="*/ 0 h 1105"/>
                                <a:gd name="T4" fmla="*/ 0 w 2060"/>
                                <a:gd name="T5" fmla="*/ 0 h 1105"/>
                                <a:gd name="T6" fmla="*/ 0 w 2060"/>
                                <a:gd name="T7" fmla="*/ 0 h 1105"/>
                                <a:gd name="T8" fmla="*/ 0 w 2060"/>
                                <a:gd name="T9" fmla="*/ 0 h 1105"/>
                                <a:gd name="T10" fmla="*/ 0 w 2060"/>
                                <a:gd name="T11" fmla="*/ 0 h 1105"/>
                                <a:gd name="T12" fmla="*/ 0 w 2060"/>
                                <a:gd name="T13" fmla="*/ 0 h 1105"/>
                                <a:gd name="T14" fmla="*/ 0 w 2060"/>
                                <a:gd name="T15" fmla="*/ 0 h 1105"/>
                                <a:gd name="T16" fmla="*/ 0 w 2060"/>
                                <a:gd name="T17" fmla="*/ 0 h 1105"/>
                                <a:gd name="T18" fmla="*/ 0 w 2060"/>
                                <a:gd name="T19" fmla="*/ 0 h 1105"/>
                                <a:gd name="T20" fmla="*/ 0 w 2060"/>
                                <a:gd name="T21" fmla="*/ 0 h 1105"/>
                                <a:gd name="T22" fmla="*/ 0 w 2060"/>
                                <a:gd name="T23" fmla="*/ 0 h 1105"/>
                                <a:gd name="T24" fmla="*/ 0 w 2060"/>
                                <a:gd name="T25" fmla="*/ 0 h 1105"/>
                                <a:gd name="T26" fmla="*/ 0 w 2060"/>
                                <a:gd name="T27" fmla="*/ 0 h 110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060"/>
                                <a:gd name="T43" fmla="*/ 0 h 1105"/>
                                <a:gd name="T44" fmla="*/ 2060 w 2060"/>
                                <a:gd name="T45" fmla="*/ 1105 h 110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060" h="1105">
                                  <a:moveTo>
                                    <a:pt x="59" y="0"/>
                                  </a:moveTo>
                                  <a:lnTo>
                                    <a:pt x="1849" y="41"/>
                                  </a:lnTo>
                                  <a:lnTo>
                                    <a:pt x="1963" y="129"/>
                                  </a:lnTo>
                                  <a:lnTo>
                                    <a:pt x="1928" y="173"/>
                                  </a:lnTo>
                                  <a:lnTo>
                                    <a:pt x="1919" y="217"/>
                                  </a:lnTo>
                                  <a:lnTo>
                                    <a:pt x="1939" y="239"/>
                                  </a:lnTo>
                                  <a:lnTo>
                                    <a:pt x="1968" y="252"/>
                                  </a:lnTo>
                                  <a:lnTo>
                                    <a:pt x="1985" y="312"/>
                                  </a:lnTo>
                                  <a:lnTo>
                                    <a:pt x="2012" y="331"/>
                                  </a:lnTo>
                                  <a:lnTo>
                                    <a:pt x="2040" y="337"/>
                                  </a:lnTo>
                                  <a:lnTo>
                                    <a:pt x="2051" y="345"/>
                                  </a:lnTo>
                                  <a:lnTo>
                                    <a:pt x="2060" y="1105"/>
                                  </a:lnTo>
                                  <a:lnTo>
                                    <a:pt x="0" y="1061"/>
                                  </a:lnTo>
                                  <a:lnTo>
                                    <a:pt x="59" y="0"/>
                                  </a:lnTo>
                                  <a:close/>
                                </a:path>
                              </a:pathLst>
                            </a:custGeom>
                            <a:solidFill>
                              <a:schemeClr val="accent1">
                                <a:lumMod val="40000"/>
                                <a:lumOff val="60000"/>
                              </a:schemeClr>
                            </a:solidFill>
                            <a:ln w="6350">
                              <a:solidFill>
                                <a:srgbClr val="FFFFFF"/>
                              </a:solidFill>
                              <a:round/>
                              <a:headEnd/>
                              <a:tailEnd/>
                            </a:ln>
                          </p:spPr>
                          <p:txBody>
                            <a:bodyPr/>
                            <a:lstStyle/>
                            <a:p>
                              <a:endParaRPr lang="en-US" sz="960" b="1" dirty="0">
                                <a:latin typeface="+mj-lt"/>
                              </a:endParaRPr>
                            </a:p>
                          </p:txBody>
                        </p:sp>
                        <p:sp>
                          <p:nvSpPr>
                            <p:cNvPr id="1396" name="Freeform 17">
                              <a:extLst>
                                <a:ext uri="{FF2B5EF4-FFF2-40B4-BE49-F238E27FC236}">
                                  <a16:creationId xmlns:a16="http://schemas.microsoft.com/office/drawing/2014/main" id="{6694D666-22D6-A08E-A946-12CBEE4EE594}"/>
                                </a:ext>
                              </a:extLst>
                            </p:cNvPr>
                            <p:cNvSpPr>
                              <a:spLocks/>
                            </p:cNvSpPr>
                            <p:nvPr/>
                          </p:nvSpPr>
                          <p:spPr bwMode="gray">
                            <a:xfrm>
                              <a:off x="3878294" y="3547180"/>
                              <a:ext cx="1326249" cy="608694"/>
                            </a:xfrm>
                            <a:custGeom>
                              <a:avLst/>
                              <a:gdLst>
                                <a:gd name="T0" fmla="*/ 0 w 2297"/>
                                <a:gd name="T1" fmla="*/ 0 h 1138"/>
                                <a:gd name="T2" fmla="*/ 0 w 2297"/>
                                <a:gd name="T3" fmla="*/ 0 h 1138"/>
                                <a:gd name="T4" fmla="*/ 0 w 2297"/>
                                <a:gd name="T5" fmla="*/ 0 h 1138"/>
                                <a:gd name="T6" fmla="*/ 0 w 2297"/>
                                <a:gd name="T7" fmla="*/ 0 h 1138"/>
                                <a:gd name="T8" fmla="*/ 0 w 2297"/>
                                <a:gd name="T9" fmla="*/ 0 h 1138"/>
                                <a:gd name="T10" fmla="*/ 0 w 2297"/>
                                <a:gd name="T11" fmla="*/ 0 h 1138"/>
                                <a:gd name="T12" fmla="*/ 0 w 2297"/>
                                <a:gd name="T13" fmla="*/ 0 h 1138"/>
                                <a:gd name="T14" fmla="*/ 0 w 2297"/>
                                <a:gd name="T15" fmla="*/ 0 h 1138"/>
                                <a:gd name="T16" fmla="*/ 0 w 2297"/>
                                <a:gd name="T17" fmla="*/ 0 h 1138"/>
                                <a:gd name="T18" fmla="*/ 0 w 2297"/>
                                <a:gd name="T19" fmla="*/ 0 h 1138"/>
                                <a:gd name="T20" fmla="*/ 0 w 2297"/>
                                <a:gd name="T21" fmla="*/ 0 h 1138"/>
                                <a:gd name="T22" fmla="*/ 0 w 2297"/>
                                <a:gd name="T23" fmla="*/ 0 h 1138"/>
                                <a:gd name="T24" fmla="*/ 0 w 2297"/>
                                <a:gd name="T25" fmla="*/ 0 h 1138"/>
                                <a:gd name="T26" fmla="*/ 0 w 2297"/>
                                <a:gd name="T27" fmla="*/ 0 h 1138"/>
                                <a:gd name="T28" fmla="*/ 0 w 2297"/>
                                <a:gd name="T29" fmla="*/ 0 h 1138"/>
                                <a:gd name="T30" fmla="*/ 0 w 2297"/>
                                <a:gd name="T31" fmla="*/ 0 h 1138"/>
                                <a:gd name="T32" fmla="*/ 0 w 2297"/>
                                <a:gd name="T33" fmla="*/ 0 h 1138"/>
                                <a:gd name="T34" fmla="*/ 0 w 2297"/>
                                <a:gd name="T35" fmla="*/ 0 h 1138"/>
                                <a:gd name="T36" fmla="*/ 0 w 2297"/>
                                <a:gd name="T37" fmla="*/ 0 h 1138"/>
                                <a:gd name="T38" fmla="*/ 0 w 2297"/>
                                <a:gd name="T39" fmla="*/ 0 h 1138"/>
                                <a:gd name="T40" fmla="*/ 0 w 2297"/>
                                <a:gd name="T41" fmla="*/ 0 h 1138"/>
                                <a:gd name="T42" fmla="*/ 0 w 2297"/>
                                <a:gd name="T43" fmla="*/ 0 h 1138"/>
                                <a:gd name="T44" fmla="*/ 0 w 2297"/>
                                <a:gd name="T45" fmla="*/ 0 h 1138"/>
                                <a:gd name="T46" fmla="*/ 0 w 2297"/>
                                <a:gd name="T47" fmla="*/ 0 h 1138"/>
                                <a:gd name="T48" fmla="*/ 0 w 2297"/>
                                <a:gd name="T49" fmla="*/ 0 h 1138"/>
                                <a:gd name="T50" fmla="*/ 0 w 2297"/>
                                <a:gd name="T51" fmla="*/ 0 h 1138"/>
                                <a:gd name="T52" fmla="*/ 0 w 2297"/>
                                <a:gd name="T53" fmla="*/ 0 h 1138"/>
                                <a:gd name="T54" fmla="*/ 0 w 2297"/>
                                <a:gd name="T55" fmla="*/ 0 h 1138"/>
                                <a:gd name="T56" fmla="*/ 0 w 2297"/>
                                <a:gd name="T57" fmla="*/ 0 h 1138"/>
                                <a:gd name="T58" fmla="*/ 0 w 2297"/>
                                <a:gd name="T59" fmla="*/ 0 h 1138"/>
                                <a:gd name="T60" fmla="*/ 0 w 2297"/>
                                <a:gd name="T61" fmla="*/ 0 h 1138"/>
                                <a:gd name="T62" fmla="*/ 0 w 2297"/>
                                <a:gd name="T63" fmla="*/ 0 h 1138"/>
                                <a:gd name="T64" fmla="*/ 0 w 2297"/>
                                <a:gd name="T65" fmla="*/ 0 h 1138"/>
                                <a:gd name="T66" fmla="*/ 0 w 2297"/>
                                <a:gd name="T67" fmla="*/ 0 h 1138"/>
                                <a:gd name="T68" fmla="*/ 0 w 2297"/>
                                <a:gd name="T69" fmla="*/ 0 h 1138"/>
                                <a:gd name="T70" fmla="*/ 0 w 2297"/>
                                <a:gd name="T71" fmla="*/ 0 h 1138"/>
                                <a:gd name="T72" fmla="*/ 0 w 2297"/>
                                <a:gd name="T73" fmla="*/ 0 h 1138"/>
                                <a:gd name="T74" fmla="*/ 0 w 2297"/>
                                <a:gd name="T75" fmla="*/ 0 h 1138"/>
                                <a:gd name="T76" fmla="*/ 0 w 2297"/>
                                <a:gd name="T77" fmla="*/ 0 h 1138"/>
                                <a:gd name="T78" fmla="*/ 0 w 2297"/>
                                <a:gd name="T79" fmla="*/ 0 h 1138"/>
                                <a:gd name="T80" fmla="*/ 0 w 2297"/>
                                <a:gd name="T81" fmla="*/ 0 h 1138"/>
                                <a:gd name="T82" fmla="*/ 0 w 2297"/>
                                <a:gd name="T83" fmla="*/ 0 h 1138"/>
                                <a:gd name="T84" fmla="*/ 0 w 2297"/>
                                <a:gd name="T85" fmla="*/ 0 h 1138"/>
                                <a:gd name="T86" fmla="*/ 0 w 2297"/>
                                <a:gd name="T87" fmla="*/ 0 h 1138"/>
                                <a:gd name="T88" fmla="*/ 0 w 2297"/>
                                <a:gd name="T89" fmla="*/ 0 h 1138"/>
                                <a:gd name="T90" fmla="*/ 0 w 2297"/>
                                <a:gd name="T91" fmla="*/ 0 h 113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297"/>
                                <a:gd name="T139" fmla="*/ 0 h 1138"/>
                                <a:gd name="T140" fmla="*/ 2297 w 2297"/>
                                <a:gd name="T141" fmla="*/ 1138 h 113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297" h="1138">
                                  <a:moveTo>
                                    <a:pt x="0" y="701"/>
                                  </a:moveTo>
                                  <a:lnTo>
                                    <a:pt x="61" y="0"/>
                                  </a:lnTo>
                                  <a:lnTo>
                                    <a:pt x="1476" y="73"/>
                                  </a:lnTo>
                                  <a:lnTo>
                                    <a:pt x="1515" y="128"/>
                                  </a:lnTo>
                                  <a:lnTo>
                                    <a:pt x="1562" y="128"/>
                                  </a:lnTo>
                                  <a:lnTo>
                                    <a:pt x="1597" y="121"/>
                                  </a:lnTo>
                                  <a:lnTo>
                                    <a:pt x="1625" y="139"/>
                                  </a:lnTo>
                                  <a:lnTo>
                                    <a:pt x="1647" y="186"/>
                                  </a:lnTo>
                                  <a:lnTo>
                                    <a:pt x="1682" y="194"/>
                                  </a:lnTo>
                                  <a:lnTo>
                                    <a:pt x="1721" y="186"/>
                                  </a:lnTo>
                                  <a:lnTo>
                                    <a:pt x="1757" y="159"/>
                                  </a:lnTo>
                                  <a:lnTo>
                                    <a:pt x="1803" y="159"/>
                                  </a:lnTo>
                                  <a:lnTo>
                                    <a:pt x="1830" y="167"/>
                                  </a:lnTo>
                                  <a:lnTo>
                                    <a:pt x="1943" y="240"/>
                                  </a:lnTo>
                                  <a:lnTo>
                                    <a:pt x="1998" y="279"/>
                                  </a:lnTo>
                                  <a:lnTo>
                                    <a:pt x="1998" y="315"/>
                                  </a:lnTo>
                                  <a:lnTo>
                                    <a:pt x="2036" y="337"/>
                                  </a:lnTo>
                                  <a:lnTo>
                                    <a:pt x="2036" y="361"/>
                                  </a:lnTo>
                                  <a:lnTo>
                                    <a:pt x="2020" y="411"/>
                                  </a:lnTo>
                                  <a:lnTo>
                                    <a:pt x="2047" y="435"/>
                                  </a:lnTo>
                                  <a:lnTo>
                                    <a:pt x="2064" y="493"/>
                                  </a:lnTo>
                                  <a:lnTo>
                                    <a:pt x="2094" y="521"/>
                                  </a:lnTo>
                                  <a:lnTo>
                                    <a:pt x="2083" y="548"/>
                                  </a:lnTo>
                                  <a:lnTo>
                                    <a:pt x="2094" y="578"/>
                                  </a:lnTo>
                                  <a:lnTo>
                                    <a:pt x="2130" y="605"/>
                                  </a:lnTo>
                                  <a:lnTo>
                                    <a:pt x="2141" y="633"/>
                                  </a:lnTo>
                                  <a:lnTo>
                                    <a:pt x="2130" y="664"/>
                                  </a:lnTo>
                                  <a:lnTo>
                                    <a:pt x="2122" y="718"/>
                                  </a:lnTo>
                                  <a:lnTo>
                                    <a:pt x="2157" y="737"/>
                                  </a:lnTo>
                                  <a:lnTo>
                                    <a:pt x="2168" y="765"/>
                                  </a:lnTo>
                                  <a:lnTo>
                                    <a:pt x="2148" y="792"/>
                                  </a:lnTo>
                                  <a:lnTo>
                                    <a:pt x="2157" y="820"/>
                                  </a:lnTo>
                                  <a:lnTo>
                                    <a:pt x="2176" y="847"/>
                                  </a:lnTo>
                                  <a:lnTo>
                                    <a:pt x="2168" y="875"/>
                                  </a:lnTo>
                                  <a:lnTo>
                                    <a:pt x="2176" y="912"/>
                                  </a:lnTo>
                                  <a:lnTo>
                                    <a:pt x="2187" y="929"/>
                                  </a:lnTo>
                                  <a:lnTo>
                                    <a:pt x="2207" y="960"/>
                                  </a:lnTo>
                                  <a:lnTo>
                                    <a:pt x="2234" y="987"/>
                                  </a:lnTo>
                                  <a:lnTo>
                                    <a:pt x="2242" y="1033"/>
                                  </a:lnTo>
                                  <a:lnTo>
                                    <a:pt x="2280" y="1081"/>
                                  </a:lnTo>
                                  <a:lnTo>
                                    <a:pt x="2297" y="1092"/>
                                  </a:lnTo>
                                  <a:lnTo>
                                    <a:pt x="2289" y="1127"/>
                                  </a:lnTo>
                                  <a:lnTo>
                                    <a:pt x="2295" y="1138"/>
                                  </a:lnTo>
                                  <a:lnTo>
                                    <a:pt x="505" y="1097"/>
                                  </a:lnTo>
                                  <a:lnTo>
                                    <a:pt x="527" y="745"/>
                                  </a:lnTo>
                                  <a:lnTo>
                                    <a:pt x="0" y="701"/>
                                  </a:lnTo>
                                  <a:close/>
                                </a:path>
                              </a:pathLst>
                            </a:custGeom>
                            <a:solidFill>
                              <a:schemeClr val="bg1"/>
                            </a:solidFill>
                            <a:ln w="6350">
                              <a:solidFill>
                                <a:schemeClr val="accent1">
                                  <a:lumMod val="40000"/>
                                  <a:lumOff val="60000"/>
                                </a:schemeClr>
                              </a:solidFill>
                              <a:round/>
                              <a:headEnd/>
                              <a:tailEnd/>
                            </a:ln>
                          </p:spPr>
                          <p:txBody>
                            <a:bodyPr/>
                            <a:lstStyle/>
                            <a:p>
                              <a:endParaRPr lang="en-US" sz="960" b="1" dirty="0">
                                <a:latin typeface="+mj-lt"/>
                              </a:endParaRPr>
                            </a:p>
                          </p:txBody>
                        </p:sp>
                        <p:sp>
                          <p:nvSpPr>
                            <p:cNvPr id="1397" name="Freeform 18">
                              <a:extLst>
                                <a:ext uri="{FF2B5EF4-FFF2-40B4-BE49-F238E27FC236}">
                                  <a16:creationId xmlns:a16="http://schemas.microsoft.com/office/drawing/2014/main" id="{70C71D4E-E086-A045-8E27-B5D33D06FAFA}"/>
                                </a:ext>
                              </a:extLst>
                            </p:cNvPr>
                            <p:cNvSpPr>
                              <a:spLocks/>
                            </p:cNvSpPr>
                            <p:nvPr/>
                          </p:nvSpPr>
                          <p:spPr bwMode="gray">
                            <a:xfrm>
                              <a:off x="3915264" y="2989010"/>
                              <a:ext cx="1137353" cy="717704"/>
                            </a:xfrm>
                            <a:custGeom>
                              <a:avLst/>
                              <a:gdLst>
                                <a:gd name="T0" fmla="*/ 0 w 1948"/>
                                <a:gd name="T1" fmla="*/ 0 h 1313"/>
                                <a:gd name="T2" fmla="*/ 0 w 1948"/>
                                <a:gd name="T3" fmla="*/ 0 h 1313"/>
                                <a:gd name="T4" fmla="*/ 0 w 1948"/>
                                <a:gd name="T5" fmla="*/ 0 h 1313"/>
                                <a:gd name="T6" fmla="*/ 0 w 1948"/>
                                <a:gd name="T7" fmla="*/ 0 h 1313"/>
                                <a:gd name="T8" fmla="*/ 0 w 1948"/>
                                <a:gd name="T9" fmla="*/ 0 h 1313"/>
                                <a:gd name="T10" fmla="*/ 0 w 1948"/>
                                <a:gd name="T11" fmla="*/ 0 h 1313"/>
                                <a:gd name="T12" fmla="*/ 0 w 1948"/>
                                <a:gd name="T13" fmla="*/ 0 h 1313"/>
                                <a:gd name="T14" fmla="*/ 0 w 1948"/>
                                <a:gd name="T15" fmla="*/ 0 h 1313"/>
                                <a:gd name="T16" fmla="*/ 0 w 1948"/>
                                <a:gd name="T17" fmla="*/ 0 h 1313"/>
                                <a:gd name="T18" fmla="*/ 0 w 1948"/>
                                <a:gd name="T19" fmla="*/ 0 h 1313"/>
                                <a:gd name="T20" fmla="*/ 0 w 1948"/>
                                <a:gd name="T21" fmla="*/ 0 h 1313"/>
                                <a:gd name="T22" fmla="*/ 0 w 1948"/>
                                <a:gd name="T23" fmla="*/ 0 h 1313"/>
                                <a:gd name="T24" fmla="*/ 0 w 1948"/>
                                <a:gd name="T25" fmla="*/ 0 h 1313"/>
                                <a:gd name="T26" fmla="*/ 0 w 1948"/>
                                <a:gd name="T27" fmla="*/ 0 h 1313"/>
                                <a:gd name="T28" fmla="*/ 0 w 1948"/>
                                <a:gd name="T29" fmla="*/ 0 h 1313"/>
                                <a:gd name="T30" fmla="*/ 0 w 1948"/>
                                <a:gd name="T31" fmla="*/ 0 h 1313"/>
                                <a:gd name="T32" fmla="*/ 0 w 1948"/>
                                <a:gd name="T33" fmla="*/ 0 h 1313"/>
                                <a:gd name="T34" fmla="*/ 0 w 1948"/>
                                <a:gd name="T35" fmla="*/ 0 h 1313"/>
                                <a:gd name="T36" fmla="*/ 0 w 1948"/>
                                <a:gd name="T37" fmla="*/ 0 h 1313"/>
                                <a:gd name="T38" fmla="*/ 0 w 1948"/>
                                <a:gd name="T39" fmla="*/ 0 h 1313"/>
                                <a:gd name="T40" fmla="*/ 0 w 1948"/>
                                <a:gd name="T41" fmla="*/ 0 h 1313"/>
                                <a:gd name="T42" fmla="*/ 0 w 1948"/>
                                <a:gd name="T43" fmla="*/ 0 h 1313"/>
                                <a:gd name="T44" fmla="*/ 0 w 1948"/>
                                <a:gd name="T45" fmla="*/ 0 h 1313"/>
                                <a:gd name="T46" fmla="*/ 0 w 1948"/>
                                <a:gd name="T47" fmla="*/ 0 h 1313"/>
                                <a:gd name="T48" fmla="*/ 0 w 1948"/>
                                <a:gd name="T49" fmla="*/ 0 h 1313"/>
                                <a:gd name="T50" fmla="*/ 0 w 1948"/>
                                <a:gd name="T51" fmla="*/ 0 h 1313"/>
                                <a:gd name="T52" fmla="*/ 0 w 1948"/>
                                <a:gd name="T53" fmla="*/ 0 h 1313"/>
                                <a:gd name="T54" fmla="*/ 0 w 1948"/>
                                <a:gd name="T55" fmla="*/ 0 h 1313"/>
                                <a:gd name="T56" fmla="*/ 0 w 1948"/>
                                <a:gd name="T57" fmla="*/ 0 h 1313"/>
                                <a:gd name="T58" fmla="*/ 0 w 1948"/>
                                <a:gd name="T59" fmla="*/ 0 h 1313"/>
                                <a:gd name="T60" fmla="*/ 0 w 1948"/>
                                <a:gd name="T61" fmla="*/ 0 h 1313"/>
                                <a:gd name="T62" fmla="*/ 0 w 1948"/>
                                <a:gd name="T63" fmla="*/ 0 h 1313"/>
                                <a:gd name="T64" fmla="*/ 0 w 1948"/>
                                <a:gd name="T65" fmla="*/ 0 h 1313"/>
                                <a:gd name="T66" fmla="*/ 0 w 1948"/>
                                <a:gd name="T67" fmla="*/ 0 h 1313"/>
                                <a:gd name="T68" fmla="*/ 0 w 1948"/>
                                <a:gd name="T69" fmla="*/ 0 h 1313"/>
                                <a:gd name="T70" fmla="*/ 0 w 1948"/>
                                <a:gd name="T71" fmla="*/ 0 h 131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948"/>
                                <a:gd name="T109" fmla="*/ 0 h 1313"/>
                                <a:gd name="T110" fmla="*/ 1948 w 1948"/>
                                <a:gd name="T111" fmla="*/ 1313 h 131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948" h="1313">
                                  <a:moveTo>
                                    <a:pt x="0" y="1034"/>
                                  </a:moveTo>
                                  <a:lnTo>
                                    <a:pt x="58" y="340"/>
                                  </a:lnTo>
                                  <a:lnTo>
                                    <a:pt x="88" y="0"/>
                                  </a:lnTo>
                                  <a:lnTo>
                                    <a:pt x="1912" y="79"/>
                                  </a:lnTo>
                                  <a:lnTo>
                                    <a:pt x="1915" y="109"/>
                                  </a:lnTo>
                                  <a:lnTo>
                                    <a:pt x="1898" y="145"/>
                                  </a:lnTo>
                                  <a:lnTo>
                                    <a:pt x="1854" y="191"/>
                                  </a:lnTo>
                                  <a:lnTo>
                                    <a:pt x="1857" y="222"/>
                                  </a:lnTo>
                                  <a:lnTo>
                                    <a:pt x="1945" y="307"/>
                                  </a:lnTo>
                                  <a:lnTo>
                                    <a:pt x="1948" y="946"/>
                                  </a:lnTo>
                                  <a:lnTo>
                                    <a:pt x="1931" y="943"/>
                                  </a:lnTo>
                                  <a:lnTo>
                                    <a:pt x="1909" y="946"/>
                                  </a:lnTo>
                                  <a:lnTo>
                                    <a:pt x="1918" y="968"/>
                                  </a:lnTo>
                                  <a:lnTo>
                                    <a:pt x="1929" y="987"/>
                                  </a:lnTo>
                                  <a:lnTo>
                                    <a:pt x="1915" y="1023"/>
                                  </a:lnTo>
                                  <a:lnTo>
                                    <a:pt x="1934" y="1041"/>
                                  </a:lnTo>
                                  <a:lnTo>
                                    <a:pt x="1945" y="1094"/>
                                  </a:lnTo>
                                  <a:lnTo>
                                    <a:pt x="1926" y="1111"/>
                                  </a:lnTo>
                                  <a:lnTo>
                                    <a:pt x="1931" y="1140"/>
                                  </a:lnTo>
                                  <a:lnTo>
                                    <a:pt x="1904" y="1204"/>
                                  </a:lnTo>
                                  <a:lnTo>
                                    <a:pt x="1931" y="1269"/>
                                  </a:lnTo>
                                  <a:lnTo>
                                    <a:pt x="1937" y="1305"/>
                                  </a:lnTo>
                                  <a:lnTo>
                                    <a:pt x="1937" y="1313"/>
                                  </a:lnTo>
                                  <a:lnTo>
                                    <a:pt x="1882" y="1274"/>
                                  </a:lnTo>
                                  <a:lnTo>
                                    <a:pt x="1769" y="1201"/>
                                  </a:lnTo>
                                  <a:lnTo>
                                    <a:pt x="1742" y="1193"/>
                                  </a:lnTo>
                                  <a:lnTo>
                                    <a:pt x="1696" y="1193"/>
                                  </a:lnTo>
                                  <a:lnTo>
                                    <a:pt x="1660" y="1220"/>
                                  </a:lnTo>
                                  <a:lnTo>
                                    <a:pt x="1621" y="1228"/>
                                  </a:lnTo>
                                  <a:lnTo>
                                    <a:pt x="1586" y="1220"/>
                                  </a:lnTo>
                                  <a:lnTo>
                                    <a:pt x="1564" y="1173"/>
                                  </a:lnTo>
                                  <a:lnTo>
                                    <a:pt x="1536" y="1155"/>
                                  </a:lnTo>
                                  <a:lnTo>
                                    <a:pt x="1501" y="1162"/>
                                  </a:lnTo>
                                  <a:lnTo>
                                    <a:pt x="1454" y="1162"/>
                                  </a:lnTo>
                                  <a:lnTo>
                                    <a:pt x="1415" y="1107"/>
                                  </a:lnTo>
                                  <a:lnTo>
                                    <a:pt x="0" y="1034"/>
                                  </a:lnTo>
                                  <a:close/>
                                </a:path>
                              </a:pathLst>
                            </a:custGeom>
                            <a:solidFill>
                              <a:schemeClr val="bg1"/>
                            </a:solidFill>
                            <a:ln w="6350">
                              <a:solidFill>
                                <a:schemeClr val="accent1">
                                  <a:lumMod val="40000"/>
                                  <a:lumOff val="60000"/>
                                </a:schemeClr>
                              </a:solidFill>
                              <a:round/>
                              <a:headEnd/>
                              <a:tailEnd/>
                            </a:ln>
                          </p:spPr>
                          <p:txBody>
                            <a:bodyPr/>
                            <a:lstStyle/>
                            <a:p>
                              <a:endParaRPr lang="en-US" sz="960" b="1" dirty="0">
                                <a:latin typeface="+mj-lt"/>
                              </a:endParaRPr>
                            </a:p>
                          </p:txBody>
                        </p:sp>
                        <p:sp>
                          <p:nvSpPr>
                            <p:cNvPr id="1398" name="Freeform 19">
                              <a:extLst>
                                <a:ext uri="{FF2B5EF4-FFF2-40B4-BE49-F238E27FC236}">
                                  <a16:creationId xmlns:a16="http://schemas.microsoft.com/office/drawing/2014/main" id="{8A9ACF57-C81F-B999-2D2D-F081C63CEC8E}"/>
                                </a:ext>
                              </a:extLst>
                            </p:cNvPr>
                            <p:cNvSpPr>
                              <a:spLocks/>
                            </p:cNvSpPr>
                            <p:nvPr/>
                          </p:nvSpPr>
                          <p:spPr bwMode="gray">
                            <a:xfrm>
                              <a:off x="4946156" y="2416166"/>
                              <a:ext cx="1032299" cy="1080291"/>
                            </a:xfrm>
                            <a:custGeom>
                              <a:avLst/>
                              <a:gdLst>
                                <a:gd name="T0" fmla="*/ 0 w 1830"/>
                                <a:gd name="T1" fmla="*/ 0 h 2058"/>
                                <a:gd name="T2" fmla="*/ 0 w 1830"/>
                                <a:gd name="T3" fmla="*/ 0 h 2058"/>
                                <a:gd name="T4" fmla="*/ 0 w 1830"/>
                                <a:gd name="T5" fmla="*/ 0 h 2058"/>
                                <a:gd name="T6" fmla="*/ 0 w 1830"/>
                                <a:gd name="T7" fmla="*/ 0 h 2058"/>
                                <a:gd name="T8" fmla="*/ 0 w 1830"/>
                                <a:gd name="T9" fmla="*/ 0 h 2058"/>
                                <a:gd name="T10" fmla="*/ 0 w 1830"/>
                                <a:gd name="T11" fmla="*/ 0 h 2058"/>
                                <a:gd name="T12" fmla="*/ 0 w 1830"/>
                                <a:gd name="T13" fmla="*/ 0 h 2058"/>
                                <a:gd name="T14" fmla="*/ 0 w 1830"/>
                                <a:gd name="T15" fmla="*/ 0 h 2058"/>
                                <a:gd name="T16" fmla="*/ 0 w 1830"/>
                                <a:gd name="T17" fmla="*/ 0 h 2058"/>
                                <a:gd name="T18" fmla="*/ 0 w 1830"/>
                                <a:gd name="T19" fmla="*/ 0 h 2058"/>
                                <a:gd name="T20" fmla="*/ 0 w 1830"/>
                                <a:gd name="T21" fmla="*/ 0 h 2058"/>
                                <a:gd name="T22" fmla="*/ 0 w 1830"/>
                                <a:gd name="T23" fmla="*/ 0 h 2058"/>
                                <a:gd name="T24" fmla="*/ 0 w 1830"/>
                                <a:gd name="T25" fmla="*/ 0 h 2058"/>
                                <a:gd name="T26" fmla="*/ 0 w 1830"/>
                                <a:gd name="T27" fmla="*/ 0 h 2058"/>
                                <a:gd name="T28" fmla="*/ 0 w 1830"/>
                                <a:gd name="T29" fmla="*/ 0 h 2058"/>
                                <a:gd name="T30" fmla="*/ 0 w 1830"/>
                                <a:gd name="T31" fmla="*/ 0 h 2058"/>
                                <a:gd name="T32" fmla="*/ 0 w 1830"/>
                                <a:gd name="T33" fmla="*/ 0 h 2058"/>
                                <a:gd name="T34" fmla="*/ 0 w 1830"/>
                                <a:gd name="T35" fmla="*/ 0 h 2058"/>
                                <a:gd name="T36" fmla="*/ 0 w 1830"/>
                                <a:gd name="T37" fmla="*/ 0 h 2058"/>
                                <a:gd name="T38" fmla="*/ 0 w 1830"/>
                                <a:gd name="T39" fmla="*/ 0 h 2058"/>
                                <a:gd name="T40" fmla="*/ 0 w 1830"/>
                                <a:gd name="T41" fmla="*/ 0 h 2058"/>
                                <a:gd name="T42" fmla="*/ 0 w 1830"/>
                                <a:gd name="T43" fmla="*/ 0 h 2058"/>
                                <a:gd name="T44" fmla="*/ 0 w 1830"/>
                                <a:gd name="T45" fmla="*/ 0 h 2058"/>
                                <a:gd name="T46" fmla="*/ 0 w 1830"/>
                                <a:gd name="T47" fmla="*/ 0 h 2058"/>
                                <a:gd name="T48" fmla="*/ 0 w 1830"/>
                                <a:gd name="T49" fmla="*/ 0 h 2058"/>
                                <a:gd name="T50" fmla="*/ 0 w 1830"/>
                                <a:gd name="T51" fmla="*/ 0 h 2058"/>
                                <a:gd name="T52" fmla="*/ 0 w 1830"/>
                                <a:gd name="T53" fmla="*/ 0 h 2058"/>
                                <a:gd name="T54" fmla="*/ 0 w 1830"/>
                                <a:gd name="T55" fmla="*/ 0 h 2058"/>
                                <a:gd name="T56" fmla="*/ 0 w 1830"/>
                                <a:gd name="T57" fmla="*/ 0 h 2058"/>
                                <a:gd name="T58" fmla="*/ 0 w 1830"/>
                                <a:gd name="T59" fmla="*/ 0 h 2058"/>
                                <a:gd name="T60" fmla="*/ 0 w 1830"/>
                                <a:gd name="T61" fmla="*/ 0 h 2058"/>
                                <a:gd name="T62" fmla="*/ 0 w 1830"/>
                                <a:gd name="T63" fmla="*/ 0 h 2058"/>
                                <a:gd name="T64" fmla="*/ 0 w 1830"/>
                                <a:gd name="T65" fmla="*/ 0 h 2058"/>
                                <a:gd name="T66" fmla="*/ 0 w 1830"/>
                                <a:gd name="T67" fmla="*/ 0 h 2058"/>
                                <a:gd name="T68" fmla="*/ 0 w 1830"/>
                                <a:gd name="T69" fmla="*/ 0 h 2058"/>
                                <a:gd name="T70" fmla="*/ 0 w 1830"/>
                                <a:gd name="T71" fmla="*/ 0 h 2058"/>
                                <a:gd name="T72" fmla="*/ 0 w 1830"/>
                                <a:gd name="T73" fmla="*/ 0 h 2058"/>
                                <a:gd name="T74" fmla="*/ 0 w 1830"/>
                                <a:gd name="T75" fmla="*/ 0 h 2058"/>
                                <a:gd name="T76" fmla="*/ 0 w 1830"/>
                                <a:gd name="T77" fmla="*/ 0 h 2058"/>
                                <a:gd name="T78" fmla="*/ 0 w 1830"/>
                                <a:gd name="T79" fmla="*/ 0 h 2058"/>
                                <a:gd name="T80" fmla="*/ 0 w 1830"/>
                                <a:gd name="T81" fmla="*/ 0 h 2058"/>
                                <a:gd name="T82" fmla="*/ 0 w 1830"/>
                                <a:gd name="T83" fmla="*/ 0 h 2058"/>
                                <a:gd name="T84" fmla="*/ 0 w 1830"/>
                                <a:gd name="T85" fmla="*/ 0 h 2058"/>
                                <a:gd name="T86" fmla="*/ 0 w 1830"/>
                                <a:gd name="T87" fmla="*/ 0 h 2058"/>
                                <a:gd name="T88" fmla="*/ 0 w 1830"/>
                                <a:gd name="T89" fmla="*/ 0 h 2058"/>
                                <a:gd name="T90" fmla="*/ 0 w 1830"/>
                                <a:gd name="T91" fmla="*/ 0 h 2058"/>
                                <a:gd name="T92" fmla="*/ 0 w 1830"/>
                                <a:gd name="T93" fmla="*/ 0 h 2058"/>
                                <a:gd name="T94" fmla="*/ 0 w 1830"/>
                                <a:gd name="T95" fmla="*/ 0 h 2058"/>
                                <a:gd name="T96" fmla="*/ 0 w 1830"/>
                                <a:gd name="T97" fmla="*/ 0 h 2058"/>
                                <a:gd name="T98" fmla="*/ 0 w 1830"/>
                                <a:gd name="T99" fmla="*/ 0 h 2058"/>
                                <a:gd name="T100" fmla="*/ 0 w 1830"/>
                                <a:gd name="T101" fmla="*/ 0 h 2058"/>
                                <a:gd name="T102" fmla="*/ 0 w 1830"/>
                                <a:gd name="T103" fmla="*/ 0 h 2058"/>
                                <a:gd name="T104" fmla="*/ 0 w 1830"/>
                                <a:gd name="T105" fmla="*/ 0 h 205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830"/>
                                <a:gd name="T160" fmla="*/ 0 h 2058"/>
                                <a:gd name="T161" fmla="*/ 1830 w 1830"/>
                                <a:gd name="T162" fmla="*/ 2058 h 205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830" h="2058">
                                  <a:moveTo>
                                    <a:pt x="179" y="2058"/>
                                  </a:moveTo>
                                  <a:lnTo>
                                    <a:pt x="176" y="1419"/>
                                  </a:lnTo>
                                  <a:lnTo>
                                    <a:pt x="88" y="1334"/>
                                  </a:lnTo>
                                  <a:lnTo>
                                    <a:pt x="85" y="1303"/>
                                  </a:lnTo>
                                  <a:lnTo>
                                    <a:pt x="129" y="1257"/>
                                  </a:lnTo>
                                  <a:lnTo>
                                    <a:pt x="146" y="1221"/>
                                  </a:lnTo>
                                  <a:lnTo>
                                    <a:pt x="143" y="1191"/>
                                  </a:lnTo>
                                  <a:lnTo>
                                    <a:pt x="140" y="1139"/>
                                  </a:lnTo>
                                  <a:lnTo>
                                    <a:pt x="146" y="1092"/>
                                  </a:lnTo>
                                  <a:lnTo>
                                    <a:pt x="105" y="969"/>
                                  </a:lnTo>
                                  <a:lnTo>
                                    <a:pt x="102" y="941"/>
                                  </a:lnTo>
                                  <a:lnTo>
                                    <a:pt x="102" y="879"/>
                                  </a:lnTo>
                                  <a:lnTo>
                                    <a:pt x="91" y="842"/>
                                  </a:lnTo>
                                  <a:lnTo>
                                    <a:pt x="85" y="668"/>
                                  </a:lnTo>
                                  <a:lnTo>
                                    <a:pt x="66" y="565"/>
                                  </a:lnTo>
                                  <a:lnTo>
                                    <a:pt x="37" y="532"/>
                                  </a:lnTo>
                                  <a:lnTo>
                                    <a:pt x="15" y="420"/>
                                  </a:lnTo>
                                  <a:lnTo>
                                    <a:pt x="11" y="321"/>
                                  </a:lnTo>
                                  <a:lnTo>
                                    <a:pt x="20" y="264"/>
                                  </a:lnTo>
                                  <a:lnTo>
                                    <a:pt x="28" y="239"/>
                                  </a:lnTo>
                                  <a:lnTo>
                                    <a:pt x="4" y="157"/>
                                  </a:lnTo>
                                  <a:lnTo>
                                    <a:pt x="0" y="130"/>
                                  </a:lnTo>
                                  <a:lnTo>
                                    <a:pt x="476" y="127"/>
                                  </a:lnTo>
                                  <a:lnTo>
                                    <a:pt x="478" y="47"/>
                                  </a:lnTo>
                                  <a:lnTo>
                                    <a:pt x="483" y="0"/>
                                  </a:lnTo>
                                  <a:lnTo>
                                    <a:pt x="520" y="0"/>
                                  </a:lnTo>
                                  <a:lnTo>
                                    <a:pt x="568" y="20"/>
                                  </a:lnTo>
                                  <a:lnTo>
                                    <a:pt x="573" y="97"/>
                                  </a:lnTo>
                                  <a:lnTo>
                                    <a:pt x="588" y="149"/>
                                  </a:lnTo>
                                  <a:lnTo>
                                    <a:pt x="584" y="196"/>
                                  </a:lnTo>
                                  <a:lnTo>
                                    <a:pt x="637" y="233"/>
                                  </a:lnTo>
                                  <a:lnTo>
                                    <a:pt x="656" y="228"/>
                                  </a:lnTo>
                                  <a:lnTo>
                                    <a:pt x="692" y="233"/>
                                  </a:lnTo>
                                  <a:lnTo>
                                    <a:pt x="709" y="253"/>
                                  </a:lnTo>
                                  <a:lnTo>
                                    <a:pt x="749" y="248"/>
                                  </a:lnTo>
                                  <a:lnTo>
                                    <a:pt x="793" y="255"/>
                                  </a:lnTo>
                                  <a:lnTo>
                                    <a:pt x="804" y="272"/>
                                  </a:lnTo>
                                  <a:lnTo>
                                    <a:pt x="804" y="286"/>
                                  </a:lnTo>
                                  <a:lnTo>
                                    <a:pt x="873" y="283"/>
                                  </a:lnTo>
                                  <a:lnTo>
                                    <a:pt x="895" y="255"/>
                                  </a:lnTo>
                                  <a:lnTo>
                                    <a:pt x="997" y="250"/>
                                  </a:lnTo>
                                  <a:lnTo>
                                    <a:pt x="1062" y="270"/>
                                  </a:lnTo>
                                  <a:lnTo>
                                    <a:pt x="1078" y="270"/>
                                  </a:lnTo>
                                  <a:lnTo>
                                    <a:pt x="1067" y="288"/>
                                  </a:lnTo>
                                  <a:lnTo>
                                    <a:pt x="1089" y="308"/>
                                  </a:lnTo>
                                  <a:lnTo>
                                    <a:pt x="1100" y="302"/>
                                  </a:lnTo>
                                  <a:lnTo>
                                    <a:pt x="1111" y="313"/>
                                  </a:lnTo>
                                  <a:lnTo>
                                    <a:pt x="1122" y="360"/>
                                  </a:lnTo>
                                  <a:lnTo>
                                    <a:pt x="1148" y="374"/>
                                  </a:lnTo>
                                  <a:lnTo>
                                    <a:pt x="1175" y="341"/>
                                  </a:lnTo>
                                  <a:lnTo>
                                    <a:pt x="1188" y="332"/>
                                  </a:lnTo>
                                  <a:lnTo>
                                    <a:pt x="1216" y="341"/>
                                  </a:lnTo>
                                  <a:lnTo>
                                    <a:pt x="1232" y="374"/>
                                  </a:lnTo>
                                  <a:lnTo>
                                    <a:pt x="1287" y="387"/>
                                  </a:lnTo>
                                  <a:lnTo>
                                    <a:pt x="1304" y="409"/>
                                  </a:lnTo>
                                  <a:lnTo>
                                    <a:pt x="1328" y="429"/>
                                  </a:lnTo>
                                  <a:lnTo>
                                    <a:pt x="1364" y="429"/>
                                  </a:lnTo>
                                  <a:lnTo>
                                    <a:pt x="1399" y="420"/>
                                  </a:lnTo>
                                  <a:lnTo>
                                    <a:pt x="1490" y="357"/>
                                  </a:lnTo>
                                  <a:lnTo>
                                    <a:pt x="1504" y="365"/>
                                  </a:lnTo>
                                  <a:lnTo>
                                    <a:pt x="1528" y="396"/>
                                  </a:lnTo>
                                  <a:lnTo>
                                    <a:pt x="1666" y="393"/>
                                  </a:lnTo>
                                  <a:lnTo>
                                    <a:pt x="1687" y="398"/>
                                  </a:lnTo>
                                  <a:lnTo>
                                    <a:pt x="1704" y="409"/>
                                  </a:lnTo>
                                  <a:lnTo>
                                    <a:pt x="1739" y="434"/>
                                  </a:lnTo>
                                  <a:lnTo>
                                    <a:pt x="1770" y="420"/>
                                  </a:lnTo>
                                  <a:lnTo>
                                    <a:pt x="1830" y="418"/>
                                  </a:lnTo>
                                  <a:lnTo>
                                    <a:pt x="1794" y="451"/>
                                  </a:lnTo>
                                  <a:lnTo>
                                    <a:pt x="1715" y="497"/>
                                  </a:lnTo>
                                  <a:lnTo>
                                    <a:pt x="1671" y="508"/>
                                  </a:lnTo>
                                  <a:lnTo>
                                    <a:pt x="1638" y="521"/>
                                  </a:lnTo>
                                  <a:lnTo>
                                    <a:pt x="1603" y="558"/>
                                  </a:lnTo>
                                  <a:lnTo>
                                    <a:pt x="1531" y="587"/>
                                  </a:lnTo>
                                  <a:lnTo>
                                    <a:pt x="1501" y="613"/>
                                  </a:lnTo>
                                  <a:lnTo>
                                    <a:pt x="1386" y="738"/>
                                  </a:lnTo>
                                  <a:lnTo>
                                    <a:pt x="1221" y="890"/>
                                  </a:lnTo>
                                  <a:lnTo>
                                    <a:pt x="1203" y="914"/>
                                  </a:lnTo>
                                  <a:lnTo>
                                    <a:pt x="1186" y="930"/>
                                  </a:lnTo>
                                  <a:lnTo>
                                    <a:pt x="1192" y="1120"/>
                                  </a:lnTo>
                                  <a:lnTo>
                                    <a:pt x="1172" y="1142"/>
                                  </a:lnTo>
                                  <a:lnTo>
                                    <a:pt x="1150" y="1153"/>
                                  </a:lnTo>
                                  <a:lnTo>
                                    <a:pt x="1078" y="1210"/>
                                  </a:lnTo>
                                  <a:lnTo>
                                    <a:pt x="1076" y="1241"/>
                                  </a:lnTo>
                                  <a:lnTo>
                                    <a:pt x="1067" y="1248"/>
                                  </a:lnTo>
                                  <a:lnTo>
                                    <a:pt x="1049" y="1301"/>
                                  </a:lnTo>
                                  <a:lnTo>
                                    <a:pt x="1087" y="1320"/>
                                  </a:lnTo>
                                  <a:lnTo>
                                    <a:pt x="1111" y="1364"/>
                                  </a:lnTo>
                                  <a:lnTo>
                                    <a:pt x="1089" y="1404"/>
                                  </a:lnTo>
                                  <a:lnTo>
                                    <a:pt x="1093" y="1441"/>
                                  </a:lnTo>
                                  <a:lnTo>
                                    <a:pt x="1087" y="1498"/>
                                  </a:lnTo>
                                  <a:lnTo>
                                    <a:pt x="1087" y="1591"/>
                                  </a:lnTo>
                                  <a:lnTo>
                                    <a:pt x="1100" y="1611"/>
                                  </a:lnTo>
                                  <a:lnTo>
                                    <a:pt x="1128" y="1630"/>
                                  </a:lnTo>
                                  <a:lnTo>
                                    <a:pt x="1133" y="1646"/>
                                  </a:lnTo>
                                  <a:lnTo>
                                    <a:pt x="1199" y="1657"/>
                                  </a:lnTo>
                                  <a:lnTo>
                                    <a:pt x="1210" y="1665"/>
                                  </a:lnTo>
                                  <a:lnTo>
                                    <a:pt x="1214" y="1681"/>
                                  </a:lnTo>
                                  <a:lnTo>
                                    <a:pt x="1230" y="1692"/>
                                  </a:lnTo>
                                  <a:lnTo>
                                    <a:pt x="1306" y="1725"/>
                                  </a:lnTo>
                                  <a:lnTo>
                                    <a:pt x="1331" y="1780"/>
                                  </a:lnTo>
                                  <a:lnTo>
                                    <a:pt x="1399" y="1833"/>
                                  </a:lnTo>
                                  <a:lnTo>
                                    <a:pt x="1480" y="1887"/>
                                  </a:lnTo>
                                  <a:lnTo>
                                    <a:pt x="1490" y="1907"/>
                                  </a:lnTo>
                                  <a:lnTo>
                                    <a:pt x="1487" y="1951"/>
                                  </a:lnTo>
                                  <a:lnTo>
                                    <a:pt x="1495" y="2014"/>
                                  </a:lnTo>
                                  <a:lnTo>
                                    <a:pt x="179" y="2058"/>
                                  </a:lnTo>
                                  <a:close/>
                                </a:path>
                              </a:pathLst>
                            </a:custGeom>
                            <a:solidFill>
                              <a:schemeClr val="bg1"/>
                            </a:solidFill>
                            <a:ln w="6350">
                              <a:solidFill>
                                <a:schemeClr val="accent1">
                                  <a:lumMod val="40000"/>
                                  <a:lumOff val="60000"/>
                                </a:schemeClr>
                              </a:solidFill>
                              <a:round/>
                              <a:headEnd/>
                              <a:tailEnd/>
                            </a:ln>
                          </p:spPr>
                          <p:txBody>
                            <a:bodyPr/>
                            <a:lstStyle/>
                            <a:p>
                              <a:endParaRPr lang="en-US" sz="960" b="1" dirty="0">
                                <a:latin typeface="+mj-lt"/>
                              </a:endParaRPr>
                            </a:p>
                          </p:txBody>
                        </p:sp>
                        <p:sp>
                          <p:nvSpPr>
                            <p:cNvPr id="1399" name="Freeform 20">
                              <a:extLst>
                                <a:ext uri="{FF2B5EF4-FFF2-40B4-BE49-F238E27FC236}">
                                  <a16:creationId xmlns:a16="http://schemas.microsoft.com/office/drawing/2014/main" id="{8A46DB69-AD79-AB8F-98BD-3FF6210B085A}"/>
                                </a:ext>
                              </a:extLst>
                            </p:cNvPr>
                            <p:cNvSpPr>
                              <a:spLocks/>
                            </p:cNvSpPr>
                            <p:nvPr/>
                          </p:nvSpPr>
                          <p:spPr bwMode="gray">
                            <a:xfrm>
                              <a:off x="5536387" y="2822436"/>
                              <a:ext cx="843357" cy="856194"/>
                            </a:xfrm>
                            <a:custGeom>
                              <a:avLst/>
                              <a:gdLst>
                                <a:gd name="T0" fmla="*/ 0 w 1467"/>
                                <a:gd name="T1" fmla="*/ 0 h 1560"/>
                                <a:gd name="T2" fmla="*/ 0 w 1467"/>
                                <a:gd name="T3" fmla="*/ 0 h 1560"/>
                                <a:gd name="T4" fmla="*/ 0 w 1467"/>
                                <a:gd name="T5" fmla="*/ 0 h 1560"/>
                                <a:gd name="T6" fmla="*/ 0 w 1467"/>
                                <a:gd name="T7" fmla="*/ 0 h 1560"/>
                                <a:gd name="T8" fmla="*/ 0 w 1467"/>
                                <a:gd name="T9" fmla="*/ 0 h 1560"/>
                                <a:gd name="T10" fmla="*/ 0 w 1467"/>
                                <a:gd name="T11" fmla="*/ 0 h 1560"/>
                                <a:gd name="T12" fmla="*/ 0 w 1467"/>
                                <a:gd name="T13" fmla="*/ 0 h 1560"/>
                                <a:gd name="T14" fmla="*/ 0 w 1467"/>
                                <a:gd name="T15" fmla="*/ 0 h 1560"/>
                                <a:gd name="T16" fmla="*/ 0 w 1467"/>
                                <a:gd name="T17" fmla="*/ 0 h 1560"/>
                                <a:gd name="T18" fmla="*/ 0 w 1467"/>
                                <a:gd name="T19" fmla="*/ 0 h 1560"/>
                                <a:gd name="T20" fmla="*/ 0 w 1467"/>
                                <a:gd name="T21" fmla="*/ 0 h 1560"/>
                                <a:gd name="T22" fmla="*/ 0 w 1467"/>
                                <a:gd name="T23" fmla="*/ 0 h 1560"/>
                                <a:gd name="T24" fmla="*/ 0 w 1467"/>
                                <a:gd name="T25" fmla="*/ 0 h 1560"/>
                                <a:gd name="T26" fmla="*/ 0 w 1467"/>
                                <a:gd name="T27" fmla="*/ 0 h 1560"/>
                                <a:gd name="T28" fmla="*/ 0 w 1467"/>
                                <a:gd name="T29" fmla="*/ 0 h 1560"/>
                                <a:gd name="T30" fmla="*/ 0 w 1467"/>
                                <a:gd name="T31" fmla="*/ 0 h 1560"/>
                                <a:gd name="T32" fmla="*/ 0 w 1467"/>
                                <a:gd name="T33" fmla="*/ 0 h 1560"/>
                                <a:gd name="T34" fmla="*/ 0 w 1467"/>
                                <a:gd name="T35" fmla="*/ 0 h 1560"/>
                                <a:gd name="T36" fmla="*/ 0 w 1467"/>
                                <a:gd name="T37" fmla="*/ 0 h 1560"/>
                                <a:gd name="T38" fmla="*/ 0 w 1467"/>
                                <a:gd name="T39" fmla="*/ 0 h 1560"/>
                                <a:gd name="T40" fmla="*/ 0 w 1467"/>
                                <a:gd name="T41" fmla="*/ 0 h 1560"/>
                                <a:gd name="T42" fmla="*/ 0 w 1467"/>
                                <a:gd name="T43" fmla="*/ 0 h 1560"/>
                                <a:gd name="T44" fmla="*/ 0 w 1467"/>
                                <a:gd name="T45" fmla="*/ 0 h 1560"/>
                                <a:gd name="T46" fmla="*/ 0 w 1467"/>
                                <a:gd name="T47" fmla="*/ 0 h 1560"/>
                                <a:gd name="T48" fmla="*/ 0 w 1467"/>
                                <a:gd name="T49" fmla="*/ 0 h 1560"/>
                                <a:gd name="T50" fmla="*/ 0 w 1467"/>
                                <a:gd name="T51" fmla="*/ 0 h 1560"/>
                                <a:gd name="T52" fmla="*/ 0 w 1467"/>
                                <a:gd name="T53" fmla="*/ 0 h 1560"/>
                                <a:gd name="T54" fmla="*/ 0 w 1467"/>
                                <a:gd name="T55" fmla="*/ 0 h 1560"/>
                                <a:gd name="T56" fmla="*/ 0 w 1467"/>
                                <a:gd name="T57" fmla="*/ 0 h 1560"/>
                                <a:gd name="T58" fmla="*/ 0 w 1467"/>
                                <a:gd name="T59" fmla="*/ 0 h 1560"/>
                                <a:gd name="T60" fmla="*/ 0 w 1467"/>
                                <a:gd name="T61" fmla="*/ 0 h 1560"/>
                                <a:gd name="T62" fmla="*/ 0 w 1467"/>
                                <a:gd name="T63" fmla="*/ 0 h 1560"/>
                                <a:gd name="T64" fmla="*/ 0 w 1467"/>
                                <a:gd name="T65" fmla="*/ 0 h 1560"/>
                                <a:gd name="T66" fmla="*/ 0 w 1467"/>
                                <a:gd name="T67" fmla="*/ 0 h 1560"/>
                                <a:gd name="T68" fmla="*/ 0 w 1467"/>
                                <a:gd name="T69" fmla="*/ 0 h 1560"/>
                                <a:gd name="T70" fmla="*/ 0 w 1467"/>
                                <a:gd name="T71" fmla="*/ 0 h 1560"/>
                                <a:gd name="T72" fmla="*/ 0 w 1467"/>
                                <a:gd name="T73" fmla="*/ 0 h 1560"/>
                                <a:gd name="T74" fmla="*/ 0 w 1467"/>
                                <a:gd name="T75" fmla="*/ 0 h 1560"/>
                                <a:gd name="T76" fmla="*/ 0 w 1467"/>
                                <a:gd name="T77" fmla="*/ 0 h 1560"/>
                                <a:gd name="T78" fmla="*/ 0 w 1467"/>
                                <a:gd name="T79" fmla="*/ 0 h 1560"/>
                                <a:gd name="T80" fmla="*/ 0 w 1467"/>
                                <a:gd name="T81" fmla="*/ 0 h 1560"/>
                                <a:gd name="T82" fmla="*/ 0 w 1467"/>
                                <a:gd name="T83" fmla="*/ 0 h 1560"/>
                                <a:gd name="T84" fmla="*/ 0 w 1467"/>
                                <a:gd name="T85" fmla="*/ 0 h 1560"/>
                                <a:gd name="T86" fmla="*/ 0 w 1467"/>
                                <a:gd name="T87" fmla="*/ 0 h 1560"/>
                                <a:gd name="T88" fmla="*/ 0 w 1467"/>
                                <a:gd name="T89" fmla="*/ 0 h 1560"/>
                                <a:gd name="T90" fmla="*/ 0 w 1467"/>
                                <a:gd name="T91" fmla="*/ 0 h 1560"/>
                                <a:gd name="T92" fmla="*/ 0 w 1467"/>
                                <a:gd name="T93" fmla="*/ 0 h 1560"/>
                                <a:gd name="T94" fmla="*/ 0 w 1467"/>
                                <a:gd name="T95" fmla="*/ 0 h 1560"/>
                                <a:gd name="T96" fmla="*/ 0 w 1467"/>
                                <a:gd name="T97" fmla="*/ 0 h 1560"/>
                                <a:gd name="T98" fmla="*/ 0 w 1467"/>
                                <a:gd name="T99" fmla="*/ 0 h 1560"/>
                                <a:gd name="T100" fmla="*/ 0 w 1467"/>
                                <a:gd name="T101" fmla="*/ 0 h 1560"/>
                                <a:gd name="T102" fmla="*/ 0 w 1467"/>
                                <a:gd name="T103" fmla="*/ 0 h 1560"/>
                                <a:gd name="T104" fmla="*/ 0 w 1467"/>
                                <a:gd name="T105" fmla="*/ 0 h 1560"/>
                                <a:gd name="T106" fmla="*/ 0 w 1467"/>
                                <a:gd name="T107" fmla="*/ 0 h 1560"/>
                                <a:gd name="T108" fmla="*/ 0 w 1467"/>
                                <a:gd name="T109" fmla="*/ 0 h 1560"/>
                                <a:gd name="T110" fmla="*/ 0 w 1467"/>
                                <a:gd name="T111" fmla="*/ 0 h 1560"/>
                                <a:gd name="T112" fmla="*/ 0 w 1467"/>
                                <a:gd name="T113" fmla="*/ 0 h 1560"/>
                                <a:gd name="T114" fmla="*/ 0 w 1467"/>
                                <a:gd name="T115" fmla="*/ 0 h 1560"/>
                                <a:gd name="T116" fmla="*/ 0 w 1467"/>
                                <a:gd name="T117" fmla="*/ 0 h 1560"/>
                                <a:gd name="T118" fmla="*/ 0 w 1467"/>
                                <a:gd name="T119" fmla="*/ 0 h 1560"/>
                                <a:gd name="T120" fmla="*/ 0 w 1467"/>
                                <a:gd name="T121" fmla="*/ 0 h 156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67"/>
                                <a:gd name="T184" fmla="*/ 0 h 1560"/>
                                <a:gd name="T185" fmla="*/ 1467 w 1467"/>
                                <a:gd name="T186" fmla="*/ 1560 h 156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67" h="1560">
                                  <a:moveTo>
                                    <a:pt x="622" y="1560"/>
                                  </a:moveTo>
                                  <a:lnTo>
                                    <a:pt x="611" y="1527"/>
                                  </a:lnTo>
                                  <a:lnTo>
                                    <a:pt x="587" y="1505"/>
                                  </a:lnTo>
                                  <a:lnTo>
                                    <a:pt x="507" y="1478"/>
                                  </a:lnTo>
                                  <a:lnTo>
                                    <a:pt x="482" y="1382"/>
                                  </a:lnTo>
                                  <a:lnTo>
                                    <a:pt x="468" y="1338"/>
                                  </a:lnTo>
                                  <a:lnTo>
                                    <a:pt x="490" y="1305"/>
                                  </a:lnTo>
                                  <a:lnTo>
                                    <a:pt x="490" y="1283"/>
                                  </a:lnTo>
                                  <a:lnTo>
                                    <a:pt x="460" y="1256"/>
                                  </a:lnTo>
                                  <a:lnTo>
                                    <a:pt x="446" y="1212"/>
                                  </a:lnTo>
                                  <a:lnTo>
                                    <a:pt x="438" y="1149"/>
                                  </a:lnTo>
                                  <a:lnTo>
                                    <a:pt x="441" y="1105"/>
                                  </a:lnTo>
                                  <a:lnTo>
                                    <a:pt x="431" y="1085"/>
                                  </a:lnTo>
                                  <a:lnTo>
                                    <a:pt x="350" y="1031"/>
                                  </a:lnTo>
                                  <a:lnTo>
                                    <a:pt x="282" y="978"/>
                                  </a:lnTo>
                                  <a:lnTo>
                                    <a:pt x="257" y="923"/>
                                  </a:lnTo>
                                  <a:lnTo>
                                    <a:pt x="181" y="890"/>
                                  </a:lnTo>
                                  <a:lnTo>
                                    <a:pt x="165" y="879"/>
                                  </a:lnTo>
                                  <a:lnTo>
                                    <a:pt x="161" y="863"/>
                                  </a:lnTo>
                                  <a:lnTo>
                                    <a:pt x="150" y="855"/>
                                  </a:lnTo>
                                  <a:lnTo>
                                    <a:pt x="84" y="844"/>
                                  </a:lnTo>
                                  <a:lnTo>
                                    <a:pt x="79" y="828"/>
                                  </a:lnTo>
                                  <a:lnTo>
                                    <a:pt x="51" y="809"/>
                                  </a:lnTo>
                                  <a:lnTo>
                                    <a:pt x="38" y="789"/>
                                  </a:lnTo>
                                  <a:lnTo>
                                    <a:pt x="38" y="696"/>
                                  </a:lnTo>
                                  <a:lnTo>
                                    <a:pt x="44" y="639"/>
                                  </a:lnTo>
                                  <a:lnTo>
                                    <a:pt x="40" y="602"/>
                                  </a:lnTo>
                                  <a:lnTo>
                                    <a:pt x="62" y="562"/>
                                  </a:lnTo>
                                  <a:lnTo>
                                    <a:pt x="38" y="518"/>
                                  </a:lnTo>
                                  <a:lnTo>
                                    <a:pt x="0" y="499"/>
                                  </a:lnTo>
                                  <a:lnTo>
                                    <a:pt x="18" y="446"/>
                                  </a:lnTo>
                                  <a:lnTo>
                                    <a:pt x="27" y="439"/>
                                  </a:lnTo>
                                  <a:lnTo>
                                    <a:pt x="29" y="408"/>
                                  </a:lnTo>
                                  <a:lnTo>
                                    <a:pt x="101" y="351"/>
                                  </a:lnTo>
                                  <a:lnTo>
                                    <a:pt x="123" y="340"/>
                                  </a:lnTo>
                                  <a:lnTo>
                                    <a:pt x="143" y="318"/>
                                  </a:lnTo>
                                  <a:lnTo>
                                    <a:pt x="137" y="128"/>
                                  </a:lnTo>
                                  <a:lnTo>
                                    <a:pt x="154" y="112"/>
                                  </a:lnTo>
                                  <a:lnTo>
                                    <a:pt x="172" y="88"/>
                                  </a:lnTo>
                                  <a:lnTo>
                                    <a:pt x="196" y="101"/>
                                  </a:lnTo>
                                  <a:lnTo>
                                    <a:pt x="229" y="106"/>
                                  </a:lnTo>
                                  <a:lnTo>
                                    <a:pt x="271" y="104"/>
                                  </a:lnTo>
                                  <a:lnTo>
                                    <a:pt x="337" y="66"/>
                                  </a:lnTo>
                                  <a:lnTo>
                                    <a:pt x="460" y="2"/>
                                  </a:lnTo>
                                  <a:lnTo>
                                    <a:pt x="482" y="0"/>
                                  </a:lnTo>
                                  <a:lnTo>
                                    <a:pt x="490" y="13"/>
                                  </a:lnTo>
                                  <a:lnTo>
                                    <a:pt x="490" y="40"/>
                                  </a:lnTo>
                                  <a:lnTo>
                                    <a:pt x="479" y="57"/>
                                  </a:lnTo>
                                  <a:lnTo>
                                    <a:pt x="479" y="73"/>
                                  </a:lnTo>
                                  <a:lnTo>
                                    <a:pt x="466" y="123"/>
                                  </a:lnTo>
                                  <a:lnTo>
                                    <a:pt x="512" y="101"/>
                                  </a:lnTo>
                                  <a:lnTo>
                                    <a:pt x="537" y="101"/>
                                  </a:lnTo>
                                  <a:lnTo>
                                    <a:pt x="567" y="128"/>
                                  </a:lnTo>
                                  <a:lnTo>
                                    <a:pt x="595" y="123"/>
                                  </a:lnTo>
                                  <a:lnTo>
                                    <a:pt x="609" y="142"/>
                                  </a:lnTo>
                                  <a:lnTo>
                                    <a:pt x="644" y="147"/>
                                  </a:lnTo>
                                  <a:lnTo>
                                    <a:pt x="660" y="161"/>
                                  </a:lnTo>
                                  <a:lnTo>
                                    <a:pt x="671" y="202"/>
                                  </a:lnTo>
                                  <a:lnTo>
                                    <a:pt x="688" y="211"/>
                                  </a:lnTo>
                                  <a:lnTo>
                                    <a:pt x="918" y="257"/>
                                  </a:lnTo>
                                  <a:lnTo>
                                    <a:pt x="945" y="257"/>
                                  </a:lnTo>
                                  <a:lnTo>
                                    <a:pt x="995" y="299"/>
                                  </a:lnTo>
                                  <a:lnTo>
                                    <a:pt x="1028" y="299"/>
                                  </a:lnTo>
                                  <a:lnTo>
                                    <a:pt x="1039" y="310"/>
                                  </a:lnTo>
                                  <a:lnTo>
                                    <a:pt x="1050" y="299"/>
                                  </a:lnTo>
                                  <a:lnTo>
                                    <a:pt x="1066" y="299"/>
                                  </a:lnTo>
                                  <a:lnTo>
                                    <a:pt x="1125" y="310"/>
                                  </a:lnTo>
                                  <a:lnTo>
                                    <a:pt x="1160" y="321"/>
                                  </a:lnTo>
                                  <a:lnTo>
                                    <a:pt x="1173" y="334"/>
                                  </a:lnTo>
                                  <a:lnTo>
                                    <a:pt x="1167" y="343"/>
                                  </a:lnTo>
                                  <a:lnTo>
                                    <a:pt x="1165" y="354"/>
                                  </a:lnTo>
                                  <a:lnTo>
                                    <a:pt x="1204" y="364"/>
                                  </a:lnTo>
                                  <a:lnTo>
                                    <a:pt x="1248" y="386"/>
                                  </a:lnTo>
                                  <a:lnTo>
                                    <a:pt x="1253" y="419"/>
                                  </a:lnTo>
                                  <a:lnTo>
                                    <a:pt x="1239" y="507"/>
                                  </a:lnTo>
                                  <a:lnTo>
                                    <a:pt x="1248" y="510"/>
                                  </a:lnTo>
                                  <a:lnTo>
                                    <a:pt x="1292" y="501"/>
                                  </a:lnTo>
                                  <a:lnTo>
                                    <a:pt x="1297" y="507"/>
                                  </a:lnTo>
                                  <a:lnTo>
                                    <a:pt x="1292" y="526"/>
                                  </a:lnTo>
                                  <a:lnTo>
                                    <a:pt x="1277" y="540"/>
                                  </a:lnTo>
                                  <a:lnTo>
                                    <a:pt x="1288" y="581"/>
                                  </a:lnTo>
                                  <a:lnTo>
                                    <a:pt x="1327" y="602"/>
                                  </a:lnTo>
                                  <a:lnTo>
                                    <a:pt x="1321" y="608"/>
                                  </a:lnTo>
                                  <a:lnTo>
                                    <a:pt x="1270" y="661"/>
                                  </a:lnTo>
                                  <a:lnTo>
                                    <a:pt x="1237" y="727"/>
                                  </a:lnTo>
                                  <a:lnTo>
                                    <a:pt x="1226" y="773"/>
                                  </a:lnTo>
                                  <a:lnTo>
                                    <a:pt x="1220" y="795"/>
                                  </a:lnTo>
                                  <a:lnTo>
                                    <a:pt x="1231" y="804"/>
                                  </a:lnTo>
                                  <a:lnTo>
                                    <a:pt x="1270" y="784"/>
                                  </a:lnTo>
                                  <a:lnTo>
                                    <a:pt x="1310" y="707"/>
                                  </a:lnTo>
                                  <a:lnTo>
                                    <a:pt x="1354" y="672"/>
                                  </a:lnTo>
                                  <a:lnTo>
                                    <a:pt x="1376" y="661"/>
                                  </a:lnTo>
                                  <a:lnTo>
                                    <a:pt x="1382" y="641"/>
                                  </a:lnTo>
                                  <a:lnTo>
                                    <a:pt x="1401" y="624"/>
                                  </a:lnTo>
                                  <a:lnTo>
                                    <a:pt x="1412" y="602"/>
                                  </a:lnTo>
                                  <a:lnTo>
                                    <a:pt x="1409" y="578"/>
                                  </a:lnTo>
                                  <a:lnTo>
                                    <a:pt x="1412" y="559"/>
                                  </a:lnTo>
                                  <a:lnTo>
                                    <a:pt x="1423" y="551"/>
                                  </a:lnTo>
                                  <a:lnTo>
                                    <a:pt x="1434" y="529"/>
                                  </a:lnTo>
                                  <a:lnTo>
                                    <a:pt x="1445" y="518"/>
                                  </a:lnTo>
                                  <a:lnTo>
                                    <a:pt x="1459" y="515"/>
                                  </a:lnTo>
                                  <a:lnTo>
                                    <a:pt x="1467" y="529"/>
                                  </a:lnTo>
                                  <a:lnTo>
                                    <a:pt x="1461" y="573"/>
                                  </a:lnTo>
                                  <a:lnTo>
                                    <a:pt x="1426" y="661"/>
                                  </a:lnTo>
                                  <a:lnTo>
                                    <a:pt x="1409" y="683"/>
                                  </a:lnTo>
                                  <a:lnTo>
                                    <a:pt x="1401" y="716"/>
                                  </a:lnTo>
                                  <a:lnTo>
                                    <a:pt x="1401" y="734"/>
                                  </a:lnTo>
                                  <a:lnTo>
                                    <a:pt x="1369" y="806"/>
                                  </a:lnTo>
                                  <a:lnTo>
                                    <a:pt x="1369" y="868"/>
                                  </a:lnTo>
                                  <a:lnTo>
                                    <a:pt x="1365" y="912"/>
                                  </a:lnTo>
                                  <a:lnTo>
                                    <a:pt x="1332" y="945"/>
                                  </a:lnTo>
                                  <a:lnTo>
                                    <a:pt x="1325" y="967"/>
                                  </a:lnTo>
                                  <a:lnTo>
                                    <a:pt x="1336" y="1017"/>
                                  </a:lnTo>
                                  <a:lnTo>
                                    <a:pt x="1338" y="1102"/>
                                  </a:lnTo>
                                  <a:lnTo>
                                    <a:pt x="1325" y="1121"/>
                                  </a:lnTo>
                                  <a:lnTo>
                                    <a:pt x="1297" y="1209"/>
                                  </a:lnTo>
                                  <a:lnTo>
                                    <a:pt x="1314" y="1338"/>
                                  </a:lnTo>
                                  <a:lnTo>
                                    <a:pt x="1349" y="1426"/>
                                  </a:lnTo>
                                  <a:lnTo>
                                    <a:pt x="1341" y="1439"/>
                                  </a:lnTo>
                                  <a:lnTo>
                                    <a:pt x="1347" y="1459"/>
                                  </a:lnTo>
                                  <a:lnTo>
                                    <a:pt x="1343" y="1472"/>
                                  </a:lnTo>
                                  <a:lnTo>
                                    <a:pt x="1347" y="1511"/>
                                  </a:lnTo>
                                  <a:lnTo>
                                    <a:pt x="622" y="1560"/>
                                  </a:lnTo>
                                  <a:close/>
                                </a:path>
                              </a:pathLst>
                            </a:custGeom>
                            <a:solidFill>
                              <a:schemeClr val="accent1">
                                <a:lumMod val="40000"/>
                                <a:lumOff val="60000"/>
                              </a:schemeClr>
                            </a:solidFill>
                            <a:ln w="6350">
                              <a:solidFill>
                                <a:srgbClr val="FFFFFF"/>
                              </a:solidFill>
                              <a:round/>
                              <a:headEnd/>
                              <a:tailEnd/>
                            </a:ln>
                          </p:spPr>
                          <p:txBody>
                            <a:bodyPr/>
                            <a:lstStyle/>
                            <a:p>
                              <a:endParaRPr lang="en-US" sz="960" b="1" dirty="0">
                                <a:latin typeface="+mj-lt"/>
                              </a:endParaRPr>
                            </a:p>
                          </p:txBody>
                        </p:sp>
                        <p:grpSp>
                          <p:nvGrpSpPr>
                            <p:cNvPr id="1400" name="Group 44">
                              <a:extLst>
                                <a:ext uri="{FF2B5EF4-FFF2-40B4-BE49-F238E27FC236}">
                                  <a16:creationId xmlns:a16="http://schemas.microsoft.com/office/drawing/2014/main" id="{24A5D915-4D20-54B4-8B71-63059F6D6F77}"/>
                                </a:ext>
                              </a:extLst>
                            </p:cNvPr>
                            <p:cNvGrpSpPr>
                              <a:grpSpLocks/>
                            </p:cNvGrpSpPr>
                            <p:nvPr/>
                          </p:nvGrpSpPr>
                          <p:grpSpPr bwMode="auto">
                            <a:xfrm>
                              <a:off x="5876173" y="2701972"/>
                              <a:ext cx="1208411" cy="1068224"/>
                              <a:chOff x="3481" y="1431"/>
                              <a:chExt cx="641" cy="607"/>
                            </a:xfrm>
                            <a:solidFill>
                              <a:schemeClr val="tx2">
                                <a:lumMod val="20000"/>
                                <a:lumOff val="80000"/>
                              </a:schemeClr>
                            </a:solidFill>
                          </p:grpSpPr>
                          <p:sp>
                            <p:nvSpPr>
                              <p:cNvPr id="1425" name="Freeform 22">
                                <a:extLst>
                                  <a:ext uri="{FF2B5EF4-FFF2-40B4-BE49-F238E27FC236}">
                                    <a16:creationId xmlns:a16="http://schemas.microsoft.com/office/drawing/2014/main" id="{BC6ED566-AC82-6461-CD64-08E62CE00949}"/>
                                  </a:ext>
                                </a:extLst>
                              </p:cNvPr>
                              <p:cNvSpPr>
                                <a:spLocks/>
                              </p:cNvSpPr>
                              <p:nvPr/>
                            </p:nvSpPr>
                            <p:spPr bwMode="gray">
                              <a:xfrm>
                                <a:off x="3792" y="1585"/>
                                <a:ext cx="330" cy="453"/>
                              </a:xfrm>
                              <a:custGeom>
                                <a:avLst/>
                                <a:gdLst>
                                  <a:gd name="T0" fmla="*/ 0 w 1081"/>
                                  <a:gd name="T1" fmla="*/ 0 h 1481"/>
                                  <a:gd name="T2" fmla="*/ 0 w 1081"/>
                                  <a:gd name="T3" fmla="*/ 0 h 1481"/>
                                  <a:gd name="T4" fmla="*/ 0 w 1081"/>
                                  <a:gd name="T5" fmla="*/ 0 h 1481"/>
                                  <a:gd name="T6" fmla="*/ 0 w 1081"/>
                                  <a:gd name="T7" fmla="*/ 0 h 1481"/>
                                  <a:gd name="T8" fmla="*/ 0 w 1081"/>
                                  <a:gd name="T9" fmla="*/ 0 h 1481"/>
                                  <a:gd name="T10" fmla="*/ 0 w 1081"/>
                                  <a:gd name="T11" fmla="*/ 0 h 1481"/>
                                  <a:gd name="T12" fmla="*/ 0 w 1081"/>
                                  <a:gd name="T13" fmla="*/ 0 h 1481"/>
                                  <a:gd name="T14" fmla="*/ 0 w 1081"/>
                                  <a:gd name="T15" fmla="*/ 0 h 1481"/>
                                  <a:gd name="T16" fmla="*/ 0 w 1081"/>
                                  <a:gd name="T17" fmla="*/ 0 h 1481"/>
                                  <a:gd name="T18" fmla="*/ 0 w 1081"/>
                                  <a:gd name="T19" fmla="*/ 0 h 1481"/>
                                  <a:gd name="T20" fmla="*/ 0 w 1081"/>
                                  <a:gd name="T21" fmla="*/ 0 h 1481"/>
                                  <a:gd name="T22" fmla="*/ 0 w 1081"/>
                                  <a:gd name="T23" fmla="*/ 0 h 1481"/>
                                  <a:gd name="T24" fmla="*/ 0 w 1081"/>
                                  <a:gd name="T25" fmla="*/ 0 h 1481"/>
                                  <a:gd name="T26" fmla="*/ 0 w 1081"/>
                                  <a:gd name="T27" fmla="*/ 0 h 1481"/>
                                  <a:gd name="T28" fmla="*/ 0 w 1081"/>
                                  <a:gd name="T29" fmla="*/ 0 h 1481"/>
                                  <a:gd name="T30" fmla="*/ 0 w 1081"/>
                                  <a:gd name="T31" fmla="*/ 0 h 1481"/>
                                  <a:gd name="T32" fmla="*/ 0 w 1081"/>
                                  <a:gd name="T33" fmla="*/ 0 h 1481"/>
                                  <a:gd name="T34" fmla="*/ 0 w 1081"/>
                                  <a:gd name="T35" fmla="*/ 0 h 1481"/>
                                  <a:gd name="T36" fmla="*/ 0 w 1081"/>
                                  <a:gd name="T37" fmla="*/ 0 h 1481"/>
                                  <a:gd name="T38" fmla="*/ 0 w 1081"/>
                                  <a:gd name="T39" fmla="*/ 0 h 1481"/>
                                  <a:gd name="T40" fmla="*/ 0 w 1081"/>
                                  <a:gd name="T41" fmla="*/ 0 h 1481"/>
                                  <a:gd name="T42" fmla="*/ 0 w 1081"/>
                                  <a:gd name="T43" fmla="*/ 0 h 1481"/>
                                  <a:gd name="T44" fmla="*/ 0 w 1081"/>
                                  <a:gd name="T45" fmla="*/ 0 h 1481"/>
                                  <a:gd name="T46" fmla="*/ 0 w 1081"/>
                                  <a:gd name="T47" fmla="*/ 0 h 1481"/>
                                  <a:gd name="T48" fmla="*/ 0 w 1081"/>
                                  <a:gd name="T49" fmla="*/ 0 h 1481"/>
                                  <a:gd name="T50" fmla="*/ 0 w 1081"/>
                                  <a:gd name="T51" fmla="*/ 0 h 1481"/>
                                  <a:gd name="T52" fmla="*/ 0 w 1081"/>
                                  <a:gd name="T53" fmla="*/ 0 h 1481"/>
                                  <a:gd name="T54" fmla="*/ 0 w 1081"/>
                                  <a:gd name="T55" fmla="*/ 0 h 1481"/>
                                  <a:gd name="T56" fmla="*/ 0 w 1081"/>
                                  <a:gd name="T57" fmla="*/ 0 h 1481"/>
                                  <a:gd name="T58" fmla="*/ 0 w 1081"/>
                                  <a:gd name="T59" fmla="*/ 0 h 1481"/>
                                  <a:gd name="T60" fmla="*/ 0 w 1081"/>
                                  <a:gd name="T61" fmla="*/ 0 h 1481"/>
                                  <a:gd name="T62" fmla="*/ 0 w 1081"/>
                                  <a:gd name="T63" fmla="*/ 0 h 1481"/>
                                  <a:gd name="T64" fmla="*/ 0 w 1081"/>
                                  <a:gd name="T65" fmla="*/ 0 h 1481"/>
                                  <a:gd name="T66" fmla="*/ 0 w 1081"/>
                                  <a:gd name="T67" fmla="*/ 0 h 1481"/>
                                  <a:gd name="T68" fmla="*/ 0 w 1081"/>
                                  <a:gd name="T69" fmla="*/ 0 h 1481"/>
                                  <a:gd name="T70" fmla="*/ 0 w 1081"/>
                                  <a:gd name="T71" fmla="*/ 0 h 1481"/>
                                  <a:gd name="T72" fmla="*/ 0 w 1081"/>
                                  <a:gd name="T73" fmla="*/ 0 h 1481"/>
                                  <a:gd name="T74" fmla="*/ 0 w 1081"/>
                                  <a:gd name="T75" fmla="*/ 0 h 1481"/>
                                  <a:gd name="T76" fmla="*/ 0 w 1081"/>
                                  <a:gd name="T77" fmla="*/ 0 h 1481"/>
                                  <a:gd name="T78" fmla="*/ 0 w 1081"/>
                                  <a:gd name="T79" fmla="*/ 0 h 1481"/>
                                  <a:gd name="T80" fmla="*/ 0 w 1081"/>
                                  <a:gd name="T81" fmla="*/ 0 h 1481"/>
                                  <a:gd name="T82" fmla="*/ 0 w 1081"/>
                                  <a:gd name="T83" fmla="*/ 0 h 1481"/>
                                  <a:gd name="T84" fmla="*/ 0 w 1081"/>
                                  <a:gd name="T85" fmla="*/ 0 h 1481"/>
                                  <a:gd name="T86" fmla="*/ 0 w 1081"/>
                                  <a:gd name="T87" fmla="*/ 0 h 1481"/>
                                  <a:gd name="T88" fmla="*/ 0 w 1081"/>
                                  <a:gd name="T89" fmla="*/ 0 h 1481"/>
                                  <a:gd name="T90" fmla="*/ 0 w 1081"/>
                                  <a:gd name="T91" fmla="*/ 0 h 1481"/>
                                  <a:gd name="T92" fmla="*/ 0 w 1081"/>
                                  <a:gd name="T93" fmla="*/ 0 h 1481"/>
                                  <a:gd name="T94" fmla="*/ 0 w 1081"/>
                                  <a:gd name="T95" fmla="*/ 0 h 1481"/>
                                  <a:gd name="T96" fmla="*/ 0 w 1081"/>
                                  <a:gd name="T97" fmla="*/ 0 h 1481"/>
                                  <a:gd name="T98" fmla="*/ 0 w 1081"/>
                                  <a:gd name="T99" fmla="*/ 0 h 1481"/>
                                  <a:gd name="T100" fmla="*/ 0 w 1081"/>
                                  <a:gd name="T101" fmla="*/ 0 h 1481"/>
                                  <a:gd name="T102" fmla="*/ 0 w 1081"/>
                                  <a:gd name="T103" fmla="*/ 0 h 1481"/>
                                  <a:gd name="T104" fmla="*/ 0 w 1081"/>
                                  <a:gd name="T105" fmla="*/ 0 h 1481"/>
                                  <a:gd name="T106" fmla="*/ 0 w 1081"/>
                                  <a:gd name="T107" fmla="*/ 0 h 148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081"/>
                                  <a:gd name="T163" fmla="*/ 0 h 1481"/>
                                  <a:gd name="T164" fmla="*/ 1081 w 1081"/>
                                  <a:gd name="T165" fmla="*/ 1481 h 148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081" h="1481">
                                    <a:moveTo>
                                      <a:pt x="0" y="1481"/>
                                    </a:moveTo>
                                    <a:lnTo>
                                      <a:pt x="538" y="1413"/>
                                    </a:lnTo>
                                    <a:lnTo>
                                      <a:pt x="541" y="1429"/>
                                    </a:lnTo>
                                    <a:lnTo>
                                      <a:pt x="881" y="1385"/>
                                    </a:lnTo>
                                    <a:lnTo>
                                      <a:pt x="886" y="1369"/>
                                    </a:lnTo>
                                    <a:lnTo>
                                      <a:pt x="928" y="1286"/>
                                    </a:lnTo>
                                    <a:lnTo>
                                      <a:pt x="944" y="1264"/>
                                    </a:lnTo>
                                    <a:lnTo>
                                      <a:pt x="941" y="1209"/>
                                    </a:lnTo>
                                    <a:lnTo>
                                      <a:pt x="954" y="1165"/>
                                    </a:lnTo>
                                    <a:lnTo>
                                      <a:pt x="998" y="1130"/>
                                    </a:lnTo>
                                    <a:lnTo>
                                      <a:pt x="998" y="1083"/>
                                    </a:lnTo>
                                    <a:lnTo>
                                      <a:pt x="1007" y="1075"/>
                                    </a:lnTo>
                                    <a:lnTo>
                                      <a:pt x="1007" y="1050"/>
                                    </a:lnTo>
                                    <a:lnTo>
                                      <a:pt x="1031" y="1028"/>
                                    </a:lnTo>
                                    <a:lnTo>
                                      <a:pt x="1042" y="1053"/>
                                    </a:lnTo>
                                    <a:lnTo>
                                      <a:pt x="1051" y="1055"/>
                                    </a:lnTo>
                                    <a:lnTo>
                                      <a:pt x="1068" y="1044"/>
                                    </a:lnTo>
                                    <a:lnTo>
                                      <a:pt x="1075" y="1033"/>
                                    </a:lnTo>
                                    <a:lnTo>
                                      <a:pt x="1081" y="1009"/>
                                    </a:lnTo>
                                    <a:lnTo>
                                      <a:pt x="1073" y="963"/>
                                    </a:lnTo>
                                    <a:lnTo>
                                      <a:pt x="1079" y="902"/>
                                    </a:lnTo>
                                    <a:lnTo>
                                      <a:pt x="1062" y="864"/>
                                    </a:lnTo>
                                    <a:lnTo>
                                      <a:pt x="1051" y="779"/>
                                    </a:lnTo>
                                    <a:lnTo>
                                      <a:pt x="974" y="578"/>
                                    </a:lnTo>
                                    <a:lnTo>
                                      <a:pt x="897" y="554"/>
                                    </a:lnTo>
                                    <a:lnTo>
                                      <a:pt x="867" y="572"/>
                                    </a:lnTo>
                                    <a:lnTo>
                                      <a:pt x="831" y="609"/>
                                    </a:lnTo>
                                    <a:lnTo>
                                      <a:pt x="741" y="743"/>
                                    </a:lnTo>
                                    <a:lnTo>
                                      <a:pt x="732" y="743"/>
                                    </a:lnTo>
                                    <a:lnTo>
                                      <a:pt x="725" y="737"/>
                                    </a:lnTo>
                                    <a:lnTo>
                                      <a:pt x="689" y="724"/>
                                    </a:lnTo>
                                    <a:lnTo>
                                      <a:pt x="678" y="713"/>
                                    </a:lnTo>
                                    <a:lnTo>
                                      <a:pt x="664" y="682"/>
                                    </a:lnTo>
                                    <a:lnTo>
                                      <a:pt x="675" y="627"/>
                                    </a:lnTo>
                                    <a:lnTo>
                                      <a:pt x="692" y="603"/>
                                    </a:lnTo>
                                    <a:lnTo>
                                      <a:pt x="736" y="576"/>
                                    </a:lnTo>
                                    <a:lnTo>
                                      <a:pt x="747" y="552"/>
                                    </a:lnTo>
                                    <a:lnTo>
                                      <a:pt x="749" y="532"/>
                                    </a:lnTo>
                                    <a:lnTo>
                                      <a:pt x="754" y="508"/>
                                    </a:lnTo>
                                    <a:lnTo>
                                      <a:pt x="776" y="497"/>
                                    </a:lnTo>
                                    <a:lnTo>
                                      <a:pt x="796" y="453"/>
                                    </a:lnTo>
                                    <a:lnTo>
                                      <a:pt x="796" y="365"/>
                                    </a:lnTo>
                                    <a:lnTo>
                                      <a:pt x="782" y="321"/>
                                    </a:lnTo>
                                    <a:lnTo>
                                      <a:pt x="769" y="296"/>
                                    </a:lnTo>
                                    <a:lnTo>
                                      <a:pt x="741" y="263"/>
                                    </a:lnTo>
                                    <a:lnTo>
                                      <a:pt x="732" y="247"/>
                                    </a:lnTo>
                                    <a:lnTo>
                                      <a:pt x="738" y="225"/>
                                    </a:lnTo>
                                    <a:lnTo>
                                      <a:pt x="769" y="214"/>
                                    </a:lnTo>
                                    <a:lnTo>
                                      <a:pt x="774" y="205"/>
                                    </a:lnTo>
                                    <a:lnTo>
                                      <a:pt x="738" y="143"/>
                                    </a:lnTo>
                                    <a:lnTo>
                                      <a:pt x="708" y="126"/>
                                    </a:lnTo>
                                    <a:lnTo>
                                      <a:pt x="618" y="90"/>
                                    </a:lnTo>
                                    <a:lnTo>
                                      <a:pt x="552" y="80"/>
                                    </a:lnTo>
                                    <a:lnTo>
                                      <a:pt x="530" y="52"/>
                                    </a:lnTo>
                                    <a:lnTo>
                                      <a:pt x="477" y="41"/>
                                    </a:lnTo>
                                    <a:lnTo>
                                      <a:pt x="429" y="25"/>
                                    </a:lnTo>
                                    <a:lnTo>
                                      <a:pt x="392" y="0"/>
                                    </a:lnTo>
                                    <a:lnTo>
                                      <a:pt x="370" y="19"/>
                                    </a:lnTo>
                                    <a:lnTo>
                                      <a:pt x="343" y="30"/>
                                    </a:lnTo>
                                    <a:lnTo>
                                      <a:pt x="315" y="80"/>
                                    </a:lnTo>
                                    <a:lnTo>
                                      <a:pt x="315" y="117"/>
                                    </a:lnTo>
                                    <a:lnTo>
                                      <a:pt x="321" y="134"/>
                                    </a:lnTo>
                                    <a:lnTo>
                                      <a:pt x="332" y="134"/>
                                    </a:lnTo>
                                    <a:lnTo>
                                      <a:pt x="337" y="150"/>
                                    </a:lnTo>
                                    <a:lnTo>
                                      <a:pt x="326" y="156"/>
                                    </a:lnTo>
                                    <a:lnTo>
                                      <a:pt x="304" y="167"/>
                                    </a:lnTo>
                                    <a:lnTo>
                                      <a:pt x="288" y="178"/>
                                    </a:lnTo>
                                    <a:lnTo>
                                      <a:pt x="269" y="203"/>
                                    </a:lnTo>
                                    <a:lnTo>
                                      <a:pt x="249" y="238"/>
                                    </a:lnTo>
                                    <a:lnTo>
                                      <a:pt x="255" y="277"/>
                                    </a:lnTo>
                                    <a:lnTo>
                                      <a:pt x="260" y="313"/>
                                    </a:lnTo>
                                    <a:lnTo>
                                      <a:pt x="238" y="354"/>
                                    </a:lnTo>
                                    <a:lnTo>
                                      <a:pt x="209" y="370"/>
                                    </a:lnTo>
                                    <a:lnTo>
                                      <a:pt x="203" y="339"/>
                                    </a:lnTo>
                                    <a:lnTo>
                                      <a:pt x="218" y="304"/>
                                    </a:lnTo>
                                    <a:lnTo>
                                      <a:pt x="203" y="266"/>
                                    </a:lnTo>
                                    <a:lnTo>
                                      <a:pt x="209" y="252"/>
                                    </a:lnTo>
                                    <a:lnTo>
                                      <a:pt x="207" y="241"/>
                                    </a:lnTo>
                                    <a:lnTo>
                                      <a:pt x="192" y="249"/>
                                    </a:lnTo>
                                    <a:lnTo>
                                      <a:pt x="176" y="277"/>
                                    </a:lnTo>
                                    <a:lnTo>
                                      <a:pt x="170" y="310"/>
                                    </a:lnTo>
                                    <a:lnTo>
                                      <a:pt x="159" y="328"/>
                                    </a:lnTo>
                                    <a:lnTo>
                                      <a:pt x="141" y="328"/>
                                    </a:lnTo>
                                    <a:lnTo>
                                      <a:pt x="108" y="356"/>
                                    </a:lnTo>
                                    <a:lnTo>
                                      <a:pt x="97" y="381"/>
                                    </a:lnTo>
                                    <a:lnTo>
                                      <a:pt x="91" y="400"/>
                                    </a:lnTo>
                                    <a:lnTo>
                                      <a:pt x="64" y="433"/>
                                    </a:lnTo>
                                    <a:lnTo>
                                      <a:pt x="60" y="488"/>
                                    </a:lnTo>
                                    <a:lnTo>
                                      <a:pt x="58" y="552"/>
                                    </a:lnTo>
                                    <a:lnTo>
                                      <a:pt x="53" y="587"/>
                                    </a:lnTo>
                                    <a:lnTo>
                                      <a:pt x="31" y="633"/>
                                    </a:lnTo>
                                    <a:lnTo>
                                      <a:pt x="11" y="660"/>
                                    </a:lnTo>
                                    <a:lnTo>
                                      <a:pt x="16" y="691"/>
                                    </a:lnTo>
                                    <a:lnTo>
                                      <a:pt x="42" y="768"/>
                                    </a:lnTo>
                                    <a:lnTo>
                                      <a:pt x="27" y="814"/>
                                    </a:lnTo>
                                    <a:lnTo>
                                      <a:pt x="47" y="855"/>
                                    </a:lnTo>
                                    <a:lnTo>
                                      <a:pt x="97" y="960"/>
                                    </a:lnTo>
                                    <a:lnTo>
                                      <a:pt x="132" y="1044"/>
                                    </a:lnTo>
                                    <a:lnTo>
                                      <a:pt x="132" y="1116"/>
                                    </a:lnTo>
                                    <a:lnTo>
                                      <a:pt x="148" y="1132"/>
                                    </a:lnTo>
                                    <a:lnTo>
                                      <a:pt x="148" y="1143"/>
                                    </a:lnTo>
                                    <a:lnTo>
                                      <a:pt x="137" y="1154"/>
                                    </a:lnTo>
                                    <a:lnTo>
                                      <a:pt x="130" y="1229"/>
                                    </a:lnTo>
                                    <a:lnTo>
                                      <a:pt x="115" y="1281"/>
                                    </a:lnTo>
                                    <a:lnTo>
                                      <a:pt x="97" y="1332"/>
                                    </a:lnTo>
                                    <a:lnTo>
                                      <a:pt x="53" y="1435"/>
                                    </a:lnTo>
                                    <a:lnTo>
                                      <a:pt x="14" y="1468"/>
                                    </a:lnTo>
                                    <a:lnTo>
                                      <a:pt x="0" y="1481"/>
                                    </a:lnTo>
                                    <a:close/>
                                  </a:path>
                                </a:pathLst>
                              </a:custGeom>
                              <a:solidFill>
                                <a:schemeClr val="accent1">
                                  <a:lumMod val="40000"/>
                                  <a:lumOff val="60000"/>
                                </a:schemeClr>
                              </a:solidFill>
                              <a:ln w="6350">
                                <a:solidFill>
                                  <a:srgbClr val="FFFFFF"/>
                                </a:solidFill>
                                <a:round/>
                                <a:headEnd/>
                                <a:tailEnd/>
                              </a:ln>
                            </p:spPr>
                            <p:txBody>
                              <a:bodyPr anchor="ctr"/>
                              <a:lstStyle/>
                              <a:p>
                                <a:pPr algn="ctr"/>
                                <a:endParaRPr lang="en-US" sz="960" dirty="0">
                                  <a:latin typeface="+mj-lt"/>
                                </a:endParaRPr>
                              </a:p>
                              <a:p>
                                <a:pPr algn="ctr"/>
                                <a:endParaRPr lang="en-US" sz="960" dirty="0">
                                  <a:latin typeface="+mj-lt"/>
                                </a:endParaRPr>
                              </a:p>
                              <a:p>
                                <a:pPr algn="ctr"/>
                                <a:endParaRPr lang="en-US" sz="850" dirty="0">
                                  <a:latin typeface="+mj-lt"/>
                                </a:endParaRPr>
                              </a:p>
                            </p:txBody>
                          </p:sp>
                          <p:sp>
                            <p:nvSpPr>
                              <p:cNvPr id="1426" name="Freeform 23">
                                <a:extLst>
                                  <a:ext uri="{FF2B5EF4-FFF2-40B4-BE49-F238E27FC236}">
                                    <a16:creationId xmlns:a16="http://schemas.microsoft.com/office/drawing/2014/main" id="{1812C6EA-7EBA-E637-E556-91D16E62B42C}"/>
                                  </a:ext>
                                </a:extLst>
                              </p:cNvPr>
                              <p:cNvSpPr>
                                <a:spLocks/>
                              </p:cNvSpPr>
                              <p:nvPr/>
                            </p:nvSpPr>
                            <p:spPr bwMode="gray">
                              <a:xfrm>
                                <a:off x="3481" y="1431"/>
                                <a:ext cx="517" cy="255"/>
                              </a:xfrm>
                              <a:custGeom>
                                <a:avLst/>
                                <a:gdLst>
                                  <a:gd name="T0" fmla="*/ 0 w 1692"/>
                                  <a:gd name="T1" fmla="*/ 0 h 833"/>
                                  <a:gd name="T2" fmla="*/ 0 w 1692"/>
                                  <a:gd name="T3" fmla="*/ 0 h 833"/>
                                  <a:gd name="T4" fmla="*/ 0 w 1692"/>
                                  <a:gd name="T5" fmla="*/ 0 h 833"/>
                                  <a:gd name="T6" fmla="*/ 0 w 1692"/>
                                  <a:gd name="T7" fmla="*/ 0 h 833"/>
                                  <a:gd name="T8" fmla="*/ 0 w 1692"/>
                                  <a:gd name="T9" fmla="*/ 0 h 833"/>
                                  <a:gd name="T10" fmla="*/ 0 w 1692"/>
                                  <a:gd name="T11" fmla="*/ 0 h 833"/>
                                  <a:gd name="T12" fmla="*/ 0 w 1692"/>
                                  <a:gd name="T13" fmla="*/ 0 h 833"/>
                                  <a:gd name="T14" fmla="*/ 0 w 1692"/>
                                  <a:gd name="T15" fmla="*/ 0 h 833"/>
                                  <a:gd name="T16" fmla="*/ 0 w 1692"/>
                                  <a:gd name="T17" fmla="*/ 0 h 833"/>
                                  <a:gd name="T18" fmla="*/ 0 w 1692"/>
                                  <a:gd name="T19" fmla="*/ 0 h 833"/>
                                  <a:gd name="T20" fmla="*/ 0 w 1692"/>
                                  <a:gd name="T21" fmla="*/ 0 h 833"/>
                                  <a:gd name="T22" fmla="*/ 0 w 1692"/>
                                  <a:gd name="T23" fmla="*/ 0 h 833"/>
                                  <a:gd name="T24" fmla="*/ 0 w 1692"/>
                                  <a:gd name="T25" fmla="*/ 0 h 833"/>
                                  <a:gd name="T26" fmla="*/ 0 w 1692"/>
                                  <a:gd name="T27" fmla="*/ 0 h 833"/>
                                  <a:gd name="T28" fmla="*/ 0 w 1692"/>
                                  <a:gd name="T29" fmla="*/ 0 h 833"/>
                                  <a:gd name="T30" fmla="*/ 0 w 1692"/>
                                  <a:gd name="T31" fmla="*/ 0 h 833"/>
                                  <a:gd name="T32" fmla="*/ 0 w 1692"/>
                                  <a:gd name="T33" fmla="*/ 0 h 833"/>
                                  <a:gd name="T34" fmla="*/ 0 w 1692"/>
                                  <a:gd name="T35" fmla="*/ 0 h 833"/>
                                  <a:gd name="T36" fmla="*/ 0 w 1692"/>
                                  <a:gd name="T37" fmla="*/ 0 h 833"/>
                                  <a:gd name="T38" fmla="*/ 0 w 1692"/>
                                  <a:gd name="T39" fmla="*/ 0 h 833"/>
                                  <a:gd name="T40" fmla="*/ 0 w 1692"/>
                                  <a:gd name="T41" fmla="*/ 0 h 833"/>
                                  <a:gd name="T42" fmla="*/ 0 w 1692"/>
                                  <a:gd name="T43" fmla="*/ 0 h 833"/>
                                  <a:gd name="T44" fmla="*/ 0 w 1692"/>
                                  <a:gd name="T45" fmla="*/ 0 h 833"/>
                                  <a:gd name="T46" fmla="*/ 0 w 1692"/>
                                  <a:gd name="T47" fmla="*/ 0 h 833"/>
                                  <a:gd name="T48" fmla="*/ 0 w 1692"/>
                                  <a:gd name="T49" fmla="*/ 0 h 833"/>
                                  <a:gd name="T50" fmla="*/ 0 w 1692"/>
                                  <a:gd name="T51" fmla="*/ 0 h 833"/>
                                  <a:gd name="T52" fmla="*/ 0 w 1692"/>
                                  <a:gd name="T53" fmla="*/ 0 h 833"/>
                                  <a:gd name="T54" fmla="*/ 0 w 1692"/>
                                  <a:gd name="T55" fmla="*/ 0 h 833"/>
                                  <a:gd name="T56" fmla="*/ 0 w 1692"/>
                                  <a:gd name="T57" fmla="*/ 0 h 833"/>
                                  <a:gd name="T58" fmla="*/ 0 w 1692"/>
                                  <a:gd name="T59" fmla="*/ 0 h 833"/>
                                  <a:gd name="T60" fmla="*/ 0 w 1692"/>
                                  <a:gd name="T61" fmla="*/ 0 h 833"/>
                                  <a:gd name="T62" fmla="*/ 0 w 1692"/>
                                  <a:gd name="T63" fmla="*/ 0 h 833"/>
                                  <a:gd name="T64" fmla="*/ 0 w 1692"/>
                                  <a:gd name="T65" fmla="*/ 0 h 833"/>
                                  <a:gd name="T66" fmla="*/ 0 w 1692"/>
                                  <a:gd name="T67" fmla="*/ 0 h 833"/>
                                  <a:gd name="T68" fmla="*/ 0 w 1692"/>
                                  <a:gd name="T69" fmla="*/ 0 h 833"/>
                                  <a:gd name="T70" fmla="*/ 0 w 1692"/>
                                  <a:gd name="T71" fmla="*/ 0 h 833"/>
                                  <a:gd name="T72" fmla="*/ 0 w 1692"/>
                                  <a:gd name="T73" fmla="*/ 0 h 833"/>
                                  <a:gd name="T74" fmla="*/ 0 w 1692"/>
                                  <a:gd name="T75" fmla="*/ 0 h 833"/>
                                  <a:gd name="T76" fmla="*/ 0 w 1692"/>
                                  <a:gd name="T77" fmla="*/ 0 h 833"/>
                                  <a:gd name="T78" fmla="*/ 0 w 1692"/>
                                  <a:gd name="T79" fmla="*/ 0 h 833"/>
                                  <a:gd name="T80" fmla="*/ 0 w 1692"/>
                                  <a:gd name="T81" fmla="*/ 0 h 833"/>
                                  <a:gd name="T82" fmla="*/ 0 w 1692"/>
                                  <a:gd name="T83" fmla="*/ 0 h 833"/>
                                  <a:gd name="T84" fmla="*/ 0 w 1692"/>
                                  <a:gd name="T85" fmla="*/ 0 h 833"/>
                                  <a:gd name="T86" fmla="*/ 0 w 1692"/>
                                  <a:gd name="T87" fmla="*/ 0 h 83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692"/>
                                  <a:gd name="T133" fmla="*/ 0 h 833"/>
                                  <a:gd name="T134" fmla="*/ 1692 w 1692"/>
                                  <a:gd name="T135" fmla="*/ 833 h 83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692" h="833">
                                    <a:moveTo>
                                      <a:pt x="0" y="354"/>
                                    </a:moveTo>
                                    <a:lnTo>
                                      <a:pt x="49" y="337"/>
                                    </a:lnTo>
                                    <a:lnTo>
                                      <a:pt x="73" y="321"/>
                                    </a:lnTo>
                                    <a:lnTo>
                                      <a:pt x="126" y="291"/>
                                    </a:lnTo>
                                    <a:lnTo>
                                      <a:pt x="137" y="266"/>
                                    </a:lnTo>
                                    <a:lnTo>
                                      <a:pt x="159" y="264"/>
                                    </a:lnTo>
                                    <a:lnTo>
                                      <a:pt x="252" y="227"/>
                                    </a:lnTo>
                                    <a:lnTo>
                                      <a:pt x="317" y="192"/>
                                    </a:lnTo>
                                    <a:lnTo>
                                      <a:pt x="394" y="113"/>
                                    </a:lnTo>
                                    <a:lnTo>
                                      <a:pt x="422" y="108"/>
                                    </a:lnTo>
                                    <a:lnTo>
                                      <a:pt x="486" y="36"/>
                                    </a:lnTo>
                                    <a:lnTo>
                                      <a:pt x="530" y="14"/>
                                    </a:lnTo>
                                    <a:lnTo>
                                      <a:pt x="600" y="0"/>
                                    </a:lnTo>
                                    <a:lnTo>
                                      <a:pt x="620" y="5"/>
                                    </a:lnTo>
                                    <a:lnTo>
                                      <a:pt x="622" y="14"/>
                                    </a:lnTo>
                                    <a:lnTo>
                                      <a:pt x="583" y="42"/>
                                    </a:lnTo>
                                    <a:lnTo>
                                      <a:pt x="572" y="44"/>
                                    </a:lnTo>
                                    <a:lnTo>
                                      <a:pt x="556" y="77"/>
                                    </a:lnTo>
                                    <a:lnTo>
                                      <a:pt x="504" y="134"/>
                                    </a:lnTo>
                                    <a:lnTo>
                                      <a:pt x="480" y="156"/>
                                    </a:lnTo>
                                    <a:lnTo>
                                      <a:pt x="466" y="176"/>
                                    </a:lnTo>
                                    <a:lnTo>
                                      <a:pt x="455" y="225"/>
                                    </a:lnTo>
                                    <a:lnTo>
                                      <a:pt x="466" y="258"/>
                                    </a:lnTo>
                                    <a:lnTo>
                                      <a:pt x="475" y="238"/>
                                    </a:lnTo>
                                    <a:lnTo>
                                      <a:pt x="519" y="203"/>
                                    </a:lnTo>
                                    <a:lnTo>
                                      <a:pt x="548" y="205"/>
                                    </a:lnTo>
                                    <a:lnTo>
                                      <a:pt x="567" y="200"/>
                                    </a:lnTo>
                                    <a:lnTo>
                                      <a:pt x="664" y="242"/>
                                    </a:lnTo>
                                    <a:lnTo>
                                      <a:pt x="741" y="324"/>
                                    </a:lnTo>
                                    <a:lnTo>
                                      <a:pt x="800" y="315"/>
                                    </a:lnTo>
                                    <a:lnTo>
                                      <a:pt x="831" y="321"/>
                                    </a:lnTo>
                                    <a:lnTo>
                                      <a:pt x="853" y="332"/>
                                    </a:lnTo>
                                    <a:lnTo>
                                      <a:pt x="872" y="332"/>
                                    </a:lnTo>
                                    <a:lnTo>
                                      <a:pt x="880" y="330"/>
                                    </a:lnTo>
                                    <a:lnTo>
                                      <a:pt x="902" y="337"/>
                                    </a:lnTo>
                                    <a:lnTo>
                                      <a:pt x="902" y="348"/>
                                    </a:lnTo>
                                    <a:lnTo>
                                      <a:pt x="916" y="337"/>
                                    </a:lnTo>
                                    <a:lnTo>
                                      <a:pt x="927" y="315"/>
                                    </a:lnTo>
                                    <a:lnTo>
                                      <a:pt x="996" y="266"/>
                                    </a:lnTo>
                                    <a:lnTo>
                                      <a:pt x="1215" y="211"/>
                                    </a:lnTo>
                                    <a:lnTo>
                                      <a:pt x="1272" y="178"/>
                                    </a:lnTo>
                                    <a:lnTo>
                                      <a:pt x="1299" y="170"/>
                                    </a:lnTo>
                                    <a:lnTo>
                                      <a:pt x="1310" y="183"/>
                                    </a:lnTo>
                                    <a:lnTo>
                                      <a:pt x="1294" y="214"/>
                                    </a:lnTo>
                                    <a:lnTo>
                                      <a:pt x="1294" y="233"/>
                                    </a:lnTo>
                                    <a:lnTo>
                                      <a:pt x="1321" y="286"/>
                                    </a:lnTo>
                                    <a:lnTo>
                                      <a:pt x="1338" y="291"/>
                                    </a:lnTo>
                                    <a:lnTo>
                                      <a:pt x="1349" y="282"/>
                                    </a:lnTo>
                                    <a:lnTo>
                                      <a:pt x="1385" y="286"/>
                                    </a:lnTo>
                                    <a:lnTo>
                                      <a:pt x="1402" y="277"/>
                                    </a:lnTo>
                                    <a:lnTo>
                                      <a:pt x="1470" y="269"/>
                                    </a:lnTo>
                                    <a:lnTo>
                                      <a:pt x="1500" y="288"/>
                                    </a:lnTo>
                                    <a:lnTo>
                                      <a:pt x="1530" y="343"/>
                                    </a:lnTo>
                                    <a:lnTo>
                                      <a:pt x="1552" y="365"/>
                                    </a:lnTo>
                                    <a:lnTo>
                                      <a:pt x="1604" y="389"/>
                                    </a:lnTo>
                                    <a:lnTo>
                                      <a:pt x="1662" y="376"/>
                                    </a:lnTo>
                                    <a:lnTo>
                                      <a:pt x="1676" y="376"/>
                                    </a:lnTo>
                                    <a:lnTo>
                                      <a:pt x="1690" y="389"/>
                                    </a:lnTo>
                                    <a:lnTo>
                                      <a:pt x="1692" y="409"/>
                                    </a:lnTo>
                                    <a:lnTo>
                                      <a:pt x="1670" y="431"/>
                                    </a:lnTo>
                                    <a:lnTo>
                                      <a:pt x="1635" y="433"/>
                                    </a:lnTo>
                                    <a:lnTo>
                                      <a:pt x="1615" y="431"/>
                                    </a:lnTo>
                                    <a:lnTo>
                                      <a:pt x="1610" y="420"/>
                                    </a:lnTo>
                                    <a:lnTo>
                                      <a:pt x="1599" y="420"/>
                                    </a:lnTo>
                                    <a:lnTo>
                                      <a:pt x="1563" y="439"/>
                                    </a:lnTo>
                                    <a:lnTo>
                                      <a:pt x="1538" y="431"/>
                                    </a:lnTo>
                                    <a:lnTo>
                                      <a:pt x="1516" y="428"/>
                                    </a:lnTo>
                                    <a:lnTo>
                                      <a:pt x="1457" y="442"/>
                                    </a:lnTo>
                                    <a:lnTo>
                                      <a:pt x="1420" y="431"/>
                                    </a:lnTo>
                                    <a:lnTo>
                                      <a:pt x="1407" y="442"/>
                                    </a:lnTo>
                                    <a:lnTo>
                                      <a:pt x="1415" y="475"/>
                                    </a:lnTo>
                                    <a:lnTo>
                                      <a:pt x="1407" y="486"/>
                                    </a:lnTo>
                                    <a:lnTo>
                                      <a:pt x="1391" y="480"/>
                                    </a:lnTo>
                                    <a:lnTo>
                                      <a:pt x="1354" y="447"/>
                                    </a:lnTo>
                                    <a:lnTo>
                                      <a:pt x="1264" y="436"/>
                                    </a:lnTo>
                                    <a:lnTo>
                                      <a:pt x="1246" y="442"/>
                                    </a:lnTo>
                                    <a:lnTo>
                                      <a:pt x="1224" y="431"/>
                                    </a:lnTo>
                                    <a:lnTo>
                                      <a:pt x="1160" y="477"/>
                                    </a:lnTo>
                                    <a:lnTo>
                                      <a:pt x="1147" y="477"/>
                                    </a:lnTo>
                                    <a:lnTo>
                                      <a:pt x="1121" y="491"/>
                                    </a:lnTo>
                                    <a:lnTo>
                                      <a:pt x="1114" y="502"/>
                                    </a:lnTo>
                                    <a:lnTo>
                                      <a:pt x="1099" y="508"/>
                                    </a:lnTo>
                                    <a:lnTo>
                                      <a:pt x="1064" y="499"/>
                                    </a:lnTo>
                                    <a:lnTo>
                                      <a:pt x="1026" y="508"/>
                                    </a:lnTo>
                                    <a:lnTo>
                                      <a:pt x="1022" y="538"/>
                                    </a:lnTo>
                                    <a:lnTo>
                                      <a:pt x="1015" y="554"/>
                                    </a:lnTo>
                                    <a:lnTo>
                                      <a:pt x="938" y="622"/>
                                    </a:lnTo>
                                    <a:lnTo>
                                      <a:pt x="924" y="617"/>
                                    </a:lnTo>
                                    <a:lnTo>
                                      <a:pt x="916" y="606"/>
                                    </a:lnTo>
                                    <a:lnTo>
                                      <a:pt x="949" y="563"/>
                                    </a:lnTo>
                                    <a:lnTo>
                                      <a:pt x="949" y="541"/>
                                    </a:lnTo>
                                    <a:lnTo>
                                      <a:pt x="905" y="543"/>
                                    </a:lnTo>
                                    <a:lnTo>
                                      <a:pt x="888" y="585"/>
                                    </a:lnTo>
                                    <a:lnTo>
                                      <a:pt x="872" y="600"/>
                                    </a:lnTo>
                                    <a:lnTo>
                                      <a:pt x="855" y="582"/>
                                    </a:lnTo>
                                    <a:lnTo>
                                      <a:pt x="850" y="543"/>
                                    </a:lnTo>
                                    <a:lnTo>
                                      <a:pt x="842" y="549"/>
                                    </a:lnTo>
                                    <a:lnTo>
                                      <a:pt x="833" y="598"/>
                                    </a:lnTo>
                                    <a:lnTo>
                                      <a:pt x="806" y="648"/>
                                    </a:lnTo>
                                    <a:lnTo>
                                      <a:pt x="789" y="697"/>
                                    </a:lnTo>
                                    <a:lnTo>
                                      <a:pt x="774" y="727"/>
                                    </a:lnTo>
                                    <a:lnTo>
                                      <a:pt x="737" y="782"/>
                                    </a:lnTo>
                                    <a:lnTo>
                                      <a:pt x="737" y="820"/>
                                    </a:lnTo>
                                    <a:lnTo>
                                      <a:pt x="732" y="833"/>
                                    </a:lnTo>
                                    <a:lnTo>
                                      <a:pt x="693" y="812"/>
                                    </a:lnTo>
                                    <a:lnTo>
                                      <a:pt x="682" y="771"/>
                                    </a:lnTo>
                                    <a:lnTo>
                                      <a:pt x="697" y="757"/>
                                    </a:lnTo>
                                    <a:lnTo>
                                      <a:pt x="702" y="738"/>
                                    </a:lnTo>
                                    <a:lnTo>
                                      <a:pt x="697" y="732"/>
                                    </a:lnTo>
                                    <a:lnTo>
                                      <a:pt x="653" y="741"/>
                                    </a:lnTo>
                                    <a:lnTo>
                                      <a:pt x="644" y="738"/>
                                    </a:lnTo>
                                    <a:lnTo>
                                      <a:pt x="658" y="650"/>
                                    </a:lnTo>
                                    <a:lnTo>
                                      <a:pt x="653" y="617"/>
                                    </a:lnTo>
                                    <a:lnTo>
                                      <a:pt x="609" y="595"/>
                                    </a:lnTo>
                                    <a:lnTo>
                                      <a:pt x="570" y="585"/>
                                    </a:lnTo>
                                    <a:lnTo>
                                      <a:pt x="572" y="574"/>
                                    </a:lnTo>
                                    <a:lnTo>
                                      <a:pt x="578" y="565"/>
                                    </a:lnTo>
                                    <a:lnTo>
                                      <a:pt x="565" y="552"/>
                                    </a:lnTo>
                                    <a:lnTo>
                                      <a:pt x="530" y="541"/>
                                    </a:lnTo>
                                    <a:lnTo>
                                      <a:pt x="471" y="530"/>
                                    </a:lnTo>
                                    <a:lnTo>
                                      <a:pt x="455" y="530"/>
                                    </a:lnTo>
                                    <a:lnTo>
                                      <a:pt x="444" y="541"/>
                                    </a:lnTo>
                                    <a:lnTo>
                                      <a:pt x="433" y="530"/>
                                    </a:lnTo>
                                    <a:lnTo>
                                      <a:pt x="400" y="530"/>
                                    </a:lnTo>
                                    <a:lnTo>
                                      <a:pt x="350" y="488"/>
                                    </a:lnTo>
                                    <a:lnTo>
                                      <a:pt x="323" y="488"/>
                                    </a:lnTo>
                                    <a:lnTo>
                                      <a:pt x="93" y="442"/>
                                    </a:lnTo>
                                    <a:lnTo>
                                      <a:pt x="76" y="433"/>
                                    </a:lnTo>
                                    <a:lnTo>
                                      <a:pt x="65" y="392"/>
                                    </a:lnTo>
                                    <a:lnTo>
                                      <a:pt x="49" y="378"/>
                                    </a:lnTo>
                                    <a:lnTo>
                                      <a:pt x="14" y="373"/>
                                    </a:lnTo>
                                    <a:lnTo>
                                      <a:pt x="0" y="354"/>
                                    </a:lnTo>
                                    <a:close/>
                                  </a:path>
                                </a:pathLst>
                              </a:custGeom>
                              <a:solidFill>
                                <a:schemeClr val="accent1">
                                  <a:lumMod val="40000"/>
                                  <a:lumOff val="60000"/>
                                </a:schemeClr>
                              </a:solidFill>
                              <a:ln w="6350">
                                <a:solidFill>
                                  <a:schemeClr val="bg1"/>
                                </a:solidFill>
                                <a:round/>
                                <a:headEnd/>
                                <a:tailEnd/>
                              </a:ln>
                            </p:spPr>
                            <p:txBody>
                              <a:bodyPr/>
                              <a:lstStyle/>
                              <a:p>
                                <a:endParaRPr lang="en-US" sz="960" b="1" dirty="0">
                                  <a:solidFill>
                                    <a:schemeClr val="tx2">
                                      <a:lumMod val="20000"/>
                                      <a:lumOff val="80000"/>
                                    </a:schemeClr>
                                  </a:solidFill>
                                  <a:latin typeface="+mj-lt"/>
                                </a:endParaRPr>
                              </a:p>
                            </p:txBody>
                          </p:sp>
                        </p:grpSp>
                        <p:sp>
                          <p:nvSpPr>
                            <p:cNvPr id="1401" name="Freeform 24">
                              <a:extLst>
                                <a:ext uri="{FF2B5EF4-FFF2-40B4-BE49-F238E27FC236}">
                                  <a16:creationId xmlns:a16="http://schemas.microsoft.com/office/drawing/2014/main" id="{F7DF83BA-D8D4-034C-E964-B6EDA5DA9777}"/>
                                </a:ext>
                              </a:extLst>
                            </p:cNvPr>
                            <p:cNvSpPr>
                              <a:spLocks/>
                            </p:cNvSpPr>
                            <p:nvPr/>
                          </p:nvSpPr>
                          <p:spPr bwMode="gray">
                            <a:xfrm>
                              <a:off x="5015079" y="3475002"/>
                              <a:ext cx="968113" cy="594261"/>
                            </a:xfrm>
                            <a:custGeom>
                              <a:avLst/>
                              <a:gdLst>
                                <a:gd name="T0" fmla="*/ 0 w 1673"/>
                                <a:gd name="T1" fmla="*/ 0 h 1108"/>
                                <a:gd name="T2" fmla="*/ 0 w 1673"/>
                                <a:gd name="T3" fmla="*/ 0 h 1108"/>
                                <a:gd name="T4" fmla="*/ 0 w 1673"/>
                                <a:gd name="T5" fmla="*/ 0 h 1108"/>
                                <a:gd name="T6" fmla="*/ 0 w 1673"/>
                                <a:gd name="T7" fmla="*/ 0 h 1108"/>
                                <a:gd name="T8" fmla="*/ 0 w 1673"/>
                                <a:gd name="T9" fmla="*/ 0 h 1108"/>
                                <a:gd name="T10" fmla="*/ 0 w 1673"/>
                                <a:gd name="T11" fmla="*/ 0 h 1108"/>
                                <a:gd name="T12" fmla="*/ 0 w 1673"/>
                                <a:gd name="T13" fmla="*/ 0 h 1108"/>
                                <a:gd name="T14" fmla="*/ 0 w 1673"/>
                                <a:gd name="T15" fmla="*/ 0 h 1108"/>
                                <a:gd name="T16" fmla="*/ 0 w 1673"/>
                                <a:gd name="T17" fmla="*/ 0 h 1108"/>
                                <a:gd name="T18" fmla="*/ 0 w 1673"/>
                                <a:gd name="T19" fmla="*/ 0 h 1108"/>
                                <a:gd name="T20" fmla="*/ 0 w 1673"/>
                                <a:gd name="T21" fmla="*/ 0 h 1108"/>
                                <a:gd name="T22" fmla="*/ 0 w 1673"/>
                                <a:gd name="T23" fmla="*/ 0 h 1108"/>
                                <a:gd name="T24" fmla="*/ 0 w 1673"/>
                                <a:gd name="T25" fmla="*/ 0 h 1108"/>
                                <a:gd name="T26" fmla="*/ 0 w 1673"/>
                                <a:gd name="T27" fmla="*/ 0 h 1108"/>
                                <a:gd name="T28" fmla="*/ 0 w 1673"/>
                                <a:gd name="T29" fmla="*/ 0 h 1108"/>
                                <a:gd name="T30" fmla="*/ 0 w 1673"/>
                                <a:gd name="T31" fmla="*/ 0 h 1108"/>
                                <a:gd name="T32" fmla="*/ 0 w 1673"/>
                                <a:gd name="T33" fmla="*/ 0 h 1108"/>
                                <a:gd name="T34" fmla="*/ 0 w 1673"/>
                                <a:gd name="T35" fmla="*/ 0 h 1108"/>
                                <a:gd name="T36" fmla="*/ 0 w 1673"/>
                                <a:gd name="T37" fmla="*/ 0 h 1108"/>
                                <a:gd name="T38" fmla="*/ 0 w 1673"/>
                                <a:gd name="T39" fmla="*/ 0 h 1108"/>
                                <a:gd name="T40" fmla="*/ 0 w 1673"/>
                                <a:gd name="T41" fmla="*/ 0 h 1108"/>
                                <a:gd name="T42" fmla="*/ 0 w 1673"/>
                                <a:gd name="T43" fmla="*/ 0 h 1108"/>
                                <a:gd name="T44" fmla="*/ 0 w 1673"/>
                                <a:gd name="T45" fmla="*/ 0 h 1108"/>
                                <a:gd name="T46" fmla="*/ 0 w 1673"/>
                                <a:gd name="T47" fmla="*/ 0 h 1108"/>
                                <a:gd name="T48" fmla="*/ 0 w 1673"/>
                                <a:gd name="T49" fmla="*/ 0 h 1108"/>
                                <a:gd name="T50" fmla="*/ 0 w 1673"/>
                                <a:gd name="T51" fmla="*/ 0 h 1108"/>
                                <a:gd name="T52" fmla="*/ 0 w 1673"/>
                                <a:gd name="T53" fmla="*/ 0 h 1108"/>
                                <a:gd name="T54" fmla="*/ 0 w 1673"/>
                                <a:gd name="T55" fmla="*/ 0 h 1108"/>
                                <a:gd name="T56" fmla="*/ 0 w 1673"/>
                                <a:gd name="T57" fmla="*/ 0 h 1108"/>
                                <a:gd name="T58" fmla="*/ 0 w 1673"/>
                                <a:gd name="T59" fmla="*/ 0 h 1108"/>
                                <a:gd name="T60" fmla="*/ 0 w 1673"/>
                                <a:gd name="T61" fmla="*/ 0 h 1108"/>
                                <a:gd name="T62" fmla="*/ 0 w 1673"/>
                                <a:gd name="T63" fmla="*/ 0 h 1108"/>
                                <a:gd name="T64" fmla="*/ 0 w 1673"/>
                                <a:gd name="T65" fmla="*/ 0 h 1108"/>
                                <a:gd name="T66" fmla="*/ 0 w 1673"/>
                                <a:gd name="T67" fmla="*/ 0 h 1108"/>
                                <a:gd name="T68" fmla="*/ 0 w 1673"/>
                                <a:gd name="T69" fmla="*/ 0 h 110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673"/>
                                <a:gd name="T106" fmla="*/ 0 h 1108"/>
                                <a:gd name="T107" fmla="*/ 1673 w 1673"/>
                                <a:gd name="T108" fmla="*/ 1108 h 110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673" h="1108">
                                  <a:moveTo>
                                    <a:pt x="44" y="44"/>
                                  </a:moveTo>
                                  <a:lnTo>
                                    <a:pt x="1360" y="0"/>
                                  </a:lnTo>
                                  <a:lnTo>
                                    <a:pt x="1374" y="44"/>
                                  </a:lnTo>
                                  <a:lnTo>
                                    <a:pt x="1404" y="71"/>
                                  </a:lnTo>
                                  <a:lnTo>
                                    <a:pt x="1404" y="93"/>
                                  </a:lnTo>
                                  <a:lnTo>
                                    <a:pt x="1382" y="126"/>
                                  </a:lnTo>
                                  <a:lnTo>
                                    <a:pt x="1396" y="170"/>
                                  </a:lnTo>
                                  <a:lnTo>
                                    <a:pt x="1421" y="266"/>
                                  </a:lnTo>
                                  <a:lnTo>
                                    <a:pt x="1501" y="293"/>
                                  </a:lnTo>
                                  <a:lnTo>
                                    <a:pt x="1525" y="315"/>
                                  </a:lnTo>
                                  <a:lnTo>
                                    <a:pt x="1536" y="348"/>
                                  </a:lnTo>
                                  <a:lnTo>
                                    <a:pt x="1547" y="367"/>
                                  </a:lnTo>
                                  <a:lnTo>
                                    <a:pt x="1599" y="403"/>
                                  </a:lnTo>
                                  <a:lnTo>
                                    <a:pt x="1604" y="436"/>
                                  </a:lnTo>
                                  <a:lnTo>
                                    <a:pt x="1657" y="466"/>
                                  </a:lnTo>
                                  <a:lnTo>
                                    <a:pt x="1673" y="526"/>
                                  </a:lnTo>
                                  <a:lnTo>
                                    <a:pt x="1670" y="557"/>
                                  </a:lnTo>
                                  <a:lnTo>
                                    <a:pt x="1654" y="592"/>
                                  </a:lnTo>
                                  <a:lnTo>
                                    <a:pt x="1635" y="611"/>
                                  </a:lnTo>
                                  <a:lnTo>
                                    <a:pt x="1635" y="642"/>
                                  </a:lnTo>
                                  <a:lnTo>
                                    <a:pt x="1588" y="691"/>
                                  </a:lnTo>
                                  <a:lnTo>
                                    <a:pt x="1547" y="704"/>
                                  </a:lnTo>
                                  <a:lnTo>
                                    <a:pt x="1534" y="719"/>
                                  </a:lnTo>
                                  <a:lnTo>
                                    <a:pt x="1481" y="721"/>
                                  </a:lnTo>
                                  <a:lnTo>
                                    <a:pt x="1454" y="737"/>
                                  </a:lnTo>
                                  <a:lnTo>
                                    <a:pt x="1437" y="774"/>
                                  </a:lnTo>
                                  <a:lnTo>
                                    <a:pt x="1440" y="803"/>
                                  </a:lnTo>
                                  <a:lnTo>
                                    <a:pt x="1473" y="836"/>
                                  </a:lnTo>
                                  <a:lnTo>
                                    <a:pt x="1481" y="858"/>
                                  </a:lnTo>
                                  <a:lnTo>
                                    <a:pt x="1473" y="910"/>
                                  </a:lnTo>
                                  <a:lnTo>
                                    <a:pt x="1435" y="996"/>
                                  </a:lnTo>
                                  <a:lnTo>
                                    <a:pt x="1393" y="1023"/>
                                  </a:lnTo>
                                  <a:lnTo>
                                    <a:pt x="1380" y="1050"/>
                                  </a:lnTo>
                                  <a:lnTo>
                                    <a:pt x="1382" y="1077"/>
                                  </a:lnTo>
                                  <a:lnTo>
                                    <a:pt x="1363" y="1108"/>
                                  </a:lnTo>
                                  <a:lnTo>
                                    <a:pt x="1284" y="1029"/>
                                  </a:lnTo>
                                  <a:lnTo>
                                    <a:pt x="222" y="1061"/>
                                  </a:lnTo>
                                  <a:lnTo>
                                    <a:pt x="211" y="1044"/>
                                  </a:lnTo>
                                  <a:lnTo>
                                    <a:pt x="203" y="1007"/>
                                  </a:lnTo>
                                  <a:lnTo>
                                    <a:pt x="211" y="979"/>
                                  </a:lnTo>
                                  <a:lnTo>
                                    <a:pt x="192" y="952"/>
                                  </a:lnTo>
                                  <a:lnTo>
                                    <a:pt x="183" y="924"/>
                                  </a:lnTo>
                                  <a:lnTo>
                                    <a:pt x="203" y="897"/>
                                  </a:lnTo>
                                  <a:lnTo>
                                    <a:pt x="192" y="869"/>
                                  </a:lnTo>
                                  <a:lnTo>
                                    <a:pt x="157" y="850"/>
                                  </a:lnTo>
                                  <a:lnTo>
                                    <a:pt x="165" y="796"/>
                                  </a:lnTo>
                                  <a:lnTo>
                                    <a:pt x="176" y="765"/>
                                  </a:lnTo>
                                  <a:lnTo>
                                    <a:pt x="165" y="737"/>
                                  </a:lnTo>
                                  <a:lnTo>
                                    <a:pt x="129" y="710"/>
                                  </a:lnTo>
                                  <a:lnTo>
                                    <a:pt x="118" y="680"/>
                                  </a:lnTo>
                                  <a:lnTo>
                                    <a:pt x="129" y="653"/>
                                  </a:lnTo>
                                  <a:lnTo>
                                    <a:pt x="99" y="625"/>
                                  </a:lnTo>
                                  <a:lnTo>
                                    <a:pt x="82" y="567"/>
                                  </a:lnTo>
                                  <a:lnTo>
                                    <a:pt x="55" y="543"/>
                                  </a:lnTo>
                                  <a:lnTo>
                                    <a:pt x="71" y="493"/>
                                  </a:lnTo>
                                  <a:lnTo>
                                    <a:pt x="71" y="469"/>
                                  </a:lnTo>
                                  <a:lnTo>
                                    <a:pt x="33" y="447"/>
                                  </a:lnTo>
                                  <a:lnTo>
                                    <a:pt x="33" y="411"/>
                                  </a:lnTo>
                                  <a:lnTo>
                                    <a:pt x="33" y="403"/>
                                  </a:lnTo>
                                  <a:lnTo>
                                    <a:pt x="27" y="367"/>
                                  </a:lnTo>
                                  <a:lnTo>
                                    <a:pt x="0" y="302"/>
                                  </a:lnTo>
                                  <a:lnTo>
                                    <a:pt x="27" y="238"/>
                                  </a:lnTo>
                                  <a:lnTo>
                                    <a:pt x="22" y="209"/>
                                  </a:lnTo>
                                  <a:lnTo>
                                    <a:pt x="41" y="192"/>
                                  </a:lnTo>
                                  <a:lnTo>
                                    <a:pt x="30" y="139"/>
                                  </a:lnTo>
                                  <a:lnTo>
                                    <a:pt x="11" y="121"/>
                                  </a:lnTo>
                                  <a:lnTo>
                                    <a:pt x="25" y="85"/>
                                  </a:lnTo>
                                  <a:lnTo>
                                    <a:pt x="14" y="66"/>
                                  </a:lnTo>
                                  <a:lnTo>
                                    <a:pt x="5" y="44"/>
                                  </a:lnTo>
                                  <a:lnTo>
                                    <a:pt x="27" y="41"/>
                                  </a:lnTo>
                                  <a:lnTo>
                                    <a:pt x="44" y="44"/>
                                  </a:lnTo>
                                  <a:close/>
                                </a:path>
                              </a:pathLst>
                            </a:custGeom>
                            <a:solidFill>
                              <a:schemeClr val="bg1"/>
                            </a:solidFill>
                            <a:ln w="6350">
                              <a:solidFill>
                                <a:schemeClr val="accent1">
                                  <a:lumMod val="20000"/>
                                  <a:lumOff val="80000"/>
                                </a:schemeClr>
                              </a:solidFill>
                              <a:round/>
                              <a:headEnd/>
                              <a:tailEnd/>
                            </a:ln>
                          </p:spPr>
                          <p:txBody>
                            <a:bodyPr/>
                            <a:lstStyle/>
                            <a:p>
                              <a:endParaRPr lang="en-US" sz="960" b="1" dirty="0">
                                <a:latin typeface="+mj-lt"/>
                              </a:endParaRPr>
                            </a:p>
                          </p:txBody>
                        </p:sp>
                        <p:sp>
                          <p:nvSpPr>
                            <p:cNvPr id="1402" name="Freeform 25">
                              <a:extLst>
                                <a:ext uri="{FF2B5EF4-FFF2-40B4-BE49-F238E27FC236}">
                                  <a16:creationId xmlns:a16="http://schemas.microsoft.com/office/drawing/2014/main" id="{D00107A9-CCAE-170A-AF2D-DD514C96419E}"/>
                                </a:ext>
                              </a:extLst>
                            </p:cNvPr>
                            <p:cNvSpPr>
                              <a:spLocks/>
                            </p:cNvSpPr>
                            <p:nvPr/>
                          </p:nvSpPr>
                          <p:spPr bwMode="gray">
                            <a:xfrm>
                              <a:off x="5796041" y="3633792"/>
                              <a:ext cx="640019" cy="1062056"/>
                            </a:xfrm>
                            <a:custGeom>
                              <a:avLst/>
                              <a:gdLst>
                                <a:gd name="T0" fmla="*/ 0 w 1109"/>
                                <a:gd name="T1" fmla="*/ 0 h 1969"/>
                                <a:gd name="T2" fmla="*/ 0 w 1109"/>
                                <a:gd name="T3" fmla="*/ 0 h 1969"/>
                                <a:gd name="T4" fmla="*/ 0 w 1109"/>
                                <a:gd name="T5" fmla="*/ 0 h 1969"/>
                                <a:gd name="T6" fmla="*/ 0 w 1109"/>
                                <a:gd name="T7" fmla="*/ 0 h 1969"/>
                                <a:gd name="T8" fmla="*/ 0 w 1109"/>
                                <a:gd name="T9" fmla="*/ 0 h 1969"/>
                                <a:gd name="T10" fmla="*/ 0 w 1109"/>
                                <a:gd name="T11" fmla="*/ 0 h 1969"/>
                                <a:gd name="T12" fmla="*/ 0 w 1109"/>
                                <a:gd name="T13" fmla="*/ 0 h 1969"/>
                                <a:gd name="T14" fmla="*/ 0 w 1109"/>
                                <a:gd name="T15" fmla="*/ 0 h 1969"/>
                                <a:gd name="T16" fmla="*/ 0 w 1109"/>
                                <a:gd name="T17" fmla="*/ 0 h 1969"/>
                                <a:gd name="T18" fmla="*/ 0 w 1109"/>
                                <a:gd name="T19" fmla="*/ 0 h 1969"/>
                                <a:gd name="T20" fmla="*/ 0 w 1109"/>
                                <a:gd name="T21" fmla="*/ 0 h 1969"/>
                                <a:gd name="T22" fmla="*/ 0 w 1109"/>
                                <a:gd name="T23" fmla="*/ 0 h 1969"/>
                                <a:gd name="T24" fmla="*/ 0 w 1109"/>
                                <a:gd name="T25" fmla="*/ 0 h 1969"/>
                                <a:gd name="T26" fmla="*/ 0 w 1109"/>
                                <a:gd name="T27" fmla="*/ 0 h 1969"/>
                                <a:gd name="T28" fmla="*/ 0 w 1109"/>
                                <a:gd name="T29" fmla="*/ 0 h 1969"/>
                                <a:gd name="T30" fmla="*/ 0 w 1109"/>
                                <a:gd name="T31" fmla="*/ 0 h 1969"/>
                                <a:gd name="T32" fmla="*/ 0 w 1109"/>
                                <a:gd name="T33" fmla="*/ 0 h 1969"/>
                                <a:gd name="T34" fmla="*/ 0 w 1109"/>
                                <a:gd name="T35" fmla="*/ 0 h 1969"/>
                                <a:gd name="T36" fmla="*/ 0 w 1109"/>
                                <a:gd name="T37" fmla="*/ 0 h 1969"/>
                                <a:gd name="T38" fmla="*/ 0 w 1109"/>
                                <a:gd name="T39" fmla="*/ 0 h 1969"/>
                                <a:gd name="T40" fmla="*/ 0 w 1109"/>
                                <a:gd name="T41" fmla="*/ 0 h 1969"/>
                                <a:gd name="T42" fmla="*/ 0 w 1109"/>
                                <a:gd name="T43" fmla="*/ 0 h 1969"/>
                                <a:gd name="T44" fmla="*/ 0 w 1109"/>
                                <a:gd name="T45" fmla="*/ 0 h 1969"/>
                                <a:gd name="T46" fmla="*/ 0 w 1109"/>
                                <a:gd name="T47" fmla="*/ 0 h 1969"/>
                                <a:gd name="T48" fmla="*/ 0 w 1109"/>
                                <a:gd name="T49" fmla="*/ 0 h 1969"/>
                                <a:gd name="T50" fmla="*/ 0 w 1109"/>
                                <a:gd name="T51" fmla="*/ 0 h 1969"/>
                                <a:gd name="T52" fmla="*/ 0 w 1109"/>
                                <a:gd name="T53" fmla="*/ 0 h 1969"/>
                                <a:gd name="T54" fmla="*/ 0 w 1109"/>
                                <a:gd name="T55" fmla="*/ 0 h 1969"/>
                                <a:gd name="T56" fmla="*/ 0 w 1109"/>
                                <a:gd name="T57" fmla="*/ 0 h 1969"/>
                                <a:gd name="T58" fmla="*/ 0 w 1109"/>
                                <a:gd name="T59" fmla="*/ 0 h 1969"/>
                                <a:gd name="T60" fmla="*/ 0 w 1109"/>
                                <a:gd name="T61" fmla="*/ 0 h 1969"/>
                                <a:gd name="T62" fmla="*/ 0 w 1109"/>
                                <a:gd name="T63" fmla="*/ 0 h 1969"/>
                                <a:gd name="T64" fmla="*/ 0 w 1109"/>
                                <a:gd name="T65" fmla="*/ 0 h 1969"/>
                                <a:gd name="T66" fmla="*/ 0 w 1109"/>
                                <a:gd name="T67" fmla="*/ 0 h 1969"/>
                                <a:gd name="T68" fmla="*/ 0 w 1109"/>
                                <a:gd name="T69" fmla="*/ 0 h 1969"/>
                                <a:gd name="T70" fmla="*/ 0 w 1109"/>
                                <a:gd name="T71" fmla="*/ 0 h 1969"/>
                                <a:gd name="T72" fmla="*/ 0 w 1109"/>
                                <a:gd name="T73" fmla="*/ 0 h 1969"/>
                                <a:gd name="T74" fmla="*/ 0 w 1109"/>
                                <a:gd name="T75" fmla="*/ 0 h 1969"/>
                                <a:gd name="T76" fmla="*/ 0 w 1109"/>
                                <a:gd name="T77" fmla="*/ 0 h 1969"/>
                                <a:gd name="T78" fmla="*/ 0 w 1109"/>
                                <a:gd name="T79" fmla="*/ 0 h 1969"/>
                                <a:gd name="T80" fmla="*/ 0 w 1109"/>
                                <a:gd name="T81" fmla="*/ 0 h 1969"/>
                                <a:gd name="T82" fmla="*/ 0 w 1109"/>
                                <a:gd name="T83" fmla="*/ 0 h 1969"/>
                                <a:gd name="T84" fmla="*/ 0 w 1109"/>
                                <a:gd name="T85" fmla="*/ 0 h 1969"/>
                                <a:gd name="T86" fmla="*/ 0 w 1109"/>
                                <a:gd name="T87" fmla="*/ 0 h 1969"/>
                                <a:gd name="T88" fmla="*/ 0 w 1109"/>
                                <a:gd name="T89" fmla="*/ 0 h 1969"/>
                                <a:gd name="T90" fmla="*/ 0 w 1109"/>
                                <a:gd name="T91" fmla="*/ 0 h 1969"/>
                                <a:gd name="T92" fmla="*/ 0 w 1109"/>
                                <a:gd name="T93" fmla="*/ 0 h 1969"/>
                                <a:gd name="T94" fmla="*/ 0 w 1109"/>
                                <a:gd name="T95" fmla="*/ 0 h 196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09"/>
                                <a:gd name="T145" fmla="*/ 0 h 1969"/>
                                <a:gd name="T146" fmla="*/ 1109 w 1109"/>
                                <a:gd name="T147" fmla="*/ 1969 h 196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09" h="1969">
                                  <a:moveTo>
                                    <a:pt x="912" y="0"/>
                                  </a:moveTo>
                                  <a:lnTo>
                                    <a:pt x="187" y="49"/>
                                  </a:lnTo>
                                  <a:lnTo>
                                    <a:pt x="198" y="68"/>
                                  </a:lnTo>
                                  <a:lnTo>
                                    <a:pt x="250" y="104"/>
                                  </a:lnTo>
                                  <a:lnTo>
                                    <a:pt x="255" y="137"/>
                                  </a:lnTo>
                                  <a:lnTo>
                                    <a:pt x="308" y="167"/>
                                  </a:lnTo>
                                  <a:lnTo>
                                    <a:pt x="324" y="227"/>
                                  </a:lnTo>
                                  <a:lnTo>
                                    <a:pt x="321" y="258"/>
                                  </a:lnTo>
                                  <a:lnTo>
                                    <a:pt x="305" y="293"/>
                                  </a:lnTo>
                                  <a:lnTo>
                                    <a:pt x="286" y="312"/>
                                  </a:lnTo>
                                  <a:lnTo>
                                    <a:pt x="286" y="343"/>
                                  </a:lnTo>
                                  <a:lnTo>
                                    <a:pt x="239" y="392"/>
                                  </a:lnTo>
                                  <a:lnTo>
                                    <a:pt x="198" y="405"/>
                                  </a:lnTo>
                                  <a:lnTo>
                                    <a:pt x="185" y="420"/>
                                  </a:lnTo>
                                  <a:lnTo>
                                    <a:pt x="132" y="422"/>
                                  </a:lnTo>
                                  <a:lnTo>
                                    <a:pt x="105" y="438"/>
                                  </a:lnTo>
                                  <a:lnTo>
                                    <a:pt x="88" y="475"/>
                                  </a:lnTo>
                                  <a:lnTo>
                                    <a:pt x="91" y="504"/>
                                  </a:lnTo>
                                  <a:lnTo>
                                    <a:pt x="124" y="537"/>
                                  </a:lnTo>
                                  <a:lnTo>
                                    <a:pt x="132" y="559"/>
                                  </a:lnTo>
                                  <a:lnTo>
                                    <a:pt x="124" y="611"/>
                                  </a:lnTo>
                                  <a:lnTo>
                                    <a:pt x="86" y="697"/>
                                  </a:lnTo>
                                  <a:lnTo>
                                    <a:pt x="44" y="724"/>
                                  </a:lnTo>
                                  <a:lnTo>
                                    <a:pt x="31" y="751"/>
                                  </a:lnTo>
                                  <a:lnTo>
                                    <a:pt x="33" y="778"/>
                                  </a:lnTo>
                                  <a:lnTo>
                                    <a:pt x="14" y="809"/>
                                  </a:lnTo>
                                  <a:lnTo>
                                    <a:pt x="14" y="822"/>
                                  </a:lnTo>
                                  <a:lnTo>
                                    <a:pt x="0" y="861"/>
                                  </a:lnTo>
                                  <a:lnTo>
                                    <a:pt x="6" y="927"/>
                                  </a:lnTo>
                                  <a:lnTo>
                                    <a:pt x="25" y="984"/>
                                  </a:lnTo>
                                  <a:lnTo>
                                    <a:pt x="31" y="1009"/>
                                  </a:lnTo>
                                  <a:lnTo>
                                    <a:pt x="110" y="1103"/>
                                  </a:lnTo>
                                  <a:lnTo>
                                    <a:pt x="190" y="1165"/>
                                  </a:lnTo>
                                  <a:lnTo>
                                    <a:pt x="212" y="1187"/>
                                  </a:lnTo>
                                  <a:lnTo>
                                    <a:pt x="258" y="1314"/>
                                  </a:lnTo>
                                  <a:lnTo>
                                    <a:pt x="272" y="1325"/>
                                  </a:lnTo>
                                  <a:lnTo>
                                    <a:pt x="297" y="1300"/>
                                  </a:lnTo>
                                  <a:lnTo>
                                    <a:pt x="319" y="1289"/>
                                  </a:lnTo>
                                  <a:lnTo>
                                    <a:pt x="385" y="1322"/>
                                  </a:lnTo>
                                  <a:lnTo>
                                    <a:pt x="396" y="1343"/>
                                  </a:lnTo>
                                  <a:lnTo>
                                    <a:pt x="382" y="1387"/>
                                  </a:lnTo>
                                  <a:lnTo>
                                    <a:pt x="387" y="1437"/>
                                  </a:lnTo>
                                  <a:lnTo>
                                    <a:pt x="338" y="1494"/>
                                  </a:lnTo>
                                  <a:lnTo>
                                    <a:pt x="330" y="1516"/>
                                  </a:lnTo>
                                  <a:lnTo>
                                    <a:pt x="346" y="1558"/>
                                  </a:lnTo>
                                  <a:lnTo>
                                    <a:pt x="393" y="1602"/>
                                  </a:lnTo>
                                  <a:lnTo>
                                    <a:pt x="470" y="1651"/>
                                  </a:lnTo>
                                  <a:lnTo>
                                    <a:pt x="508" y="1665"/>
                                  </a:lnTo>
                                  <a:lnTo>
                                    <a:pt x="587" y="1733"/>
                                  </a:lnTo>
                                  <a:lnTo>
                                    <a:pt x="602" y="1793"/>
                                  </a:lnTo>
                                  <a:lnTo>
                                    <a:pt x="626" y="1824"/>
                                  </a:lnTo>
                                  <a:lnTo>
                                    <a:pt x="626" y="1837"/>
                                  </a:lnTo>
                                  <a:lnTo>
                                    <a:pt x="604" y="1859"/>
                                  </a:lnTo>
                                  <a:lnTo>
                                    <a:pt x="604" y="1874"/>
                                  </a:lnTo>
                                  <a:lnTo>
                                    <a:pt x="659" y="1969"/>
                                  </a:lnTo>
                                  <a:lnTo>
                                    <a:pt x="670" y="1964"/>
                                  </a:lnTo>
                                  <a:lnTo>
                                    <a:pt x="673" y="1949"/>
                                  </a:lnTo>
                                  <a:lnTo>
                                    <a:pt x="692" y="1949"/>
                                  </a:lnTo>
                                  <a:lnTo>
                                    <a:pt x="697" y="1958"/>
                                  </a:lnTo>
                                  <a:lnTo>
                                    <a:pt x="714" y="1896"/>
                                  </a:lnTo>
                                  <a:lnTo>
                                    <a:pt x="747" y="1879"/>
                                  </a:lnTo>
                                  <a:lnTo>
                                    <a:pt x="793" y="1887"/>
                                  </a:lnTo>
                                  <a:lnTo>
                                    <a:pt x="829" y="1903"/>
                                  </a:lnTo>
                                  <a:lnTo>
                                    <a:pt x="862" y="1927"/>
                                  </a:lnTo>
                                  <a:lnTo>
                                    <a:pt x="901" y="1912"/>
                                  </a:lnTo>
                                  <a:lnTo>
                                    <a:pt x="884" y="1841"/>
                                  </a:lnTo>
                                  <a:lnTo>
                                    <a:pt x="879" y="1804"/>
                                  </a:lnTo>
                                  <a:lnTo>
                                    <a:pt x="903" y="1791"/>
                                  </a:lnTo>
                                  <a:lnTo>
                                    <a:pt x="988" y="1766"/>
                                  </a:lnTo>
                                  <a:lnTo>
                                    <a:pt x="993" y="1760"/>
                                  </a:lnTo>
                                  <a:lnTo>
                                    <a:pt x="966" y="1725"/>
                                  </a:lnTo>
                                  <a:lnTo>
                                    <a:pt x="966" y="1714"/>
                                  </a:lnTo>
                                  <a:lnTo>
                                    <a:pt x="977" y="1705"/>
                                  </a:lnTo>
                                  <a:lnTo>
                                    <a:pt x="982" y="1679"/>
                                  </a:lnTo>
                                  <a:lnTo>
                                    <a:pt x="993" y="1662"/>
                                  </a:lnTo>
                                  <a:lnTo>
                                    <a:pt x="988" y="1657"/>
                                  </a:lnTo>
                                  <a:lnTo>
                                    <a:pt x="985" y="1643"/>
                                  </a:lnTo>
                                  <a:lnTo>
                                    <a:pt x="985" y="1629"/>
                                  </a:lnTo>
                                  <a:lnTo>
                                    <a:pt x="999" y="1563"/>
                                  </a:lnTo>
                                  <a:lnTo>
                                    <a:pt x="999" y="1511"/>
                                  </a:lnTo>
                                  <a:lnTo>
                                    <a:pt x="1043" y="1470"/>
                                  </a:lnTo>
                                  <a:lnTo>
                                    <a:pt x="1068" y="1415"/>
                                  </a:lnTo>
                                  <a:lnTo>
                                    <a:pt x="1070" y="1393"/>
                                  </a:lnTo>
                                  <a:lnTo>
                                    <a:pt x="1109" y="1325"/>
                                  </a:lnTo>
                                  <a:lnTo>
                                    <a:pt x="1098" y="1248"/>
                                  </a:lnTo>
                                  <a:lnTo>
                                    <a:pt x="1065" y="1185"/>
                                  </a:lnTo>
                                  <a:lnTo>
                                    <a:pt x="1076" y="1141"/>
                                  </a:lnTo>
                                  <a:lnTo>
                                    <a:pt x="1070" y="1110"/>
                                  </a:lnTo>
                                  <a:lnTo>
                                    <a:pt x="1081" y="1097"/>
                                  </a:lnTo>
                                  <a:lnTo>
                                    <a:pt x="1013" y="266"/>
                                  </a:lnTo>
                                  <a:lnTo>
                                    <a:pt x="999" y="258"/>
                                  </a:lnTo>
                                  <a:lnTo>
                                    <a:pt x="988" y="236"/>
                                  </a:lnTo>
                                  <a:lnTo>
                                    <a:pt x="971" y="159"/>
                                  </a:lnTo>
                                  <a:lnTo>
                                    <a:pt x="960" y="137"/>
                                  </a:lnTo>
                                  <a:lnTo>
                                    <a:pt x="936" y="115"/>
                                  </a:lnTo>
                                  <a:lnTo>
                                    <a:pt x="912" y="62"/>
                                  </a:lnTo>
                                  <a:lnTo>
                                    <a:pt x="912" y="0"/>
                                  </a:lnTo>
                                  <a:close/>
                                </a:path>
                              </a:pathLst>
                            </a:custGeom>
                            <a:solidFill>
                              <a:schemeClr val="accent1">
                                <a:lumMod val="40000"/>
                                <a:lumOff val="60000"/>
                              </a:schemeClr>
                            </a:solidFill>
                            <a:ln w="6350">
                              <a:solidFill>
                                <a:schemeClr val="bg1"/>
                              </a:solidFill>
                              <a:round/>
                              <a:headEnd/>
                              <a:tailEnd/>
                            </a:ln>
                          </p:spPr>
                          <p:txBody>
                            <a:bodyPr anchor="ctr"/>
                            <a:lstStyle/>
                            <a:p>
                              <a:pPr algn="ctr"/>
                              <a:r>
                                <a:rPr lang="en-US" sz="960" dirty="0">
                                  <a:latin typeface="+mj-lt"/>
                                </a:rPr>
                                <a:t> </a:t>
                              </a:r>
                            </a:p>
                            <a:p>
                              <a:pPr algn="ctr"/>
                              <a:endParaRPr lang="en-US" sz="960" dirty="0">
                                <a:latin typeface="+mj-lt"/>
                              </a:endParaRPr>
                            </a:p>
                            <a:p>
                              <a:pPr algn="ctr"/>
                              <a:r>
                                <a:rPr lang="en-US" sz="960" dirty="0">
                                  <a:latin typeface="+mj-lt"/>
                                </a:rPr>
                                <a:t>    </a:t>
                              </a:r>
                            </a:p>
                            <a:p>
                              <a:pPr algn="ctr"/>
                              <a:r>
                                <a:rPr lang="en-US" sz="960" dirty="0">
                                  <a:latin typeface="+mj-lt"/>
                                </a:rPr>
                                <a:t>     </a:t>
                              </a:r>
                              <a:r>
                                <a:rPr lang="en-US" sz="850" dirty="0">
                                  <a:latin typeface="+mj-lt"/>
                                </a:rPr>
                                <a:t>IL</a:t>
                              </a:r>
                            </a:p>
                          </p:txBody>
                        </p:sp>
                        <p:sp>
                          <p:nvSpPr>
                            <p:cNvPr id="1403" name="Freeform 26">
                              <a:extLst>
                                <a:ext uri="{FF2B5EF4-FFF2-40B4-BE49-F238E27FC236}">
                                  <a16:creationId xmlns:a16="http://schemas.microsoft.com/office/drawing/2014/main" id="{0B18CD8A-0F44-3441-605E-A76C92C8894B}"/>
                                </a:ext>
                              </a:extLst>
                            </p:cNvPr>
                            <p:cNvSpPr>
                              <a:spLocks/>
                            </p:cNvSpPr>
                            <p:nvPr/>
                          </p:nvSpPr>
                          <p:spPr bwMode="gray">
                            <a:xfrm>
                              <a:off x="5144468" y="4025957"/>
                              <a:ext cx="1076710" cy="863720"/>
                            </a:xfrm>
                            <a:custGeom>
                              <a:avLst/>
                              <a:gdLst>
                                <a:gd name="T0" fmla="*/ 0 w 1863"/>
                                <a:gd name="T1" fmla="*/ 0 h 1610"/>
                                <a:gd name="T2" fmla="*/ 0 w 1863"/>
                                <a:gd name="T3" fmla="*/ 0 h 1610"/>
                                <a:gd name="T4" fmla="*/ 0 w 1863"/>
                                <a:gd name="T5" fmla="*/ 0 h 1610"/>
                                <a:gd name="T6" fmla="*/ 0 w 1863"/>
                                <a:gd name="T7" fmla="*/ 0 h 1610"/>
                                <a:gd name="T8" fmla="*/ 0 w 1863"/>
                                <a:gd name="T9" fmla="*/ 0 h 1610"/>
                                <a:gd name="T10" fmla="*/ 0 w 1863"/>
                                <a:gd name="T11" fmla="*/ 0 h 1610"/>
                                <a:gd name="T12" fmla="*/ 0 w 1863"/>
                                <a:gd name="T13" fmla="*/ 0 h 1610"/>
                                <a:gd name="T14" fmla="*/ 0 w 1863"/>
                                <a:gd name="T15" fmla="*/ 0 h 1610"/>
                                <a:gd name="T16" fmla="*/ 0 w 1863"/>
                                <a:gd name="T17" fmla="*/ 0 h 1610"/>
                                <a:gd name="T18" fmla="*/ 0 w 1863"/>
                                <a:gd name="T19" fmla="*/ 0 h 1610"/>
                                <a:gd name="T20" fmla="*/ 0 w 1863"/>
                                <a:gd name="T21" fmla="*/ 0 h 1610"/>
                                <a:gd name="T22" fmla="*/ 0 w 1863"/>
                                <a:gd name="T23" fmla="*/ 0 h 1610"/>
                                <a:gd name="T24" fmla="*/ 0 w 1863"/>
                                <a:gd name="T25" fmla="*/ 0 h 1610"/>
                                <a:gd name="T26" fmla="*/ 0 w 1863"/>
                                <a:gd name="T27" fmla="*/ 0 h 1610"/>
                                <a:gd name="T28" fmla="*/ 0 w 1863"/>
                                <a:gd name="T29" fmla="*/ 0 h 1610"/>
                                <a:gd name="T30" fmla="*/ 0 w 1863"/>
                                <a:gd name="T31" fmla="*/ 0 h 1610"/>
                                <a:gd name="T32" fmla="*/ 0 w 1863"/>
                                <a:gd name="T33" fmla="*/ 0 h 1610"/>
                                <a:gd name="T34" fmla="*/ 0 w 1863"/>
                                <a:gd name="T35" fmla="*/ 0 h 1610"/>
                                <a:gd name="T36" fmla="*/ 0 w 1863"/>
                                <a:gd name="T37" fmla="*/ 0 h 1610"/>
                                <a:gd name="T38" fmla="*/ 0 w 1863"/>
                                <a:gd name="T39" fmla="*/ 0 h 1610"/>
                                <a:gd name="T40" fmla="*/ 0 w 1863"/>
                                <a:gd name="T41" fmla="*/ 0 h 1610"/>
                                <a:gd name="T42" fmla="*/ 0 w 1863"/>
                                <a:gd name="T43" fmla="*/ 0 h 1610"/>
                                <a:gd name="T44" fmla="*/ 0 w 1863"/>
                                <a:gd name="T45" fmla="*/ 0 h 1610"/>
                                <a:gd name="T46" fmla="*/ 0 w 1863"/>
                                <a:gd name="T47" fmla="*/ 0 h 1610"/>
                                <a:gd name="T48" fmla="*/ 0 w 1863"/>
                                <a:gd name="T49" fmla="*/ 0 h 1610"/>
                                <a:gd name="T50" fmla="*/ 0 w 1863"/>
                                <a:gd name="T51" fmla="*/ 0 h 1610"/>
                                <a:gd name="T52" fmla="*/ 0 w 1863"/>
                                <a:gd name="T53" fmla="*/ 0 h 1610"/>
                                <a:gd name="T54" fmla="*/ 0 w 1863"/>
                                <a:gd name="T55" fmla="*/ 0 h 1610"/>
                                <a:gd name="T56" fmla="*/ 0 w 1863"/>
                                <a:gd name="T57" fmla="*/ 0 h 1610"/>
                                <a:gd name="T58" fmla="*/ 0 w 1863"/>
                                <a:gd name="T59" fmla="*/ 0 h 1610"/>
                                <a:gd name="T60" fmla="*/ 0 w 1863"/>
                                <a:gd name="T61" fmla="*/ 0 h 1610"/>
                                <a:gd name="T62" fmla="*/ 0 w 1863"/>
                                <a:gd name="T63" fmla="*/ 0 h 1610"/>
                                <a:gd name="T64" fmla="*/ 0 w 1863"/>
                                <a:gd name="T65" fmla="*/ 0 h 1610"/>
                                <a:gd name="T66" fmla="*/ 0 w 1863"/>
                                <a:gd name="T67" fmla="*/ 0 h 1610"/>
                                <a:gd name="T68" fmla="*/ 0 w 1863"/>
                                <a:gd name="T69" fmla="*/ 0 h 1610"/>
                                <a:gd name="T70" fmla="*/ 0 w 1863"/>
                                <a:gd name="T71" fmla="*/ 0 h 1610"/>
                                <a:gd name="T72" fmla="*/ 0 w 1863"/>
                                <a:gd name="T73" fmla="*/ 0 h 1610"/>
                                <a:gd name="T74" fmla="*/ 0 w 1863"/>
                                <a:gd name="T75" fmla="*/ 0 h 16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863"/>
                                <a:gd name="T115" fmla="*/ 0 h 1610"/>
                                <a:gd name="T116" fmla="*/ 1863 w 1863"/>
                                <a:gd name="T117" fmla="*/ 1610 h 16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863" h="1610">
                                  <a:moveTo>
                                    <a:pt x="321" y="1480"/>
                                  </a:moveTo>
                                  <a:lnTo>
                                    <a:pt x="1567" y="1425"/>
                                  </a:lnTo>
                                  <a:lnTo>
                                    <a:pt x="1561" y="1439"/>
                                  </a:lnTo>
                                  <a:lnTo>
                                    <a:pt x="1589" y="1458"/>
                                  </a:lnTo>
                                  <a:lnTo>
                                    <a:pt x="1599" y="1489"/>
                                  </a:lnTo>
                                  <a:lnTo>
                                    <a:pt x="1594" y="1516"/>
                                  </a:lnTo>
                                  <a:lnTo>
                                    <a:pt x="1556" y="1546"/>
                                  </a:lnTo>
                                  <a:lnTo>
                                    <a:pt x="1523" y="1585"/>
                                  </a:lnTo>
                                  <a:lnTo>
                                    <a:pt x="1520" y="1610"/>
                                  </a:lnTo>
                                  <a:lnTo>
                                    <a:pt x="1709" y="1596"/>
                                  </a:lnTo>
                                  <a:lnTo>
                                    <a:pt x="1723" y="1544"/>
                                  </a:lnTo>
                                  <a:lnTo>
                                    <a:pt x="1718" y="1524"/>
                                  </a:lnTo>
                                  <a:lnTo>
                                    <a:pt x="1731" y="1464"/>
                                  </a:lnTo>
                                  <a:lnTo>
                                    <a:pt x="1753" y="1415"/>
                                  </a:lnTo>
                                  <a:lnTo>
                                    <a:pt x="1769" y="1390"/>
                                  </a:lnTo>
                                  <a:lnTo>
                                    <a:pt x="1806" y="1373"/>
                                  </a:lnTo>
                                  <a:lnTo>
                                    <a:pt x="1819" y="1382"/>
                                  </a:lnTo>
                                  <a:lnTo>
                                    <a:pt x="1835" y="1371"/>
                                  </a:lnTo>
                                  <a:lnTo>
                                    <a:pt x="1863" y="1283"/>
                                  </a:lnTo>
                                  <a:lnTo>
                                    <a:pt x="1852" y="1250"/>
                                  </a:lnTo>
                                  <a:lnTo>
                                    <a:pt x="1837" y="1239"/>
                                  </a:lnTo>
                                  <a:lnTo>
                                    <a:pt x="1830" y="1234"/>
                                  </a:lnTo>
                                  <a:lnTo>
                                    <a:pt x="1824" y="1228"/>
                                  </a:lnTo>
                                  <a:lnTo>
                                    <a:pt x="1819" y="1219"/>
                                  </a:lnTo>
                                  <a:lnTo>
                                    <a:pt x="1800" y="1219"/>
                                  </a:lnTo>
                                  <a:lnTo>
                                    <a:pt x="1797" y="1234"/>
                                  </a:lnTo>
                                  <a:lnTo>
                                    <a:pt x="1786" y="1239"/>
                                  </a:lnTo>
                                  <a:lnTo>
                                    <a:pt x="1731" y="1144"/>
                                  </a:lnTo>
                                  <a:lnTo>
                                    <a:pt x="1731" y="1129"/>
                                  </a:lnTo>
                                  <a:lnTo>
                                    <a:pt x="1753" y="1107"/>
                                  </a:lnTo>
                                  <a:lnTo>
                                    <a:pt x="1753" y="1094"/>
                                  </a:lnTo>
                                  <a:lnTo>
                                    <a:pt x="1729" y="1063"/>
                                  </a:lnTo>
                                  <a:lnTo>
                                    <a:pt x="1714" y="1003"/>
                                  </a:lnTo>
                                  <a:lnTo>
                                    <a:pt x="1635" y="935"/>
                                  </a:lnTo>
                                  <a:lnTo>
                                    <a:pt x="1597" y="921"/>
                                  </a:lnTo>
                                  <a:lnTo>
                                    <a:pt x="1520" y="872"/>
                                  </a:lnTo>
                                  <a:lnTo>
                                    <a:pt x="1473" y="828"/>
                                  </a:lnTo>
                                  <a:lnTo>
                                    <a:pt x="1457" y="786"/>
                                  </a:lnTo>
                                  <a:lnTo>
                                    <a:pt x="1465" y="764"/>
                                  </a:lnTo>
                                  <a:lnTo>
                                    <a:pt x="1514" y="707"/>
                                  </a:lnTo>
                                  <a:lnTo>
                                    <a:pt x="1509" y="657"/>
                                  </a:lnTo>
                                  <a:lnTo>
                                    <a:pt x="1523" y="613"/>
                                  </a:lnTo>
                                  <a:lnTo>
                                    <a:pt x="1512" y="592"/>
                                  </a:lnTo>
                                  <a:lnTo>
                                    <a:pt x="1446" y="559"/>
                                  </a:lnTo>
                                  <a:lnTo>
                                    <a:pt x="1424" y="570"/>
                                  </a:lnTo>
                                  <a:lnTo>
                                    <a:pt x="1399" y="595"/>
                                  </a:lnTo>
                                  <a:lnTo>
                                    <a:pt x="1385" y="584"/>
                                  </a:lnTo>
                                  <a:lnTo>
                                    <a:pt x="1339" y="457"/>
                                  </a:lnTo>
                                  <a:lnTo>
                                    <a:pt x="1317" y="435"/>
                                  </a:lnTo>
                                  <a:lnTo>
                                    <a:pt x="1237" y="373"/>
                                  </a:lnTo>
                                  <a:lnTo>
                                    <a:pt x="1158" y="279"/>
                                  </a:lnTo>
                                  <a:lnTo>
                                    <a:pt x="1152" y="254"/>
                                  </a:lnTo>
                                  <a:lnTo>
                                    <a:pt x="1133" y="197"/>
                                  </a:lnTo>
                                  <a:lnTo>
                                    <a:pt x="1127" y="131"/>
                                  </a:lnTo>
                                  <a:lnTo>
                                    <a:pt x="1141" y="92"/>
                                  </a:lnTo>
                                  <a:lnTo>
                                    <a:pt x="1141" y="79"/>
                                  </a:lnTo>
                                  <a:lnTo>
                                    <a:pt x="1062" y="0"/>
                                  </a:lnTo>
                                  <a:lnTo>
                                    <a:pt x="0" y="32"/>
                                  </a:lnTo>
                                  <a:lnTo>
                                    <a:pt x="20" y="63"/>
                                  </a:lnTo>
                                  <a:lnTo>
                                    <a:pt x="47" y="90"/>
                                  </a:lnTo>
                                  <a:lnTo>
                                    <a:pt x="55" y="136"/>
                                  </a:lnTo>
                                  <a:lnTo>
                                    <a:pt x="93" y="184"/>
                                  </a:lnTo>
                                  <a:lnTo>
                                    <a:pt x="110" y="195"/>
                                  </a:lnTo>
                                  <a:lnTo>
                                    <a:pt x="102" y="230"/>
                                  </a:lnTo>
                                  <a:lnTo>
                                    <a:pt x="108" y="241"/>
                                  </a:lnTo>
                                  <a:lnTo>
                                    <a:pt x="222" y="329"/>
                                  </a:lnTo>
                                  <a:lnTo>
                                    <a:pt x="187" y="373"/>
                                  </a:lnTo>
                                  <a:lnTo>
                                    <a:pt x="178" y="417"/>
                                  </a:lnTo>
                                  <a:lnTo>
                                    <a:pt x="198" y="439"/>
                                  </a:lnTo>
                                  <a:lnTo>
                                    <a:pt x="227" y="452"/>
                                  </a:lnTo>
                                  <a:lnTo>
                                    <a:pt x="244" y="512"/>
                                  </a:lnTo>
                                  <a:lnTo>
                                    <a:pt x="271" y="531"/>
                                  </a:lnTo>
                                  <a:lnTo>
                                    <a:pt x="299" y="537"/>
                                  </a:lnTo>
                                  <a:lnTo>
                                    <a:pt x="310" y="545"/>
                                  </a:lnTo>
                                  <a:lnTo>
                                    <a:pt x="319" y="1305"/>
                                  </a:lnTo>
                                  <a:lnTo>
                                    <a:pt x="321" y="1480"/>
                                  </a:lnTo>
                                  <a:close/>
                                </a:path>
                              </a:pathLst>
                            </a:custGeom>
                            <a:solidFill>
                              <a:schemeClr val="accent1">
                                <a:lumMod val="40000"/>
                                <a:lumOff val="60000"/>
                              </a:schemeClr>
                            </a:solidFill>
                            <a:ln w="6350">
                              <a:solidFill>
                                <a:schemeClr val="bg1"/>
                              </a:solidFill>
                              <a:round/>
                              <a:headEnd/>
                              <a:tailEnd/>
                            </a:ln>
                          </p:spPr>
                          <p:txBody>
                            <a:bodyPr/>
                            <a:lstStyle/>
                            <a:p>
                              <a:endParaRPr lang="en-US" sz="960" b="1" dirty="0">
                                <a:solidFill>
                                  <a:schemeClr val="tx2">
                                    <a:lumMod val="20000"/>
                                    <a:lumOff val="80000"/>
                                  </a:schemeClr>
                                </a:solidFill>
                                <a:latin typeface="+mj-lt"/>
                              </a:endParaRPr>
                            </a:p>
                          </p:txBody>
                        </p:sp>
                        <p:sp>
                          <p:nvSpPr>
                            <p:cNvPr id="1404" name="Freeform 27">
                              <a:extLst>
                                <a:ext uri="{FF2B5EF4-FFF2-40B4-BE49-F238E27FC236}">
                                  <a16:creationId xmlns:a16="http://schemas.microsoft.com/office/drawing/2014/main" id="{7EA8BE6E-E7BF-8F2B-CE30-4DD13EC360F8}"/>
                                </a:ext>
                              </a:extLst>
                            </p:cNvPr>
                            <p:cNvSpPr>
                              <a:spLocks/>
                            </p:cNvSpPr>
                            <p:nvPr/>
                          </p:nvSpPr>
                          <p:spPr bwMode="gray">
                            <a:xfrm>
                              <a:off x="5327001" y="4791035"/>
                              <a:ext cx="804067" cy="683279"/>
                            </a:xfrm>
                            <a:custGeom>
                              <a:avLst/>
                              <a:gdLst>
                                <a:gd name="T0" fmla="*/ 0 w 1388"/>
                                <a:gd name="T1" fmla="*/ 0 h 1273"/>
                                <a:gd name="T2" fmla="*/ 0 w 1388"/>
                                <a:gd name="T3" fmla="*/ 0 h 1273"/>
                                <a:gd name="T4" fmla="*/ 0 w 1388"/>
                                <a:gd name="T5" fmla="*/ 0 h 1273"/>
                                <a:gd name="T6" fmla="*/ 0 w 1388"/>
                                <a:gd name="T7" fmla="*/ 0 h 1273"/>
                                <a:gd name="T8" fmla="*/ 0 w 1388"/>
                                <a:gd name="T9" fmla="*/ 0 h 1273"/>
                                <a:gd name="T10" fmla="*/ 0 w 1388"/>
                                <a:gd name="T11" fmla="*/ 0 h 1273"/>
                                <a:gd name="T12" fmla="*/ 0 w 1388"/>
                                <a:gd name="T13" fmla="*/ 0 h 1273"/>
                                <a:gd name="T14" fmla="*/ 0 w 1388"/>
                                <a:gd name="T15" fmla="*/ 0 h 1273"/>
                                <a:gd name="T16" fmla="*/ 0 w 1388"/>
                                <a:gd name="T17" fmla="*/ 0 h 1273"/>
                                <a:gd name="T18" fmla="*/ 0 w 1388"/>
                                <a:gd name="T19" fmla="*/ 0 h 1273"/>
                                <a:gd name="T20" fmla="*/ 0 w 1388"/>
                                <a:gd name="T21" fmla="*/ 0 h 1273"/>
                                <a:gd name="T22" fmla="*/ 0 w 1388"/>
                                <a:gd name="T23" fmla="*/ 0 h 1273"/>
                                <a:gd name="T24" fmla="*/ 0 w 1388"/>
                                <a:gd name="T25" fmla="*/ 0 h 1273"/>
                                <a:gd name="T26" fmla="*/ 0 w 1388"/>
                                <a:gd name="T27" fmla="*/ 0 h 1273"/>
                                <a:gd name="T28" fmla="*/ 0 w 1388"/>
                                <a:gd name="T29" fmla="*/ 0 h 1273"/>
                                <a:gd name="T30" fmla="*/ 0 w 1388"/>
                                <a:gd name="T31" fmla="*/ 0 h 1273"/>
                                <a:gd name="T32" fmla="*/ 0 w 1388"/>
                                <a:gd name="T33" fmla="*/ 0 h 1273"/>
                                <a:gd name="T34" fmla="*/ 0 w 1388"/>
                                <a:gd name="T35" fmla="*/ 0 h 1273"/>
                                <a:gd name="T36" fmla="*/ 0 w 1388"/>
                                <a:gd name="T37" fmla="*/ 0 h 1273"/>
                                <a:gd name="T38" fmla="*/ 0 w 1388"/>
                                <a:gd name="T39" fmla="*/ 0 h 1273"/>
                                <a:gd name="T40" fmla="*/ 0 w 1388"/>
                                <a:gd name="T41" fmla="*/ 0 h 1273"/>
                                <a:gd name="T42" fmla="*/ 0 w 1388"/>
                                <a:gd name="T43" fmla="*/ 0 h 1273"/>
                                <a:gd name="T44" fmla="*/ 0 w 1388"/>
                                <a:gd name="T45" fmla="*/ 0 h 1273"/>
                                <a:gd name="T46" fmla="*/ 0 w 1388"/>
                                <a:gd name="T47" fmla="*/ 0 h 1273"/>
                                <a:gd name="T48" fmla="*/ 0 w 1388"/>
                                <a:gd name="T49" fmla="*/ 0 h 1273"/>
                                <a:gd name="T50" fmla="*/ 0 w 1388"/>
                                <a:gd name="T51" fmla="*/ 0 h 1273"/>
                                <a:gd name="T52" fmla="*/ 0 w 1388"/>
                                <a:gd name="T53" fmla="*/ 0 h 1273"/>
                                <a:gd name="T54" fmla="*/ 0 w 1388"/>
                                <a:gd name="T55" fmla="*/ 0 h 1273"/>
                                <a:gd name="T56" fmla="*/ 0 w 1388"/>
                                <a:gd name="T57" fmla="*/ 0 h 1273"/>
                                <a:gd name="T58" fmla="*/ 0 w 1388"/>
                                <a:gd name="T59" fmla="*/ 0 h 1273"/>
                                <a:gd name="T60" fmla="*/ 0 w 1388"/>
                                <a:gd name="T61" fmla="*/ 0 h 1273"/>
                                <a:gd name="T62" fmla="*/ 0 w 1388"/>
                                <a:gd name="T63" fmla="*/ 0 h 1273"/>
                                <a:gd name="T64" fmla="*/ 0 w 1388"/>
                                <a:gd name="T65" fmla="*/ 0 h 1273"/>
                                <a:gd name="T66" fmla="*/ 0 w 1388"/>
                                <a:gd name="T67" fmla="*/ 0 h 1273"/>
                                <a:gd name="T68" fmla="*/ 0 w 1388"/>
                                <a:gd name="T69" fmla="*/ 0 h 1273"/>
                                <a:gd name="T70" fmla="*/ 0 w 1388"/>
                                <a:gd name="T71" fmla="*/ 0 h 1273"/>
                                <a:gd name="T72" fmla="*/ 0 w 1388"/>
                                <a:gd name="T73" fmla="*/ 0 h 1273"/>
                                <a:gd name="T74" fmla="*/ 0 w 1388"/>
                                <a:gd name="T75" fmla="*/ 0 h 1273"/>
                                <a:gd name="T76" fmla="*/ 0 w 1388"/>
                                <a:gd name="T77" fmla="*/ 0 h 1273"/>
                                <a:gd name="T78" fmla="*/ 0 w 1388"/>
                                <a:gd name="T79" fmla="*/ 0 h 1273"/>
                                <a:gd name="T80" fmla="*/ 0 w 1388"/>
                                <a:gd name="T81" fmla="*/ 0 h 1273"/>
                                <a:gd name="T82" fmla="*/ 0 w 1388"/>
                                <a:gd name="T83" fmla="*/ 0 h 1273"/>
                                <a:gd name="T84" fmla="*/ 0 w 1388"/>
                                <a:gd name="T85" fmla="*/ 0 h 1273"/>
                                <a:gd name="T86" fmla="*/ 0 w 1388"/>
                                <a:gd name="T87" fmla="*/ 0 h 1273"/>
                                <a:gd name="T88" fmla="*/ 0 w 1388"/>
                                <a:gd name="T89" fmla="*/ 0 h 1273"/>
                                <a:gd name="T90" fmla="*/ 0 w 1388"/>
                                <a:gd name="T91" fmla="*/ 0 h 1273"/>
                                <a:gd name="T92" fmla="*/ 0 w 1388"/>
                                <a:gd name="T93" fmla="*/ 0 h 1273"/>
                                <a:gd name="T94" fmla="*/ 0 w 1388"/>
                                <a:gd name="T95" fmla="*/ 0 h 1273"/>
                                <a:gd name="T96" fmla="*/ 0 w 1388"/>
                                <a:gd name="T97" fmla="*/ 0 h 127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388"/>
                                <a:gd name="T148" fmla="*/ 0 h 1273"/>
                                <a:gd name="T149" fmla="*/ 1388 w 1388"/>
                                <a:gd name="T150" fmla="*/ 1273 h 127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388" h="1273">
                                  <a:moveTo>
                                    <a:pt x="0" y="55"/>
                                  </a:moveTo>
                                  <a:lnTo>
                                    <a:pt x="1246" y="0"/>
                                  </a:lnTo>
                                  <a:lnTo>
                                    <a:pt x="1240" y="14"/>
                                  </a:lnTo>
                                  <a:lnTo>
                                    <a:pt x="1268" y="33"/>
                                  </a:lnTo>
                                  <a:lnTo>
                                    <a:pt x="1278" y="64"/>
                                  </a:lnTo>
                                  <a:lnTo>
                                    <a:pt x="1273" y="91"/>
                                  </a:lnTo>
                                  <a:lnTo>
                                    <a:pt x="1235" y="121"/>
                                  </a:lnTo>
                                  <a:lnTo>
                                    <a:pt x="1202" y="160"/>
                                  </a:lnTo>
                                  <a:lnTo>
                                    <a:pt x="1199" y="185"/>
                                  </a:lnTo>
                                  <a:lnTo>
                                    <a:pt x="1388" y="171"/>
                                  </a:lnTo>
                                  <a:lnTo>
                                    <a:pt x="1377" y="187"/>
                                  </a:lnTo>
                                  <a:lnTo>
                                    <a:pt x="1382" y="203"/>
                                  </a:lnTo>
                                  <a:lnTo>
                                    <a:pt x="1371" y="233"/>
                                  </a:lnTo>
                                  <a:lnTo>
                                    <a:pt x="1336" y="272"/>
                                  </a:lnTo>
                                  <a:lnTo>
                                    <a:pt x="1322" y="343"/>
                                  </a:lnTo>
                                  <a:lnTo>
                                    <a:pt x="1287" y="390"/>
                                  </a:lnTo>
                                  <a:lnTo>
                                    <a:pt x="1292" y="440"/>
                                  </a:lnTo>
                                  <a:lnTo>
                                    <a:pt x="1289" y="499"/>
                                  </a:lnTo>
                                  <a:lnTo>
                                    <a:pt x="1278" y="505"/>
                                  </a:lnTo>
                                  <a:lnTo>
                                    <a:pt x="1248" y="532"/>
                                  </a:lnTo>
                                  <a:lnTo>
                                    <a:pt x="1246" y="552"/>
                                  </a:lnTo>
                                  <a:lnTo>
                                    <a:pt x="1191" y="602"/>
                                  </a:lnTo>
                                  <a:lnTo>
                                    <a:pt x="1171" y="653"/>
                                  </a:lnTo>
                                  <a:lnTo>
                                    <a:pt x="1177" y="710"/>
                                  </a:lnTo>
                                  <a:lnTo>
                                    <a:pt x="1169" y="741"/>
                                  </a:lnTo>
                                  <a:lnTo>
                                    <a:pt x="1116" y="774"/>
                                  </a:lnTo>
                                  <a:lnTo>
                                    <a:pt x="1081" y="824"/>
                                  </a:lnTo>
                                  <a:lnTo>
                                    <a:pt x="1067" y="840"/>
                                  </a:lnTo>
                                  <a:lnTo>
                                    <a:pt x="1067" y="886"/>
                                  </a:lnTo>
                                  <a:lnTo>
                                    <a:pt x="1042" y="917"/>
                                  </a:lnTo>
                                  <a:lnTo>
                                    <a:pt x="1042" y="952"/>
                                  </a:lnTo>
                                  <a:lnTo>
                                    <a:pt x="1026" y="999"/>
                                  </a:lnTo>
                                  <a:lnTo>
                                    <a:pt x="996" y="1046"/>
                                  </a:lnTo>
                                  <a:lnTo>
                                    <a:pt x="1009" y="1098"/>
                                  </a:lnTo>
                                  <a:lnTo>
                                    <a:pt x="1035" y="1128"/>
                                  </a:lnTo>
                                  <a:lnTo>
                                    <a:pt x="1037" y="1164"/>
                                  </a:lnTo>
                                  <a:lnTo>
                                    <a:pt x="1048" y="1175"/>
                                  </a:lnTo>
                                  <a:lnTo>
                                    <a:pt x="1048" y="1188"/>
                                  </a:lnTo>
                                  <a:lnTo>
                                    <a:pt x="1031" y="1199"/>
                                  </a:lnTo>
                                  <a:lnTo>
                                    <a:pt x="1026" y="1229"/>
                                  </a:lnTo>
                                  <a:lnTo>
                                    <a:pt x="1026" y="1248"/>
                                  </a:lnTo>
                                  <a:lnTo>
                                    <a:pt x="181" y="1273"/>
                                  </a:lnTo>
                                  <a:lnTo>
                                    <a:pt x="181" y="1087"/>
                                  </a:lnTo>
                                  <a:lnTo>
                                    <a:pt x="137" y="1076"/>
                                  </a:lnTo>
                                  <a:lnTo>
                                    <a:pt x="99" y="1092"/>
                                  </a:lnTo>
                                  <a:lnTo>
                                    <a:pt x="86" y="1090"/>
                                  </a:lnTo>
                                  <a:lnTo>
                                    <a:pt x="42" y="1057"/>
                                  </a:lnTo>
                                  <a:lnTo>
                                    <a:pt x="49" y="440"/>
                                  </a:lnTo>
                                  <a:lnTo>
                                    <a:pt x="0" y="55"/>
                                  </a:lnTo>
                                  <a:close/>
                                </a:path>
                              </a:pathLst>
                            </a:custGeom>
                            <a:solidFill>
                              <a:schemeClr val="bg1"/>
                            </a:solidFill>
                            <a:ln w="6350">
                              <a:solidFill>
                                <a:schemeClr val="accent1">
                                  <a:lumMod val="40000"/>
                                  <a:lumOff val="60000"/>
                                </a:schemeClr>
                              </a:solidFill>
                              <a:round/>
                              <a:headEnd/>
                              <a:tailEnd/>
                            </a:ln>
                          </p:spPr>
                          <p:txBody>
                            <a:bodyPr anchor="ctr"/>
                            <a:lstStyle/>
                            <a:p>
                              <a:pPr algn="ctr"/>
                              <a:r>
                                <a:rPr lang="en-US" sz="850" dirty="0">
                                  <a:latin typeface="+mj-lt"/>
                                </a:rPr>
                                <a:t>AR</a:t>
                              </a:r>
                            </a:p>
                          </p:txBody>
                        </p:sp>
                        <p:sp>
                          <p:nvSpPr>
                            <p:cNvPr id="1405" name="Freeform 28">
                              <a:extLst>
                                <a:ext uri="{FF2B5EF4-FFF2-40B4-BE49-F238E27FC236}">
                                  <a16:creationId xmlns:a16="http://schemas.microsoft.com/office/drawing/2014/main" id="{7E77B837-F511-776A-A33E-7E9FB26C6F94}"/>
                                </a:ext>
                              </a:extLst>
                            </p:cNvPr>
                            <p:cNvSpPr>
                              <a:spLocks/>
                            </p:cNvSpPr>
                            <p:nvPr/>
                          </p:nvSpPr>
                          <p:spPr bwMode="gray">
                            <a:xfrm>
                              <a:off x="5430317" y="5459877"/>
                              <a:ext cx="920087" cy="738613"/>
                            </a:xfrm>
                            <a:custGeom>
                              <a:avLst/>
                              <a:gdLst>
                                <a:gd name="T0" fmla="*/ 0 w 1580"/>
                                <a:gd name="T1" fmla="*/ 0 h 1375"/>
                                <a:gd name="T2" fmla="*/ 0 w 1580"/>
                                <a:gd name="T3" fmla="*/ 0 h 1375"/>
                                <a:gd name="T4" fmla="*/ 0 w 1580"/>
                                <a:gd name="T5" fmla="*/ 0 h 1375"/>
                                <a:gd name="T6" fmla="*/ 0 w 1580"/>
                                <a:gd name="T7" fmla="*/ 0 h 1375"/>
                                <a:gd name="T8" fmla="*/ 0 w 1580"/>
                                <a:gd name="T9" fmla="*/ 0 h 1375"/>
                                <a:gd name="T10" fmla="*/ 0 w 1580"/>
                                <a:gd name="T11" fmla="*/ 0 h 1375"/>
                                <a:gd name="T12" fmla="*/ 0 w 1580"/>
                                <a:gd name="T13" fmla="*/ 0 h 1375"/>
                                <a:gd name="T14" fmla="*/ 0 w 1580"/>
                                <a:gd name="T15" fmla="*/ 0 h 1375"/>
                                <a:gd name="T16" fmla="*/ 0 w 1580"/>
                                <a:gd name="T17" fmla="*/ 0 h 1375"/>
                                <a:gd name="T18" fmla="*/ 0 w 1580"/>
                                <a:gd name="T19" fmla="*/ 0 h 1375"/>
                                <a:gd name="T20" fmla="*/ 0 w 1580"/>
                                <a:gd name="T21" fmla="*/ 0 h 1375"/>
                                <a:gd name="T22" fmla="*/ 0 w 1580"/>
                                <a:gd name="T23" fmla="*/ 0 h 1375"/>
                                <a:gd name="T24" fmla="*/ 0 w 1580"/>
                                <a:gd name="T25" fmla="*/ 0 h 1375"/>
                                <a:gd name="T26" fmla="*/ 0 w 1580"/>
                                <a:gd name="T27" fmla="*/ 0 h 1375"/>
                                <a:gd name="T28" fmla="*/ 0 w 1580"/>
                                <a:gd name="T29" fmla="*/ 0 h 1375"/>
                                <a:gd name="T30" fmla="*/ 0 w 1580"/>
                                <a:gd name="T31" fmla="*/ 0 h 1375"/>
                                <a:gd name="T32" fmla="*/ 0 w 1580"/>
                                <a:gd name="T33" fmla="*/ 0 h 1375"/>
                                <a:gd name="T34" fmla="*/ 0 w 1580"/>
                                <a:gd name="T35" fmla="*/ 0 h 1375"/>
                                <a:gd name="T36" fmla="*/ 0 w 1580"/>
                                <a:gd name="T37" fmla="*/ 0 h 1375"/>
                                <a:gd name="T38" fmla="*/ 0 w 1580"/>
                                <a:gd name="T39" fmla="*/ 0 h 1375"/>
                                <a:gd name="T40" fmla="*/ 0 w 1580"/>
                                <a:gd name="T41" fmla="*/ 0 h 1375"/>
                                <a:gd name="T42" fmla="*/ 0 w 1580"/>
                                <a:gd name="T43" fmla="*/ 0 h 1375"/>
                                <a:gd name="T44" fmla="*/ 0 w 1580"/>
                                <a:gd name="T45" fmla="*/ 0 h 1375"/>
                                <a:gd name="T46" fmla="*/ 0 w 1580"/>
                                <a:gd name="T47" fmla="*/ 0 h 1375"/>
                                <a:gd name="T48" fmla="*/ 0 w 1580"/>
                                <a:gd name="T49" fmla="*/ 0 h 1375"/>
                                <a:gd name="T50" fmla="*/ 0 w 1580"/>
                                <a:gd name="T51" fmla="*/ 0 h 1375"/>
                                <a:gd name="T52" fmla="*/ 0 w 1580"/>
                                <a:gd name="T53" fmla="*/ 0 h 1375"/>
                                <a:gd name="T54" fmla="*/ 0 w 1580"/>
                                <a:gd name="T55" fmla="*/ 0 h 1375"/>
                                <a:gd name="T56" fmla="*/ 0 w 1580"/>
                                <a:gd name="T57" fmla="*/ 0 h 1375"/>
                                <a:gd name="T58" fmla="*/ 0 w 1580"/>
                                <a:gd name="T59" fmla="*/ 0 h 1375"/>
                                <a:gd name="T60" fmla="*/ 0 w 1580"/>
                                <a:gd name="T61" fmla="*/ 0 h 1375"/>
                                <a:gd name="T62" fmla="*/ 0 w 1580"/>
                                <a:gd name="T63" fmla="*/ 0 h 1375"/>
                                <a:gd name="T64" fmla="*/ 0 w 1580"/>
                                <a:gd name="T65" fmla="*/ 0 h 1375"/>
                                <a:gd name="T66" fmla="*/ 0 w 1580"/>
                                <a:gd name="T67" fmla="*/ 0 h 1375"/>
                                <a:gd name="T68" fmla="*/ 0 w 1580"/>
                                <a:gd name="T69" fmla="*/ 0 h 1375"/>
                                <a:gd name="T70" fmla="*/ 0 w 1580"/>
                                <a:gd name="T71" fmla="*/ 0 h 1375"/>
                                <a:gd name="T72" fmla="*/ 0 w 1580"/>
                                <a:gd name="T73" fmla="*/ 0 h 1375"/>
                                <a:gd name="T74" fmla="*/ 0 w 1580"/>
                                <a:gd name="T75" fmla="*/ 0 h 1375"/>
                                <a:gd name="T76" fmla="*/ 0 w 1580"/>
                                <a:gd name="T77" fmla="*/ 0 h 1375"/>
                                <a:gd name="T78" fmla="*/ 0 w 1580"/>
                                <a:gd name="T79" fmla="*/ 0 h 1375"/>
                                <a:gd name="T80" fmla="*/ 0 w 1580"/>
                                <a:gd name="T81" fmla="*/ 0 h 1375"/>
                                <a:gd name="T82" fmla="*/ 0 w 1580"/>
                                <a:gd name="T83" fmla="*/ 0 h 137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580"/>
                                <a:gd name="T127" fmla="*/ 0 h 1375"/>
                                <a:gd name="T128" fmla="*/ 1580 w 1580"/>
                                <a:gd name="T129" fmla="*/ 1375 h 137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580" h="1375">
                                  <a:moveTo>
                                    <a:pt x="0" y="25"/>
                                  </a:moveTo>
                                  <a:lnTo>
                                    <a:pt x="845" y="0"/>
                                  </a:lnTo>
                                  <a:lnTo>
                                    <a:pt x="845" y="31"/>
                                  </a:lnTo>
                                  <a:lnTo>
                                    <a:pt x="880" y="102"/>
                                  </a:lnTo>
                                  <a:lnTo>
                                    <a:pt x="886" y="167"/>
                                  </a:lnTo>
                                  <a:lnTo>
                                    <a:pt x="905" y="204"/>
                                  </a:lnTo>
                                  <a:lnTo>
                                    <a:pt x="922" y="222"/>
                                  </a:lnTo>
                                  <a:lnTo>
                                    <a:pt x="924" y="255"/>
                                  </a:lnTo>
                                  <a:lnTo>
                                    <a:pt x="886" y="277"/>
                                  </a:lnTo>
                                  <a:lnTo>
                                    <a:pt x="878" y="288"/>
                                  </a:lnTo>
                                  <a:lnTo>
                                    <a:pt x="858" y="363"/>
                                  </a:lnTo>
                                  <a:lnTo>
                                    <a:pt x="804" y="448"/>
                                  </a:lnTo>
                                  <a:lnTo>
                                    <a:pt x="757" y="596"/>
                                  </a:lnTo>
                                  <a:lnTo>
                                    <a:pt x="752" y="705"/>
                                  </a:lnTo>
                                  <a:lnTo>
                                    <a:pt x="1300" y="681"/>
                                  </a:lnTo>
                                  <a:lnTo>
                                    <a:pt x="1315" y="697"/>
                                  </a:lnTo>
                                  <a:lnTo>
                                    <a:pt x="1298" y="752"/>
                                  </a:lnTo>
                                  <a:lnTo>
                                    <a:pt x="1298" y="829"/>
                                  </a:lnTo>
                                  <a:lnTo>
                                    <a:pt x="1357" y="887"/>
                                  </a:lnTo>
                                  <a:lnTo>
                                    <a:pt x="1372" y="953"/>
                                  </a:lnTo>
                                  <a:lnTo>
                                    <a:pt x="1293" y="936"/>
                                  </a:lnTo>
                                  <a:lnTo>
                                    <a:pt x="1221" y="903"/>
                                  </a:lnTo>
                                  <a:lnTo>
                                    <a:pt x="1201" y="900"/>
                                  </a:lnTo>
                                  <a:lnTo>
                                    <a:pt x="1183" y="911"/>
                                  </a:lnTo>
                                  <a:lnTo>
                                    <a:pt x="1130" y="958"/>
                                  </a:lnTo>
                                  <a:lnTo>
                                    <a:pt x="1128" y="982"/>
                                  </a:lnTo>
                                  <a:lnTo>
                                    <a:pt x="1150" y="1010"/>
                                  </a:lnTo>
                                  <a:lnTo>
                                    <a:pt x="1177" y="1018"/>
                                  </a:lnTo>
                                  <a:lnTo>
                                    <a:pt x="1238" y="1013"/>
                                  </a:lnTo>
                                  <a:lnTo>
                                    <a:pt x="1271" y="991"/>
                                  </a:lnTo>
                                  <a:lnTo>
                                    <a:pt x="1293" y="980"/>
                                  </a:lnTo>
                                  <a:lnTo>
                                    <a:pt x="1328" y="980"/>
                                  </a:lnTo>
                                  <a:lnTo>
                                    <a:pt x="1344" y="977"/>
                                  </a:lnTo>
                                  <a:lnTo>
                                    <a:pt x="1346" y="991"/>
                                  </a:lnTo>
                                  <a:lnTo>
                                    <a:pt x="1339" y="1004"/>
                                  </a:lnTo>
                                  <a:lnTo>
                                    <a:pt x="1317" y="1024"/>
                                  </a:lnTo>
                                  <a:lnTo>
                                    <a:pt x="1322" y="1046"/>
                                  </a:lnTo>
                                  <a:lnTo>
                                    <a:pt x="1344" y="1057"/>
                                  </a:lnTo>
                                  <a:lnTo>
                                    <a:pt x="1361" y="1062"/>
                                  </a:lnTo>
                                  <a:lnTo>
                                    <a:pt x="1374" y="1048"/>
                                  </a:lnTo>
                                  <a:lnTo>
                                    <a:pt x="1399" y="1004"/>
                                  </a:lnTo>
                                  <a:lnTo>
                                    <a:pt x="1460" y="980"/>
                                  </a:lnTo>
                                  <a:lnTo>
                                    <a:pt x="1482" y="969"/>
                                  </a:lnTo>
                                  <a:lnTo>
                                    <a:pt x="1495" y="969"/>
                                  </a:lnTo>
                                  <a:lnTo>
                                    <a:pt x="1509" y="988"/>
                                  </a:lnTo>
                                  <a:lnTo>
                                    <a:pt x="1500" y="1013"/>
                                  </a:lnTo>
                                  <a:lnTo>
                                    <a:pt x="1509" y="1026"/>
                                  </a:lnTo>
                                  <a:lnTo>
                                    <a:pt x="1506" y="1046"/>
                                  </a:lnTo>
                                  <a:lnTo>
                                    <a:pt x="1478" y="1065"/>
                                  </a:lnTo>
                                  <a:lnTo>
                                    <a:pt x="1434" y="1122"/>
                                  </a:lnTo>
                                  <a:lnTo>
                                    <a:pt x="1388" y="1155"/>
                                  </a:lnTo>
                                  <a:lnTo>
                                    <a:pt x="1385" y="1188"/>
                                  </a:lnTo>
                                  <a:lnTo>
                                    <a:pt x="1401" y="1213"/>
                                  </a:lnTo>
                                  <a:lnTo>
                                    <a:pt x="1462" y="1248"/>
                                  </a:lnTo>
                                  <a:lnTo>
                                    <a:pt x="1566" y="1290"/>
                                  </a:lnTo>
                                  <a:lnTo>
                                    <a:pt x="1580" y="1309"/>
                                  </a:lnTo>
                                  <a:lnTo>
                                    <a:pt x="1569" y="1334"/>
                                  </a:lnTo>
                                  <a:lnTo>
                                    <a:pt x="1548" y="1340"/>
                                  </a:lnTo>
                                  <a:lnTo>
                                    <a:pt x="1467" y="1375"/>
                                  </a:lnTo>
                                  <a:lnTo>
                                    <a:pt x="1460" y="1309"/>
                                  </a:lnTo>
                                  <a:lnTo>
                                    <a:pt x="1412" y="1287"/>
                                  </a:lnTo>
                                  <a:lnTo>
                                    <a:pt x="1322" y="1252"/>
                                  </a:lnTo>
                                  <a:lnTo>
                                    <a:pt x="1311" y="1221"/>
                                  </a:lnTo>
                                  <a:lnTo>
                                    <a:pt x="1295" y="1210"/>
                                  </a:lnTo>
                                  <a:lnTo>
                                    <a:pt x="1271" y="1224"/>
                                  </a:lnTo>
                                  <a:lnTo>
                                    <a:pt x="1256" y="1287"/>
                                  </a:lnTo>
                                  <a:lnTo>
                                    <a:pt x="1265" y="1296"/>
                                  </a:lnTo>
                                  <a:lnTo>
                                    <a:pt x="1267" y="1309"/>
                                  </a:lnTo>
                                  <a:lnTo>
                                    <a:pt x="1221" y="1342"/>
                                  </a:lnTo>
                                  <a:lnTo>
                                    <a:pt x="1201" y="1336"/>
                                  </a:lnTo>
                                  <a:lnTo>
                                    <a:pt x="1177" y="1301"/>
                                  </a:lnTo>
                                  <a:lnTo>
                                    <a:pt x="1163" y="1298"/>
                                  </a:lnTo>
                                  <a:lnTo>
                                    <a:pt x="1133" y="1309"/>
                                  </a:lnTo>
                                  <a:lnTo>
                                    <a:pt x="1119" y="1296"/>
                                  </a:lnTo>
                                  <a:lnTo>
                                    <a:pt x="1106" y="1298"/>
                                  </a:lnTo>
                                  <a:lnTo>
                                    <a:pt x="1065" y="1342"/>
                                  </a:lnTo>
                                  <a:lnTo>
                                    <a:pt x="1018" y="1344"/>
                                  </a:lnTo>
                                  <a:lnTo>
                                    <a:pt x="1001" y="1334"/>
                                  </a:lnTo>
                                  <a:lnTo>
                                    <a:pt x="952" y="1323"/>
                                  </a:lnTo>
                                  <a:lnTo>
                                    <a:pt x="878" y="1232"/>
                                  </a:lnTo>
                                  <a:lnTo>
                                    <a:pt x="837" y="1224"/>
                                  </a:lnTo>
                                  <a:lnTo>
                                    <a:pt x="796" y="1204"/>
                                  </a:lnTo>
                                  <a:lnTo>
                                    <a:pt x="779" y="1177"/>
                                  </a:lnTo>
                                  <a:lnTo>
                                    <a:pt x="768" y="1177"/>
                                  </a:lnTo>
                                  <a:lnTo>
                                    <a:pt x="766" y="1171"/>
                                  </a:lnTo>
                                  <a:lnTo>
                                    <a:pt x="760" y="1166"/>
                                  </a:lnTo>
                                  <a:lnTo>
                                    <a:pt x="766" y="1149"/>
                                  </a:lnTo>
                                  <a:lnTo>
                                    <a:pt x="746" y="1144"/>
                                  </a:lnTo>
                                  <a:lnTo>
                                    <a:pt x="735" y="1149"/>
                                  </a:lnTo>
                                  <a:lnTo>
                                    <a:pt x="702" y="1144"/>
                                  </a:lnTo>
                                  <a:lnTo>
                                    <a:pt x="694" y="1138"/>
                                  </a:lnTo>
                                  <a:lnTo>
                                    <a:pt x="689" y="1116"/>
                                  </a:lnTo>
                                  <a:lnTo>
                                    <a:pt x="669" y="1116"/>
                                  </a:lnTo>
                                  <a:lnTo>
                                    <a:pt x="612" y="1169"/>
                                  </a:lnTo>
                                  <a:lnTo>
                                    <a:pt x="639" y="1199"/>
                                  </a:lnTo>
                                  <a:lnTo>
                                    <a:pt x="628" y="1210"/>
                                  </a:lnTo>
                                  <a:lnTo>
                                    <a:pt x="538" y="1213"/>
                                  </a:lnTo>
                                  <a:lnTo>
                                    <a:pt x="382" y="1186"/>
                                  </a:lnTo>
                                  <a:lnTo>
                                    <a:pt x="291" y="1149"/>
                                  </a:lnTo>
                                  <a:lnTo>
                                    <a:pt x="85" y="1180"/>
                                  </a:lnTo>
                                  <a:lnTo>
                                    <a:pt x="72" y="1166"/>
                                  </a:lnTo>
                                  <a:lnTo>
                                    <a:pt x="66" y="1144"/>
                                  </a:lnTo>
                                  <a:lnTo>
                                    <a:pt x="74" y="1133"/>
                                  </a:lnTo>
                                  <a:lnTo>
                                    <a:pt x="83" y="1111"/>
                                  </a:lnTo>
                                  <a:lnTo>
                                    <a:pt x="105" y="1090"/>
                                  </a:lnTo>
                                  <a:lnTo>
                                    <a:pt x="132" y="1013"/>
                                  </a:lnTo>
                                  <a:lnTo>
                                    <a:pt x="110" y="980"/>
                                  </a:lnTo>
                                  <a:lnTo>
                                    <a:pt x="110" y="955"/>
                                  </a:lnTo>
                                  <a:lnTo>
                                    <a:pt x="116" y="938"/>
                                  </a:lnTo>
                                  <a:lnTo>
                                    <a:pt x="113" y="916"/>
                                  </a:lnTo>
                                  <a:lnTo>
                                    <a:pt x="121" y="873"/>
                                  </a:lnTo>
                                  <a:lnTo>
                                    <a:pt x="143" y="857"/>
                                  </a:lnTo>
                                  <a:lnTo>
                                    <a:pt x="157" y="824"/>
                                  </a:lnTo>
                                  <a:lnTo>
                                    <a:pt x="168" y="760"/>
                                  </a:lnTo>
                                  <a:lnTo>
                                    <a:pt x="168" y="722"/>
                                  </a:lnTo>
                                  <a:lnTo>
                                    <a:pt x="157" y="667"/>
                                  </a:lnTo>
                                  <a:lnTo>
                                    <a:pt x="135" y="629"/>
                                  </a:lnTo>
                                  <a:lnTo>
                                    <a:pt x="124" y="618"/>
                                  </a:lnTo>
                                  <a:lnTo>
                                    <a:pt x="129" y="598"/>
                                  </a:lnTo>
                                  <a:lnTo>
                                    <a:pt x="118" y="585"/>
                                  </a:lnTo>
                                  <a:lnTo>
                                    <a:pt x="102" y="552"/>
                                  </a:lnTo>
                                  <a:lnTo>
                                    <a:pt x="83" y="536"/>
                                  </a:lnTo>
                                  <a:lnTo>
                                    <a:pt x="77" y="525"/>
                                  </a:lnTo>
                                  <a:lnTo>
                                    <a:pt x="88" y="486"/>
                                  </a:lnTo>
                                  <a:lnTo>
                                    <a:pt x="63" y="437"/>
                                  </a:lnTo>
                                  <a:lnTo>
                                    <a:pt x="22" y="398"/>
                                  </a:lnTo>
                                  <a:lnTo>
                                    <a:pt x="8" y="376"/>
                                  </a:lnTo>
                                  <a:lnTo>
                                    <a:pt x="0" y="25"/>
                                  </a:lnTo>
                                  <a:close/>
                                </a:path>
                              </a:pathLst>
                            </a:custGeom>
                            <a:noFill/>
                            <a:ln w="6350">
                              <a:solidFill>
                                <a:schemeClr val="accent1">
                                  <a:lumMod val="40000"/>
                                  <a:lumOff val="60000"/>
                                </a:schemeClr>
                              </a:solidFill>
                              <a:round/>
                              <a:headEnd/>
                              <a:tailEnd/>
                            </a:ln>
                          </p:spPr>
                          <p:txBody>
                            <a:bodyPr anchor="ctr"/>
                            <a:lstStyle/>
                            <a:p>
                              <a:r>
                                <a:rPr lang="en-US" sz="960" dirty="0">
                                  <a:latin typeface="+mj-lt"/>
                                </a:rPr>
                                <a:t>  </a:t>
                              </a:r>
                              <a:endParaRPr lang="en-US" sz="850" dirty="0">
                                <a:latin typeface="+mj-lt"/>
                              </a:endParaRPr>
                            </a:p>
                          </p:txBody>
                        </p:sp>
                        <p:sp>
                          <p:nvSpPr>
                            <p:cNvPr id="1406" name="Freeform 29">
                              <a:extLst>
                                <a:ext uri="{FF2B5EF4-FFF2-40B4-BE49-F238E27FC236}">
                                  <a16:creationId xmlns:a16="http://schemas.microsoft.com/office/drawing/2014/main" id="{0B66F063-1359-782F-DC87-8236787D2A19}"/>
                                </a:ext>
                              </a:extLst>
                            </p:cNvPr>
                            <p:cNvSpPr>
                              <a:spLocks/>
                            </p:cNvSpPr>
                            <p:nvPr/>
                          </p:nvSpPr>
                          <p:spPr bwMode="gray">
                            <a:xfrm>
                              <a:off x="5867667" y="5055685"/>
                              <a:ext cx="563770" cy="916651"/>
                            </a:xfrm>
                            <a:custGeom>
                              <a:avLst/>
                              <a:gdLst>
                                <a:gd name="T0" fmla="*/ 0 w 979"/>
                                <a:gd name="T1" fmla="*/ 0 h 1711"/>
                                <a:gd name="T2" fmla="*/ 0 w 979"/>
                                <a:gd name="T3" fmla="*/ 0 h 1711"/>
                                <a:gd name="T4" fmla="*/ 0 w 979"/>
                                <a:gd name="T5" fmla="*/ 0 h 1711"/>
                                <a:gd name="T6" fmla="*/ 0 w 979"/>
                                <a:gd name="T7" fmla="*/ 0 h 1711"/>
                                <a:gd name="T8" fmla="*/ 0 w 979"/>
                                <a:gd name="T9" fmla="*/ 0 h 1711"/>
                                <a:gd name="T10" fmla="*/ 0 w 979"/>
                                <a:gd name="T11" fmla="*/ 0 h 1711"/>
                                <a:gd name="T12" fmla="*/ 0 w 979"/>
                                <a:gd name="T13" fmla="*/ 0 h 1711"/>
                                <a:gd name="T14" fmla="*/ 0 w 979"/>
                                <a:gd name="T15" fmla="*/ 0 h 1711"/>
                                <a:gd name="T16" fmla="*/ 0 w 979"/>
                                <a:gd name="T17" fmla="*/ 0 h 1711"/>
                                <a:gd name="T18" fmla="*/ 0 w 979"/>
                                <a:gd name="T19" fmla="*/ 0 h 1711"/>
                                <a:gd name="T20" fmla="*/ 0 w 979"/>
                                <a:gd name="T21" fmla="*/ 0 h 1711"/>
                                <a:gd name="T22" fmla="*/ 0 w 979"/>
                                <a:gd name="T23" fmla="*/ 0 h 1711"/>
                                <a:gd name="T24" fmla="*/ 0 w 979"/>
                                <a:gd name="T25" fmla="*/ 0 h 1711"/>
                                <a:gd name="T26" fmla="*/ 0 w 979"/>
                                <a:gd name="T27" fmla="*/ 0 h 1711"/>
                                <a:gd name="T28" fmla="*/ 0 w 979"/>
                                <a:gd name="T29" fmla="*/ 0 h 1711"/>
                                <a:gd name="T30" fmla="*/ 0 w 979"/>
                                <a:gd name="T31" fmla="*/ 0 h 1711"/>
                                <a:gd name="T32" fmla="*/ 0 w 979"/>
                                <a:gd name="T33" fmla="*/ 0 h 1711"/>
                                <a:gd name="T34" fmla="*/ 0 w 979"/>
                                <a:gd name="T35" fmla="*/ 0 h 1711"/>
                                <a:gd name="T36" fmla="*/ 0 w 979"/>
                                <a:gd name="T37" fmla="*/ 0 h 1711"/>
                                <a:gd name="T38" fmla="*/ 0 w 979"/>
                                <a:gd name="T39" fmla="*/ 0 h 1711"/>
                                <a:gd name="T40" fmla="*/ 0 w 979"/>
                                <a:gd name="T41" fmla="*/ 0 h 1711"/>
                                <a:gd name="T42" fmla="*/ 0 w 979"/>
                                <a:gd name="T43" fmla="*/ 0 h 1711"/>
                                <a:gd name="T44" fmla="*/ 0 w 979"/>
                                <a:gd name="T45" fmla="*/ 0 h 1711"/>
                                <a:gd name="T46" fmla="*/ 0 w 979"/>
                                <a:gd name="T47" fmla="*/ 0 h 1711"/>
                                <a:gd name="T48" fmla="*/ 0 w 979"/>
                                <a:gd name="T49" fmla="*/ 0 h 1711"/>
                                <a:gd name="T50" fmla="*/ 0 w 979"/>
                                <a:gd name="T51" fmla="*/ 0 h 1711"/>
                                <a:gd name="T52" fmla="*/ 0 w 979"/>
                                <a:gd name="T53" fmla="*/ 0 h 1711"/>
                                <a:gd name="T54" fmla="*/ 0 w 979"/>
                                <a:gd name="T55" fmla="*/ 0 h 1711"/>
                                <a:gd name="T56" fmla="*/ 0 w 979"/>
                                <a:gd name="T57" fmla="*/ 0 h 1711"/>
                                <a:gd name="T58" fmla="*/ 0 w 979"/>
                                <a:gd name="T59" fmla="*/ 0 h 1711"/>
                                <a:gd name="T60" fmla="*/ 0 w 979"/>
                                <a:gd name="T61" fmla="*/ 0 h 1711"/>
                                <a:gd name="T62" fmla="*/ 0 w 979"/>
                                <a:gd name="T63" fmla="*/ 0 h 1711"/>
                                <a:gd name="T64" fmla="*/ 0 w 979"/>
                                <a:gd name="T65" fmla="*/ 0 h 1711"/>
                                <a:gd name="T66" fmla="*/ 0 w 979"/>
                                <a:gd name="T67" fmla="*/ 0 h 1711"/>
                                <a:gd name="T68" fmla="*/ 0 w 979"/>
                                <a:gd name="T69" fmla="*/ 0 h 1711"/>
                                <a:gd name="T70" fmla="*/ 0 w 979"/>
                                <a:gd name="T71" fmla="*/ 0 h 1711"/>
                                <a:gd name="T72" fmla="*/ 0 w 979"/>
                                <a:gd name="T73" fmla="*/ 0 h 1711"/>
                                <a:gd name="T74" fmla="*/ 0 w 979"/>
                                <a:gd name="T75" fmla="*/ 0 h 1711"/>
                                <a:gd name="T76" fmla="*/ 0 w 979"/>
                                <a:gd name="T77" fmla="*/ 0 h 1711"/>
                                <a:gd name="T78" fmla="*/ 0 w 979"/>
                                <a:gd name="T79" fmla="*/ 0 h 1711"/>
                                <a:gd name="T80" fmla="*/ 0 w 979"/>
                                <a:gd name="T81" fmla="*/ 0 h 1711"/>
                                <a:gd name="T82" fmla="*/ 0 w 979"/>
                                <a:gd name="T83" fmla="*/ 0 h 1711"/>
                                <a:gd name="T84" fmla="*/ 0 w 979"/>
                                <a:gd name="T85" fmla="*/ 0 h 1711"/>
                                <a:gd name="T86" fmla="*/ 0 w 979"/>
                                <a:gd name="T87" fmla="*/ 0 h 1711"/>
                                <a:gd name="T88" fmla="*/ 0 w 979"/>
                                <a:gd name="T89" fmla="*/ 0 h 1711"/>
                                <a:gd name="T90" fmla="*/ 0 w 979"/>
                                <a:gd name="T91" fmla="*/ 0 h 1711"/>
                                <a:gd name="T92" fmla="*/ 0 w 979"/>
                                <a:gd name="T93" fmla="*/ 0 h 1711"/>
                                <a:gd name="T94" fmla="*/ 0 w 979"/>
                                <a:gd name="T95" fmla="*/ 0 h 1711"/>
                                <a:gd name="T96" fmla="*/ 0 w 979"/>
                                <a:gd name="T97" fmla="*/ 0 h 1711"/>
                                <a:gd name="T98" fmla="*/ 0 w 979"/>
                                <a:gd name="T99" fmla="*/ 0 h 1711"/>
                                <a:gd name="T100" fmla="*/ 0 w 979"/>
                                <a:gd name="T101" fmla="*/ 0 h 1711"/>
                                <a:gd name="T102" fmla="*/ 0 w 979"/>
                                <a:gd name="T103" fmla="*/ 0 h 1711"/>
                                <a:gd name="T104" fmla="*/ 0 w 979"/>
                                <a:gd name="T105" fmla="*/ 0 h 1711"/>
                                <a:gd name="T106" fmla="*/ 0 w 979"/>
                                <a:gd name="T107" fmla="*/ 0 h 171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79"/>
                                <a:gd name="T163" fmla="*/ 0 h 1711"/>
                                <a:gd name="T164" fmla="*/ 979 w 979"/>
                                <a:gd name="T165" fmla="*/ 1711 h 171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79" h="1711">
                                  <a:moveTo>
                                    <a:pt x="905" y="0"/>
                                  </a:moveTo>
                                  <a:lnTo>
                                    <a:pt x="315" y="40"/>
                                  </a:lnTo>
                                  <a:lnTo>
                                    <a:pt x="313" y="60"/>
                                  </a:lnTo>
                                  <a:lnTo>
                                    <a:pt x="258" y="110"/>
                                  </a:lnTo>
                                  <a:lnTo>
                                    <a:pt x="238" y="161"/>
                                  </a:lnTo>
                                  <a:lnTo>
                                    <a:pt x="244" y="218"/>
                                  </a:lnTo>
                                  <a:lnTo>
                                    <a:pt x="236" y="249"/>
                                  </a:lnTo>
                                  <a:lnTo>
                                    <a:pt x="183" y="282"/>
                                  </a:lnTo>
                                  <a:lnTo>
                                    <a:pt x="148" y="332"/>
                                  </a:lnTo>
                                  <a:lnTo>
                                    <a:pt x="134" y="348"/>
                                  </a:lnTo>
                                  <a:lnTo>
                                    <a:pt x="134" y="394"/>
                                  </a:lnTo>
                                  <a:lnTo>
                                    <a:pt x="109" y="425"/>
                                  </a:lnTo>
                                  <a:lnTo>
                                    <a:pt x="109" y="460"/>
                                  </a:lnTo>
                                  <a:lnTo>
                                    <a:pt x="93" y="507"/>
                                  </a:lnTo>
                                  <a:lnTo>
                                    <a:pt x="63" y="554"/>
                                  </a:lnTo>
                                  <a:lnTo>
                                    <a:pt x="76" y="606"/>
                                  </a:lnTo>
                                  <a:lnTo>
                                    <a:pt x="102" y="636"/>
                                  </a:lnTo>
                                  <a:lnTo>
                                    <a:pt x="115" y="683"/>
                                  </a:lnTo>
                                  <a:lnTo>
                                    <a:pt x="115" y="696"/>
                                  </a:lnTo>
                                  <a:lnTo>
                                    <a:pt x="115" y="683"/>
                                  </a:lnTo>
                                  <a:lnTo>
                                    <a:pt x="115" y="696"/>
                                  </a:lnTo>
                                  <a:lnTo>
                                    <a:pt x="98" y="707"/>
                                  </a:lnTo>
                                  <a:lnTo>
                                    <a:pt x="93" y="737"/>
                                  </a:lnTo>
                                  <a:lnTo>
                                    <a:pt x="93" y="756"/>
                                  </a:lnTo>
                                  <a:lnTo>
                                    <a:pt x="93" y="787"/>
                                  </a:lnTo>
                                  <a:lnTo>
                                    <a:pt x="128" y="858"/>
                                  </a:lnTo>
                                  <a:lnTo>
                                    <a:pt x="134" y="923"/>
                                  </a:lnTo>
                                  <a:lnTo>
                                    <a:pt x="153" y="960"/>
                                  </a:lnTo>
                                  <a:lnTo>
                                    <a:pt x="170" y="978"/>
                                  </a:lnTo>
                                  <a:lnTo>
                                    <a:pt x="172" y="1011"/>
                                  </a:lnTo>
                                  <a:lnTo>
                                    <a:pt x="134" y="1033"/>
                                  </a:lnTo>
                                  <a:lnTo>
                                    <a:pt x="126" y="1044"/>
                                  </a:lnTo>
                                  <a:lnTo>
                                    <a:pt x="106" y="1119"/>
                                  </a:lnTo>
                                  <a:lnTo>
                                    <a:pt x="52" y="1204"/>
                                  </a:lnTo>
                                  <a:lnTo>
                                    <a:pt x="5" y="1352"/>
                                  </a:lnTo>
                                  <a:lnTo>
                                    <a:pt x="0" y="1461"/>
                                  </a:lnTo>
                                  <a:lnTo>
                                    <a:pt x="548" y="1437"/>
                                  </a:lnTo>
                                  <a:lnTo>
                                    <a:pt x="563" y="1453"/>
                                  </a:lnTo>
                                  <a:lnTo>
                                    <a:pt x="546" y="1508"/>
                                  </a:lnTo>
                                  <a:lnTo>
                                    <a:pt x="546" y="1585"/>
                                  </a:lnTo>
                                  <a:lnTo>
                                    <a:pt x="605" y="1643"/>
                                  </a:lnTo>
                                  <a:lnTo>
                                    <a:pt x="620" y="1709"/>
                                  </a:lnTo>
                                  <a:lnTo>
                                    <a:pt x="658" y="1711"/>
                                  </a:lnTo>
                                  <a:lnTo>
                                    <a:pt x="715" y="1661"/>
                                  </a:lnTo>
                                  <a:lnTo>
                                    <a:pt x="850" y="1621"/>
                                  </a:lnTo>
                                  <a:lnTo>
                                    <a:pt x="883" y="1632"/>
                                  </a:lnTo>
                                  <a:lnTo>
                                    <a:pt x="930" y="1615"/>
                                  </a:lnTo>
                                  <a:lnTo>
                                    <a:pt x="938" y="1629"/>
                                  </a:lnTo>
                                  <a:lnTo>
                                    <a:pt x="968" y="1637"/>
                                  </a:lnTo>
                                  <a:lnTo>
                                    <a:pt x="979" y="1632"/>
                                  </a:lnTo>
                                  <a:lnTo>
                                    <a:pt x="916" y="1110"/>
                                  </a:lnTo>
                                  <a:lnTo>
                                    <a:pt x="910" y="1061"/>
                                  </a:lnTo>
                                  <a:lnTo>
                                    <a:pt x="932" y="29"/>
                                  </a:lnTo>
                                  <a:lnTo>
                                    <a:pt x="905" y="0"/>
                                  </a:lnTo>
                                  <a:close/>
                                </a:path>
                              </a:pathLst>
                            </a:custGeom>
                            <a:solidFill>
                              <a:schemeClr val="bg1"/>
                            </a:solidFill>
                            <a:ln w="6350">
                              <a:solidFill>
                                <a:schemeClr val="accent1">
                                  <a:lumMod val="40000"/>
                                  <a:lumOff val="60000"/>
                                </a:schemeClr>
                              </a:solidFill>
                              <a:round/>
                              <a:headEnd/>
                              <a:tailEnd/>
                            </a:ln>
                          </p:spPr>
                          <p:txBody>
                            <a:bodyPr/>
                            <a:lstStyle/>
                            <a:p>
                              <a:endParaRPr lang="en-US" sz="960" b="1" dirty="0">
                                <a:latin typeface="+mj-lt"/>
                              </a:endParaRPr>
                            </a:p>
                          </p:txBody>
                        </p:sp>
                        <p:sp>
                          <p:nvSpPr>
                            <p:cNvPr id="1407" name="Freeform 30">
                              <a:extLst>
                                <a:ext uri="{FF2B5EF4-FFF2-40B4-BE49-F238E27FC236}">
                                  <a16:creationId xmlns:a16="http://schemas.microsoft.com/office/drawing/2014/main" id="{9C1690C4-9FA3-74B8-6F4A-934B8BAAB88D}"/>
                                </a:ext>
                              </a:extLst>
                            </p:cNvPr>
                            <p:cNvSpPr>
                              <a:spLocks/>
                            </p:cNvSpPr>
                            <p:nvPr/>
                          </p:nvSpPr>
                          <p:spPr bwMode="gray">
                            <a:xfrm>
                              <a:off x="6389847" y="5019596"/>
                              <a:ext cx="619224" cy="914244"/>
                            </a:xfrm>
                            <a:custGeom>
                              <a:avLst/>
                              <a:gdLst>
                                <a:gd name="T0" fmla="*/ 0 w 1073"/>
                                <a:gd name="T1" fmla="*/ 0 h 1705"/>
                                <a:gd name="T2" fmla="*/ 0 w 1073"/>
                                <a:gd name="T3" fmla="*/ 0 h 1705"/>
                                <a:gd name="T4" fmla="*/ 0 w 1073"/>
                                <a:gd name="T5" fmla="*/ 0 h 1705"/>
                                <a:gd name="T6" fmla="*/ 0 w 1073"/>
                                <a:gd name="T7" fmla="*/ 0 h 1705"/>
                                <a:gd name="T8" fmla="*/ 0 w 1073"/>
                                <a:gd name="T9" fmla="*/ 0 h 1705"/>
                                <a:gd name="T10" fmla="*/ 0 w 1073"/>
                                <a:gd name="T11" fmla="*/ 0 h 1705"/>
                                <a:gd name="T12" fmla="*/ 0 w 1073"/>
                                <a:gd name="T13" fmla="*/ 0 h 1705"/>
                                <a:gd name="T14" fmla="*/ 0 w 1073"/>
                                <a:gd name="T15" fmla="*/ 0 h 1705"/>
                                <a:gd name="T16" fmla="*/ 0 w 1073"/>
                                <a:gd name="T17" fmla="*/ 0 h 1705"/>
                                <a:gd name="T18" fmla="*/ 0 w 1073"/>
                                <a:gd name="T19" fmla="*/ 0 h 1705"/>
                                <a:gd name="T20" fmla="*/ 0 w 1073"/>
                                <a:gd name="T21" fmla="*/ 0 h 1705"/>
                                <a:gd name="T22" fmla="*/ 0 w 1073"/>
                                <a:gd name="T23" fmla="*/ 0 h 1705"/>
                                <a:gd name="T24" fmla="*/ 0 w 1073"/>
                                <a:gd name="T25" fmla="*/ 0 h 1705"/>
                                <a:gd name="T26" fmla="*/ 0 w 1073"/>
                                <a:gd name="T27" fmla="*/ 0 h 1705"/>
                                <a:gd name="T28" fmla="*/ 0 w 1073"/>
                                <a:gd name="T29" fmla="*/ 0 h 1705"/>
                                <a:gd name="T30" fmla="*/ 0 w 1073"/>
                                <a:gd name="T31" fmla="*/ 0 h 1705"/>
                                <a:gd name="T32" fmla="*/ 0 w 1073"/>
                                <a:gd name="T33" fmla="*/ 0 h 1705"/>
                                <a:gd name="T34" fmla="*/ 0 w 1073"/>
                                <a:gd name="T35" fmla="*/ 0 h 1705"/>
                                <a:gd name="T36" fmla="*/ 0 w 1073"/>
                                <a:gd name="T37" fmla="*/ 0 h 1705"/>
                                <a:gd name="T38" fmla="*/ 0 w 1073"/>
                                <a:gd name="T39" fmla="*/ 0 h 1705"/>
                                <a:gd name="T40" fmla="*/ 0 w 1073"/>
                                <a:gd name="T41" fmla="*/ 0 h 1705"/>
                                <a:gd name="T42" fmla="*/ 0 w 1073"/>
                                <a:gd name="T43" fmla="*/ 0 h 1705"/>
                                <a:gd name="T44" fmla="*/ 0 w 1073"/>
                                <a:gd name="T45" fmla="*/ 0 h 1705"/>
                                <a:gd name="T46" fmla="*/ 0 w 1073"/>
                                <a:gd name="T47" fmla="*/ 0 h 1705"/>
                                <a:gd name="T48" fmla="*/ 0 w 1073"/>
                                <a:gd name="T49" fmla="*/ 0 h 1705"/>
                                <a:gd name="T50" fmla="*/ 0 w 1073"/>
                                <a:gd name="T51" fmla="*/ 0 h 1705"/>
                                <a:gd name="T52" fmla="*/ 0 w 1073"/>
                                <a:gd name="T53" fmla="*/ 0 h 1705"/>
                                <a:gd name="T54" fmla="*/ 0 w 1073"/>
                                <a:gd name="T55" fmla="*/ 0 h 1705"/>
                                <a:gd name="T56" fmla="*/ 0 w 1073"/>
                                <a:gd name="T57" fmla="*/ 0 h 1705"/>
                                <a:gd name="T58" fmla="*/ 0 w 1073"/>
                                <a:gd name="T59" fmla="*/ 0 h 1705"/>
                                <a:gd name="T60" fmla="*/ 0 w 1073"/>
                                <a:gd name="T61" fmla="*/ 0 h 1705"/>
                                <a:gd name="T62" fmla="*/ 0 w 1073"/>
                                <a:gd name="T63" fmla="*/ 0 h 1705"/>
                                <a:gd name="T64" fmla="*/ 0 w 1073"/>
                                <a:gd name="T65" fmla="*/ 0 h 1705"/>
                                <a:gd name="T66" fmla="*/ 0 w 1073"/>
                                <a:gd name="T67" fmla="*/ 0 h 1705"/>
                                <a:gd name="T68" fmla="*/ 0 w 1073"/>
                                <a:gd name="T69" fmla="*/ 0 h 1705"/>
                                <a:gd name="T70" fmla="*/ 0 w 1073"/>
                                <a:gd name="T71" fmla="*/ 0 h 1705"/>
                                <a:gd name="T72" fmla="*/ 0 w 1073"/>
                                <a:gd name="T73" fmla="*/ 0 h 1705"/>
                                <a:gd name="T74" fmla="*/ 0 w 1073"/>
                                <a:gd name="T75" fmla="*/ 0 h 1705"/>
                                <a:gd name="T76" fmla="*/ 0 w 1073"/>
                                <a:gd name="T77" fmla="*/ 0 h 1705"/>
                                <a:gd name="T78" fmla="*/ 0 w 1073"/>
                                <a:gd name="T79" fmla="*/ 0 h 1705"/>
                                <a:gd name="T80" fmla="*/ 0 w 1073"/>
                                <a:gd name="T81" fmla="*/ 0 h 1705"/>
                                <a:gd name="T82" fmla="*/ 0 w 1073"/>
                                <a:gd name="T83" fmla="*/ 0 h 1705"/>
                                <a:gd name="T84" fmla="*/ 0 w 1073"/>
                                <a:gd name="T85" fmla="*/ 0 h 1705"/>
                                <a:gd name="T86" fmla="*/ 0 w 1073"/>
                                <a:gd name="T87" fmla="*/ 0 h 1705"/>
                                <a:gd name="T88" fmla="*/ 0 w 1073"/>
                                <a:gd name="T89" fmla="*/ 0 h 1705"/>
                                <a:gd name="T90" fmla="*/ 0 w 1073"/>
                                <a:gd name="T91" fmla="*/ 0 h 1705"/>
                                <a:gd name="T92" fmla="*/ 0 w 1073"/>
                                <a:gd name="T93" fmla="*/ 0 h 1705"/>
                                <a:gd name="T94" fmla="*/ 0 w 1073"/>
                                <a:gd name="T95" fmla="*/ 0 h 1705"/>
                                <a:gd name="T96" fmla="*/ 0 w 1073"/>
                                <a:gd name="T97" fmla="*/ 0 h 1705"/>
                                <a:gd name="T98" fmla="*/ 0 w 1073"/>
                                <a:gd name="T99" fmla="*/ 0 h 1705"/>
                                <a:gd name="T100" fmla="*/ 0 w 1073"/>
                                <a:gd name="T101" fmla="*/ 0 h 1705"/>
                                <a:gd name="T102" fmla="*/ 0 w 1073"/>
                                <a:gd name="T103" fmla="*/ 0 h 1705"/>
                                <a:gd name="T104" fmla="*/ 0 w 1073"/>
                                <a:gd name="T105" fmla="*/ 0 h 170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073"/>
                                <a:gd name="T160" fmla="*/ 0 h 1705"/>
                                <a:gd name="T161" fmla="*/ 1073 w 1073"/>
                                <a:gd name="T162" fmla="*/ 1705 h 170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073" h="1705">
                                  <a:moveTo>
                                    <a:pt x="0" y="66"/>
                                  </a:moveTo>
                                  <a:lnTo>
                                    <a:pt x="27" y="95"/>
                                  </a:lnTo>
                                  <a:lnTo>
                                    <a:pt x="5" y="1127"/>
                                  </a:lnTo>
                                  <a:lnTo>
                                    <a:pt x="11" y="1176"/>
                                  </a:lnTo>
                                  <a:lnTo>
                                    <a:pt x="74" y="1698"/>
                                  </a:lnTo>
                                  <a:lnTo>
                                    <a:pt x="88" y="1687"/>
                                  </a:lnTo>
                                  <a:lnTo>
                                    <a:pt x="104" y="1676"/>
                                  </a:lnTo>
                                  <a:lnTo>
                                    <a:pt x="150" y="1692"/>
                                  </a:lnTo>
                                  <a:lnTo>
                                    <a:pt x="161" y="1670"/>
                                  </a:lnTo>
                                  <a:lnTo>
                                    <a:pt x="170" y="1596"/>
                                  </a:lnTo>
                                  <a:lnTo>
                                    <a:pt x="189" y="1544"/>
                                  </a:lnTo>
                                  <a:lnTo>
                                    <a:pt x="220" y="1596"/>
                                  </a:lnTo>
                                  <a:lnTo>
                                    <a:pt x="216" y="1615"/>
                                  </a:lnTo>
                                  <a:lnTo>
                                    <a:pt x="231" y="1657"/>
                                  </a:lnTo>
                                  <a:lnTo>
                                    <a:pt x="264" y="1703"/>
                                  </a:lnTo>
                                  <a:lnTo>
                                    <a:pt x="293" y="1705"/>
                                  </a:lnTo>
                                  <a:lnTo>
                                    <a:pt x="319" y="1703"/>
                                  </a:lnTo>
                                  <a:lnTo>
                                    <a:pt x="354" y="1665"/>
                                  </a:lnTo>
                                  <a:lnTo>
                                    <a:pt x="363" y="1662"/>
                                  </a:lnTo>
                                  <a:lnTo>
                                    <a:pt x="379" y="1648"/>
                                  </a:lnTo>
                                  <a:lnTo>
                                    <a:pt x="379" y="1640"/>
                                  </a:lnTo>
                                  <a:lnTo>
                                    <a:pt x="374" y="1632"/>
                                  </a:lnTo>
                                  <a:lnTo>
                                    <a:pt x="357" y="1624"/>
                                  </a:lnTo>
                                  <a:lnTo>
                                    <a:pt x="357" y="1615"/>
                                  </a:lnTo>
                                  <a:lnTo>
                                    <a:pt x="370" y="1582"/>
                                  </a:lnTo>
                                  <a:lnTo>
                                    <a:pt x="365" y="1571"/>
                                  </a:lnTo>
                                  <a:lnTo>
                                    <a:pt x="343" y="1552"/>
                                  </a:lnTo>
                                  <a:lnTo>
                                    <a:pt x="335" y="1552"/>
                                  </a:lnTo>
                                  <a:lnTo>
                                    <a:pt x="319" y="1538"/>
                                  </a:lnTo>
                                  <a:lnTo>
                                    <a:pt x="297" y="1505"/>
                                  </a:lnTo>
                                  <a:lnTo>
                                    <a:pt x="293" y="1481"/>
                                  </a:lnTo>
                                  <a:lnTo>
                                    <a:pt x="302" y="1472"/>
                                  </a:lnTo>
                                  <a:lnTo>
                                    <a:pt x="299" y="1464"/>
                                  </a:lnTo>
                                  <a:lnTo>
                                    <a:pt x="299" y="1451"/>
                                  </a:lnTo>
                                  <a:lnTo>
                                    <a:pt x="1073" y="1374"/>
                                  </a:lnTo>
                                  <a:lnTo>
                                    <a:pt x="1067" y="1352"/>
                                  </a:lnTo>
                                  <a:lnTo>
                                    <a:pt x="1031" y="1297"/>
                                  </a:lnTo>
                                  <a:lnTo>
                                    <a:pt x="1037" y="1207"/>
                                  </a:lnTo>
                                  <a:lnTo>
                                    <a:pt x="1001" y="1130"/>
                                  </a:lnTo>
                                  <a:lnTo>
                                    <a:pt x="998" y="1066"/>
                                  </a:lnTo>
                                  <a:lnTo>
                                    <a:pt x="1015" y="1026"/>
                                  </a:lnTo>
                                  <a:lnTo>
                                    <a:pt x="1015" y="979"/>
                                  </a:lnTo>
                                  <a:lnTo>
                                    <a:pt x="1042" y="941"/>
                                  </a:lnTo>
                                  <a:lnTo>
                                    <a:pt x="1045" y="930"/>
                                  </a:lnTo>
                                  <a:lnTo>
                                    <a:pt x="1020" y="899"/>
                                  </a:lnTo>
                                  <a:lnTo>
                                    <a:pt x="1031" y="869"/>
                                  </a:lnTo>
                                  <a:lnTo>
                                    <a:pt x="1012" y="847"/>
                                  </a:lnTo>
                                  <a:lnTo>
                                    <a:pt x="987" y="831"/>
                                  </a:lnTo>
                                  <a:lnTo>
                                    <a:pt x="976" y="809"/>
                                  </a:lnTo>
                                  <a:lnTo>
                                    <a:pt x="960" y="756"/>
                                  </a:lnTo>
                                  <a:lnTo>
                                    <a:pt x="941" y="738"/>
                                  </a:lnTo>
                                  <a:lnTo>
                                    <a:pt x="735" y="0"/>
                                  </a:lnTo>
                                  <a:lnTo>
                                    <a:pt x="0" y="66"/>
                                  </a:lnTo>
                                  <a:close/>
                                </a:path>
                              </a:pathLst>
                            </a:custGeom>
                            <a:solidFill>
                              <a:schemeClr val="accent1">
                                <a:lumMod val="40000"/>
                                <a:lumOff val="60000"/>
                              </a:schemeClr>
                            </a:solidFill>
                            <a:ln w="6350">
                              <a:solidFill>
                                <a:schemeClr val="bg1"/>
                              </a:solidFill>
                              <a:round/>
                              <a:headEnd/>
                              <a:tailEnd/>
                            </a:ln>
                          </p:spPr>
                          <p:txBody>
                            <a:bodyPr/>
                            <a:lstStyle/>
                            <a:p>
                              <a:endParaRPr lang="en-US" sz="960" b="1" dirty="0">
                                <a:latin typeface="+mj-lt"/>
                              </a:endParaRPr>
                            </a:p>
                          </p:txBody>
                        </p:sp>
                        <p:sp>
                          <p:nvSpPr>
                            <p:cNvPr id="1152" name="Freeform 31">
                              <a:extLst>
                                <a:ext uri="{FF2B5EF4-FFF2-40B4-BE49-F238E27FC236}">
                                  <a16:creationId xmlns:a16="http://schemas.microsoft.com/office/drawing/2014/main" id="{6BED2172-E315-96D1-E523-72C0D09CC2EA}"/>
                                </a:ext>
                              </a:extLst>
                            </p:cNvPr>
                            <p:cNvSpPr>
                              <a:spLocks/>
                            </p:cNvSpPr>
                            <p:nvPr/>
                          </p:nvSpPr>
                          <p:spPr bwMode="gray">
                            <a:xfrm>
                              <a:off x="6814987" y="4969073"/>
                              <a:ext cx="882624" cy="842067"/>
                            </a:xfrm>
                            <a:custGeom>
                              <a:avLst/>
                              <a:gdLst>
                                <a:gd name="T0" fmla="*/ 0 w 1526"/>
                                <a:gd name="T1" fmla="*/ 0 h 1572"/>
                                <a:gd name="T2" fmla="*/ 0 w 1526"/>
                                <a:gd name="T3" fmla="*/ 0 h 1572"/>
                                <a:gd name="T4" fmla="*/ 0 w 1526"/>
                                <a:gd name="T5" fmla="*/ 0 h 1572"/>
                                <a:gd name="T6" fmla="*/ 0 w 1526"/>
                                <a:gd name="T7" fmla="*/ 0 h 1572"/>
                                <a:gd name="T8" fmla="*/ 0 w 1526"/>
                                <a:gd name="T9" fmla="*/ 0 h 1572"/>
                                <a:gd name="T10" fmla="*/ 0 w 1526"/>
                                <a:gd name="T11" fmla="*/ 0 h 1572"/>
                                <a:gd name="T12" fmla="*/ 0 w 1526"/>
                                <a:gd name="T13" fmla="*/ 0 h 1572"/>
                                <a:gd name="T14" fmla="*/ 0 w 1526"/>
                                <a:gd name="T15" fmla="*/ 0 h 1572"/>
                                <a:gd name="T16" fmla="*/ 0 w 1526"/>
                                <a:gd name="T17" fmla="*/ 0 h 1572"/>
                                <a:gd name="T18" fmla="*/ 0 w 1526"/>
                                <a:gd name="T19" fmla="*/ 0 h 1572"/>
                                <a:gd name="T20" fmla="*/ 0 w 1526"/>
                                <a:gd name="T21" fmla="*/ 0 h 1572"/>
                                <a:gd name="T22" fmla="*/ 0 w 1526"/>
                                <a:gd name="T23" fmla="*/ 0 h 1572"/>
                                <a:gd name="T24" fmla="*/ 0 w 1526"/>
                                <a:gd name="T25" fmla="*/ 0 h 1572"/>
                                <a:gd name="T26" fmla="*/ 0 w 1526"/>
                                <a:gd name="T27" fmla="*/ 0 h 1572"/>
                                <a:gd name="T28" fmla="*/ 0 w 1526"/>
                                <a:gd name="T29" fmla="*/ 0 h 1572"/>
                                <a:gd name="T30" fmla="*/ 0 w 1526"/>
                                <a:gd name="T31" fmla="*/ 0 h 1572"/>
                                <a:gd name="T32" fmla="*/ 0 w 1526"/>
                                <a:gd name="T33" fmla="*/ 0 h 1572"/>
                                <a:gd name="T34" fmla="*/ 0 w 1526"/>
                                <a:gd name="T35" fmla="*/ 0 h 1572"/>
                                <a:gd name="T36" fmla="*/ 0 w 1526"/>
                                <a:gd name="T37" fmla="*/ 0 h 1572"/>
                                <a:gd name="T38" fmla="*/ 0 w 1526"/>
                                <a:gd name="T39" fmla="*/ 0 h 1572"/>
                                <a:gd name="T40" fmla="*/ 0 w 1526"/>
                                <a:gd name="T41" fmla="*/ 0 h 1572"/>
                                <a:gd name="T42" fmla="*/ 0 w 1526"/>
                                <a:gd name="T43" fmla="*/ 0 h 1572"/>
                                <a:gd name="T44" fmla="*/ 0 w 1526"/>
                                <a:gd name="T45" fmla="*/ 0 h 1572"/>
                                <a:gd name="T46" fmla="*/ 0 w 1526"/>
                                <a:gd name="T47" fmla="*/ 0 h 1572"/>
                                <a:gd name="T48" fmla="*/ 0 w 1526"/>
                                <a:gd name="T49" fmla="*/ 0 h 1572"/>
                                <a:gd name="T50" fmla="*/ 0 w 1526"/>
                                <a:gd name="T51" fmla="*/ 0 h 1572"/>
                                <a:gd name="T52" fmla="*/ 0 w 1526"/>
                                <a:gd name="T53" fmla="*/ 0 h 1572"/>
                                <a:gd name="T54" fmla="*/ 0 w 1526"/>
                                <a:gd name="T55" fmla="*/ 0 h 1572"/>
                                <a:gd name="T56" fmla="*/ 0 w 1526"/>
                                <a:gd name="T57" fmla="*/ 0 h 1572"/>
                                <a:gd name="T58" fmla="*/ 0 w 1526"/>
                                <a:gd name="T59" fmla="*/ 0 h 1572"/>
                                <a:gd name="T60" fmla="*/ 0 w 1526"/>
                                <a:gd name="T61" fmla="*/ 0 h 1572"/>
                                <a:gd name="T62" fmla="*/ 0 w 1526"/>
                                <a:gd name="T63" fmla="*/ 0 h 1572"/>
                                <a:gd name="T64" fmla="*/ 0 w 1526"/>
                                <a:gd name="T65" fmla="*/ 0 h 1572"/>
                                <a:gd name="T66" fmla="*/ 0 w 1526"/>
                                <a:gd name="T67" fmla="*/ 0 h 1572"/>
                                <a:gd name="T68" fmla="*/ 0 w 1526"/>
                                <a:gd name="T69" fmla="*/ 0 h 1572"/>
                                <a:gd name="T70" fmla="*/ 0 w 1526"/>
                                <a:gd name="T71" fmla="*/ 0 h 1572"/>
                                <a:gd name="T72" fmla="*/ 0 w 1526"/>
                                <a:gd name="T73" fmla="*/ 0 h 1572"/>
                                <a:gd name="T74" fmla="*/ 0 w 1526"/>
                                <a:gd name="T75" fmla="*/ 0 h 1572"/>
                                <a:gd name="T76" fmla="*/ 0 w 1526"/>
                                <a:gd name="T77" fmla="*/ 0 h 1572"/>
                                <a:gd name="T78" fmla="*/ 0 w 1526"/>
                                <a:gd name="T79" fmla="*/ 0 h 1572"/>
                                <a:gd name="T80" fmla="*/ 0 w 1526"/>
                                <a:gd name="T81" fmla="*/ 0 h 157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526"/>
                                <a:gd name="T124" fmla="*/ 0 h 1572"/>
                                <a:gd name="T125" fmla="*/ 1526 w 1526"/>
                                <a:gd name="T126" fmla="*/ 1572 h 157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526" h="1572">
                                  <a:moveTo>
                                    <a:pt x="0" y="94"/>
                                  </a:moveTo>
                                  <a:lnTo>
                                    <a:pt x="206" y="832"/>
                                  </a:lnTo>
                                  <a:lnTo>
                                    <a:pt x="225" y="850"/>
                                  </a:lnTo>
                                  <a:lnTo>
                                    <a:pt x="241" y="903"/>
                                  </a:lnTo>
                                  <a:lnTo>
                                    <a:pt x="252" y="925"/>
                                  </a:lnTo>
                                  <a:lnTo>
                                    <a:pt x="277" y="941"/>
                                  </a:lnTo>
                                  <a:lnTo>
                                    <a:pt x="296" y="963"/>
                                  </a:lnTo>
                                  <a:lnTo>
                                    <a:pt x="285" y="993"/>
                                  </a:lnTo>
                                  <a:lnTo>
                                    <a:pt x="310" y="1024"/>
                                  </a:lnTo>
                                  <a:lnTo>
                                    <a:pt x="307" y="1035"/>
                                  </a:lnTo>
                                  <a:lnTo>
                                    <a:pt x="280" y="1073"/>
                                  </a:lnTo>
                                  <a:lnTo>
                                    <a:pt x="280" y="1120"/>
                                  </a:lnTo>
                                  <a:lnTo>
                                    <a:pt x="263" y="1160"/>
                                  </a:lnTo>
                                  <a:lnTo>
                                    <a:pt x="266" y="1224"/>
                                  </a:lnTo>
                                  <a:lnTo>
                                    <a:pt x="302" y="1301"/>
                                  </a:lnTo>
                                  <a:lnTo>
                                    <a:pt x="296" y="1391"/>
                                  </a:lnTo>
                                  <a:lnTo>
                                    <a:pt x="332" y="1446"/>
                                  </a:lnTo>
                                  <a:lnTo>
                                    <a:pt x="338" y="1468"/>
                                  </a:lnTo>
                                  <a:lnTo>
                                    <a:pt x="340" y="1485"/>
                                  </a:lnTo>
                                  <a:lnTo>
                                    <a:pt x="368" y="1512"/>
                                  </a:lnTo>
                                  <a:lnTo>
                                    <a:pt x="364" y="1534"/>
                                  </a:lnTo>
                                  <a:lnTo>
                                    <a:pt x="384" y="1561"/>
                                  </a:lnTo>
                                  <a:lnTo>
                                    <a:pt x="1185" y="1512"/>
                                  </a:lnTo>
                                  <a:lnTo>
                                    <a:pt x="1196" y="1551"/>
                                  </a:lnTo>
                                  <a:lnTo>
                                    <a:pt x="1207" y="1566"/>
                                  </a:lnTo>
                                  <a:lnTo>
                                    <a:pt x="1251" y="1572"/>
                                  </a:lnTo>
                                  <a:lnTo>
                                    <a:pt x="1260" y="1531"/>
                                  </a:lnTo>
                                  <a:lnTo>
                                    <a:pt x="1234" y="1454"/>
                                  </a:lnTo>
                                  <a:lnTo>
                                    <a:pt x="1238" y="1426"/>
                                  </a:lnTo>
                                  <a:lnTo>
                                    <a:pt x="1245" y="1413"/>
                                  </a:lnTo>
                                  <a:lnTo>
                                    <a:pt x="1267" y="1397"/>
                                  </a:lnTo>
                                  <a:lnTo>
                                    <a:pt x="1324" y="1424"/>
                                  </a:lnTo>
                                  <a:lnTo>
                                    <a:pt x="1377" y="1426"/>
                                  </a:lnTo>
                                  <a:lnTo>
                                    <a:pt x="1401" y="1419"/>
                                  </a:lnTo>
                                  <a:lnTo>
                                    <a:pt x="1394" y="1360"/>
                                  </a:lnTo>
                                  <a:lnTo>
                                    <a:pt x="1383" y="1331"/>
                                  </a:lnTo>
                                  <a:lnTo>
                                    <a:pt x="1383" y="1292"/>
                                  </a:lnTo>
                                  <a:lnTo>
                                    <a:pt x="1388" y="1263"/>
                                  </a:lnTo>
                                  <a:lnTo>
                                    <a:pt x="1429" y="1142"/>
                                  </a:lnTo>
                                  <a:lnTo>
                                    <a:pt x="1438" y="1089"/>
                                  </a:lnTo>
                                  <a:lnTo>
                                    <a:pt x="1456" y="1040"/>
                                  </a:lnTo>
                                  <a:lnTo>
                                    <a:pt x="1482" y="991"/>
                                  </a:lnTo>
                                  <a:lnTo>
                                    <a:pt x="1506" y="966"/>
                                  </a:lnTo>
                                  <a:lnTo>
                                    <a:pt x="1520" y="960"/>
                                  </a:lnTo>
                                  <a:lnTo>
                                    <a:pt x="1526" y="944"/>
                                  </a:lnTo>
                                  <a:lnTo>
                                    <a:pt x="1504" y="938"/>
                                  </a:lnTo>
                                  <a:lnTo>
                                    <a:pt x="1504" y="930"/>
                                  </a:lnTo>
                                  <a:lnTo>
                                    <a:pt x="1489" y="930"/>
                                  </a:lnTo>
                                  <a:lnTo>
                                    <a:pt x="1449" y="927"/>
                                  </a:lnTo>
                                  <a:lnTo>
                                    <a:pt x="1438" y="919"/>
                                  </a:lnTo>
                                  <a:lnTo>
                                    <a:pt x="1427" y="903"/>
                                  </a:lnTo>
                                  <a:lnTo>
                                    <a:pt x="1410" y="832"/>
                                  </a:lnTo>
                                  <a:lnTo>
                                    <a:pt x="1374" y="782"/>
                                  </a:lnTo>
                                  <a:lnTo>
                                    <a:pt x="1330" y="766"/>
                                  </a:lnTo>
                                  <a:lnTo>
                                    <a:pt x="1308" y="692"/>
                                  </a:lnTo>
                                  <a:lnTo>
                                    <a:pt x="1282" y="659"/>
                                  </a:lnTo>
                                  <a:lnTo>
                                    <a:pt x="1267" y="620"/>
                                  </a:lnTo>
                                  <a:lnTo>
                                    <a:pt x="1243" y="609"/>
                                  </a:lnTo>
                                  <a:lnTo>
                                    <a:pt x="1194" y="591"/>
                                  </a:lnTo>
                                  <a:lnTo>
                                    <a:pt x="1163" y="552"/>
                                  </a:lnTo>
                                  <a:lnTo>
                                    <a:pt x="1130" y="530"/>
                                  </a:lnTo>
                                  <a:lnTo>
                                    <a:pt x="1128" y="510"/>
                                  </a:lnTo>
                                  <a:lnTo>
                                    <a:pt x="1111" y="475"/>
                                  </a:lnTo>
                                  <a:lnTo>
                                    <a:pt x="1100" y="464"/>
                                  </a:lnTo>
                                  <a:lnTo>
                                    <a:pt x="1054" y="448"/>
                                  </a:lnTo>
                                  <a:lnTo>
                                    <a:pt x="963" y="363"/>
                                  </a:lnTo>
                                  <a:lnTo>
                                    <a:pt x="922" y="349"/>
                                  </a:lnTo>
                                  <a:lnTo>
                                    <a:pt x="911" y="321"/>
                                  </a:lnTo>
                                  <a:lnTo>
                                    <a:pt x="872" y="288"/>
                                  </a:lnTo>
                                  <a:lnTo>
                                    <a:pt x="845" y="233"/>
                                  </a:lnTo>
                                  <a:lnTo>
                                    <a:pt x="817" y="206"/>
                                  </a:lnTo>
                                  <a:lnTo>
                                    <a:pt x="806" y="184"/>
                                  </a:lnTo>
                                  <a:lnTo>
                                    <a:pt x="749" y="173"/>
                                  </a:lnTo>
                                  <a:lnTo>
                                    <a:pt x="672" y="135"/>
                                  </a:lnTo>
                                  <a:lnTo>
                                    <a:pt x="647" y="113"/>
                                  </a:lnTo>
                                  <a:lnTo>
                                    <a:pt x="674" y="55"/>
                                  </a:lnTo>
                                  <a:lnTo>
                                    <a:pt x="694" y="39"/>
                                  </a:lnTo>
                                  <a:lnTo>
                                    <a:pt x="707" y="20"/>
                                  </a:lnTo>
                                  <a:lnTo>
                                    <a:pt x="711" y="6"/>
                                  </a:lnTo>
                                  <a:lnTo>
                                    <a:pt x="707" y="0"/>
                                  </a:lnTo>
                                  <a:lnTo>
                                    <a:pt x="285" y="61"/>
                                  </a:lnTo>
                                  <a:lnTo>
                                    <a:pt x="0" y="94"/>
                                  </a:lnTo>
                                  <a:close/>
                                </a:path>
                              </a:pathLst>
                            </a:custGeom>
                            <a:solidFill>
                              <a:schemeClr val="accent1">
                                <a:lumMod val="40000"/>
                                <a:lumOff val="60000"/>
                              </a:schemeClr>
                            </a:solidFill>
                            <a:ln w="6350">
                              <a:solidFill>
                                <a:srgbClr val="FFFFFF"/>
                              </a:solidFill>
                              <a:round/>
                              <a:headEnd/>
                              <a:tailEnd/>
                            </a:ln>
                          </p:spPr>
                          <p:txBody>
                            <a:bodyPr/>
                            <a:lstStyle/>
                            <a:p>
                              <a:endParaRPr lang="en-US" sz="960" b="1" dirty="0">
                                <a:latin typeface="+mj-lt"/>
                              </a:endParaRPr>
                            </a:p>
                          </p:txBody>
                        </p:sp>
                        <p:sp>
                          <p:nvSpPr>
                            <p:cNvPr id="1153" name="Freeform 32">
                              <a:extLst>
                                <a:ext uri="{FF2B5EF4-FFF2-40B4-BE49-F238E27FC236}">
                                  <a16:creationId xmlns:a16="http://schemas.microsoft.com/office/drawing/2014/main" id="{1E36DB0B-FEA7-A862-0EB0-4CC36A3B78FA}"/>
                                </a:ext>
                              </a:extLst>
                            </p:cNvPr>
                            <p:cNvSpPr>
                              <a:spLocks/>
                            </p:cNvSpPr>
                            <p:nvPr/>
                          </p:nvSpPr>
                          <p:spPr bwMode="gray">
                            <a:xfrm>
                              <a:off x="7186984" y="4892083"/>
                              <a:ext cx="824861" cy="577419"/>
                            </a:xfrm>
                            <a:custGeom>
                              <a:avLst/>
                              <a:gdLst>
                                <a:gd name="T0" fmla="*/ 0 w 1426"/>
                                <a:gd name="T1" fmla="*/ 0 h 1075"/>
                                <a:gd name="T2" fmla="*/ 0 w 1426"/>
                                <a:gd name="T3" fmla="*/ 0 h 1075"/>
                                <a:gd name="T4" fmla="*/ 0 w 1426"/>
                                <a:gd name="T5" fmla="*/ 0 h 1075"/>
                                <a:gd name="T6" fmla="*/ 0 w 1426"/>
                                <a:gd name="T7" fmla="*/ 0 h 1075"/>
                                <a:gd name="T8" fmla="*/ 0 w 1426"/>
                                <a:gd name="T9" fmla="*/ 0 h 1075"/>
                                <a:gd name="T10" fmla="*/ 0 w 1426"/>
                                <a:gd name="T11" fmla="*/ 0 h 1075"/>
                                <a:gd name="T12" fmla="*/ 0 w 1426"/>
                                <a:gd name="T13" fmla="*/ 0 h 1075"/>
                                <a:gd name="T14" fmla="*/ 0 w 1426"/>
                                <a:gd name="T15" fmla="*/ 0 h 1075"/>
                                <a:gd name="T16" fmla="*/ 0 w 1426"/>
                                <a:gd name="T17" fmla="*/ 0 h 1075"/>
                                <a:gd name="T18" fmla="*/ 0 w 1426"/>
                                <a:gd name="T19" fmla="*/ 0 h 1075"/>
                                <a:gd name="T20" fmla="*/ 0 w 1426"/>
                                <a:gd name="T21" fmla="*/ 0 h 1075"/>
                                <a:gd name="T22" fmla="*/ 0 w 1426"/>
                                <a:gd name="T23" fmla="*/ 0 h 1075"/>
                                <a:gd name="T24" fmla="*/ 0 w 1426"/>
                                <a:gd name="T25" fmla="*/ 0 h 1075"/>
                                <a:gd name="T26" fmla="*/ 0 w 1426"/>
                                <a:gd name="T27" fmla="*/ 0 h 1075"/>
                                <a:gd name="T28" fmla="*/ 0 w 1426"/>
                                <a:gd name="T29" fmla="*/ 0 h 1075"/>
                                <a:gd name="T30" fmla="*/ 0 w 1426"/>
                                <a:gd name="T31" fmla="*/ 0 h 1075"/>
                                <a:gd name="T32" fmla="*/ 0 w 1426"/>
                                <a:gd name="T33" fmla="*/ 0 h 1075"/>
                                <a:gd name="T34" fmla="*/ 0 w 1426"/>
                                <a:gd name="T35" fmla="*/ 0 h 1075"/>
                                <a:gd name="T36" fmla="*/ 0 w 1426"/>
                                <a:gd name="T37" fmla="*/ 0 h 1075"/>
                                <a:gd name="T38" fmla="*/ 0 w 1426"/>
                                <a:gd name="T39" fmla="*/ 0 h 1075"/>
                                <a:gd name="T40" fmla="*/ 0 w 1426"/>
                                <a:gd name="T41" fmla="*/ 0 h 1075"/>
                                <a:gd name="T42" fmla="*/ 0 w 1426"/>
                                <a:gd name="T43" fmla="*/ 0 h 1075"/>
                                <a:gd name="T44" fmla="*/ 0 w 1426"/>
                                <a:gd name="T45" fmla="*/ 0 h 1075"/>
                                <a:gd name="T46" fmla="*/ 0 w 1426"/>
                                <a:gd name="T47" fmla="*/ 0 h 1075"/>
                                <a:gd name="T48" fmla="*/ 0 w 1426"/>
                                <a:gd name="T49" fmla="*/ 0 h 1075"/>
                                <a:gd name="T50" fmla="*/ 0 w 1426"/>
                                <a:gd name="T51" fmla="*/ 0 h 1075"/>
                                <a:gd name="T52" fmla="*/ 0 w 1426"/>
                                <a:gd name="T53" fmla="*/ 0 h 1075"/>
                                <a:gd name="T54" fmla="*/ 0 w 1426"/>
                                <a:gd name="T55" fmla="*/ 0 h 1075"/>
                                <a:gd name="T56" fmla="*/ 0 w 1426"/>
                                <a:gd name="T57" fmla="*/ 0 h 1075"/>
                                <a:gd name="T58" fmla="*/ 0 w 1426"/>
                                <a:gd name="T59" fmla="*/ 0 h 1075"/>
                                <a:gd name="T60" fmla="*/ 0 w 1426"/>
                                <a:gd name="T61" fmla="*/ 0 h 1075"/>
                                <a:gd name="T62" fmla="*/ 0 w 1426"/>
                                <a:gd name="T63" fmla="*/ 0 h 1075"/>
                                <a:gd name="T64" fmla="*/ 0 w 1426"/>
                                <a:gd name="T65" fmla="*/ 0 h 1075"/>
                                <a:gd name="T66" fmla="*/ 0 w 1426"/>
                                <a:gd name="T67" fmla="*/ 0 h 1075"/>
                                <a:gd name="T68" fmla="*/ 0 w 1426"/>
                                <a:gd name="T69" fmla="*/ 0 h 1075"/>
                                <a:gd name="T70" fmla="*/ 0 w 1426"/>
                                <a:gd name="T71" fmla="*/ 0 h 1075"/>
                                <a:gd name="T72" fmla="*/ 0 w 1426"/>
                                <a:gd name="T73" fmla="*/ 0 h 1075"/>
                                <a:gd name="T74" fmla="*/ 0 w 1426"/>
                                <a:gd name="T75" fmla="*/ 0 h 1075"/>
                                <a:gd name="T76" fmla="*/ 0 w 1426"/>
                                <a:gd name="T77" fmla="*/ 0 h 1075"/>
                                <a:gd name="T78" fmla="*/ 0 w 1426"/>
                                <a:gd name="T79" fmla="*/ 0 h 1075"/>
                                <a:gd name="T80" fmla="*/ 0 w 1426"/>
                                <a:gd name="T81" fmla="*/ 0 h 1075"/>
                                <a:gd name="T82" fmla="*/ 0 w 1426"/>
                                <a:gd name="T83" fmla="*/ 0 h 1075"/>
                                <a:gd name="T84" fmla="*/ 0 w 1426"/>
                                <a:gd name="T85" fmla="*/ 0 h 1075"/>
                                <a:gd name="T86" fmla="*/ 0 w 1426"/>
                                <a:gd name="T87" fmla="*/ 0 h 107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426"/>
                                <a:gd name="T133" fmla="*/ 0 h 1075"/>
                                <a:gd name="T134" fmla="*/ 1426 w 1426"/>
                                <a:gd name="T135" fmla="*/ 1075 h 107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426" h="1075">
                                  <a:moveTo>
                                    <a:pt x="856" y="1075"/>
                                  </a:moveTo>
                                  <a:lnTo>
                                    <a:pt x="842" y="1075"/>
                                  </a:lnTo>
                                  <a:lnTo>
                                    <a:pt x="802" y="1072"/>
                                  </a:lnTo>
                                  <a:lnTo>
                                    <a:pt x="791" y="1064"/>
                                  </a:lnTo>
                                  <a:lnTo>
                                    <a:pt x="780" y="1048"/>
                                  </a:lnTo>
                                  <a:lnTo>
                                    <a:pt x="763" y="977"/>
                                  </a:lnTo>
                                  <a:lnTo>
                                    <a:pt x="727" y="927"/>
                                  </a:lnTo>
                                  <a:lnTo>
                                    <a:pt x="683" y="911"/>
                                  </a:lnTo>
                                  <a:lnTo>
                                    <a:pt x="661" y="837"/>
                                  </a:lnTo>
                                  <a:lnTo>
                                    <a:pt x="633" y="804"/>
                                  </a:lnTo>
                                  <a:lnTo>
                                    <a:pt x="620" y="765"/>
                                  </a:lnTo>
                                  <a:lnTo>
                                    <a:pt x="595" y="754"/>
                                  </a:lnTo>
                                  <a:lnTo>
                                    <a:pt x="546" y="736"/>
                                  </a:lnTo>
                                  <a:lnTo>
                                    <a:pt x="516" y="697"/>
                                  </a:lnTo>
                                  <a:lnTo>
                                    <a:pt x="483" y="675"/>
                                  </a:lnTo>
                                  <a:lnTo>
                                    <a:pt x="480" y="655"/>
                                  </a:lnTo>
                                  <a:lnTo>
                                    <a:pt x="464" y="620"/>
                                  </a:lnTo>
                                  <a:lnTo>
                                    <a:pt x="453" y="609"/>
                                  </a:lnTo>
                                  <a:lnTo>
                                    <a:pt x="406" y="593"/>
                                  </a:lnTo>
                                  <a:lnTo>
                                    <a:pt x="316" y="508"/>
                                  </a:lnTo>
                                  <a:lnTo>
                                    <a:pt x="275" y="494"/>
                                  </a:lnTo>
                                  <a:lnTo>
                                    <a:pt x="264" y="466"/>
                                  </a:lnTo>
                                  <a:lnTo>
                                    <a:pt x="225" y="433"/>
                                  </a:lnTo>
                                  <a:lnTo>
                                    <a:pt x="198" y="378"/>
                                  </a:lnTo>
                                  <a:lnTo>
                                    <a:pt x="170" y="351"/>
                                  </a:lnTo>
                                  <a:lnTo>
                                    <a:pt x="159" y="329"/>
                                  </a:lnTo>
                                  <a:lnTo>
                                    <a:pt x="102" y="318"/>
                                  </a:lnTo>
                                  <a:lnTo>
                                    <a:pt x="25" y="280"/>
                                  </a:lnTo>
                                  <a:lnTo>
                                    <a:pt x="0" y="258"/>
                                  </a:lnTo>
                                  <a:lnTo>
                                    <a:pt x="27" y="200"/>
                                  </a:lnTo>
                                  <a:lnTo>
                                    <a:pt x="47" y="184"/>
                                  </a:lnTo>
                                  <a:lnTo>
                                    <a:pt x="60" y="165"/>
                                  </a:lnTo>
                                  <a:lnTo>
                                    <a:pt x="64" y="151"/>
                                  </a:lnTo>
                                  <a:lnTo>
                                    <a:pt x="60" y="145"/>
                                  </a:lnTo>
                                  <a:lnTo>
                                    <a:pt x="143" y="104"/>
                                  </a:lnTo>
                                  <a:lnTo>
                                    <a:pt x="167" y="104"/>
                                  </a:lnTo>
                                  <a:lnTo>
                                    <a:pt x="170" y="88"/>
                                  </a:lnTo>
                                  <a:lnTo>
                                    <a:pt x="244" y="55"/>
                                  </a:lnTo>
                                  <a:lnTo>
                                    <a:pt x="253" y="44"/>
                                  </a:lnTo>
                                  <a:lnTo>
                                    <a:pt x="264" y="44"/>
                                  </a:lnTo>
                                  <a:lnTo>
                                    <a:pt x="633" y="0"/>
                                  </a:lnTo>
                                  <a:lnTo>
                                    <a:pt x="637" y="11"/>
                                  </a:lnTo>
                                  <a:lnTo>
                                    <a:pt x="631" y="22"/>
                                  </a:lnTo>
                                  <a:lnTo>
                                    <a:pt x="642" y="36"/>
                                  </a:lnTo>
                                  <a:lnTo>
                                    <a:pt x="670" y="22"/>
                                  </a:lnTo>
                                  <a:lnTo>
                                    <a:pt x="733" y="66"/>
                                  </a:lnTo>
                                  <a:lnTo>
                                    <a:pt x="732" y="110"/>
                                  </a:lnTo>
                                  <a:lnTo>
                                    <a:pt x="1051" y="68"/>
                                  </a:lnTo>
                                  <a:lnTo>
                                    <a:pt x="1426" y="329"/>
                                  </a:lnTo>
                                  <a:lnTo>
                                    <a:pt x="1413" y="338"/>
                                  </a:lnTo>
                                  <a:lnTo>
                                    <a:pt x="1382" y="356"/>
                                  </a:lnTo>
                                  <a:lnTo>
                                    <a:pt x="1358" y="393"/>
                                  </a:lnTo>
                                  <a:lnTo>
                                    <a:pt x="1322" y="437"/>
                                  </a:lnTo>
                                  <a:lnTo>
                                    <a:pt x="1298" y="492"/>
                                  </a:lnTo>
                                  <a:lnTo>
                                    <a:pt x="1284" y="529"/>
                                  </a:lnTo>
                                  <a:lnTo>
                                    <a:pt x="1284" y="567"/>
                                  </a:lnTo>
                                  <a:lnTo>
                                    <a:pt x="1284" y="600"/>
                                  </a:lnTo>
                                  <a:lnTo>
                                    <a:pt x="1273" y="611"/>
                                  </a:lnTo>
                                  <a:lnTo>
                                    <a:pt x="1265" y="628"/>
                                  </a:lnTo>
                                  <a:lnTo>
                                    <a:pt x="1240" y="631"/>
                                  </a:lnTo>
                                  <a:lnTo>
                                    <a:pt x="1226" y="648"/>
                                  </a:lnTo>
                                  <a:lnTo>
                                    <a:pt x="1207" y="670"/>
                                  </a:lnTo>
                                  <a:lnTo>
                                    <a:pt x="1188" y="699"/>
                                  </a:lnTo>
                                  <a:lnTo>
                                    <a:pt x="1174" y="725"/>
                                  </a:lnTo>
                                  <a:lnTo>
                                    <a:pt x="1127" y="757"/>
                                  </a:lnTo>
                                  <a:lnTo>
                                    <a:pt x="1100" y="798"/>
                                  </a:lnTo>
                                  <a:lnTo>
                                    <a:pt x="1075" y="820"/>
                                  </a:lnTo>
                                  <a:lnTo>
                                    <a:pt x="1042" y="845"/>
                                  </a:lnTo>
                                  <a:lnTo>
                                    <a:pt x="1020" y="867"/>
                                  </a:lnTo>
                                  <a:lnTo>
                                    <a:pt x="1004" y="881"/>
                                  </a:lnTo>
                                  <a:lnTo>
                                    <a:pt x="976" y="894"/>
                                  </a:lnTo>
                                  <a:lnTo>
                                    <a:pt x="960" y="900"/>
                                  </a:lnTo>
                                  <a:lnTo>
                                    <a:pt x="952" y="911"/>
                                  </a:lnTo>
                                  <a:lnTo>
                                    <a:pt x="954" y="922"/>
                                  </a:lnTo>
                                  <a:lnTo>
                                    <a:pt x="949" y="927"/>
                                  </a:lnTo>
                                  <a:lnTo>
                                    <a:pt x="936" y="955"/>
                                  </a:lnTo>
                                  <a:lnTo>
                                    <a:pt x="914" y="977"/>
                                  </a:lnTo>
                                  <a:lnTo>
                                    <a:pt x="892" y="977"/>
                                  </a:lnTo>
                                  <a:lnTo>
                                    <a:pt x="886" y="982"/>
                                  </a:lnTo>
                                  <a:lnTo>
                                    <a:pt x="883" y="988"/>
                                  </a:lnTo>
                                  <a:lnTo>
                                    <a:pt x="888" y="995"/>
                                  </a:lnTo>
                                  <a:lnTo>
                                    <a:pt x="899" y="999"/>
                                  </a:lnTo>
                                  <a:lnTo>
                                    <a:pt x="905" y="1004"/>
                                  </a:lnTo>
                                  <a:lnTo>
                                    <a:pt x="903" y="1017"/>
                                  </a:lnTo>
                                  <a:lnTo>
                                    <a:pt x="888" y="1026"/>
                                  </a:lnTo>
                                  <a:lnTo>
                                    <a:pt x="864" y="1050"/>
                                  </a:lnTo>
                                  <a:lnTo>
                                    <a:pt x="856" y="1070"/>
                                  </a:lnTo>
                                  <a:lnTo>
                                    <a:pt x="856" y="1075"/>
                                  </a:lnTo>
                                  <a:close/>
                                </a:path>
                              </a:pathLst>
                            </a:custGeom>
                            <a:solidFill>
                              <a:schemeClr val="accent1">
                                <a:lumMod val="40000"/>
                                <a:lumOff val="60000"/>
                              </a:schemeClr>
                            </a:solidFill>
                            <a:ln w="6350">
                              <a:solidFill>
                                <a:srgbClr val="FFFFFF"/>
                              </a:solidFill>
                              <a:round/>
                              <a:headEnd/>
                              <a:tailEnd/>
                            </a:ln>
                          </p:spPr>
                          <p:txBody>
                            <a:bodyPr/>
                            <a:lstStyle/>
                            <a:p>
                              <a:endParaRPr lang="en-US" sz="960" b="1" dirty="0">
                                <a:latin typeface="+mj-lt"/>
                              </a:endParaRPr>
                            </a:p>
                          </p:txBody>
                        </p:sp>
                        <p:sp>
                          <p:nvSpPr>
                            <p:cNvPr id="1154" name="Freeform 33">
                              <a:extLst>
                                <a:ext uri="{FF2B5EF4-FFF2-40B4-BE49-F238E27FC236}">
                                  <a16:creationId xmlns:a16="http://schemas.microsoft.com/office/drawing/2014/main" id="{F0412B60-F62D-278E-9391-128430FBE2D4}"/>
                                </a:ext>
                              </a:extLst>
                            </p:cNvPr>
                            <p:cNvSpPr>
                              <a:spLocks/>
                            </p:cNvSpPr>
                            <p:nvPr/>
                          </p:nvSpPr>
                          <p:spPr bwMode="gray">
                            <a:xfrm>
                              <a:off x="6050200" y="4646680"/>
                              <a:ext cx="1321628" cy="428251"/>
                            </a:xfrm>
                            <a:custGeom>
                              <a:avLst/>
                              <a:gdLst>
                                <a:gd name="T0" fmla="*/ 0 w 2285"/>
                                <a:gd name="T1" fmla="*/ 0 h 800"/>
                                <a:gd name="T2" fmla="*/ 0 w 2285"/>
                                <a:gd name="T3" fmla="*/ 0 h 800"/>
                                <a:gd name="T4" fmla="*/ 0 w 2285"/>
                                <a:gd name="T5" fmla="*/ 0 h 800"/>
                                <a:gd name="T6" fmla="*/ 0 w 2285"/>
                                <a:gd name="T7" fmla="*/ 0 h 800"/>
                                <a:gd name="T8" fmla="*/ 0 w 2285"/>
                                <a:gd name="T9" fmla="*/ 0 h 800"/>
                                <a:gd name="T10" fmla="*/ 0 w 2285"/>
                                <a:gd name="T11" fmla="*/ 0 h 800"/>
                                <a:gd name="T12" fmla="*/ 0 w 2285"/>
                                <a:gd name="T13" fmla="*/ 0 h 800"/>
                                <a:gd name="T14" fmla="*/ 0 w 2285"/>
                                <a:gd name="T15" fmla="*/ 0 h 800"/>
                                <a:gd name="T16" fmla="*/ 0 w 2285"/>
                                <a:gd name="T17" fmla="*/ 0 h 800"/>
                                <a:gd name="T18" fmla="*/ 0 w 2285"/>
                                <a:gd name="T19" fmla="*/ 0 h 800"/>
                                <a:gd name="T20" fmla="*/ 0 w 2285"/>
                                <a:gd name="T21" fmla="*/ 0 h 800"/>
                                <a:gd name="T22" fmla="*/ 0 w 2285"/>
                                <a:gd name="T23" fmla="*/ 0 h 800"/>
                                <a:gd name="T24" fmla="*/ 0 w 2285"/>
                                <a:gd name="T25" fmla="*/ 0 h 800"/>
                                <a:gd name="T26" fmla="*/ 0 w 2285"/>
                                <a:gd name="T27" fmla="*/ 0 h 800"/>
                                <a:gd name="T28" fmla="*/ 0 w 2285"/>
                                <a:gd name="T29" fmla="*/ 0 h 800"/>
                                <a:gd name="T30" fmla="*/ 0 w 2285"/>
                                <a:gd name="T31" fmla="*/ 0 h 800"/>
                                <a:gd name="T32" fmla="*/ 0 w 2285"/>
                                <a:gd name="T33" fmla="*/ 0 h 800"/>
                                <a:gd name="T34" fmla="*/ 0 w 2285"/>
                                <a:gd name="T35" fmla="*/ 0 h 800"/>
                                <a:gd name="T36" fmla="*/ 0 w 2285"/>
                                <a:gd name="T37" fmla="*/ 0 h 800"/>
                                <a:gd name="T38" fmla="*/ 0 w 2285"/>
                                <a:gd name="T39" fmla="*/ 0 h 800"/>
                                <a:gd name="T40" fmla="*/ 0 w 2285"/>
                                <a:gd name="T41" fmla="*/ 0 h 800"/>
                                <a:gd name="T42" fmla="*/ 0 w 2285"/>
                                <a:gd name="T43" fmla="*/ 0 h 800"/>
                                <a:gd name="T44" fmla="*/ 0 w 2285"/>
                                <a:gd name="T45" fmla="*/ 0 h 800"/>
                                <a:gd name="T46" fmla="*/ 0 w 2285"/>
                                <a:gd name="T47" fmla="*/ 0 h 800"/>
                                <a:gd name="T48" fmla="*/ 0 w 2285"/>
                                <a:gd name="T49" fmla="*/ 0 h 800"/>
                                <a:gd name="T50" fmla="*/ 0 w 2285"/>
                                <a:gd name="T51" fmla="*/ 0 h 800"/>
                                <a:gd name="T52" fmla="*/ 0 w 2285"/>
                                <a:gd name="T53" fmla="*/ 0 h 800"/>
                                <a:gd name="T54" fmla="*/ 0 w 2285"/>
                                <a:gd name="T55" fmla="*/ 0 h 800"/>
                                <a:gd name="T56" fmla="*/ 0 w 2285"/>
                                <a:gd name="T57" fmla="*/ 0 h 800"/>
                                <a:gd name="T58" fmla="*/ 0 w 2285"/>
                                <a:gd name="T59" fmla="*/ 0 h 800"/>
                                <a:gd name="T60" fmla="*/ 0 w 2285"/>
                                <a:gd name="T61" fmla="*/ 0 h 800"/>
                                <a:gd name="T62" fmla="*/ 0 w 2285"/>
                                <a:gd name="T63" fmla="*/ 0 h 800"/>
                                <a:gd name="T64" fmla="*/ 0 w 2285"/>
                                <a:gd name="T65" fmla="*/ 0 h 800"/>
                                <a:gd name="T66" fmla="*/ 0 w 2285"/>
                                <a:gd name="T67" fmla="*/ 0 h 800"/>
                                <a:gd name="T68" fmla="*/ 0 w 2285"/>
                                <a:gd name="T69" fmla="*/ 0 h 800"/>
                                <a:gd name="T70" fmla="*/ 0 w 2285"/>
                                <a:gd name="T71" fmla="*/ 0 h 800"/>
                                <a:gd name="T72" fmla="*/ 0 w 2285"/>
                                <a:gd name="T73" fmla="*/ 0 h 800"/>
                                <a:gd name="T74" fmla="*/ 0 w 2285"/>
                                <a:gd name="T75" fmla="*/ 0 h 800"/>
                                <a:gd name="T76" fmla="*/ 0 w 2285"/>
                                <a:gd name="T77" fmla="*/ 0 h 800"/>
                                <a:gd name="T78" fmla="*/ 0 w 2285"/>
                                <a:gd name="T79" fmla="*/ 0 h 800"/>
                                <a:gd name="T80" fmla="*/ 0 w 2285"/>
                                <a:gd name="T81" fmla="*/ 0 h 800"/>
                                <a:gd name="T82" fmla="*/ 0 w 2285"/>
                                <a:gd name="T83" fmla="*/ 0 h 800"/>
                                <a:gd name="T84" fmla="*/ 0 w 2285"/>
                                <a:gd name="T85" fmla="*/ 0 h 800"/>
                                <a:gd name="T86" fmla="*/ 0 w 2285"/>
                                <a:gd name="T87" fmla="*/ 0 h 800"/>
                                <a:gd name="T88" fmla="*/ 0 w 2285"/>
                                <a:gd name="T89" fmla="*/ 0 h 800"/>
                                <a:gd name="T90" fmla="*/ 0 w 2285"/>
                                <a:gd name="T91" fmla="*/ 0 h 800"/>
                                <a:gd name="T92" fmla="*/ 0 w 2285"/>
                                <a:gd name="T93" fmla="*/ 0 h 800"/>
                                <a:gd name="T94" fmla="*/ 0 w 2285"/>
                                <a:gd name="T95" fmla="*/ 0 h 800"/>
                                <a:gd name="T96" fmla="*/ 0 w 2285"/>
                                <a:gd name="T97" fmla="*/ 0 h 800"/>
                                <a:gd name="T98" fmla="*/ 0 w 2285"/>
                                <a:gd name="T99" fmla="*/ 0 h 800"/>
                                <a:gd name="T100" fmla="*/ 0 w 2285"/>
                                <a:gd name="T101" fmla="*/ 0 h 800"/>
                                <a:gd name="T102" fmla="*/ 0 w 2285"/>
                                <a:gd name="T103" fmla="*/ 0 h 800"/>
                                <a:gd name="T104" fmla="*/ 0 w 2285"/>
                                <a:gd name="T105" fmla="*/ 0 h 800"/>
                                <a:gd name="T106" fmla="*/ 0 w 2285"/>
                                <a:gd name="T107" fmla="*/ 0 h 800"/>
                                <a:gd name="T108" fmla="*/ 0 w 2285"/>
                                <a:gd name="T109" fmla="*/ 0 h 800"/>
                                <a:gd name="T110" fmla="*/ 0 w 2285"/>
                                <a:gd name="T111" fmla="*/ 0 h 800"/>
                                <a:gd name="T112" fmla="*/ 0 w 2285"/>
                                <a:gd name="T113" fmla="*/ 0 h 800"/>
                                <a:gd name="T114" fmla="*/ 0 w 2285"/>
                                <a:gd name="T115" fmla="*/ 0 h 80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285"/>
                                <a:gd name="T175" fmla="*/ 0 h 800"/>
                                <a:gd name="T176" fmla="*/ 2285 w 2285"/>
                                <a:gd name="T177" fmla="*/ 800 h 80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285" h="800">
                                  <a:moveTo>
                                    <a:pt x="2285" y="0"/>
                                  </a:moveTo>
                                  <a:lnTo>
                                    <a:pt x="1821" y="57"/>
                                  </a:lnTo>
                                  <a:lnTo>
                                    <a:pt x="1797" y="73"/>
                                  </a:lnTo>
                                  <a:lnTo>
                                    <a:pt x="645" y="181"/>
                                  </a:lnTo>
                                  <a:lnTo>
                                    <a:pt x="626" y="167"/>
                                  </a:lnTo>
                                  <a:lnTo>
                                    <a:pt x="579" y="172"/>
                                  </a:lnTo>
                                  <a:lnTo>
                                    <a:pt x="590" y="192"/>
                                  </a:lnTo>
                                  <a:lnTo>
                                    <a:pt x="590" y="225"/>
                                  </a:lnTo>
                                  <a:lnTo>
                                    <a:pt x="184" y="258"/>
                                  </a:lnTo>
                                  <a:lnTo>
                                    <a:pt x="162" y="307"/>
                                  </a:lnTo>
                                  <a:lnTo>
                                    <a:pt x="149" y="367"/>
                                  </a:lnTo>
                                  <a:lnTo>
                                    <a:pt x="154" y="387"/>
                                  </a:lnTo>
                                  <a:lnTo>
                                    <a:pt x="140" y="439"/>
                                  </a:lnTo>
                                  <a:lnTo>
                                    <a:pt x="129" y="455"/>
                                  </a:lnTo>
                                  <a:lnTo>
                                    <a:pt x="134" y="471"/>
                                  </a:lnTo>
                                  <a:lnTo>
                                    <a:pt x="123" y="501"/>
                                  </a:lnTo>
                                  <a:lnTo>
                                    <a:pt x="88" y="540"/>
                                  </a:lnTo>
                                  <a:lnTo>
                                    <a:pt x="74" y="611"/>
                                  </a:lnTo>
                                  <a:lnTo>
                                    <a:pt x="39" y="658"/>
                                  </a:lnTo>
                                  <a:lnTo>
                                    <a:pt x="44" y="708"/>
                                  </a:lnTo>
                                  <a:lnTo>
                                    <a:pt x="41" y="767"/>
                                  </a:lnTo>
                                  <a:lnTo>
                                    <a:pt x="30" y="773"/>
                                  </a:lnTo>
                                  <a:lnTo>
                                    <a:pt x="0" y="800"/>
                                  </a:lnTo>
                                  <a:lnTo>
                                    <a:pt x="590" y="760"/>
                                  </a:lnTo>
                                  <a:lnTo>
                                    <a:pt x="1325" y="694"/>
                                  </a:lnTo>
                                  <a:lnTo>
                                    <a:pt x="1610" y="661"/>
                                  </a:lnTo>
                                  <a:lnTo>
                                    <a:pt x="1619" y="578"/>
                                  </a:lnTo>
                                  <a:lnTo>
                                    <a:pt x="1643" y="578"/>
                                  </a:lnTo>
                                  <a:lnTo>
                                    <a:pt x="1654" y="576"/>
                                  </a:lnTo>
                                  <a:lnTo>
                                    <a:pt x="1676" y="554"/>
                                  </a:lnTo>
                                  <a:lnTo>
                                    <a:pt x="1679" y="532"/>
                                  </a:lnTo>
                                  <a:lnTo>
                                    <a:pt x="1676" y="518"/>
                                  </a:lnTo>
                                  <a:lnTo>
                                    <a:pt x="1687" y="499"/>
                                  </a:lnTo>
                                  <a:lnTo>
                                    <a:pt x="1706" y="471"/>
                                  </a:lnTo>
                                  <a:lnTo>
                                    <a:pt x="1764" y="447"/>
                                  </a:lnTo>
                                  <a:lnTo>
                                    <a:pt x="1830" y="431"/>
                                  </a:lnTo>
                                  <a:lnTo>
                                    <a:pt x="1896" y="373"/>
                                  </a:lnTo>
                                  <a:lnTo>
                                    <a:pt x="1923" y="362"/>
                                  </a:lnTo>
                                  <a:lnTo>
                                    <a:pt x="1961" y="323"/>
                                  </a:lnTo>
                                  <a:lnTo>
                                    <a:pt x="1972" y="290"/>
                                  </a:lnTo>
                                  <a:lnTo>
                                    <a:pt x="1977" y="288"/>
                                  </a:lnTo>
                                  <a:lnTo>
                                    <a:pt x="1994" y="290"/>
                                  </a:lnTo>
                                  <a:lnTo>
                                    <a:pt x="2005" y="274"/>
                                  </a:lnTo>
                                  <a:lnTo>
                                    <a:pt x="2010" y="266"/>
                                  </a:lnTo>
                                  <a:lnTo>
                                    <a:pt x="2032" y="244"/>
                                  </a:lnTo>
                                  <a:lnTo>
                                    <a:pt x="2041" y="247"/>
                                  </a:lnTo>
                                  <a:lnTo>
                                    <a:pt x="2060" y="258"/>
                                  </a:lnTo>
                                  <a:lnTo>
                                    <a:pt x="2082" y="247"/>
                                  </a:lnTo>
                                  <a:lnTo>
                                    <a:pt x="2085" y="236"/>
                                  </a:lnTo>
                                  <a:lnTo>
                                    <a:pt x="2120" y="209"/>
                                  </a:lnTo>
                                  <a:lnTo>
                                    <a:pt x="2146" y="198"/>
                                  </a:lnTo>
                                  <a:lnTo>
                                    <a:pt x="2189" y="194"/>
                                  </a:lnTo>
                                  <a:lnTo>
                                    <a:pt x="2236" y="115"/>
                                  </a:lnTo>
                                  <a:lnTo>
                                    <a:pt x="2274" y="93"/>
                                  </a:lnTo>
                                  <a:lnTo>
                                    <a:pt x="2277" y="71"/>
                                  </a:lnTo>
                                  <a:lnTo>
                                    <a:pt x="2282" y="49"/>
                                  </a:lnTo>
                                  <a:lnTo>
                                    <a:pt x="2280" y="22"/>
                                  </a:lnTo>
                                  <a:lnTo>
                                    <a:pt x="2285" y="0"/>
                                  </a:lnTo>
                                  <a:close/>
                                </a:path>
                              </a:pathLst>
                            </a:custGeom>
                            <a:solidFill>
                              <a:schemeClr val="accent1">
                                <a:lumMod val="40000"/>
                                <a:lumOff val="60000"/>
                              </a:schemeClr>
                            </a:solidFill>
                            <a:ln w="6350">
                              <a:solidFill>
                                <a:schemeClr val="bg1"/>
                              </a:solidFill>
                              <a:round/>
                              <a:headEnd/>
                              <a:tailEnd/>
                            </a:ln>
                          </p:spPr>
                          <p:txBody>
                            <a:bodyPr/>
                            <a:lstStyle/>
                            <a:p>
                              <a:endParaRPr lang="en-US" sz="960" b="1" dirty="0">
                                <a:latin typeface="+mj-lt"/>
                              </a:endParaRPr>
                            </a:p>
                          </p:txBody>
                        </p:sp>
                        <p:sp>
                          <p:nvSpPr>
                            <p:cNvPr id="1155" name="Freeform 36">
                              <a:extLst>
                                <a:ext uri="{FF2B5EF4-FFF2-40B4-BE49-F238E27FC236}">
                                  <a16:creationId xmlns:a16="http://schemas.microsoft.com/office/drawing/2014/main" id="{AA34DED4-B1F1-40AA-CFC6-402C4FC86BA9}"/>
                                </a:ext>
                              </a:extLst>
                            </p:cNvPr>
                            <p:cNvSpPr>
                              <a:spLocks/>
                            </p:cNvSpPr>
                            <p:nvPr/>
                          </p:nvSpPr>
                          <p:spPr bwMode="gray">
                            <a:xfrm>
                              <a:off x="6787260" y="3612140"/>
                              <a:ext cx="674677" cy="702525"/>
                            </a:xfrm>
                            <a:custGeom>
                              <a:avLst/>
                              <a:gdLst>
                                <a:gd name="T0" fmla="*/ 0 w 1166"/>
                                <a:gd name="T1" fmla="*/ 0 h 1306"/>
                                <a:gd name="T2" fmla="*/ 0 w 1166"/>
                                <a:gd name="T3" fmla="*/ 0 h 1306"/>
                                <a:gd name="T4" fmla="*/ 0 w 1166"/>
                                <a:gd name="T5" fmla="*/ 0 h 1306"/>
                                <a:gd name="T6" fmla="*/ 0 w 1166"/>
                                <a:gd name="T7" fmla="*/ 0 h 1306"/>
                                <a:gd name="T8" fmla="*/ 0 w 1166"/>
                                <a:gd name="T9" fmla="*/ 0 h 1306"/>
                                <a:gd name="T10" fmla="*/ 0 w 1166"/>
                                <a:gd name="T11" fmla="*/ 0 h 1306"/>
                                <a:gd name="T12" fmla="*/ 0 w 1166"/>
                                <a:gd name="T13" fmla="*/ 0 h 1306"/>
                                <a:gd name="T14" fmla="*/ 0 w 1166"/>
                                <a:gd name="T15" fmla="*/ 0 h 1306"/>
                                <a:gd name="T16" fmla="*/ 0 w 1166"/>
                                <a:gd name="T17" fmla="*/ 0 h 1306"/>
                                <a:gd name="T18" fmla="*/ 0 w 1166"/>
                                <a:gd name="T19" fmla="*/ 0 h 1306"/>
                                <a:gd name="T20" fmla="*/ 0 w 1166"/>
                                <a:gd name="T21" fmla="*/ 0 h 1306"/>
                                <a:gd name="T22" fmla="*/ 0 w 1166"/>
                                <a:gd name="T23" fmla="*/ 0 h 1306"/>
                                <a:gd name="T24" fmla="*/ 0 w 1166"/>
                                <a:gd name="T25" fmla="*/ 0 h 1306"/>
                                <a:gd name="T26" fmla="*/ 0 w 1166"/>
                                <a:gd name="T27" fmla="*/ 0 h 1306"/>
                                <a:gd name="T28" fmla="*/ 0 w 1166"/>
                                <a:gd name="T29" fmla="*/ 0 h 1306"/>
                                <a:gd name="T30" fmla="*/ 0 w 1166"/>
                                <a:gd name="T31" fmla="*/ 0 h 1306"/>
                                <a:gd name="T32" fmla="*/ 0 w 1166"/>
                                <a:gd name="T33" fmla="*/ 0 h 1306"/>
                                <a:gd name="T34" fmla="*/ 0 w 1166"/>
                                <a:gd name="T35" fmla="*/ 0 h 1306"/>
                                <a:gd name="T36" fmla="*/ 0 w 1166"/>
                                <a:gd name="T37" fmla="*/ 0 h 1306"/>
                                <a:gd name="T38" fmla="*/ 0 w 1166"/>
                                <a:gd name="T39" fmla="*/ 0 h 1306"/>
                                <a:gd name="T40" fmla="*/ 0 w 1166"/>
                                <a:gd name="T41" fmla="*/ 0 h 1306"/>
                                <a:gd name="T42" fmla="*/ 0 w 1166"/>
                                <a:gd name="T43" fmla="*/ 0 h 1306"/>
                                <a:gd name="T44" fmla="*/ 0 w 1166"/>
                                <a:gd name="T45" fmla="*/ 0 h 1306"/>
                                <a:gd name="T46" fmla="*/ 0 w 1166"/>
                                <a:gd name="T47" fmla="*/ 0 h 1306"/>
                                <a:gd name="T48" fmla="*/ 0 w 1166"/>
                                <a:gd name="T49" fmla="*/ 0 h 1306"/>
                                <a:gd name="T50" fmla="*/ 0 w 1166"/>
                                <a:gd name="T51" fmla="*/ 0 h 1306"/>
                                <a:gd name="T52" fmla="*/ 0 w 1166"/>
                                <a:gd name="T53" fmla="*/ 0 h 1306"/>
                                <a:gd name="T54" fmla="*/ 0 w 1166"/>
                                <a:gd name="T55" fmla="*/ 0 h 1306"/>
                                <a:gd name="T56" fmla="*/ 0 w 1166"/>
                                <a:gd name="T57" fmla="*/ 0 h 1306"/>
                                <a:gd name="T58" fmla="*/ 0 w 1166"/>
                                <a:gd name="T59" fmla="*/ 0 h 1306"/>
                                <a:gd name="T60" fmla="*/ 0 w 1166"/>
                                <a:gd name="T61" fmla="*/ 0 h 1306"/>
                                <a:gd name="T62" fmla="*/ 0 w 1166"/>
                                <a:gd name="T63" fmla="*/ 0 h 1306"/>
                                <a:gd name="T64" fmla="*/ 0 w 1166"/>
                                <a:gd name="T65" fmla="*/ 0 h 1306"/>
                                <a:gd name="T66" fmla="*/ 0 w 1166"/>
                                <a:gd name="T67" fmla="*/ 0 h 1306"/>
                                <a:gd name="T68" fmla="*/ 0 w 1166"/>
                                <a:gd name="T69" fmla="*/ 0 h 1306"/>
                                <a:gd name="T70" fmla="*/ 0 w 1166"/>
                                <a:gd name="T71" fmla="*/ 0 h 1306"/>
                                <a:gd name="T72" fmla="*/ 0 w 1166"/>
                                <a:gd name="T73" fmla="*/ 0 h 1306"/>
                                <a:gd name="T74" fmla="*/ 0 w 1166"/>
                                <a:gd name="T75" fmla="*/ 0 h 130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66"/>
                                <a:gd name="T115" fmla="*/ 0 h 1306"/>
                                <a:gd name="T116" fmla="*/ 1166 w 1166"/>
                                <a:gd name="T117" fmla="*/ 1306 h 130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66" h="1306">
                                  <a:moveTo>
                                    <a:pt x="0" y="231"/>
                                  </a:moveTo>
                                  <a:lnTo>
                                    <a:pt x="104" y="1142"/>
                                  </a:lnTo>
                                  <a:lnTo>
                                    <a:pt x="126" y="1142"/>
                                  </a:lnTo>
                                  <a:lnTo>
                                    <a:pt x="154" y="1155"/>
                                  </a:lnTo>
                                  <a:lnTo>
                                    <a:pt x="169" y="1155"/>
                                  </a:lnTo>
                                  <a:lnTo>
                                    <a:pt x="200" y="1138"/>
                                  </a:lnTo>
                                  <a:lnTo>
                                    <a:pt x="255" y="1180"/>
                                  </a:lnTo>
                                  <a:lnTo>
                                    <a:pt x="274" y="1230"/>
                                  </a:lnTo>
                                  <a:lnTo>
                                    <a:pt x="315" y="1246"/>
                                  </a:lnTo>
                                  <a:lnTo>
                                    <a:pt x="373" y="1241"/>
                                  </a:lnTo>
                                  <a:lnTo>
                                    <a:pt x="430" y="1281"/>
                                  </a:lnTo>
                                  <a:lnTo>
                                    <a:pt x="452" y="1251"/>
                                  </a:lnTo>
                                  <a:lnTo>
                                    <a:pt x="472" y="1248"/>
                                  </a:lnTo>
                                  <a:lnTo>
                                    <a:pt x="521" y="1267"/>
                                  </a:lnTo>
                                  <a:lnTo>
                                    <a:pt x="562" y="1262"/>
                                  </a:lnTo>
                                  <a:lnTo>
                                    <a:pt x="567" y="1254"/>
                                  </a:lnTo>
                                  <a:lnTo>
                                    <a:pt x="587" y="1243"/>
                                  </a:lnTo>
                                  <a:lnTo>
                                    <a:pt x="595" y="1230"/>
                                  </a:lnTo>
                                  <a:lnTo>
                                    <a:pt x="628" y="1204"/>
                                  </a:lnTo>
                                  <a:lnTo>
                                    <a:pt x="641" y="1226"/>
                                  </a:lnTo>
                                  <a:lnTo>
                                    <a:pt x="669" y="1265"/>
                                  </a:lnTo>
                                  <a:lnTo>
                                    <a:pt x="699" y="1273"/>
                                  </a:lnTo>
                                  <a:lnTo>
                                    <a:pt x="729" y="1295"/>
                                  </a:lnTo>
                                  <a:lnTo>
                                    <a:pt x="740" y="1306"/>
                                  </a:lnTo>
                                  <a:lnTo>
                                    <a:pt x="776" y="1303"/>
                                  </a:lnTo>
                                  <a:lnTo>
                                    <a:pt x="804" y="1256"/>
                                  </a:lnTo>
                                  <a:lnTo>
                                    <a:pt x="822" y="1241"/>
                                  </a:lnTo>
                                  <a:lnTo>
                                    <a:pt x="828" y="1204"/>
                                  </a:lnTo>
                                  <a:lnTo>
                                    <a:pt x="822" y="1164"/>
                                  </a:lnTo>
                                  <a:lnTo>
                                    <a:pt x="850" y="1081"/>
                                  </a:lnTo>
                                  <a:lnTo>
                                    <a:pt x="872" y="1081"/>
                                  </a:lnTo>
                                  <a:lnTo>
                                    <a:pt x="894" y="1122"/>
                                  </a:lnTo>
                                  <a:lnTo>
                                    <a:pt x="927" y="1087"/>
                                  </a:lnTo>
                                  <a:lnTo>
                                    <a:pt x="916" y="1043"/>
                                  </a:lnTo>
                                  <a:lnTo>
                                    <a:pt x="943" y="982"/>
                                  </a:lnTo>
                                  <a:lnTo>
                                    <a:pt x="968" y="960"/>
                                  </a:lnTo>
                                  <a:lnTo>
                                    <a:pt x="971" y="947"/>
                                  </a:lnTo>
                                  <a:lnTo>
                                    <a:pt x="993" y="922"/>
                                  </a:lnTo>
                                  <a:lnTo>
                                    <a:pt x="1015" y="927"/>
                                  </a:lnTo>
                                  <a:lnTo>
                                    <a:pt x="1048" y="920"/>
                                  </a:lnTo>
                                  <a:lnTo>
                                    <a:pt x="1048" y="905"/>
                                  </a:lnTo>
                                  <a:lnTo>
                                    <a:pt x="1100" y="845"/>
                                  </a:lnTo>
                                  <a:lnTo>
                                    <a:pt x="1113" y="839"/>
                                  </a:lnTo>
                                  <a:lnTo>
                                    <a:pt x="1144" y="812"/>
                                  </a:lnTo>
                                  <a:lnTo>
                                    <a:pt x="1140" y="771"/>
                                  </a:lnTo>
                                  <a:lnTo>
                                    <a:pt x="1135" y="755"/>
                                  </a:lnTo>
                                  <a:lnTo>
                                    <a:pt x="1135" y="725"/>
                                  </a:lnTo>
                                  <a:lnTo>
                                    <a:pt x="1146" y="694"/>
                                  </a:lnTo>
                                  <a:lnTo>
                                    <a:pt x="1166" y="568"/>
                                  </a:lnTo>
                                  <a:lnTo>
                                    <a:pt x="1113" y="543"/>
                                  </a:lnTo>
                                  <a:lnTo>
                                    <a:pt x="1151" y="510"/>
                                  </a:lnTo>
                                  <a:lnTo>
                                    <a:pt x="1138" y="475"/>
                                  </a:lnTo>
                                  <a:lnTo>
                                    <a:pt x="1157" y="459"/>
                                  </a:lnTo>
                                  <a:lnTo>
                                    <a:pt x="1166" y="461"/>
                                  </a:lnTo>
                                  <a:lnTo>
                                    <a:pt x="1083" y="0"/>
                                  </a:lnTo>
                                  <a:lnTo>
                                    <a:pt x="951" y="66"/>
                                  </a:lnTo>
                                  <a:lnTo>
                                    <a:pt x="894" y="101"/>
                                  </a:lnTo>
                                  <a:lnTo>
                                    <a:pt x="872" y="121"/>
                                  </a:lnTo>
                                  <a:lnTo>
                                    <a:pt x="795" y="204"/>
                                  </a:lnTo>
                                  <a:lnTo>
                                    <a:pt x="773" y="217"/>
                                  </a:lnTo>
                                  <a:lnTo>
                                    <a:pt x="751" y="215"/>
                                  </a:lnTo>
                                  <a:lnTo>
                                    <a:pt x="707" y="215"/>
                                  </a:lnTo>
                                  <a:lnTo>
                                    <a:pt x="683" y="220"/>
                                  </a:lnTo>
                                  <a:lnTo>
                                    <a:pt x="620" y="275"/>
                                  </a:lnTo>
                                  <a:lnTo>
                                    <a:pt x="595" y="270"/>
                                  </a:lnTo>
                                  <a:lnTo>
                                    <a:pt x="545" y="253"/>
                                  </a:lnTo>
                                  <a:lnTo>
                                    <a:pt x="532" y="261"/>
                                  </a:lnTo>
                                  <a:lnTo>
                                    <a:pt x="512" y="255"/>
                                  </a:lnTo>
                                  <a:lnTo>
                                    <a:pt x="527" y="233"/>
                                  </a:lnTo>
                                  <a:lnTo>
                                    <a:pt x="516" y="231"/>
                                  </a:lnTo>
                                  <a:lnTo>
                                    <a:pt x="477" y="226"/>
                                  </a:lnTo>
                                  <a:lnTo>
                                    <a:pt x="395" y="198"/>
                                  </a:lnTo>
                                  <a:lnTo>
                                    <a:pt x="378" y="193"/>
                                  </a:lnTo>
                                  <a:lnTo>
                                    <a:pt x="340" y="200"/>
                                  </a:lnTo>
                                  <a:lnTo>
                                    <a:pt x="340" y="187"/>
                                  </a:lnTo>
                                  <a:lnTo>
                                    <a:pt x="0" y="231"/>
                                  </a:lnTo>
                                  <a:close/>
                                </a:path>
                              </a:pathLst>
                            </a:custGeom>
                            <a:solidFill>
                              <a:schemeClr val="accent1">
                                <a:lumMod val="40000"/>
                                <a:lumOff val="60000"/>
                              </a:schemeClr>
                            </a:solidFill>
                            <a:ln w="6350">
                              <a:solidFill>
                                <a:srgbClr val="FFFFFF"/>
                              </a:solidFill>
                              <a:round/>
                              <a:headEnd/>
                              <a:tailEnd/>
                            </a:ln>
                          </p:spPr>
                          <p:txBody>
                            <a:bodyPr/>
                            <a:lstStyle/>
                            <a:p>
                              <a:endParaRPr lang="en-US" sz="960" b="1" dirty="0">
                                <a:latin typeface="+mj-lt"/>
                              </a:endParaRPr>
                            </a:p>
                          </p:txBody>
                        </p:sp>
                        <p:sp>
                          <p:nvSpPr>
                            <p:cNvPr id="1156" name="Freeform 37">
                              <a:extLst>
                                <a:ext uri="{FF2B5EF4-FFF2-40B4-BE49-F238E27FC236}">
                                  <a16:creationId xmlns:a16="http://schemas.microsoft.com/office/drawing/2014/main" id="{71A8CE26-4BE5-CD16-3D82-D035082BBC07}"/>
                                </a:ext>
                              </a:extLst>
                            </p:cNvPr>
                            <p:cNvSpPr>
                              <a:spLocks/>
                            </p:cNvSpPr>
                            <p:nvPr/>
                          </p:nvSpPr>
                          <p:spPr bwMode="gray">
                            <a:xfrm>
                              <a:off x="7217020" y="3857544"/>
                              <a:ext cx="718576" cy="666436"/>
                            </a:xfrm>
                            <a:custGeom>
                              <a:avLst/>
                              <a:gdLst>
                                <a:gd name="T0" fmla="*/ 0 w 1252"/>
                                <a:gd name="T1" fmla="*/ 0 h 1237"/>
                                <a:gd name="T2" fmla="*/ 0 w 1252"/>
                                <a:gd name="T3" fmla="*/ 0 h 1237"/>
                                <a:gd name="T4" fmla="*/ 0 w 1252"/>
                                <a:gd name="T5" fmla="*/ 0 h 1237"/>
                                <a:gd name="T6" fmla="*/ 0 w 1252"/>
                                <a:gd name="T7" fmla="*/ 0 h 1237"/>
                                <a:gd name="T8" fmla="*/ 0 w 1252"/>
                                <a:gd name="T9" fmla="*/ 0 h 1237"/>
                                <a:gd name="T10" fmla="*/ 0 w 1252"/>
                                <a:gd name="T11" fmla="*/ 0 h 1237"/>
                                <a:gd name="T12" fmla="*/ 0 w 1252"/>
                                <a:gd name="T13" fmla="*/ 0 h 1237"/>
                                <a:gd name="T14" fmla="*/ 0 w 1252"/>
                                <a:gd name="T15" fmla="*/ 0 h 1237"/>
                                <a:gd name="T16" fmla="*/ 0 w 1252"/>
                                <a:gd name="T17" fmla="*/ 0 h 1237"/>
                                <a:gd name="T18" fmla="*/ 0 w 1252"/>
                                <a:gd name="T19" fmla="*/ 0 h 1237"/>
                                <a:gd name="T20" fmla="*/ 0 w 1252"/>
                                <a:gd name="T21" fmla="*/ 0 h 1237"/>
                                <a:gd name="T22" fmla="*/ 0 w 1252"/>
                                <a:gd name="T23" fmla="*/ 0 h 1237"/>
                                <a:gd name="T24" fmla="*/ 0 w 1252"/>
                                <a:gd name="T25" fmla="*/ 0 h 1237"/>
                                <a:gd name="T26" fmla="*/ 0 w 1252"/>
                                <a:gd name="T27" fmla="*/ 0 h 1237"/>
                                <a:gd name="T28" fmla="*/ 0 w 1252"/>
                                <a:gd name="T29" fmla="*/ 0 h 1237"/>
                                <a:gd name="T30" fmla="*/ 0 w 1252"/>
                                <a:gd name="T31" fmla="*/ 0 h 1237"/>
                                <a:gd name="T32" fmla="*/ 0 w 1252"/>
                                <a:gd name="T33" fmla="*/ 0 h 1237"/>
                                <a:gd name="T34" fmla="*/ 0 w 1252"/>
                                <a:gd name="T35" fmla="*/ 0 h 1237"/>
                                <a:gd name="T36" fmla="*/ 0 w 1252"/>
                                <a:gd name="T37" fmla="*/ 0 h 1237"/>
                                <a:gd name="T38" fmla="*/ 0 w 1252"/>
                                <a:gd name="T39" fmla="*/ 0 h 1237"/>
                                <a:gd name="T40" fmla="*/ 0 w 1252"/>
                                <a:gd name="T41" fmla="*/ 0 h 1237"/>
                                <a:gd name="T42" fmla="*/ 0 w 1252"/>
                                <a:gd name="T43" fmla="*/ 0 h 1237"/>
                                <a:gd name="T44" fmla="*/ 0 w 1252"/>
                                <a:gd name="T45" fmla="*/ 0 h 1237"/>
                                <a:gd name="T46" fmla="*/ 0 w 1252"/>
                                <a:gd name="T47" fmla="*/ 0 h 1237"/>
                                <a:gd name="T48" fmla="*/ 0 w 1252"/>
                                <a:gd name="T49" fmla="*/ 0 h 1237"/>
                                <a:gd name="T50" fmla="*/ 0 w 1252"/>
                                <a:gd name="T51" fmla="*/ 0 h 1237"/>
                                <a:gd name="T52" fmla="*/ 0 w 1252"/>
                                <a:gd name="T53" fmla="*/ 0 h 1237"/>
                                <a:gd name="T54" fmla="*/ 0 w 1252"/>
                                <a:gd name="T55" fmla="*/ 0 h 1237"/>
                                <a:gd name="T56" fmla="*/ 0 w 1252"/>
                                <a:gd name="T57" fmla="*/ 0 h 1237"/>
                                <a:gd name="T58" fmla="*/ 0 w 1252"/>
                                <a:gd name="T59" fmla="*/ 0 h 1237"/>
                                <a:gd name="T60" fmla="*/ 0 w 1252"/>
                                <a:gd name="T61" fmla="*/ 0 h 1237"/>
                                <a:gd name="T62" fmla="*/ 0 w 1252"/>
                                <a:gd name="T63" fmla="*/ 0 h 1237"/>
                                <a:gd name="T64" fmla="*/ 0 w 1252"/>
                                <a:gd name="T65" fmla="*/ 0 h 1237"/>
                                <a:gd name="T66" fmla="*/ 0 w 1252"/>
                                <a:gd name="T67" fmla="*/ 0 h 1237"/>
                                <a:gd name="T68" fmla="*/ 0 w 1252"/>
                                <a:gd name="T69" fmla="*/ 0 h 1237"/>
                                <a:gd name="T70" fmla="*/ 0 w 1252"/>
                                <a:gd name="T71" fmla="*/ 0 h 1237"/>
                                <a:gd name="T72" fmla="*/ 0 w 1252"/>
                                <a:gd name="T73" fmla="*/ 0 h 1237"/>
                                <a:gd name="T74" fmla="*/ 0 w 1252"/>
                                <a:gd name="T75" fmla="*/ 0 h 1237"/>
                                <a:gd name="T76" fmla="*/ 0 w 1252"/>
                                <a:gd name="T77" fmla="*/ 0 h 1237"/>
                                <a:gd name="T78" fmla="*/ 0 w 1252"/>
                                <a:gd name="T79" fmla="*/ 0 h 1237"/>
                                <a:gd name="T80" fmla="*/ 0 w 1252"/>
                                <a:gd name="T81" fmla="*/ 0 h 1237"/>
                                <a:gd name="T82" fmla="*/ 0 w 1252"/>
                                <a:gd name="T83" fmla="*/ 0 h 1237"/>
                                <a:gd name="T84" fmla="*/ 0 w 1252"/>
                                <a:gd name="T85" fmla="*/ 0 h 1237"/>
                                <a:gd name="T86" fmla="*/ 0 w 1252"/>
                                <a:gd name="T87" fmla="*/ 0 h 1237"/>
                                <a:gd name="T88" fmla="*/ 0 w 1252"/>
                                <a:gd name="T89" fmla="*/ 0 h 1237"/>
                                <a:gd name="T90" fmla="*/ 0 w 1252"/>
                                <a:gd name="T91" fmla="*/ 0 h 1237"/>
                                <a:gd name="T92" fmla="*/ 0 w 1252"/>
                                <a:gd name="T93" fmla="*/ 0 h 1237"/>
                                <a:gd name="T94" fmla="*/ 0 w 1252"/>
                                <a:gd name="T95" fmla="*/ 0 h 1237"/>
                                <a:gd name="T96" fmla="*/ 0 w 1252"/>
                                <a:gd name="T97" fmla="*/ 0 h 1237"/>
                                <a:gd name="T98" fmla="*/ 0 w 1252"/>
                                <a:gd name="T99" fmla="*/ 0 h 1237"/>
                                <a:gd name="T100" fmla="*/ 0 w 1252"/>
                                <a:gd name="T101" fmla="*/ 0 h 1237"/>
                                <a:gd name="T102" fmla="*/ 0 w 1252"/>
                                <a:gd name="T103" fmla="*/ 0 h 1237"/>
                                <a:gd name="T104" fmla="*/ 0 w 1252"/>
                                <a:gd name="T105" fmla="*/ 0 h 1237"/>
                                <a:gd name="T106" fmla="*/ 0 w 1252"/>
                                <a:gd name="T107" fmla="*/ 0 h 1237"/>
                                <a:gd name="T108" fmla="*/ 0 w 1252"/>
                                <a:gd name="T109" fmla="*/ 0 h 123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52"/>
                                <a:gd name="T166" fmla="*/ 0 h 1237"/>
                                <a:gd name="T167" fmla="*/ 1252 w 1252"/>
                                <a:gd name="T168" fmla="*/ 1237 h 123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52" h="1237">
                                  <a:moveTo>
                                    <a:pt x="426" y="2"/>
                                  </a:moveTo>
                                  <a:lnTo>
                                    <a:pt x="417" y="0"/>
                                  </a:lnTo>
                                  <a:lnTo>
                                    <a:pt x="398" y="16"/>
                                  </a:lnTo>
                                  <a:lnTo>
                                    <a:pt x="411" y="51"/>
                                  </a:lnTo>
                                  <a:lnTo>
                                    <a:pt x="373" y="84"/>
                                  </a:lnTo>
                                  <a:lnTo>
                                    <a:pt x="426" y="109"/>
                                  </a:lnTo>
                                  <a:lnTo>
                                    <a:pt x="406" y="235"/>
                                  </a:lnTo>
                                  <a:lnTo>
                                    <a:pt x="395" y="266"/>
                                  </a:lnTo>
                                  <a:lnTo>
                                    <a:pt x="395" y="296"/>
                                  </a:lnTo>
                                  <a:lnTo>
                                    <a:pt x="400" y="312"/>
                                  </a:lnTo>
                                  <a:lnTo>
                                    <a:pt x="404" y="353"/>
                                  </a:lnTo>
                                  <a:lnTo>
                                    <a:pt x="373" y="380"/>
                                  </a:lnTo>
                                  <a:lnTo>
                                    <a:pt x="360" y="386"/>
                                  </a:lnTo>
                                  <a:lnTo>
                                    <a:pt x="308" y="446"/>
                                  </a:lnTo>
                                  <a:lnTo>
                                    <a:pt x="308" y="461"/>
                                  </a:lnTo>
                                  <a:lnTo>
                                    <a:pt x="275" y="468"/>
                                  </a:lnTo>
                                  <a:lnTo>
                                    <a:pt x="253" y="463"/>
                                  </a:lnTo>
                                  <a:lnTo>
                                    <a:pt x="231" y="488"/>
                                  </a:lnTo>
                                  <a:lnTo>
                                    <a:pt x="228" y="501"/>
                                  </a:lnTo>
                                  <a:lnTo>
                                    <a:pt x="203" y="523"/>
                                  </a:lnTo>
                                  <a:lnTo>
                                    <a:pt x="176" y="584"/>
                                  </a:lnTo>
                                  <a:lnTo>
                                    <a:pt x="187" y="628"/>
                                  </a:lnTo>
                                  <a:lnTo>
                                    <a:pt x="154" y="663"/>
                                  </a:lnTo>
                                  <a:lnTo>
                                    <a:pt x="132" y="622"/>
                                  </a:lnTo>
                                  <a:lnTo>
                                    <a:pt x="110" y="622"/>
                                  </a:lnTo>
                                  <a:lnTo>
                                    <a:pt x="82" y="705"/>
                                  </a:lnTo>
                                  <a:lnTo>
                                    <a:pt x="88" y="745"/>
                                  </a:lnTo>
                                  <a:lnTo>
                                    <a:pt x="82" y="782"/>
                                  </a:lnTo>
                                  <a:lnTo>
                                    <a:pt x="64" y="797"/>
                                  </a:lnTo>
                                  <a:lnTo>
                                    <a:pt x="36" y="844"/>
                                  </a:lnTo>
                                  <a:lnTo>
                                    <a:pt x="0" y="847"/>
                                  </a:lnTo>
                                  <a:lnTo>
                                    <a:pt x="9" y="891"/>
                                  </a:lnTo>
                                  <a:lnTo>
                                    <a:pt x="9" y="923"/>
                                  </a:lnTo>
                                  <a:lnTo>
                                    <a:pt x="5" y="945"/>
                                  </a:lnTo>
                                  <a:lnTo>
                                    <a:pt x="11" y="967"/>
                                  </a:lnTo>
                                  <a:lnTo>
                                    <a:pt x="69" y="1039"/>
                                  </a:lnTo>
                                  <a:lnTo>
                                    <a:pt x="104" y="1094"/>
                                  </a:lnTo>
                                  <a:lnTo>
                                    <a:pt x="113" y="1099"/>
                                  </a:lnTo>
                                  <a:lnTo>
                                    <a:pt x="126" y="1096"/>
                                  </a:lnTo>
                                  <a:lnTo>
                                    <a:pt x="154" y="1110"/>
                                  </a:lnTo>
                                  <a:lnTo>
                                    <a:pt x="162" y="1121"/>
                                  </a:lnTo>
                                  <a:lnTo>
                                    <a:pt x="170" y="1121"/>
                                  </a:lnTo>
                                  <a:lnTo>
                                    <a:pt x="189" y="1135"/>
                                  </a:lnTo>
                                  <a:lnTo>
                                    <a:pt x="209" y="1135"/>
                                  </a:lnTo>
                                  <a:lnTo>
                                    <a:pt x="220" y="1143"/>
                                  </a:lnTo>
                                  <a:lnTo>
                                    <a:pt x="209" y="1171"/>
                                  </a:lnTo>
                                  <a:lnTo>
                                    <a:pt x="253" y="1212"/>
                                  </a:lnTo>
                                  <a:lnTo>
                                    <a:pt x="313" y="1234"/>
                                  </a:lnTo>
                                  <a:lnTo>
                                    <a:pt x="341" y="1237"/>
                                  </a:lnTo>
                                  <a:lnTo>
                                    <a:pt x="373" y="1209"/>
                                  </a:lnTo>
                                  <a:lnTo>
                                    <a:pt x="376" y="1190"/>
                                  </a:lnTo>
                                  <a:lnTo>
                                    <a:pt x="398" y="1179"/>
                                  </a:lnTo>
                                  <a:lnTo>
                                    <a:pt x="420" y="1198"/>
                                  </a:lnTo>
                                  <a:lnTo>
                                    <a:pt x="433" y="1206"/>
                                  </a:lnTo>
                                  <a:lnTo>
                                    <a:pt x="455" y="1201"/>
                                  </a:lnTo>
                                  <a:lnTo>
                                    <a:pt x="525" y="1173"/>
                                  </a:lnTo>
                                  <a:lnTo>
                                    <a:pt x="536" y="1129"/>
                                  </a:lnTo>
                                  <a:lnTo>
                                    <a:pt x="543" y="1129"/>
                                  </a:lnTo>
                                  <a:lnTo>
                                    <a:pt x="560" y="1143"/>
                                  </a:lnTo>
                                  <a:lnTo>
                                    <a:pt x="615" y="1094"/>
                                  </a:lnTo>
                                  <a:lnTo>
                                    <a:pt x="633" y="1105"/>
                                  </a:lnTo>
                                  <a:lnTo>
                                    <a:pt x="681" y="1044"/>
                                  </a:lnTo>
                                  <a:lnTo>
                                    <a:pt x="670" y="1020"/>
                                  </a:lnTo>
                                  <a:lnTo>
                                    <a:pt x="672" y="978"/>
                                  </a:lnTo>
                                  <a:lnTo>
                                    <a:pt x="719" y="891"/>
                                  </a:lnTo>
                                  <a:lnTo>
                                    <a:pt x="780" y="663"/>
                                  </a:lnTo>
                                  <a:lnTo>
                                    <a:pt x="791" y="661"/>
                                  </a:lnTo>
                                  <a:lnTo>
                                    <a:pt x="824" y="683"/>
                                  </a:lnTo>
                                  <a:lnTo>
                                    <a:pt x="829" y="696"/>
                                  </a:lnTo>
                                  <a:lnTo>
                                    <a:pt x="845" y="716"/>
                                  </a:lnTo>
                                  <a:lnTo>
                                    <a:pt x="881" y="707"/>
                                  </a:lnTo>
                                  <a:lnTo>
                                    <a:pt x="905" y="666"/>
                                  </a:lnTo>
                                  <a:lnTo>
                                    <a:pt x="927" y="580"/>
                                  </a:lnTo>
                                  <a:lnTo>
                                    <a:pt x="947" y="549"/>
                                  </a:lnTo>
                                  <a:lnTo>
                                    <a:pt x="980" y="562"/>
                                  </a:lnTo>
                                  <a:lnTo>
                                    <a:pt x="1002" y="512"/>
                                  </a:lnTo>
                                  <a:lnTo>
                                    <a:pt x="1024" y="505"/>
                                  </a:lnTo>
                                  <a:lnTo>
                                    <a:pt x="1043" y="477"/>
                                  </a:lnTo>
                                  <a:lnTo>
                                    <a:pt x="1059" y="430"/>
                                  </a:lnTo>
                                  <a:lnTo>
                                    <a:pt x="1073" y="419"/>
                                  </a:lnTo>
                                  <a:lnTo>
                                    <a:pt x="1076" y="408"/>
                                  </a:lnTo>
                                  <a:lnTo>
                                    <a:pt x="1065" y="397"/>
                                  </a:lnTo>
                                  <a:lnTo>
                                    <a:pt x="1070" y="329"/>
                                  </a:lnTo>
                                  <a:lnTo>
                                    <a:pt x="1076" y="318"/>
                                  </a:lnTo>
                                  <a:lnTo>
                                    <a:pt x="1087" y="310"/>
                                  </a:lnTo>
                                  <a:lnTo>
                                    <a:pt x="1213" y="389"/>
                                  </a:lnTo>
                                  <a:lnTo>
                                    <a:pt x="1232" y="395"/>
                                  </a:lnTo>
                                  <a:lnTo>
                                    <a:pt x="1237" y="389"/>
                                  </a:lnTo>
                                  <a:lnTo>
                                    <a:pt x="1252" y="320"/>
                                  </a:lnTo>
                                  <a:lnTo>
                                    <a:pt x="1221" y="257"/>
                                  </a:lnTo>
                                  <a:lnTo>
                                    <a:pt x="1208" y="255"/>
                                  </a:lnTo>
                                  <a:lnTo>
                                    <a:pt x="1197" y="224"/>
                                  </a:lnTo>
                                  <a:lnTo>
                                    <a:pt x="1175" y="233"/>
                                  </a:lnTo>
                                  <a:lnTo>
                                    <a:pt x="1153" y="233"/>
                                  </a:lnTo>
                                  <a:lnTo>
                                    <a:pt x="1133" y="222"/>
                                  </a:lnTo>
                                  <a:lnTo>
                                    <a:pt x="1046" y="252"/>
                                  </a:lnTo>
                                  <a:lnTo>
                                    <a:pt x="1037" y="277"/>
                                  </a:lnTo>
                                  <a:lnTo>
                                    <a:pt x="1002" y="288"/>
                                  </a:lnTo>
                                  <a:lnTo>
                                    <a:pt x="969" y="279"/>
                                  </a:lnTo>
                                  <a:lnTo>
                                    <a:pt x="955" y="263"/>
                                  </a:lnTo>
                                  <a:lnTo>
                                    <a:pt x="938" y="299"/>
                                  </a:lnTo>
                                  <a:lnTo>
                                    <a:pt x="919" y="307"/>
                                  </a:lnTo>
                                  <a:lnTo>
                                    <a:pt x="900" y="340"/>
                                  </a:lnTo>
                                  <a:lnTo>
                                    <a:pt x="875" y="345"/>
                                  </a:lnTo>
                                  <a:lnTo>
                                    <a:pt x="820" y="408"/>
                                  </a:lnTo>
                                  <a:lnTo>
                                    <a:pt x="804" y="417"/>
                                  </a:lnTo>
                                  <a:lnTo>
                                    <a:pt x="791" y="441"/>
                                  </a:lnTo>
                                  <a:lnTo>
                                    <a:pt x="749" y="260"/>
                                  </a:lnTo>
                                  <a:lnTo>
                                    <a:pt x="477" y="312"/>
                                  </a:lnTo>
                                  <a:lnTo>
                                    <a:pt x="426" y="2"/>
                                  </a:lnTo>
                                  <a:close/>
                                </a:path>
                              </a:pathLst>
                            </a:custGeom>
                            <a:solidFill>
                              <a:schemeClr val="bg1"/>
                            </a:solidFill>
                            <a:ln w="6350">
                              <a:solidFill>
                                <a:schemeClr val="accent1">
                                  <a:lumMod val="40000"/>
                                  <a:lumOff val="60000"/>
                                </a:schemeClr>
                              </a:solidFill>
                              <a:round/>
                              <a:headEnd/>
                              <a:tailEnd/>
                            </a:ln>
                          </p:spPr>
                          <p:txBody>
                            <a:bodyPr anchor="ctr"/>
                            <a:lstStyle/>
                            <a:p>
                              <a:pPr algn="ctr"/>
                              <a:endParaRPr lang="en-US" sz="800" dirty="0">
                                <a:latin typeface="+mj-lt"/>
                              </a:endParaRPr>
                            </a:p>
                            <a:p>
                              <a:pPr algn="ctr"/>
                              <a:endParaRPr lang="en-US" sz="800" dirty="0">
                                <a:latin typeface="+mj-lt"/>
                              </a:endParaRPr>
                            </a:p>
                            <a:p>
                              <a:r>
                                <a:rPr lang="en-US" sz="800" dirty="0">
                                  <a:latin typeface="+mj-lt"/>
                                </a:rPr>
                                <a:t>   WV</a:t>
                              </a:r>
                            </a:p>
                          </p:txBody>
                        </p:sp>
                        <p:sp>
                          <p:nvSpPr>
                            <p:cNvPr id="1157" name="Freeform 38">
                              <a:extLst>
                                <a:ext uri="{FF2B5EF4-FFF2-40B4-BE49-F238E27FC236}">
                                  <a16:creationId xmlns:a16="http://schemas.microsoft.com/office/drawing/2014/main" id="{990078A8-8BC1-9CCE-8B62-06C6EDE91E6D}"/>
                                </a:ext>
                              </a:extLst>
                            </p:cNvPr>
                            <p:cNvSpPr>
                              <a:spLocks/>
                            </p:cNvSpPr>
                            <p:nvPr/>
                          </p:nvSpPr>
                          <p:spPr bwMode="gray">
                            <a:xfrm>
                              <a:off x="6981346" y="4499920"/>
                              <a:ext cx="1416359" cy="567795"/>
                            </a:xfrm>
                            <a:custGeom>
                              <a:avLst/>
                              <a:gdLst>
                                <a:gd name="T0" fmla="*/ 0 w 2447"/>
                                <a:gd name="T1" fmla="*/ 0 h 1058"/>
                                <a:gd name="T2" fmla="*/ 0 w 2447"/>
                                <a:gd name="T3" fmla="*/ 0 h 1058"/>
                                <a:gd name="T4" fmla="*/ 0 w 2447"/>
                                <a:gd name="T5" fmla="*/ 0 h 1058"/>
                                <a:gd name="T6" fmla="*/ 0 w 2447"/>
                                <a:gd name="T7" fmla="*/ 0 h 1058"/>
                                <a:gd name="T8" fmla="*/ 0 w 2447"/>
                                <a:gd name="T9" fmla="*/ 0 h 1058"/>
                                <a:gd name="T10" fmla="*/ 0 w 2447"/>
                                <a:gd name="T11" fmla="*/ 0 h 1058"/>
                                <a:gd name="T12" fmla="*/ 0 w 2447"/>
                                <a:gd name="T13" fmla="*/ 0 h 1058"/>
                                <a:gd name="T14" fmla="*/ 0 w 2447"/>
                                <a:gd name="T15" fmla="*/ 0 h 1058"/>
                                <a:gd name="T16" fmla="*/ 0 w 2447"/>
                                <a:gd name="T17" fmla="*/ 0 h 1058"/>
                                <a:gd name="T18" fmla="*/ 0 w 2447"/>
                                <a:gd name="T19" fmla="*/ 0 h 1058"/>
                                <a:gd name="T20" fmla="*/ 0 w 2447"/>
                                <a:gd name="T21" fmla="*/ 0 h 1058"/>
                                <a:gd name="T22" fmla="*/ 0 w 2447"/>
                                <a:gd name="T23" fmla="*/ 0 h 1058"/>
                                <a:gd name="T24" fmla="*/ 0 w 2447"/>
                                <a:gd name="T25" fmla="*/ 0 h 1058"/>
                                <a:gd name="T26" fmla="*/ 0 w 2447"/>
                                <a:gd name="T27" fmla="*/ 0 h 1058"/>
                                <a:gd name="T28" fmla="*/ 0 w 2447"/>
                                <a:gd name="T29" fmla="*/ 0 h 1058"/>
                                <a:gd name="T30" fmla="*/ 0 w 2447"/>
                                <a:gd name="T31" fmla="*/ 0 h 1058"/>
                                <a:gd name="T32" fmla="*/ 0 w 2447"/>
                                <a:gd name="T33" fmla="*/ 0 h 1058"/>
                                <a:gd name="T34" fmla="*/ 0 w 2447"/>
                                <a:gd name="T35" fmla="*/ 0 h 1058"/>
                                <a:gd name="T36" fmla="*/ 0 w 2447"/>
                                <a:gd name="T37" fmla="*/ 0 h 1058"/>
                                <a:gd name="T38" fmla="*/ 0 w 2447"/>
                                <a:gd name="T39" fmla="*/ 0 h 1058"/>
                                <a:gd name="T40" fmla="*/ 0 w 2447"/>
                                <a:gd name="T41" fmla="*/ 0 h 1058"/>
                                <a:gd name="T42" fmla="*/ 0 w 2447"/>
                                <a:gd name="T43" fmla="*/ 0 h 1058"/>
                                <a:gd name="T44" fmla="*/ 0 w 2447"/>
                                <a:gd name="T45" fmla="*/ 0 h 1058"/>
                                <a:gd name="T46" fmla="*/ 0 w 2447"/>
                                <a:gd name="T47" fmla="*/ 0 h 1058"/>
                                <a:gd name="T48" fmla="*/ 0 w 2447"/>
                                <a:gd name="T49" fmla="*/ 0 h 1058"/>
                                <a:gd name="T50" fmla="*/ 0 w 2447"/>
                                <a:gd name="T51" fmla="*/ 0 h 1058"/>
                                <a:gd name="T52" fmla="*/ 0 w 2447"/>
                                <a:gd name="T53" fmla="*/ 0 h 1058"/>
                                <a:gd name="T54" fmla="*/ 0 w 2447"/>
                                <a:gd name="T55" fmla="*/ 0 h 1058"/>
                                <a:gd name="T56" fmla="*/ 0 w 2447"/>
                                <a:gd name="T57" fmla="*/ 0 h 1058"/>
                                <a:gd name="T58" fmla="*/ 0 w 2447"/>
                                <a:gd name="T59" fmla="*/ 0 h 1058"/>
                                <a:gd name="T60" fmla="*/ 0 w 2447"/>
                                <a:gd name="T61" fmla="*/ 0 h 1058"/>
                                <a:gd name="T62" fmla="*/ 0 w 2447"/>
                                <a:gd name="T63" fmla="*/ 0 h 1058"/>
                                <a:gd name="T64" fmla="*/ 0 w 2447"/>
                                <a:gd name="T65" fmla="*/ 0 h 1058"/>
                                <a:gd name="T66" fmla="*/ 0 w 2447"/>
                                <a:gd name="T67" fmla="*/ 0 h 1058"/>
                                <a:gd name="T68" fmla="*/ 0 w 2447"/>
                                <a:gd name="T69" fmla="*/ 0 h 1058"/>
                                <a:gd name="T70" fmla="*/ 0 w 2447"/>
                                <a:gd name="T71" fmla="*/ 0 h 1058"/>
                                <a:gd name="T72" fmla="*/ 0 w 2447"/>
                                <a:gd name="T73" fmla="*/ 0 h 1058"/>
                                <a:gd name="T74" fmla="*/ 0 w 2447"/>
                                <a:gd name="T75" fmla="*/ 0 h 1058"/>
                                <a:gd name="T76" fmla="*/ 0 w 2447"/>
                                <a:gd name="T77" fmla="*/ 0 h 1058"/>
                                <a:gd name="T78" fmla="*/ 0 w 2447"/>
                                <a:gd name="T79" fmla="*/ 0 h 1058"/>
                                <a:gd name="T80" fmla="*/ 0 w 2447"/>
                                <a:gd name="T81" fmla="*/ 0 h 1058"/>
                                <a:gd name="T82" fmla="*/ 0 w 2447"/>
                                <a:gd name="T83" fmla="*/ 0 h 1058"/>
                                <a:gd name="T84" fmla="*/ 0 w 2447"/>
                                <a:gd name="T85" fmla="*/ 0 h 1058"/>
                                <a:gd name="T86" fmla="*/ 0 w 2447"/>
                                <a:gd name="T87" fmla="*/ 0 h 1058"/>
                                <a:gd name="T88" fmla="*/ 0 w 2447"/>
                                <a:gd name="T89" fmla="*/ 0 h 1058"/>
                                <a:gd name="T90" fmla="*/ 0 w 2447"/>
                                <a:gd name="T91" fmla="*/ 0 h 1058"/>
                                <a:gd name="T92" fmla="*/ 0 w 2447"/>
                                <a:gd name="T93" fmla="*/ 0 h 1058"/>
                                <a:gd name="T94" fmla="*/ 0 w 2447"/>
                                <a:gd name="T95" fmla="*/ 0 h 1058"/>
                                <a:gd name="T96" fmla="*/ 0 w 2447"/>
                                <a:gd name="T97" fmla="*/ 0 h 1058"/>
                                <a:gd name="T98" fmla="*/ 0 w 2447"/>
                                <a:gd name="T99" fmla="*/ 0 h 10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447"/>
                                <a:gd name="T151" fmla="*/ 0 h 1058"/>
                                <a:gd name="T152" fmla="*/ 2447 w 2447"/>
                                <a:gd name="T153" fmla="*/ 1058 h 10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447" h="1058">
                                  <a:moveTo>
                                    <a:pt x="0" y="935"/>
                                  </a:moveTo>
                                  <a:lnTo>
                                    <a:pt x="9" y="852"/>
                                  </a:lnTo>
                                  <a:lnTo>
                                    <a:pt x="33" y="852"/>
                                  </a:lnTo>
                                  <a:lnTo>
                                    <a:pt x="44" y="850"/>
                                  </a:lnTo>
                                  <a:lnTo>
                                    <a:pt x="66" y="828"/>
                                  </a:lnTo>
                                  <a:lnTo>
                                    <a:pt x="69" y="806"/>
                                  </a:lnTo>
                                  <a:lnTo>
                                    <a:pt x="66" y="792"/>
                                  </a:lnTo>
                                  <a:lnTo>
                                    <a:pt x="77" y="773"/>
                                  </a:lnTo>
                                  <a:lnTo>
                                    <a:pt x="96" y="745"/>
                                  </a:lnTo>
                                  <a:lnTo>
                                    <a:pt x="154" y="721"/>
                                  </a:lnTo>
                                  <a:lnTo>
                                    <a:pt x="220" y="705"/>
                                  </a:lnTo>
                                  <a:lnTo>
                                    <a:pt x="286" y="647"/>
                                  </a:lnTo>
                                  <a:lnTo>
                                    <a:pt x="313" y="636"/>
                                  </a:lnTo>
                                  <a:lnTo>
                                    <a:pt x="351" y="597"/>
                                  </a:lnTo>
                                  <a:lnTo>
                                    <a:pt x="362" y="564"/>
                                  </a:lnTo>
                                  <a:lnTo>
                                    <a:pt x="367" y="562"/>
                                  </a:lnTo>
                                  <a:lnTo>
                                    <a:pt x="384" y="564"/>
                                  </a:lnTo>
                                  <a:lnTo>
                                    <a:pt x="395" y="548"/>
                                  </a:lnTo>
                                  <a:lnTo>
                                    <a:pt x="400" y="540"/>
                                  </a:lnTo>
                                  <a:lnTo>
                                    <a:pt x="422" y="518"/>
                                  </a:lnTo>
                                  <a:lnTo>
                                    <a:pt x="431" y="521"/>
                                  </a:lnTo>
                                  <a:lnTo>
                                    <a:pt x="450" y="532"/>
                                  </a:lnTo>
                                  <a:lnTo>
                                    <a:pt x="472" y="521"/>
                                  </a:lnTo>
                                  <a:lnTo>
                                    <a:pt x="475" y="510"/>
                                  </a:lnTo>
                                  <a:lnTo>
                                    <a:pt x="510" y="483"/>
                                  </a:lnTo>
                                  <a:lnTo>
                                    <a:pt x="536" y="472"/>
                                  </a:lnTo>
                                  <a:lnTo>
                                    <a:pt x="579" y="468"/>
                                  </a:lnTo>
                                  <a:lnTo>
                                    <a:pt x="626" y="389"/>
                                  </a:lnTo>
                                  <a:lnTo>
                                    <a:pt x="664" y="367"/>
                                  </a:lnTo>
                                  <a:lnTo>
                                    <a:pt x="667" y="345"/>
                                  </a:lnTo>
                                  <a:lnTo>
                                    <a:pt x="672" y="323"/>
                                  </a:lnTo>
                                  <a:lnTo>
                                    <a:pt x="670" y="296"/>
                                  </a:lnTo>
                                  <a:lnTo>
                                    <a:pt x="675" y="274"/>
                                  </a:lnTo>
                                  <a:lnTo>
                                    <a:pt x="675" y="266"/>
                                  </a:lnTo>
                                  <a:lnTo>
                                    <a:pt x="752" y="252"/>
                                  </a:lnTo>
                                  <a:lnTo>
                                    <a:pt x="747" y="266"/>
                                  </a:lnTo>
                                  <a:lnTo>
                                    <a:pt x="823" y="257"/>
                                  </a:lnTo>
                                  <a:lnTo>
                                    <a:pt x="854" y="250"/>
                                  </a:lnTo>
                                  <a:lnTo>
                                    <a:pt x="867" y="255"/>
                                  </a:lnTo>
                                  <a:lnTo>
                                    <a:pt x="1603" y="134"/>
                                  </a:lnTo>
                                  <a:lnTo>
                                    <a:pt x="2302" y="0"/>
                                  </a:lnTo>
                                  <a:lnTo>
                                    <a:pt x="2313" y="13"/>
                                  </a:lnTo>
                                  <a:lnTo>
                                    <a:pt x="2318" y="24"/>
                                  </a:lnTo>
                                  <a:lnTo>
                                    <a:pt x="2337" y="35"/>
                                  </a:lnTo>
                                  <a:lnTo>
                                    <a:pt x="2351" y="41"/>
                                  </a:lnTo>
                                  <a:lnTo>
                                    <a:pt x="2362" y="57"/>
                                  </a:lnTo>
                                  <a:lnTo>
                                    <a:pt x="2373" y="68"/>
                                  </a:lnTo>
                                  <a:lnTo>
                                    <a:pt x="2387" y="101"/>
                                  </a:lnTo>
                                  <a:lnTo>
                                    <a:pt x="2381" y="112"/>
                                  </a:lnTo>
                                  <a:lnTo>
                                    <a:pt x="2384" y="114"/>
                                  </a:lnTo>
                                  <a:lnTo>
                                    <a:pt x="2373" y="114"/>
                                  </a:lnTo>
                                  <a:lnTo>
                                    <a:pt x="2370" y="103"/>
                                  </a:lnTo>
                                  <a:lnTo>
                                    <a:pt x="2348" y="109"/>
                                  </a:lnTo>
                                  <a:lnTo>
                                    <a:pt x="2335" y="109"/>
                                  </a:lnTo>
                                  <a:lnTo>
                                    <a:pt x="2321" y="103"/>
                                  </a:lnTo>
                                  <a:lnTo>
                                    <a:pt x="2310" y="107"/>
                                  </a:lnTo>
                                  <a:lnTo>
                                    <a:pt x="2318" y="120"/>
                                  </a:lnTo>
                                  <a:lnTo>
                                    <a:pt x="2315" y="129"/>
                                  </a:lnTo>
                                  <a:lnTo>
                                    <a:pt x="2249" y="158"/>
                                  </a:lnTo>
                                  <a:lnTo>
                                    <a:pt x="2236" y="173"/>
                                  </a:lnTo>
                                  <a:lnTo>
                                    <a:pt x="2211" y="197"/>
                                  </a:lnTo>
                                  <a:lnTo>
                                    <a:pt x="2170" y="202"/>
                                  </a:lnTo>
                                  <a:lnTo>
                                    <a:pt x="2162" y="230"/>
                                  </a:lnTo>
                                  <a:lnTo>
                                    <a:pt x="2162" y="239"/>
                                  </a:lnTo>
                                  <a:lnTo>
                                    <a:pt x="2170" y="241"/>
                                  </a:lnTo>
                                  <a:lnTo>
                                    <a:pt x="2184" y="239"/>
                                  </a:lnTo>
                                  <a:lnTo>
                                    <a:pt x="2227" y="217"/>
                                  </a:lnTo>
                                  <a:lnTo>
                                    <a:pt x="2271" y="206"/>
                                  </a:lnTo>
                                  <a:lnTo>
                                    <a:pt x="2296" y="189"/>
                                  </a:lnTo>
                                  <a:lnTo>
                                    <a:pt x="2337" y="191"/>
                                  </a:lnTo>
                                  <a:lnTo>
                                    <a:pt x="2343" y="197"/>
                                  </a:lnTo>
                                  <a:lnTo>
                                    <a:pt x="2337" y="222"/>
                                  </a:lnTo>
                                  <a:lnTo>
                                    <a:pt x="2343" y="233"/>
                                  </a:lnTo>
                                  <a:lnTo>
                                    <a:pt x="2354" y="241"/>
                                  </a:lnTo>
                                  <a:lnTo>
                                    <a:pt x="2370" y="235"/>
                                  </a:lnTo>
                                  <a:lnTo>
                                    <a:pt x="2376" y="222"/>
                                  </a:lnTo>
                                  <a:lnTo>
                                    <a:pt x="2401" y="191"/>
                                  </a:lnTo>
                                  <a:lnTo>
                                    <a:pt x="2423" y="191"/>
                                  </a:lnTo>
                                  <a:lnTo>
                                    <a:pt x="2436" y="224"/>
                                  </a:lnTo>
                                  <a:lnTo>
                                    <a:pt x="2442" y="279"/>
                                  </a:lnTo>
                                  <a:lnTo>
                                    <a:pt x="2447" y="296"/>
                                  </a:lnTo>
                                  <a:lnTo>
                                    <a:pt x="2447" y="307"/>
                                  </a:lnTo>
                                  <a:lnTo>
                                    <a:pt x="2412" y="334"/>
                                  </a:lnTo>
                                  <a:lnTo>
                                    <a:pt x="2403" y="356"/>
                                  </a:lnTo>
                                  <a:lnTo>
                                    <a:pt x="2398" y="369"/>
                                  </a:lnTo>
                                  <a:lnTo>
                                    <a:pt x="2370" y="391"/>
                                  </a:lnTo>
                                  <a:lnTo>
                                    <a:pt x="2351" y="400"/>
                                  </a:lnTo>
                                  <a:lnTo>
                                    <a:pt x="2329" y="413"/>
                                  </a:lnTo>
                                  <a:lnTo>
                                    <a:pt x="2282" y="411"/>
                                  </a:lnTo>
                                  <a:lnTo>
                                    <a:pt x="2266" y="406"/>
                                  </a:lnTo>
                                  <a:lnTo>
                                    <a:pt x="2260" y="411"/>
                                  </a:lnTo>
                                  <a:lnTo>
                                    <a:pt x="2255" y="411"/>
                                  </a:lnTo>
                                  <a:lnTo>
                                    <a:pt x="2247" y="389"/>
                                  </a:lnTo>
                                  <a:lnTo>
                                    <a:pt x="2247" y="378"/>
                                  </a:lnTo>
                                  <a:lnTo>
                                    <a:pt x="2238" y="369"/>
                                  </a:lnTo>
                                  <a:lnTo>
                                    <a:pt x="2227" y="367"/>
                                  </a:lnTo>
                                  <a:lnTo>
                                    <a:pt x="2219" y="375"/>
                                  </a:lnTo>
                                  <a:lnTo>
                                    <a:pt x="2227" y="417"/>
                                  </a:lnTo>
                                  <a:lnTo>
                                    <a:pt x="2219" y="430"/>
                                  </a:lnTo>
                                  <a:lnTo>
                                    <a:pt x="2214" y="424"/>
                                  </a:lnTo>
                                  <a:lnTo>
                                    <a:pt x="2227" y="444"/>
                                  </a:lnTo>
                                  <a:lnTo>
                                    <a:pt x="2247" y="446"/>
                                  </a:lnTo>
                                  <a:lnTo>
                                    <a:pt x="2266" y="468"/>
                                  </a:lnTo>
                                  <a:lnTo>
                                    <a:pt x="2252" y="494"/>
                                  </a:lnTo>
                                  <a:lnTo>
                                    <a:pt x="2260" y="507"/>
                                  </a:lnTo>
                                  <a:lnTo>
                                    <a:pt x="2208" y="573"/>
                                  </a:lnTo>
                                  <a:lnTo>
                                    <a:pt x="2192" y="575"/>
                                  </a:lnTo>
                                  <a:lnTo>
                                    <a:pt x="2162" y="564"/>
                                  </a:lnTo>
                                  <a:lnTo>
                                    <a:pt x="2140" y="564"/>
                                  </a:lnTo>
                                  <a:lnTo>
                                    <a:pt x="2137" y="575"/>
                                  </a:lnTo>
                                  <a:lnTo>
                                    <a:pt x="2157" y="589"/>
                                  </a:lnTo>
                                  <a:lnTo>
                                    <a:pt x="2214" y="586"/>
                                  </a:lnTo>
                                  <a:lnTo>
                                    <a:pt x="2249" y="575"/>
                                  </a:lnTo>
                                  <a:lnTo>
                                    <a:pt x="2302" y="551"/>
                                  </a:lnTo>
                                  <a:lnTo>
                                    <a:pt x="2307" y="532"/>
                                  </a:lnTo>
                                  <a:lnTo>
                                    <a:pt x="2321" y="538"/>
                                  </a:lnTo>
                                  <a:lnTo>
                                    <a:pt x="2340" y="553"/>
                                  </a:lnTo>
                                  <a:lnTo>
                                    <a:pt x="2321" y="597"/>
                                  </a:lnTo>
                                  <a:lnTo>
                                    <a:pt x="2280" y="644"/>
                                  </a:lnTo>
                                  <a:lnTo>
                                    <a:pt x="2230" y="652"/>
                                  </a:lnTo>
                                  <a:lnTo>
                                    <a:pt x="2211" y="663"/>
                                  </a:lnTo>
                                  <a:lnTo>
                                    <a:pt x="2153" y="672"/>
                                  </a:lnTo>
                                  <a:lnTo>
                                    <a:pt x="2107" y="751"/>
                                  </a:lnTo>
                                  <a:lnTo>
                                    <a:pt x="2085" y="754"/>
                                  </a:lnTo>
                                  <a:lnTo>
                                    <a:pt x="2085" y="765"/>
                                  </a:lnTo>
                                  <a:lnTo>
                                    <a:pt x="2088" y="767"/>
                                  </a:lnTo>
                                  <a:lnTo>
                                    <a:pt x="2033" y="803"/>
                                  </a:lnTo>
                                  <a:lnTo>
                                    <a:pt x="2003" y="841"/>
                                  </a:lnTo>
                                  <a:lnTo>
                                    <a:pt x="1972" y="910"/>
                                  </a:lnTo>
                                  <a:lnTo>
                                    <a:pt x="1957" y="993"/>
                                  </a:lnTo>
                                  <a:lnTo>
                                    <a:pt x="1942" y="1014"/>
                                  </a:lnTo>
                                  <a:lnTo>
                                    <a:pt x="1915" y="1025"/>
                                  </a:lnTo>
                                  <a:lnTo>
                                    <a:pt x="1799" y="1047"/>
                                  </a:lnTo>
                                  <a:lnTo>
                                    <a:pt x="1788" y="1058"/>
                                  </a:lnTo>
                                  <a:lnTo>
                                    <a:pt x="1413" y="797"/>
                                  </a:lnTo>
                                  <a:lnTo>
                                    <a:pt x="1094" y="839"/>
                                  </a:lnTo>
                                  <a:lnTo>
                                    <a:pt x="1087" y="795"/>
                                  </a:lnTo>
                                  <a:lnTo>
                                    <a:pt x="1032" y="751"/>
                                  </a:lnTo>
                                  <a:lnTo>
                                    <a:pt x="1004" y="765"/>
                                  </a:lnTo>
                                  <a:lnTo>
                                    <a:pt x="993" y="751"/>
                                  </a:lnTo>
                                  <a:lnTo>
                                    <a:pt x="999" y="740"/>
                                  </a:lnTo>
                                  <a:lnTo>
                                    <a:pt x="997" y="729"/>
                                  </a:lnTo>
                                  <a:lnTo>
                                    <a:pt x="626" y="773"/>
                                  </a:lnTo>
                                  <a:lnTo>
                                    <a:pt x="615" y="773"/>
                                  </a:lnTo>
                                  <a:lnTo>
                                    <a:pt x="606" y="784"/>
                                  </a:lnTo>
                                  <a:lnTo>
                                    <a:pt x="532" y="817"/>
                                  </a:lnTo>
                                  <a:lnTo>
                                    <a:pt x="530" y="833"/>
                                  </a:lnTo>
                                  <a:lnTo>
                                    <a:pt x="505" y="833"/>
                                  </a:lnTo>
                                  <a:lnTo>
                                    <a:pt x="422" y="874"/>
                                  </a:lnTo>
                                  <a:lnTo>
                                    <a:pt x="0" y="935"/>
                                  </a:lnTo>
                                  <a:close/>
                                </a:path>
                              </a:pathLst>
                            </a:custGeom>
                            <a:solidFill>
                              <a:schemeClr val="accent1">
                                <a:lumMod val="40000"/>
                                <a:lumOff val="60000"/>
                              </a:schemeClr>
                            </a:solidFill>
                            <a:ln w="6350">
                              <a:solidFill>
                                <a:srgbClr val="FFFFFF"/>
                              </a:solidFill>
                              <a:round/>
                              <a:headEnd/>
                              <a:tailEnd/>
                            </a:ln>
                          </p:spPr>
                          <p:txBody>
                            <a:bodyPr/>
                            <a:lstStyle/>
                            <a:p>
                              <a:endParaRPr lang="en-US" sz="960" b="1" dirty="0">
                                <a:latin typeface="+mj-lt"/>
                              </a:endParaRPr>
                            </a:p>
                          </p:txBody>
                        </p:sp>
                        <p:sp>
                          <p:nvSpPr>
                            <p:cNvPr id="1158" name="Freeform 39">
                              <a:extLst>
                                <a:ext uri="{FF2B5EF4-FFF2-40B4-BE49-F238E27FC236}">
                                  <a16:creationId xmlns:a16="http://schemas.microsoft.com/office/drawing/2014/main" id="{937EFD29-BB70-D25A-2765-B73998026156}"/>
                                </a:ext>
                              </a:extLst>
                            </p:cNvPr>
                            <p:cNvSpPr>
                              <a:spLocks/>
                            </p:cNvSpPr>
                            <p:nvPr/>
                          </p:nvSpPr>
                          <p:spPr bwMode="gray">
                            <a:xfrm>
                              <a:off x="7644471" y="3900849"/>
                              <a:ext cx="737062" cy="329609"/>
                            </a:xfrm>
                            <a:custGeom>
                              <a:avLst/>
                              <a:gdLst>
                                <a:gd name="T0" fmla="*/ 0 w 1276"/>
                                <a:gd name="T1" fmla="*/ 0 h 611"/>
                                <a:gd name="T2" fmla="*/ 0 w 1276"/>
                                <a:gd name="T3" fmla="*/ 0 h 611"/>
                                <a:gd name="T4" fmla="*/ 0 w 1276"/>
                                <a:gd name="T5" fmla="*/ 0 h 611"/>
                                <a:gd name="T6" fmla="*/ 0 w 1276"/>
                                <a:gd name="T7" fmla="*/ 0 h 611"/>
                                <a:gd name="T8" fmla="*/ 0 w 1276"/>
                                <a:gd name="T9" fmla="*/ 0 h 611"/>
                                <a:gd name="T10" fmla="*/ 0 w 1276"/>
                                <a:gd name="T11" fmla="*/ 0 h 611"/>
                                <a:gd name="T12" fmla="*/ 0 w 1276"/>
                                <a:gd name="T13" fmla="*/ 0 h 611"/>
                                <a:gd name="T14" fmla="*/ 0 w 1276"/>
                                <a:gd name="T15" fmla="*/ 0 h 611"/>
                                <a:gd name="T16" fmla="*/ 0 w 1276"/>
                                <a:gd name="T17" fmla="*/ 0 h 611"/>
                                <a:gd name="T18" fmla="*/ 0 w 1276"/>
                                <a:gd name="T19" fmla="*/ 0 h 611"/>
                                <a:gd name="T20" fmla="*/ 0 w 1276"/>
                                <a:gd name="T21" fmla="*/ 0 h 611"/>
                                <a:gd name="T22" fmla="*/ 0 w 1276"/>
                                <a:gd name="T23" fmla="*/ 0 h 611"/>
                                <a:gd name="T24" fmla="*/ 0 w 1276"/>
                                <a:gd name="T25" fmla="*/ 0 h 611"/>
                                <a:gd name="T26" fmla="*/ 0 w 1276"/>
                                <a:gd name="T27" fmla="*/ 0 h 611"/>
                                <a:gd name="T28" fmla="*/ 0 w 1276"/>
                                <a:gd name="T29" fmla="*/ 0 h 611"/>
                                <a:gd name="T30" fmla="*/ 0 w 1276"/>
                                <a:gd name="T31" fmla="*/ 0 h 611"/>
                                <a:gd name="T32" fmla="*/ 0 w 1276"/>
                                <a:gd name="T33" fmla="*/ 0 h 611"/>
                                <a:gd name="T34" fmla="*/ 0 w 1276"/>
                                <a:gd name="T35" fmla="*/ 0 h 611"/>
                                <a:gd name="T36" fmla="*/ 0 w 1276"/>
                                <a:gd name="T37" fmla="*/ 0 h 611"/>
                                <a:gd name="T38" fmla="*/ 0 w 1276"/>
                                <a:gd name="T39" fmla="*/ 0 h 611"/>
                                <a:gd name="T40" fmla="*/ 0 w 1276"/>
                                <a:gd name="T41" fmla="*/ 0 h 611"/>
                                <a:gd name="T42" fmla="*/ 0 w 1276"/>
                                <a:gd name="T43" fmla="*/ 0 h 611"/>
                                <a:gd name="T44" fmla="*/ 0 w 1276"/>
                                <a:gd name="T45" fmla="*/ 0 h 611"/>
                                <a:gd name="T46" fmla="*/ 0 w 1276"/>
                                <a:gd name="T47" fmla="*/ 0 h 611"/>
                                <a:gd name="T48" fmla="*/ 0 w 1276"/>
                                <a:gd name="T49" fmla="*/ 0 h 611"/>
                                <a:gd name="T50" fmla="*/ 0 w 1276"/>
                                <a:gd name="T51" fmla="*/ 0 h 611"/>
                                <a:gd name="T52" fmla="*/ 0 w 1276"/>
                                <a:gd name="T53" fmla="*/ 0 h 611"/>
                                <a:gd name="T54" fmla="*/ 0 w 1276"/>
                                <a:gd name="T55" fmla="*/ 0 h 611"/>
                                <a:gd name="T56" fmla="*/ 0 w 1276"/>
                                <a:gd name="T57" fmla="*/ 0 h 611"/>
                                <a:gd name="T58" fmla="*/ 0 w 1276"/>
                                <a:gd name="T59" fmla="*/ 0 h 611"/>
                                <a:gd name="T60" fmla="*/ 0 w 1276"/>
                                <a:gd name="T61" fmla="*/ 0 h 611"/>
                                <a:gd name="T62" fmla="*/ 0 w 1276"/>
                                <a:gd name="T63" fmla="*/ 0 h 611"/>
                                <a:gd name="T64" fmla="*/ 0 w 1276"/>
                                <a:gd name="T65" fmla="*/ 0 h 611"/>
                                <a:gd name="T66" fmla="*/ 0 w 1276"/>
                                <a:gd name="T67" fmla="*/ 0 h 611"/>
                                <a:gd name="T68" fmla="*/ 0 w 1276"/>
                                <a:gd name="T69" fmla="*/ 0 h 611"/>
                                <a:gd name="T70" fmla="*/ 0 w 1276"/>
                                <a:gd name="T71" fmla="*/ 0 h 611"/>
                                <a:gd name="T72" fmla="*/ 0 w 1276"/>
                                <a:gd name="T73" fmla="*/ 0 h 611"/>
                                <a:gd name="T74" fmla="*/ 0 w 1276"/>
                                <a:gd name="T75" fmla="*/ 0 h 611"/>
                                <a:gd name="T76" fmla="*/ 0 w 1276"/>
                                <a:gd name="T77" fmla="*/ 0 h 611"/>
                                <a:gd name="T78" fmla="*/ 0 w 1276"/>
                                <a:gd name="T79" fmla="*/ 0 h 611"/>
                                <a:gd name="T80" fmla="*/ 0 w 1276"/>
                                <a:gd name="T81" fmla="*/ 0 h 611"/>
                                <a:gd name="T82" fmla="*/ 0 w 1276"/>
                                <a:gd name="T83" fmla="*/ 0 h 611"/>
                                <a:gd name="T84" fmla="*/ 0 w 1276"/>
                                <a:gd name="T85" fmla="*/ 0 h 611"/>
                                <a:gd name="T86" fmla="*/ 0 w 1276"/>
                                <a:gd name="T87" fmla="*/ 0 h 611"/>
                                <a:gd name="T88" fmla="*/ 0 w 1276"/>
                                <a:gd name="T89" fmla="*/ 0 h 611"/>
                                <a:gd name="T90" fmla="*/ 0 w 1276"/>
                                <a:gd name="T91" fmla="*/ 0 h 611"/>
                                <a:gd name="T92" fmla="*/ 0 w 1276"/>
                                <a:gd name="T93" fmla="*/ 0 h 611"/>
                                <a:gd name="T94" fmla="*/ 0 w 1276"/>
                                <a:gd name="T95" fmla="*/ 0 h 611"/>
                                <a:gd name="T96" fmla="*/ 0 w 1276"/>
                                <a:gd name="T97" fmla="*/ 0 h 611"/>
                                <a:gd name="T98" fmla="*/ 0 w 1276"/>
                                <a:gd name="T99" fmla="*/ 0 h 611"/>
                                <a:gd name="T100" fmla="*/ 0 w 1276"/>
                                <a:gd name="T101" fmla="*/ 0 h 611"/>
                                <a:gd name="T102" fmla="*/ 0 w 1276"/>
                                <a:gd name="T103" fmla="*/ 0 h 61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76"/>
                                <a:gd name="T157" fmla="*/ 0 h 611"/>
                                <a:gd name="T158" fmla="*/ 1276 w 1276"/>
                                <a:gd name="T159" fmla="*/ 611 h 61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76" h="611">
                                  <a:moveTo>
                                    <a:pt x="969" y="0"/>
                                  </a:moveTo>
                                  <a:lnTo>
                                    <a:pt x="736" y="40"/>
                                  </a:lnTo>
                                  <a:lnTo>
                                    <a:pt x="0" y="183"/>
                                  </a:lnTo>
                                  <a:lnTo>
                                    <a:pt x="42" y="364"/>
                                  </a:lnTo>
                                  <a:lnTo>
                                    <a:pt x="55" y="340"/>
                                  </a:lnTo>
                                  <a:lnTo>
                                    <a:pt x="71" y="331"/>
                                  </a:lnTo>
                                  <a:lnTo>
                                    <a:pt x="126" y="268"/>
                                  </a:lnTo>
                                  <a:lnTo>
                                    <a:pt x="151" y="263"/>
                                  </a:lnTo>
                                  <a:lnTo>
                                    <a:pt x="170" y="230"/>
                                  </a:lnTo>
                                  <a:lnTo>
                                    <a:pt x="189" y="222"/>
                                  </a:lnTo>
                                  <a:lnTo>
                                    <a:pt x="206" y="186"/>
                                  </a:lnTo>
                                  <a:lnTo>
                                    <a:pt x="220" y="202"/>
                                  </a:lnTo>
                                  <a:lnTo>
                                    <a:pt x="253" y="211"/>
                                  </a:lnTo>
                                  <a:lnTo>
                                    <a:pt x="288" y="200"/>
                                  </a:lnTo>
                                  <a:lnTo>
                                    <a:pt x="297" y="175"/>
                                  </a:lnTo>
                                  <a:lnTo>
                                    <a:pt x="384" y="145"/>
                                  </a:lnTo>
                                  <a:lnTo>
                                    <a:pt x="404" y="156"/>
                                  </a:lnTo>
                                  <a:lnTo>
                                    <a:pt x="426" y="156"/>
                                  </a:lnTo>
                                  <a:lnTo>
                                    <a:pt x="448" y="147"/>
                                  </a:lnTo>
                                  <a:lnTo>
                                    <a:pt x="459" y="178"/>
                                  </a:lnTo>
                                  <a:lnTo>
                                    <a:pt x="472" y="180"/>
                                  </a:lnTo>
                                  <a:lnTo>
                                    <a:pt x="503" y="243"/>
                                  </a:lnTo>
                                  <a:lnTo>
                                    <a:pt x="524" y="243"/>
                                  </a:lnTo>
                                  <a:lnTo>
                                    <a:pt x="546" y="252"/>
                                  </a:lnTo>
                                  <a:lnTo>
                                    <a:pt x="573" y="259"/>
                                  </a:lnTo>
                                  <a:lnTo>
                                    <a:pt x="557" y="287"/>
                                  </a:lnTo>
                                  <a:lnTo>
                                    <a:pt x="587" y="320"/>
                                  </a:lnTo>
                                  <a:lnTo>
                                    <a:pt x="639" y="320"/>
                                  </a:lnTo>
                                  <a:lnTo>
                                    <a:pt x="664" y="345"/>
                                  </a:lnTo>
                                  <a:lnTo>
                                    <a:pt x="697" y="358"/>
                                  </a:lnTo>
                                  <a:lnTo>
                                    <a:pt x="721" y="389"/>
                                  </a:lnTo>
                                  <a:lnTo>
                                    <a:pt x="716" y="406"/>
                                  </a:lnTo>
                                  <a:lnTo>
                                    <a:pt x="683" y="466"/>
                                  </a:lnTo>
                                  <a:lnTo>
                                    <a:pt x="661" y="520"/>
                                  </a:lnTo>
                                  <a:lnTo>
                                    <a:pt x="666" y="558"/>
                                  </a:lnTo>
                                  <a:lnTo>
                                    <a:pt x="708" y="562"/>
                                  </a:lnTo>
                                  <a:lnTo>
                                    <a:pt x="743" y="540"/>
                                  </a:lnTo>
                                  <a:lnTo>
                                    <a:pt x="771" y="573"/>
                                  </a:lnTo>
                                  <a:lnTo>
                                    <a:pt x="787" y="580"/>
                                  </a:lnTo>
                                  <a:lnTo>
                                    <a:pt x="787" y="569"/>
                                  </a:lnTo>
                                  <a:lnTo>
                                    <a:pt x="823" y="562"/>
                                  </a:lnTo>
                                  <a:lnTo>
                                    <a:pt x="864" y="564"/>
                                  </a:lnTo>
                                  <a:lnTo>
                                    <a:pt x="922" y="584"/>
                                  </a:lnTo>
                                  <a:lnTo>
                                    <a:pt x="949" y="597"/>
                                  </a:lnTo>
                                  <a:lnTo>
                                    <a:pt x="960" y="595"/>
                                  </a:lnTo>
                                  <a:lnTo>
                                    <a:pt x="963" y="584"/>
                                  </a:lnTo>
                                  <a:lnTo>
                                    <a:pt x="949" y="569"/>
                                  </a:lnTo>
                                  <a:lnTo>
                                    <a:pt x="925" y="529"/>
                                  </a:lnTo>
                                  <a:lnTo>
                                    <a:pt x="900" y="523"/>
                                  </a:lnTo>
                                  <a:lnTo>
                                    <a:pt x="897" y="518"/>
                                  </a:lnTo>
                                  <a:lnTo>
                                    <a:pt x="900" y="507"/>
                                  </a:lnTo>
                                  <a:lnTo>
                                    <a:pt x="908" y="507"/>
                                  </a:lnTo>
                                  <a:lnTo>
                                    <a:pt x="919" y="492"/>
                                  </a:lnTo>
                                  <a:lnTo>
                                    <a:pt x="889" y="481"/>
                                  </a:lnTo>
                                  <a:lnTo>
                                    <a:pt x="867" y="446"/>
                                  </a:lnTo>
                                  <a:lnTo>
                                    <a:pt x="848" y="386"/>
                                  </a:lnTo>
                                  <a:lnTo>
                                    <a:pt x="842" y="362"/>
                                  </a:lnTo>
                                  <a:lnTo>
                                    <a:pt x="837" y="325"/>
                                  </a:lnTo>
                                  <a:lnTo>
                                    <a:pt x="848" y="265"/>
                                  </a:lnTo>
                                  <a:lnTo>
                                    <a:pt x="845" y="246"/>
                                  </a:lnTo>
                                  <a:lnTo>
                                    <a:pt x="834" y="235"/>
                                  </a:lnTo>
                                  <a:lnTo>
                                    <a:pt x="831" y="219"/>
                                  </a:lnTo>
                                  <a:lnTo>
                                    <a:pt x="837" y="205"/>
                                  </a:lnTo>
                                  <a:lnTo>
                                    <a:pt x="845" y="191"/>
                                  </a:lnTo>
                                  <a:lnTo>
                                    <a:pt x="853" y="169"/>
                                  </a:lnTo>
                                  <a:lnTo>
                                    <a:pt x="900" y="134"/>
                                  </a:lnTo>
                                  <a:lnTo>
                                    <a:pt x="908" y="123"/>
                                  </a:lnTo>
                                  <a:lnTo>
                                    <a:pt x="922" y="76"/>
                                  </a:lnTo>
                                  <a:lnTo>
                                    <a:pt x="952" y="79"/>
                                  </a:lnTo>
                                  <a:lnTo>
                                    <a:pt x="963" y="95"/>
                                  </a:lnTo>
                                  <a:lnTo>
                                    <a:pt x="941" y="134"/>
                                  </a:lnTo>
                                  <a:lnTo>
                                    <a:pt x="925" y="161"/>
                                  </a:lnTo>
                                  <a:lnTo>
                                    <a:pt x="908" y="183"/>
                                  </a:lnTo>
                                  <a:lnTo>
                                    <a:pt x="894" y="213"/>
                                  </a:lnTo>
                                  <a:lnTo>
                                    <a:pt x="908" y="243"/>
                                  </a:lnTo>
                                  <a:lnTo>
                                    <a:pt x="930" y="252"/>
                                  </a:lnTo>
                                  <a:lnTo>
                                    <a:pt x="943" y="318"/>
                                  </a:lnTo>
                                  <a:lnTo>
                                    <a:pt x="941" y="329"/>
                                  </a:lnTo>
                                  <a:lnTo>
                                    <a:pt x="905" y="351"/>
                                  </a:lnTo>
                                  <a:lnTo>
                                    <a:pt x="911" y="364"/>
                                  </a:lnTo>
                                  <a:lnTo>
                                    <a:pt x="941" y="375"/>
                                  </a:lnTo>
                                  <a:lnTo>
                                    <a:pt x="949" y="389"/>
                                  </a:lnTo>
                                  <a:lnTo>
                                    <a:pt x="941" y="419"/>
                                  </a:lnTo>
                                  <a:lnTo>
                                    <a:pt x="949" y="435"/>
                                  </a:lnTo>
                                  <a:lnTo>
                                    <a:pt x="947" y="452"/>
                                  </a:lnTo>
                                  <a:lnTo>
                                    <a:pt x="963" y="490"/>
                                  </a:lnTo>
                                  <a:lnTo>
                                    <a:pt x="1002" y="518"/>
                                  </a:lnTo>
                                  <a:lnTo>
                                    <a:pt x="1020" y="518"/>
                                  </a:lnTo>
                                  <a:lnTo>
                                    <a:pt x="1035" y="507"/>
                                  </a:lnTo>
                                  <a:lnTo>
                                    <a:pt x="1056" y="507"/>
                                  </a:lnTo>
                                  <a:lnTo>
                                    <a:pt x="1067" y="512"/>
                                  </a:lnTo>
                                  <a:lnTo>
                                    <a:pt x="1061" y="534"/>
                                  </a:lnTo>
                                  <a:lnTo>
                                    <a:pt x="1083" y="573"/>
                                  </a:lnTo>
                                  <a:lnTo>
                                    <a:pt x="1083" y="586"/>
                                  </a:lnTo>
                                  <a:lnTo>
                                    <a:pt x="1097" y="608"/>
                                  </a:lnTo>
                                  <a:lnTo>
                                    <a:pt x="1130" y="606"/>
                                  </a:lnTo>
                                  <a:lnTo>
                                    <a:pt x="1136" y="611"/>
                                  </a:lnTo>
                                  <a:lnTo>
                                    <a:pt x="1155" y="584"/>
                                  </a:lnTo>
                                  <a:lnTo>
                                    <a:pt x="1246" y="553"/>
                                  </a:lnTo>
                                  <a:lnTo>
                                    <a:pt x="1248" y="540"/>
                                  </a:lnTo>
                                  <a:lnTo>
                                    <a:pt x="1254" y="518"/>
                                  </a:lnTo>
                                  <a:lnTo>
                                    <a:pt x="1276" y="402"/>
                                  </a:lnTo>
                                  <a:lnTo>
                                    <a:pt x="1273" y="391"/>
                                  </a:lnTo>
                                  <a:lnTo>
                                    <a:pt x="1097" y="430"/>
                                  </a:lnTo>
                                  <a:lnTo>
                                    <a:pt x="969" y="0"/>
                                  </a:lnTo>
                                  <a:close/>
                                </a:path>
                              </a:pathLst>
                            </a:custGeom>
                            <a:solidFill>
                              <a:schemeClr val="bg1"/>
                            </a:solidFill>
                            <a:ln w="6350">
                              <a:solidFill>
                                <a:schemeClr val="accent1">
                                  <a:lumMod val="20000"/>
                                  <a:lumOff val="80000"/>
                                </a:schemeClr>
                              </a:solidFill>
                              <a:round/>
                              <a:headEnd/>
                              <a:tailEnd/>
                            </a:ln>
                          </p:spPr>
                          <p:txBody>
                            <a:bodyPr/>
                            <a:lstStyle/>
                            <a:p>
                              <a:endParaRPr lang="en-US" sz="960" b="1" dirty="0">
                                <a:latin typeface="+mj-lt"/>
                              </a:endParaRPr>
                            </a:p>
                          </p:txBody>
                        </p:sp>
                        <p:sp>
                          <p:nvSpPr>
                            <p:cNvPr id="1159" name="Freeform 40">
                              <a:extLst>
                                <a:ext uri="{FF2B5EF4-FFF2-40B4-BE49-F238E27FC236}">
                                  <a16:creationId xmlns:a16="http://schemas.microsoft.com/office/drawing/2014/main" id="{2EF4C134-CD50-5150-7317-0EF6A1C2C3D1}"/>
                                </a:ext>
                              </a:extLst>
                            </p:cNvPr>
                            <p:cNvSpPr>
                              <a:spLocks/>
                            </p:cNvSpPr>
                            <p:nvPr/>
                          </p:nvSpPr>
                          <p:spPr bwMode="gray">
                            <a:xfrm>
                              <a:off x="8210551" y="3869571"/>
                              <a:ext cx="170979" cy="262245"/>
                            </a:xfrm>
                            <a:custGeom>
                              <a:avLst/>
                              <a:gdLst>
                                <a:gd name="T0" fmla="*/ 0 w 304"/>
                                <a:gd name="T1" fmla="*/ 0 h 489"/>
                                <a:gd name="T2" fmla="*/ 0 w 304"/>
                                <a:gd name="T3" fmla="*/ 0 h 489"/>
                                <a:gd name="T4" fmla="*/ 0 w 304"/>
                                <a:gd name="T5" fmla="*/ 0 h 489"/>
                                <a:gd name="T6" fmla="*/ 0 w 304"/>
                                <a:gd name="T7" fmla="*/ 0 h 489"/>
                                <a:gd name="T8" fmla="*/ 0 w 304"/>
                                <a:gd name="T9" fmla="*/ 0 h 489"/>
                                <a:gd name="T10" fmla="*/ 0 w 304"/>
                                <a:gd name="T11" fmla="*/ 0 h 489"/>
                                <a:gd name="T12" fmla="*/ 0 w 304"/>
                                <a:gd name="T13" fmla="*/ 0 h 489"/>
                                <a:gd name="T14" fmla="*/ 0 w 304"/>
                                <a:gd name="T15" fmla="*/ 0 h 489"/>
                                <a:gd name="T16" fmla="*/ 0 w 304"/>
                                <a:gd name="T17" fmla="*/ 0 h 489"/>
                                <a:gd name="T18" fmla="*/ 0 w 304"/>
                                <a:gd name="T19" fmla="*/ 0 h 489"/>
                                <a:gd name="T20" fmla="*/ 0 w 304"/>
                                <a:gd name="T21" fmla="*/ 0 h 489"/>
                                <a:gd name="T22" fmla="*/ 0 w 304"/>
                                <a:gd name="T23" fmla="*/ 0 h 489"/>
                                <a:gd name="T24" fmla="*/ 0 w 304"/>
                                <a:gd name="T25" fmla="*/ 0 h 489"/>
                                <a:gd name="T26" fmla="*/ 0 w 304"/>
                                <a:gd name="T27" fmla="*/ 0 h 489"/>
                                <a:gd name="T28" fmla="*/ 0 w 304"/>
                                <a:gd name="T29" fmla="*/ 0 h 489"/>
                                <a:gd name="T30" fmla="*/ 0 w 304"/>
                                <a:gd name="T31" fmla="*/ 0 h 489"/>
                                <a:gd name="T32" fmla="*/ 0 w 304"/>
                                <a:gd name="T33" fmla="*/ 0 h 489"/>
                                <a:gd name="T34" fmla="*/ 0 w 304"/>
                                <a:gd name="T35" fmla="*/ 0 h 489"/>
                                <a:gd name="T36" fmla="*/ 0 w 304"/>
                                <a:gd name="T37" fmla="*/ 0 h 489"/>
                                <a:gd name="T38" fmla="*/ 0 w 304"/>
                                <a:gd name="T39" fmla="*/ 0 h 489"/>
                                <a:gd name="T40" fmla="*/ 0 w 304"/>
                                <a:gd name="T41" fmla="*/ 0 h 489"/>
                                <a:gd name="T42" fmla="*/ 0 w 304"/>
                                <a:gd name="T43" fmla="*/ 0 h 489"/>
                                <a:gd name="T44" fmla="*/ 0 w 304"/>
                                <a:gd name="T45" fmla="*/ 0 h 48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04"/>
                                <a:gd name="T70" fmla="*/ 0 h 489"/>
                                <a:gd name="T71" fmla="*/ 304 w 304"/>
                                <a:gd name="T72" fmla="*/ 489 h 48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04" h="489">
                                  <a:moveTo>
                                    <a:pt x="304" y="450"/>
                                  </a:moveTo>
                                  <a:lnTo>
                                    <a:pt x="299" y="417"/>
                                  </a:lnTo>
                                  <a:lnTo>
                                    <a:pt x="279" y="368"/>
                                  </a:lnTo>
                                  <a:lnTo>
                                    <a:pt x="246" y="335"/>
                                  </a:lnTo>
                                  <a:lnTo>
                                    <a:pt x="197" y="302"/>
                                  </a:lnTo>
                                  <a:lnTo>
                                    <a:pt x="180" y="281"/>
                                  </a:lnTo>
                                  <a:lnTo>
                                    <a:pt x="169" y="259"/>
                                  </a:lnTo>
                                  <a:lnTo>
                                    <a:pt x="131" y="193"/>
                                  </a:lnTo>
                                  <a:lnTo>
                                    <a:pt x="114" y="165"/>
                                  </a:lnTo>
                                  <a:lnTo>
                                    <a:pt x="84" y="129"/>
                                  </a:lnTo>
                                  <a:lnTo>
                                    <a:pt x="73" y="105"/>
                                  </a:lnTo>
                                  <a:lnTo>
                                    <a:pt x="71" y="83"/>
                                  </a:lnTo>
                                  <a:lnTo>
                                    <a:pt x="73" y="80"/>
                                  </a:lnTo>
                                  <a:lnTo>
                                    <a:pt x="73" y="69"/>
                                  </a:lnTo>
                                  <a:lnTo>
                                    <a:pt x="90" y="6"/>
                                  </a:lnTo>
                                  <a:lnTo>
                                    <a:pt x="68" y="0"/>
                                  </a:lnTo>
                                  <a:lnTo>
                                    <a:pt x="38" y="4"/>
                                  </a:lnTo>
                                  <a:lnTo>
                                    <a:pt x="13" y="28"/>
                                  </a:lnTo>
                                  <a:lnTo>
                                    <a:pt x="11" y="50"/>
                                  </a:lnTo>
                                  <a:lnTo>
                                    <a:pt x="2" y="55"/>
                                  </a:lnTo>
                                  <a:lnTo>
                                    <a:pt x="0" y="59"/>
                                  </a:lnTo>
                                  <a:lnTo>
                                    <a:pt x="128" y="489"/>
                                  </a:lnTo>
                                  <a:lnTo>
                                    <a:pt x="304" y="450"/>
                                  </a:lnTo>
                                  <a:close/>
                                </a:path>
                              </a:pathLst>
                            </a:custGeom>
                            <a:solidFill>
                              <a:schemeClr val="bg1"/>
                            </a:solidFill>
                            <a:ln w="6350">
                              <a:solidFill>
                                <a:srgbClr val="FFFFFF"/>
                              </a:solidFill>
                              <a:round/>
                              <a:headEnd/>
                              <a:tailEnd/>
                            </a:ln>
                          </p:spPr>
                          <p:txBody>
                            <a:bodyPr/>
                            <a:lstStyle/>
                            <a:p>
                              <a:endParaRPr lang="en-US" sz="960" b="1" dirty="0">
                                <a:latin typeface="+mj-lt"/>
                              </a:endParaRPr>
                            </a:p>
                          </p:txBody>
                        </p:sp>
                        <p:sp>
                          <p:nvSpPr>
                            <p:cNvPr id="1160" name="Freeform 41">
                              <a:extLst>
                                <a:ext uri="{FF2B5EF4-FFF2-40B4-BE49-F238E27FC236}">
                                  <a16:creationId xmlns:a16="http://schemas.microsoft.com/office/drawing/2014/main" id="{02BD0D20-9735-F0EE-1107-56E1A2D9B0B5}"/>
                                </a:ext>
                              </a:extLst>
                            </p:cNvPr>
                            <p:cNvSpPr>
                              <a:spLocks/>
                            </p:cNvSpPr>
                            <p:nvPr/>
                          </p:nvSpPr>
                          <p:spPr bwMode="gray">
                            <a:xfrm>
                              <a:off x="7413416" y="3465378"/>
                              <a:ext cx="942699" cy="562983"/>
                            </a:xfrm>
                            <a:custGeom>
                              <a:avLst/>
                              <a:gdLst>
                                <a:gd name="T0" fmla="*/ 0 w 1630"/>
                                <a:gd name="T1" fmla="*/ 0 h 1050"/>
                                <a:gd name="T2" fmla="*/ 0 w 1630"/>
                                <a:gd name="T3" fmla="*/ 0 h 1050"/>
                                <a:gd name="T4" fmla="*/ 0 w 1630"/>
                                <a:gd name="T5" fmla="*/ 0 h 1050"/>
                                <a:gd name="T6" fmla="*/ 0 w 1630"/>
                                <a:gd name="T7" fmla="*/ 0 h 1050"/>
                                <a:gd name="T8" fmla="*/ 0 w 1630"/>
                                <a:gd name="T9" fmla="*/ 0 h 1050"/>
                                <a:gd name="T10" fmla="*/ 0 w 1630"/>
                                <a:gd name="T11" fmla="*/ 0 h 1050"/>
                                <a:gd name="T12" fmla="*/ 0 w 1630"/>
                                <a:gd name="T13" fmla="*/ 0 h 1050"/>
                                <a:gd name="T14" fmla="*/ 0 w 1630"/>
                                <a:gd name="T15" fmla="*/ 0 h 1050"/>
                                <a:gd name="T16" fmla="*/ 0 w 1630"/>
                                <a:gd name="T17" fmla="*/ 0 h 1050"/>
                                <a:gd name="T18" fmla="*/ 0 w 1630"/>
                                <a:gd name="T19" fmla="*/ 0 h 1050"/>
                                <a:gd name="T20" fmla="*/ 0 w 1630"/>
                                <a:gd name="T21" fmla="*/ 0 h 1050"/>
                                <a:gd name="T22" fmla="*/ 0 w 1630"/>
                                <a:gd name="T23" fmla="*/ 0 h 1050"/>
                                <a:gd name="T24" fmla="*/ 0 w 1630"/>
                                <a:gd name="T25" fmla="*/ 0 h 1050"/>
                                <a:gd name="T26" fmla="*/ 0 w 1630"/>
                                <a:gd name="T27" fmla="*/ 0 h 1050"/>
                                <a:gd name="T28" fmla="*/ 0 w 1630"/>
                                <a:gd name="T29" fmla="*/ 0 h 1050"/>
                                <a:gd name="T30" fmla="*/ 0 w 1630"/>
                                <a:gd name="T31" fmla="*/ 0 h 1050"/>
                                <a:gd name="T32" fmla="*/ 0 w 1630"/>
                                <a:gd name="T33" fmla="*/ 0 h 1050"/>
                                <a:gd name="T34" fmla="*/ 0 w 1630"/>
                                <a:gd name="T35" fmla="*/ 0 h 1050"/>
                                <a:gd name="T36" fmla="*/ 0 w 1630"/>
                                <a:gd name="T37" fmla="*/ 0 h 1050"/>
                                <a:gd name="T38" fmla="*/ 0 w 1630"/>
                                <a:gd name="T39" fmla="*/ 0 h 1050"/>
                                <a:gd name="T40" fmla="*/ 0 w 1630"/>
                                <a:gd name="T41" fmla="*/ 0 h 1050"/>
                                <a:gd name="T42" fmla="*/ 0 w 1630"/>
                                <a:gd name="T43" fmla="*/ 0 h 1050"/>
                                <a:gd name="T44" fmla="*/ 0 w 1630"/>
                                <a:gd name="T45" fmla="*/ 0 h 1050"/>
                                <a:gd name="T46" fmla="*/ 0 w 1630"/>
                                <a:gd name="T47" fmla="*/ 0 h 1050"/>
                                <a:gd name="T48" fmla="*/ 0 w 1630"/>
                                <a:gd name="T49" fmla="*/ 0 h 1050"/>
                                <a:gd name="T50" fmla="*/ 0 w 1630"/>
                                <a:gd name="T51" fmla="*/ 0 h 1050"/>
                                <a:gd name="T52" fmla="*/ 0 w 1630"/>
                                <a:gd name="T53" fmla="*/ 0 h 1050"/>
                                <a:gd name="T54" fmla="*/ 0 w 1630"/>
                                <a:gd name="T55" fmla="*/ 0 h 1050"/>
                                <a:gd name="T56" fmla="*/ 0 w 1630"/>
                                <a:gd name="T57" fmla="*/ 0 h 1050"/>
                                <a:gd name="T58" fmla="*/ 0 w 1630"/>
                                <a:gd name="T59" fmla="*/ 0 h 1050"/>
                                <a:gd name="T60" fmla="*/ 0 w 1630"/>
                                <a:gd name="T61" fmla="*/ 0 h 1050"/>
                                <a:gd name="T62" fmla="*/ 0 w 1630"/>
                                <a:gd name="T63" fmla="*/ 0 h 1050"/>
                                <a:gd name="T64" fmla="*/ 0 w 1630"/>
                                <a:gd name="T65" fmla="*/ 0 h 1050"/>
                                <a:gd name="T66" fmla="*/ 0 w 1630"/>
                                <a:gd name="T67" fmla="*/ 0 h 1050"/>
                                <a:gd name="T68" fmla="*/ 0 w 1630"/>
                                <a:gd name="T69" fmla="*/ 0 h 1050"/>
                                <a:gd name="T70" fmla="*/ 0 w 1630"/>
                                <a:gd name="T71" fmla="*/ 0 h 1050"/>
                                <a:gd name="T72" fmla="*/ 0 w 1630"/>
                                <a:gd name="T73" fmla="*/ 0 h 1050"/>
                                <a:gd name="T74" fmla="*/ 0 w 1630"/>
                                <a:gd name="T75" fmla="*/ 0 h 1050"/>
                                <a:gd name="T76" fmla="*/ 0 w 1630"/>
                                <a:gd name="T77" fmla="*/ 0 h 1050"/>
                                <a:gd name="T78" fmla="*/ 0 w 1630"/>
                                <a:gd name="T79" fmla="*/ 0 h 1050"/>
                                <a:gd name="T80" fmla="*/ 0 w 1630"/>
                                <a:gd name="T81" fmla="*/ 0 h 1050"/>
                                <a:gd name="T82" fmla="*/ 0 w 1630"/>
                                <a:gd name="T83" fmla="*/ 0 h 1050"/>
                                <a:gd name="T84" fmla="*/ 0 w 1630"/>
                                <a:gd name="T85" fmla="*/ 0 h 1050"/>
                                <a:gd name="T86" fmla="*/ 0 w 1630"/>
                                <a:gd name="T87" fmla="*/ 0 h 1050"/>
                                <a:gd name="T88" fmla="*/ 0 w 1630"/>
                                <a:gd name="T89" fmla="*/ 0 h 1050"/>
                                <a:gd name="T90" fmla="*/ 0 w 1630"/>
                                <a:gd name="T91" fmla="*/ 0 h 1050"/>
                                <a:gd name="T92" fmla="*/ 0 w 1630"/>
                                <a:gd name="T93" fmla="*/ 0 h 1050"/>
                                <a:gd name="T94" fmla="*/ 0 w 1630"/>
                                <a:gd name="T95" fmla="*/ 0 h 1050"/>
                                <a:gd name="T96" fmla="*/ 0 w 1630"/>
                                <a:gd name="T97" fmla="*/ 0 h 1050"/>
                                <a:gd name="T98" fmla="*/ 0 w 1630"/>
                                <a:gd name="T99" fmla="*/ 0 h 1050"/>
                                <a:gd name="T100" fmla="*/ 0 w 1630"/>
                                <a:gd name="T101" fmla="*/ 0 h 1050"/>
                                <a:gd name="T102" fmla="*/ 0 w 1630"/>
                                <a:gd name="T103" fmla="*/ 0 h 1050"/>
                                <a:gd name="T104" fmla="*/ 0 w 1630"/>
                                <a:gd name="T105" fmla="*/ 0 h 1050"/>
                                <a:gd name="T106" fmla="*/ 0 w 1630"/>
                                <a:gd name="T107" fmla="*/ 0 h 1050"/>
                                <a:gd name="T108" fmla="*/ 0 w 1630"/>
                                <a:gd name="T109" fmla="*/ 0 h 1050"/>
                                <a:gd name="T110" fmla="*/ 0 w 1630"/>
                                <a:gd name="T111" fmla="*/ 0 h 1050"/>
                                <a:gd name="T112" fmla="*/ 0 w 1630"/>
                                <a:gd name="T113" fmla="*/ 0 h 105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630"/>
                                <a:gd name="T172" fmla="*/ 0 h 1050"/>
                                <a:gd name="T173" fmla="*/ 1630 w 1630"/>
                                <a:gd name="T174" fmla="*/ 1050 h 105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630" h="1050">
                                  <a:moveTo>
                                    <a:pt x="406" y="998"/>
                                  </a:moveTo>
                                  <a:lnTo>
                                    <a:pt x="1142" y="855"/>
                                  </a:lnTo>
                                  <a:lnTo>
                                    <a:pt x="1375" y="815"/>
                                  </a:lnTo>
                                  <a:lnTo>
                                    <a:pt x="1377" y="811"/>
                                  </a:lnTo>
                                  <a:lnTo>
                                    <a:pt x="1386" y="806"/>
                                  </a:lnTo>
                                  <a:lnTo>
                                    <a:pt x="1388" y="784"/>
                                  </a:lnTo>
                                  <a:lnTo>
                                    <a:pt x="1413" y="760"/>
                                  </a:lnTo>
                                  <a:lnTo>
                                    <a:pt x="1443" y="756"/>
                                  </a:lnTo>
                                  <a:lnTo>
                                    <a:pt x="1465" y="762"/>
                                  </a:lnTo>
                                  <a:lnTo>
                                    <a:pt x="1533" y="716"/>
                                  </a:lnTo>
                                  <a:lnTo>
                                    <a:pt x="1542" y="677"/>
                                  </a:lnTo>
                                  <a:lnTo>
                                    <a:pt x="1586" y="633"/>
                                  </a:lnTo>
                                  <a:lnTo>
                                    <a:pt x="1627" y="608"/>
                                  </a:lnTo>
                                  <a:lnTo>
                                    <a:pt x="1630" y="600"/>
                                  </a:lnTo>
                                  <a:lnTo>
                                    <a:pt x="1591" y="573"/>
                                  </a:lnTo>
                                  <a:lnTo>
                                    <a:pt x="1577" y="556"/>
                                  </a:lnTo>
                                  <a:lnTo>
                                    <a:pt x="1555" y="549"/>
                                  </a:lnTo>
                                  <a:lnTo>
                                    <a:pt x="1547" y="538"/>
                                  </a:lnTo>
                                  <a:lnTo>
                                    <a:pt x="1520" y="529"/>
                                  </a:lnTo>
                                  <a:lnTo>
                                    <a:pt x="1506" y="488"/>
                                  </a:lnTo>
                                  <a:lnTo>
                                    <a:pt x="1473" y="483"/>
                                  </a:lnTo>
                                  <a:lnTo>
                                    <a:pt x="1467" y="477"/>
                                  </a:lnTo>
                                  <a:lnTo>
                                    <a:pt x="1465" y="413"/>
                                  </a:lnTo>
                                  <a:lnTo>
                                    <a:pt x="1481" y="402"/>
                                  </a:lnTo>
                                  <a:lnTo>
                                    <a:pt x="1478" y="367"/>
                                  </a:lnTo>
                                  <a:lnTo>
                                    <a:pt x="1456" y="345"/>
                                  </a:lnTo>
                                  <a:lnTo>
                                    <a:pt x="1456" y="334"/>
                                  </a:lnTo>
                                  <a:lnTo>
                                    <a:pt x="1462" y="323"/>
                                  </a:lnTo>
                                  <a:lnTo>
                                    <a:pt x="1495" y="294"/>
                                  </a:lnTo>
                                  <a:lnTo>
                                    <a:pt x="1503" y="241"/>
                                  </a:lnTo>
                                  <a:lnTo>
                                    <a:pt x="1503" y="224"/>
                                  </a:lnTo>
                                  <a:lnTo>
                                    <a:pt x="1522" y="195"/>
                                  </a:lnTo>
                                  <a:lnTo>
                                    <a:pt x="1536" y="189"/>
                                  </a:lnTo>
                                  <a:lnTo>
                                    <a:pt x="1514" y="169"/>
                                  </a:lnTo>
                                  <a:lnTo>
                                    <a:pt x="1448" y="164"/>
                                  </a:lnTo>
                                  <a:lnTo>
                                    <a:pt x="1446" y="156"/>
                                  </a:lnTo>
                                  <a:lnTo>
                                    <a:pt x="1435" y="145"/>
                                  </a:lnTo>
                                  <a:lnTo>
                                    <a:pt x="1426" y="120"/>
                                  </a:lnTo>
                                  <a:lnTo>
                                    <a:pt x="1391" y="55"/>
                                  </a:lnTo>
                                  <a:lnTo>
                                    <a:pt x="1375" y="49"/>
                                  </a:lnTo>
                                  <a:lnTo>
                                    <a:pt x="1364" y="38"/>
                                  </a:lnTo>
                                  <a:lnTo>
                                    <a:pt x="1355" y="41"/>
                                  </a:lnTo>
                                  <a:lnTo>
                                    <a:pt x="1347" y="33"/>
                                  </a:lnTo>
                                  <a:lnTo>
                                    <a:pt x="1339" y="13"/>
                                  </a:lnTo>
                                  <a:lnTo>
                                    <a:pt x="1320" y="0"/>
                                  </a:lnTo>
                                  <a:lnTo>
                                    <a:pt x="195" y="224"/>
                                  </a:lnTo>
                                  <a:lnTo>
                                    <a:pt x="176" y="134"/>
                                  </a:lnTo>
                                  <a:lnTo>
                                    <a:pt x="116" y="191"/>
                                  </a:lnTo>
                                  <a:lnTo>
                                    <a:pt x="105" y="197"/>
                                  </a:lnTo>
                                  <a:lnTo>
                                    <a:pt x="96" y="186"/>
                                  </a:lnTo>
                                  <a:lnTo>
                                    <a:pt x="85" y="186"/>
                                  </a:lnTo>
                                  <a:lnTo>
                                    <a:pt x="72" y="222"/>
                                  </a:lnTo>
                                  <a:lnTo>
                                    <a:pt x="22" y="266"/>
                                  </a:lnTo>
                                  <a:lnTo>
                                    <a:pt x="0" y="279"/>
                                  </a:lnTo>
                                  <a:lnTo>
                                    <a:pt x="83" y="740"/>
                                  </a:lnTo>
                                  <a:lnTo>
                                    <a:pt x="134" y="1050"/>
                                  </a:lnTo>
                                  <a:lnTo>
                                    <a:pt x="406" y="998"/>
                                  </a:lnTo>
                                  <a:close/>
                                </a:path>
                              </a:pathLst>
                            </a:custGeom>
                            <a:solidFill>
                              <a:schemeClr val="bg1"/>
                            </a:solidFill>
                            <a:ln w="6350">
                              <a:solidFill>
                                <a:schemeClr val="accent1">
                                  <a:lumMod val="40000"/>
                                  <a:lumOff val="60000"/>
                                </a:schemeClr>
                              </a:solidFill>
                              <a:round/>
                              <a:headEnd/>
                              <a:tailEnd/>
                            </a:ln>
                          </p:spPr>
                          <p:txBody>
                            <a:bodyPr/>
                            <a:lstStyle/>
                            <a:p>
                              <a:endParaRPr lang="en-US" sz="960" b="1" dirty="0">
                                <a:latin typeface="+mj-lt"/>
                              </a:endParaRPr>
                            </a:p>
                          </p:txBody>
                        </p:sp>
                        <p:sp>
                          <p:nvSpPr>
                            <p:cNvPr id="1161" name="Freeform 42">
                              <a:extLst>
                                <a:ext uri="{FF2B5EF4-FFF2-40B4-BE49-F238E27FC236}">
                                  <a16:creationId xmlns:a16="http://schemas.microsoft.com/office/drawing/2014/main" id="{2F65E0DE-B29C-83FD-A90D-FD369F2EFD1B}"/>
                                </a:ext>
                              </a:extLst>
                            </p:cNvPr>
                            <p:cNvSpPr>
                              <a:spLocks/>
                            </p:cNvSpPr>
                            <p:nvPr/>
                          </p:nvSpPr>
                          <p:spPr bwMode="gray">
                            <a:xfrm>
                              <a:off x="8247518" y="3564023"/>
                              <a:ext cx="224122" cy="459529"/>
                            </a:xfrm>
                            <a:custGeom>
                              <a:avLst/>
                              <a:gdLst>
                                <a:gd name="T0" fmla="*/ 0 w 382"/>
                                <a:gd name="T1" fmla="*/ 0 h 853"/>
                                <a:gd name="T2" fmla="*/ 0 w 382"/>
                                <a:gd name="T3" fmla="*/ 0 h 853"/>
                                <a:gd name="T4" fmla="*/ 0 w 382"/>
                                <a:gd name="T5" fmla="*/ 0 h 853"/>
                                <a:gd name="T6" fmla="*/ 0 w 382"/>
                                <a:gd name="T7" fmla="*/ 0 h 853"/>
                                <a:gd name="T8" fmla="*/ 0 w 382"/>
                                <a:gd name="T9" fmla="*/ 0 h 853"/>
                                <a:gd name="T10" fmla="*/ 0 w 382"/>
                                <a:gd name="T11" fmla="*/ 0 h 853"/>
                                <a:gd name="T12" fmla="*/ 0 w 382"/>
                                <a:gd name="T13" fmla="*/ 0 h 853"/>
                                <a:gd name="T14" fmla="*/ 0 w 382"/>
                                <a:gd name="T15" fmla="*/ 0 h 853"/>
                                <a:gd name="T16" fmla="*/ 0 w 382"/>
                                <a:gd name="T17" fmla="*/ 0 h 853"/>
                                <a:gd name="T18" fmla="*/ 0 w 382"/>
                                <a:gd name="T19" fmla="*/ 0 h 853"/>
                                <a:gd name="T20" fmla="*/ 0 w 382"/>
                                <a:gd name="T21" fmla="*/ 0 h 853"/>
                                <a:gd name="T22" fmla="*/ 0 w 382"/>
                                <a:gd name="T23" fmla="*/ 0 h 853"/>
                                <a:gd name="T24" fmla="*/ 0 w 382"/>
                                <a:gd name="T25" fmla="*/ 0 h 853"/>
                                <a:gd name="T26" fmla="*/ 0 w 382"/>
                                <a:gd name="T27" fmla="*/ 0 h 853"/>
                                <a:gd name="T28" fmla="*/ 0 w 382"/>
                                <a:gd name="T29" fmla="*/ 0 h 853"/>
                                <a:gd name="T30" fmla="*/ 0 w 382"/>
                                <a:gd name="T31" fmla="*/ 0 h 853"/>
                                <a:gd name="T32" fmla="*/ 0 w 382"/>
                                <a:gd name="T33" fmla="*/ 0 h 853"/>
                                <a:gd name="T34" fmla="*/ 0 w 382"/>
                                <a:gd name="T35" fmla="*/ 0 h 853"/>
                                <a:gd name="T36" fmla="*/ 0 w 382"/>
                                <a:gd name="T37" fmla="*/ 0 h 853"/>
                                <a:gd name="T38" fmla="*/ 0 w 382"/>
                                <a:gd name="T39" fmla="*/ 0 h 853"/>
                                <a:gd name="T40" fmla="*/ 0 w 382"/>
                                <a:gd name="T41" fmla="*/ 0 h 853"/>
                                <a:gd name="T42" fmla="*/ 0 w 382"/>
                                <a:gd name="T43" fmla="*/ 0 h 853"/>
                                <a:gd name="T44" fmla="*/ 0 w 382"/>
                                <a:gd name="T45" fmla="*/ 0 h 853"/>
                                <a:gd name="T46" fmla="*/ 0 w 382"/>
                                <a:gd name="T47" fmla="*/ 0 h 853"/>
                                <a:gd name="T48" fmla="*/ 0 w 382"/>
                                <a:gd name="T49" fmla="*/ 0 h 853"/>
                                <a:gd name="T50" fmla="*/ 0 w 382"/>
                                <a:gd name="T51" fmla="*/ 0 h 853"/>
                                <a:gd name="T52" fmla="*/ 0 w 382"/>
                                <a:gd name="T53" fmla="*/ 0 h 853"/>
                                <a:gd name="T54" fmla="*/ 0 w 382"/>
                                <a:gd name="T55" fmla="*/ 0 h 853"/>
                                <a:gd name="T56" fmla="*/ 0 w 382"/>
                                <a:gd name="T57" fmla="*/ 0 h 853"/>
                                <a:gd name="T58" fmla="*/ 0 w 382"/>
                                <a:gd name="T59" fmla="*/ 0 h 853"/>
                                <a:gd name="T60" fmla="*/ 0 w 382"/>
                                <a:gd name="T61" fmla="*/ 0 h 853"/>
                                <a:gd name="T62" fmla="*/ 0 w 382"/>
                                <a:gd name="T63" fmla="*/ 0 h 853"/>
                                <a:gd name="T64" fmla="*/ 0 w 382"/>
                                <a:gd name="T65" fmla="*/ 0 h 8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82"/>
                                <a:gd name="T100" fmla="*/ 0 h 853"/>
                                <a:gd name="T101" fmla="*/ 382 w 382"/>
                                <a:gd name="T102" fmla="*/ 853 h 8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82" h="853">
                                  <a:moveTo>
                                    <a:pt x="17" y="573"/>
                                  </a:moveTo>
                                  <a:lnTo>
                                    <a:pt x="0" y="636"/>
                                  </a:lnTo>
                                  <a:lnTo>
                                    <a:pt x="0" y="647"/>
                                  </a:lnTo>
                                  <a:lnTo>
                                    <a:pt x="11" y="641"/>
                                  </a:lnTo>
                                  <a:lnTo>
                                    <a:pt x="28" y="672"/>
                                  </a:lnTo>
                                  <a:lnTo>
                                    <a:pt x="50" y="699"/>
                                  </a:lnTo>
                                  <a:lnTo>
                                    <a:pt x="69" y="721"/>
                                  </a:lnTo>
                                  <a:lnTo>
                                    <a:pt x="132" y="754"/>
                                  </a:lnTo>
                                  <a:lnTo>
                                    <a:pt x="151" y="760"/>
                                  </a:lnTo>
                                  <a:lnTo>
                                    <a:pt x="195" y="768"/>
                                  </a:lnTo>
                                  <a:lnTo>
                                    <a:pt x="212" y="771"/>
                                  </a:lnTo>
                                  <a:lnTo>
                                    <a:pt x="215" y="812"/>
                                  </a:lnTo>
                                  <a:lnTo>
                                    <a:pt x="212" y="839"/>
                                  </a:lnTo>
                                  <a:lnTo>
                                    <a:pt x="228" y="853"/>
                                  </a:lnTo>
                                  <a:lnTo>
                                    <a:pt x="245" y="834"/>
                                  </a:lnTo>
                                  <a:lnTo>
                                    <a:pt x="263" y="793"/>
                                  </a:lnTo>
                                  <a:lnTo>
                                    <a:pt x="267" y="754"/>
                                  </a:lnTo>
                                  <a:lnTo>
                                    <a:pt x="294" y="705"/>
                                  </a:lnTo>
                                  <a:lnTo>
                                    <a:pt x="311" y="663"/>
                                  </a:lnTo>
                                  <a:lnTo>
                                    <a:pt x="349" y="609"/>
                                  </a:lnTo>
                                  <a:lnTo>
                                    <a:pt x="366" y="567"/>
                                  </a:lnTo>
                                  <a:lnTo>
                                    <a:pt x="382" y="529"/>
                                  </a:lnTo>
                                  <a:lnTo>
                                    <a:pt x="382" y="501"/>
                                  </a:lnTo>
                                  <a:lnTo>
                                    <a:pt x="373" y="387"/>
                                  </a:lnTo>
                                  <a:lnTo>
                                    <a:pt x="362" y="294"/>
                                  </a:lnTo>
                                  <a:lnTo>
                                    <a:pt x="344" y="266"/>
                                  </a:lnTo>
                                  <a:lnTo>
                                    <a:pt x="305" y="277"/>
                                  </a:lnTo>
                                  <a:lnTo>
                                    <a:pt x="291" y="288"/>
                                  </a:lnTo>
                                  <a:lnTo>
                                    <a:pt x="278" y="283"/>
                                  </a:lnTo>
                                  <a:lnTo>
                                    <a:pt x="272" y="277"/>
                                  </a:lnTo>
                                  <a:lnTo>
                                    <a:pt x="261" y="283"/>
                                  </a:lnTo>
                                  <a:lnTo>
                                    <a:pt x="256" y="279"/>
                                  </a:lnTo>
                                  <a:lnTo>
                                    <a:pt x="256" y="263"/>
                                  </a:lnTo>
                                  <a:lnTo>
                                    <a:pt x="274" y="219"/>
                                  </a:lnTo>
                                  <a:lnTo>
                                    <a:pt x="285" y="211"/>
                                  </a:lnTo>
                                  <a:lnTo>
                                    <a:pt x="302" y="208"/>
                                  </a:lnTo>
                                  <a:lnTo>
                                    <a:pt x="300" y="169"/>
                                  </a:lnTo>
                                  <a:lnTo>
                                    <a:pt x="305" y="148"/>
                                  </a:lnTo>
                                  <a:lnTo>
                                    <a:pt x="316" y="134"/>
                                  </a:lnTo>
                                  <a:lnTo>
                                    <a:pt x="333" y="118"/>
                                  </a:lnTo>
                                  <a:lnTo>
                                    <a:pt x="316" y="79"/>
                                  </a:lnTo>
                                  <a:lnTo>
                                    <a:pt x="88" y="0"/>
                                  </a:lnTo>
                                  <a:lnTo>
                                    <a:pt x="74" y="6"/>
                                  </a:lnTo>
                                  <a:lnTo>
                                    <a:pt x="55" y="35"/>
                                  </a:lnTo>
                                  <a:lnTo>
                                    <a:pt x="55" y="52"/>
                                  </a:lnTo>
                                  <a:lnTo>
                                    <a:pt x="47" y="105"/>
                                  </a:lnTo>
                                  <a:lnTo>
                                    <a:pt x="14" y="134"/>
                                  </a:lnTo>
                                  <a:lnTo>
                                    <a:pt x="8" y="145"/>
                                  </a:lnTo>
                                  <a:lnTo>
                                    <a:pt x="8" y="156"/>
                                  </a:lnTo>
                                  <a:lnTo>
                                    <a:pt x="30" y="178"/>
                                  </a:lnTo>
                                  <a:lnTo>
                                    <a:pt x="33" y="213"/>
                                  </a:lnTo>
                                  <a:lnTo>
                                    <a:pt x="17" y="224"/>
                                  </a:lnTo>
                                  <a:lnTo>
                                    <a:pt x="19" y="288"/>
                                  </a:lnTo>
                                  <a:lnTo>
                                    <a:pt x="25" y="294"/>
                                  </a:lnTo>
                                  <a:lnTo>
                                    <a:pt x="58" y="299"/>
                                  </a:lnTo>
                                  <a:lnTo>
                                    <a:pt x="72" y="340"/>
                                  </a:lnTo>
                                  <a:lnTo>
                                    <a:pt x="99" y="349"/>
                                  </a:lnTo>
                                  <a:lnTo>
                                    <a:pt x="107" y="360"/>
                                  </a:lnTo>
                                  <a:lnTo>
                                    <a:pt x="129" y="367"/>
                                  </a:lnTo>
                                  <a:lnTo>
                                    <a:pt x="143" y="384"/>
                                  </a:lnTo>
                                  <a:lnTo>
                                    <a:pt x="182" y="411"/>
                                  </a:lnTo>
                                  <a:lnTo>
                                    <a:pt x="179" y="419"/>
                                  </a:lnTo>
                                  <a:lnTo>
                                    <a:pt x="138" y="444"/>
                                  </a:lnTo>
                                  <a:lnTo>
                                    <a:pt x="94" y="488"/>
                                  </a:lnTo>
                                  <a:lnTo>
                                    <a:pt x="85" y="527"/>
                                  </a:lnTo>
                                  <a:lnTo>
                                    <a:pt x="17" y="573"/>
                                  </a:lnTo>
                                  <a:close/>
                                </a:path>
                              </a:pathLst>
                            </a:custGeom>
                            <a:solidFill>
                              <a:schemeClr val="accent1">
                                <a:lumMod val="40000"/>
                                <a:lumOff val="60000"/>
                              </a:schemeClr>
                            </a:solidFill>
                            <a:ln w="6350">
                              <a:solidFill>
                                <a:srgbClr val="FFFFFF"/>
                              </a:solidFill>
                              <a:round/>
                              <a:headEnd/>
                              <a:tailEnd/>
                            </a:ln>
                          </p:spPr>
                          <p:txBody>
                            <a:bodyPr/>
                            <a:lstStyle/>
                            <a:p>
                              <a:endParaRPr lang="en-US" sz="960" b="1" dirty="0">
                                <a:latin typeface="+mj-lt"/>
                              </a:endParaRPr>
                            </a:p>
                          </p:txBody>
                        </p:sp>
                        <p:sp>
                          <p:nvSpPr>
                            <p:cNvPr id="1162" name="Freeform 43">
                              <a:extLst>
                                <a:ext uri="{FF2B5EF4-FFF2-40B4-BE49-F238E27FC236}">
                                  <a16:creationId xmlns:a16="http://schemas.microsoft.com/office/drawing/2014/main" id="{B23B02C4-BEE1-0CB9-D9D9-406418C57CFC}"/>
                                </a:ext>
                              </a:extLst>
                            </p:cNvPr>
                            <p:cNvSpPr>
                              <a:spLocks/>
                            </p:cNvSpPr>
                            <p:nvPr/>
                          </p:nvSpPr>
                          <p:spPr bwMode="gray">
                            <a:xfrm>
                              <a:off x="8450847" y="3345083"/>
                              <a:ext cx="279576" cy="252621"/>
                            </a:xfrm>
                            <a:custGeom>
                              <a:avLst/>
                              <a:gdLst>
                                <a:gd name="T0" fmla="*/ 0 w 477"/>
                                <a:gd name="T1" fmla="*/ 0 h 470"/>
                                <a:gd name="T2" fmla="*/ 0 w 477"/>
                                <a:gd name="T3" fmla="*/ 0 h 470"/>
                                <a:gd name="T4" fmla="*/ 0 w 477"/>
                                <a:gd name="T5" fmla="*/ 0 h 470"/>
                                <a:gd name="T6" fmla="*/ 0 w 477"/>
                                <a:gd name="T7" fmla="*/ 0 h 470"/>
                                <a:gd name="T8" fmla="*/ 0 w 477"/>
                                <a:gd name="T9" fmla="*/ 0 h 470"/>
                                <a:gd name="T10" fmla="*/ 0 w 477"/>
                                <a:gd name="T11" fmla="*/ 0 h 470"/>
                                <a:gd name="T12" fmla="*/ 0 w 477"/>
                                <a:gd name="T13" fmla="*/ 0 h 470"/>
                                <a:gd name="T14" fmla="*/ 0 w 477"/>
                                <a:gd name="T15" fmla="*/ 0 h 470"/>
                                <a:gd name="T16" fmla="*/ 0 w 477"/>
                                <a:gd name="T17" fmla="*/ 0 h 470"/>
                                <a:gd name="T18" fmla="*/ 0 w 477"/>
                                <a:gd name="T19" fmla="*/ 0 h 470"/>
                                <a:gd name="T20" fmla="*/ 0 w 477"/>
                                <a:gd name="T21" fmla="*/ 0 h 470"/>
                                <a:gd name="T22" fmla="*/ 0 w 477"/>
                                <a:gd name="T23" fmla="*/ 0 h 470"/>
                                <a:gd name="T24" fmla="*/ 0 w 477"/>
                                <a:gd name="T25" fmla="*/ 0 h 470"/>
                                <a:gd name="T26" fmla="*/ 0 w 477"/>
                                <a:gd name="T27" fmla="*/ 0 h 470"/>
                                <a:gd name="T28" fmla="*/ 0 w 477"/>
                                <a:gd name="T29" fmla="*/ 0 h 470"/>
                                <a:gd name="T30" fmla="*/ 0 w 477"/>
                                <a:gd name="T31" fmla="*/ 0 h 470"/>
                                <a:gd name="T32" fmla="*/ 0 w 477"/>
                                <a:gd name="T33" fmla="*/ 0 h 470"/>
                                <a:gd name="T34" fmla="*/ 0 w 477"/>
                                <a:gd name="T35" fmla="*/ 0 h 470"/>
                                <a:gd name="T36" fmla="*/ 0 w 477"/>
                                <a:gd name="T37" fmla="*/ 0 h 470"/>
                                <a:gd name="T38" fmla="*/ 0 w 477"/>
                                <a:gd name="T39" fmla="*/ 0 h 470"/>
                                <a:gd name="T40" fmla="*/ 0 w 477"/>
                                <a:gd name="T41" fmla="*/ 0 h 470"/>
                                <a:gd name="T42" fmla="*/ 0 w 477"/>
                                <a:gd name="T43" fmla="*/ 0 h 470"/>
                                <a:gd name="T44" fmla="*/ 0 w 477"/>
                                <a:gd name="T45" fmla="*/ 0 h 470"/>
                                <a:gd name="T46" fmla="*/ 0 w 477"/>
                                <a:gd name="T47" fmla="*/ 0 h 470"/>
                                <a:gd name="T48" fmla="*/ 0 w 477"/>
                                <a:gd name="T49" fmla="*/ 0 h 470"/>
                                <a:gd name="T50" fmla="*/ 0 w 477"/>
                                <a:gd name="T51" fmla="*/ 0 h 470"/>
                                <a:gd name="T52" fmla="*/ 0 w 477"/>
                                <a:gd name="T53" fmla="*/ 0 h 470"/>
                                <a:gd name="T54" fmla="*/ 0 w 477"/>
                                <a:gd name="T55" fmla="*/ 0 h 47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77"/>
                                <a:gd name="T85" fmla="*/ 0 h 470"/>
                                <a:gd name="T86" fmla="*/ 477 w 477"/>
                                <a:gd name="T87" fmla="*/ 470 h 47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77" h="470">
                                  <a:moveTo>
                                    <a:pt x="0" y="99"/>
                                  </a:moveTo>
                                  <a:lnTo>
                                    <a:pt x="158" y="60"/>
                                  </a:lnTo>
                                  <a:lnTo>
                                    <a:pt x="175" y="77"/>
                                  </a:lnTo>
                                  <a:lnTo>
                                    <a:pt x="180" y="75"/>
                                  </a:lnTo>
                                  <a:lnTo>
                                    <a:pt x="184" y="60"/>
                                  </a:lnTo>
                                  <a:lnTo>
                                    <a:pt x="419" y="0"/>
                                  </a:lnTo>
                                  <a:lnTo>
                                    <a:pt x="477" y="195"/>
                                  </a:lnTo>
                                  <a:lnTo>
                                    <a:pt x="469" y="214"/>
                                  </a:lnTo>
                                  <a:lnTo>
                                    <a:pt x="463" y="225"/>
                                  </a:lnTo>
                                  <a:lnTo>
                                    <a:pt x="466" y="233"/>
                                  </a:lnTo>
                                  <a:lnTo>
                                    <a:pt x="469" y="242"/>
                                  </a:lnTo>
                                  <a:lnTo>
                                    <a:pt x="439" y="247"/>
                                  </a:lnTo>
                                  <a:lnTo>
                                    <a:pt x="360" y="280"/>
                                  </a:lnTo>
                                  <a:lnTo>
                                    <a:pt x="338" y="277"/>
                                  </a:lnTo>
                                  <a:lnTo>
                                    <a:pt x="329" y="286"/>
                                  </a:lnTo>
                                  <a:lnTo>
                                    <a:pt x="329" y="299"/>
                                  </a:lnTo>
                                  <a:lnTo>
                                    <a:pt x="321" y="302"/>
                                  </a:lnTo>
                                  <a:lnTo>
                                    <a:pt x="274" y="310"/>
                                  </a:lnTo>
                                  <a:lnTo>
                                    <a:pt x="208" y="340"/>
                                  </a:lnTo>
                                  <a:lnTo>
                                    <a:pt x="200" y="329"/>
                                  </a:lnTo>
                                  <a:lnTo>
                                    <a:pt x="162" y="373"/>
                                  </a:lnTo>
                                  <a:lnTo>
                                    <a:pt x="72" y="450"/>
                                  </a:lnTo>
                                  <a:lnTo>
                                    <a:pt x="35" y="470"/>
                                  </a:lnTo>
                                  <a:lnTo>
                                    <a:pt x="8" y="442"/>
                                  </a:lnTo>
                                  <a:lnTo>
                                    <a:pt x="50" y="398"/>
                                  </a:lnTo>
                                  <a:lnTo>
                                    <a:pt x="52" y="378"/>
                                  </a:lnTo>
                                  <a:lnTo>
                                    <a:pt x="33" y="356"/>
                                  </a:lnTo>
                                  <a:lnTo>
                                    <a:pt x="0" y="99"/>
                                  </a:lnTo>
                                  <a:close/>
                                </a:path>
                              </a:pathLst>
                            </a:custGeom>
                            <a:solidFill>
                              <a:schemeClr val="bg1"/>
                            </a:solidFill>
                            <a:ln w="6350">
                              <a:solidFill>
                                <a:srgbClr val="FFFFFF"/>
                              </a:solidFill>
                              <a:round/>
                              <a:headEnd/>
                              <a:tailEnd/>
                            </a:ln>
                          </p:spPr>
                          <p:txBody>
                            <a:bodyPr/>
                            <a:lstStyle/>
                            <a:p>
                              <a:endParaRPr lang="en-US" sz="960" b="1" dirty="0">
                                <a:latin typeface="+mj-lt"/>
                              </a:endParaRPr>
                            </a:p>
                          </p:txBody>
                        </p:sp>
                        <p:sp>
                          <p:nvSpPr>
                            <p:cNvPr id="1163" name="Freeform 44">
                              <a:extLst>
                                <a:ext uri="{FF2B5EF4-FFF2-40B4-BE49-F238E27FC236}">
                                  <a16:creationId xmlns:a16="http://schemas.microsoft.com/office/drawing/2014/main" id="{E68EA495-A35A-336D-2075-59CCD1C5FBC5}"/>
                                </a:ext>
                              </a:extLst>
                            </p:cNvPr>
                            <p:cNvSpPr>
                              <a:spLocks/>
                            </p:cNvSpPr>
                            <p:nvPr/>
                          </p:nvSpPr>
                          <p:spPr bwMode="gray">
                            <a:xfrm>
                              <a:off x="8691143" y="3333056"/>
                              <a:ext cx="140944" cy="144354"/>
                            </a:xfrm>
                            <a:custGeom>
                              <a:avLst/>
                              <a:gdLst>
                                <a:gd name="T0" fmla="*/ 0 w 244"/>
                                <a:gd name="T1" fmla="*/ 0 h 268"/>
                                <a:gd name="T2" fmla="*/ 0 w 244"/>
                                <a:gd name="T3" fmla="*/ 0 h 268"/>
                                <a:gd name="T4" fmla="*/ 0 w 244"/>
                                <a:gd name="T5" fmla="*/ 0 h 268"/>
                                <a:gd name="T6" fmla="*/ 0 w 244"/>
                                <a:gd name="T7" fmla="*/ 0 h 268"/>
                                <a:gd name="T8" fmla="*/ 0 w 244"/>
                                <a:gd name="T9" fmla="*/ 0 h 268"/>
                                <a:gd name="T10" fmla="*/ 0 w 244"/>
                                <a:gd name="T11" fmla="*/ 0 h 268"/>
                                <a:gd name="T12" fmla="*/ 0 w 244"/>
                                <a:gd name="T13" fmla="*/ 0 h 268"/>
                                <a:gd name="T14" fmla="*/ 0 w 244"/>
                                <a:gd name="T15" fmla="*/ 0 h 268"/>
                                <a:gd name="T16" fmla="*/ 0 w 244"/>
                                <a:gd name="T17" fmla="*/ 0 h 268"/>
                                <a:gd name="T18" fmla="*/ 0 w 244"/>
                                <a:gd name="T19" fmla="*/ 0 h 268"/>
                                <a:gd name="T20" fmla="*/ 0 w 244"/>
                                <a:gd name="T21" fmla="*/ 0 h 268"/>
                                <a:gd name="T22" fmla="*/ 0 w 244"/>
                                <a:gd name="T23" fmla="*/ 0 h 268"/>
                                <a:gd name="T24" fmla="*/ 0 w 244"/>
                                <a:gd name="T25" fmla="*/ 0 h 268"/>
                                <a:gd name="T26" fmla="*/ 0 w 244"/>
                                <a:gd name="T27" fmla="*/ 0 h 268"/>
                                <a:gd name="T28" fmla="*/ 0 w 244"/>
                                <a:gd name="T29" fmla="*/ 0 h 268"/>
                                <a:gd name="T30" fmla="*/ 0 w 244"/>
                                <a:gd name="T31" fmla="*/ 0 h 268"/>
                                <a:gd name="T32" fmla="*/ 0 w 244"/>
                                <a:gd name="T33" fmla="*/ 0 h 268"/>
                                <a:gd name="T34" fmla="*/ 0 w 244"/>
                                <a:gd name="T35" fmla="*/ 0 h 268"/>
                                <a:gd name="T36" fmla="*/ 0 w 244"/>
                                <a:gd name="T37" fmla="*/ 0 h 268"/>
                                <a:gd name="T38" fmla="*/ 0 w 244"/>
                                <a:gd name="T39" fmla="*/ 0 h 268"/>
                                <a:gd name="T40" fmla="*/ 0 w 244"/>
                                <a:gd name="T41" fmla="*/ 0 h 268"/>
                                <a:gd name="T42" fmla="*/ 0 w 244"/>
                                <a:gd name="T43" fmla="*/ 0 h 268"/>
                                <a:gd name="T44" fmla="*/ 0 w 244"/>
                                <a:gd name="T45" fmla="*/ 0 h 268"/>
                                <a:gd name="T46" fmla="*/ 0 w 244"/>
                                <a:gd name="T47" fmla="*/ 0 h 268"/>
                                <a:gd name="T48" fmla="*/ 0 w 244"/>
                                <a:gd name="T49" fmla="*/ 0 h 268"/>
                                <a:gd name="T50" fmla="*/ 0 w 244"/>
                                <a:gd name="T51" fmla="*/ 0 h 268"/>
                                <a:gd name="T52" fmla="*/ 0 w 244"/>
                                <a:gd name="T53" fmla="*/ 0 h 268"/>
                                <a:gd name="T54" fmla="*/ 0 w 244"/>
                                <a:gd name="T55" fmla="*/ 0 h 268"/>
                                <a:gd name="T56" fmla="*/ 0 w 244"/>
                                <a:gd name="T57" fmla="*/ 0 h 268"/>
                                <a:gd name="T58" fmla="*/ 0 w 244"/>
                                <a:gd name="T59" fmla="*/ 0 h 268"/>
                                <a:gd name="T60" fmla="*/ 0 w 244"/>
                                <a:gd name="T61" fmla="*/ 0 h 268"/>
                                <a:gd name="T62" fmla="*/ 0 w 244"/>
                                <a:gd name="T63" fmla="*/ 0 h 268"/>
                                <a:gd name="T64" fmla="*/ 0 w 244"/>
                                <a:gd name="T65" fmla="*/ 0 h 268"/>
                                <a:gd name="T66" fmla="*/ 0 w 244"/>
                                <a:gd name="T67" fmla="*/ 0 h 26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44"/>
                                <a:gd name="T103" fmla="*/ 0 h 268"/>
                                <a:gd name="T104" fmla="*/ 244 w 244"/>
                                <a:gd name="T105" fmla="*/ 268 h 26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44" h="268">
                                  <a:moveTo>
                                    <a:pt x="0" y="24"/>
                                  </a:moveTo>
                                  <a:lnTo>
                                    <a:pt x="58" y="219"/>
                                  </a:lnTo>
                                  <a:lnTo>
                                    <a:pt x="50" y="238"/>
                                  </a:lnTo>
                                  <a:lnTo>
                                    <a:pt x="44" y="249"/>
                                  </a:lnTo>
                                  <a:lnTo>
                                    <a:pt x="47" y="257"/>
                                  </a:lnTo>
                                  <a:lnTo>
                                    <a:pt x="50" y="266"/>
                                  </a:lnTo>
                                  <a:lnTo>
                                    <a:pt x="64" y="268"/>
                                  </a:lnTo>
                                  <a:lnTo>
                                    <a:pt x="113" y="235"/>
                                  </a:lnTo>
                                  <a:lnTo>
                                    <a:pt x="143" y="208"/>
                                  </a:lnTo>
                                  <a:lnTo>
                                    <a:pt x="143" y="186"/>
                                  </a:lnTo>
                                  <a:lnTo>
                                    <a:pt x="135" y="172"/>
                                  </a:lnTo>
                                  <a:lnTo>
                                    <a:pt x="135" y="139"/>
                                  </a:lnTo>
                                  <a:lnTo>
                                    <a:pt x="157" y="117"/>
                                  </a:lnTo>
                                  <a:lnTo>
                                    <a:pt x="165" y="125"/>
                                  </a:lnTo>
                                  <a:lnTo>
                                    <a:pt x="165" y="145"/>
                                  </a:lnTo>
                                  <a:lnTo>
                                    <a:pt x="165" y="186"/>
                                  </a:lnTo>
                                  <a:lnTo>
                                    <a:pt x="174" y="200"/>
                                  </a:lnTo>
                                  <a:lnTo>
                                    <a:pt x="189" y="197"/>
                                  </a:lnTo>
                                  <a:lnTo>
                                    <a:pt x="189" y="172"/>
                                  </a:lnTo>
                                  <a:lnTo>
                                    <a:pt x="200" y="172"/>
                                  </a:lnTo>
                                  <a:lnTo>
                                    <a:pt x="217" y="156"/>
                                  </a:lnTo>
                                  <a:lnTo>
                                    <a:pt x="242" y="153"/>
                                  </a:lnTo>
                                  <a:lnTo>
                                    <a:pt x="244" y="150"/>
                                  </a:lnTo>
                                  <a:lnTo>
                                    <a:pt x="226" y="128"/>
                                  </a:lnTo>
                                  <a:lnTo>
                                    <a:pt x="222" y="117"/>
                                  </a:lnTo>
                                  <a:lnTo>
                                    <a:pt x="211" y="115"/>
                                  </a:lnTo>
                                  <a:lnTo>
                                    <a:pt x="206" y="106"/>
                                  </a:lnTo>
                                  <a:lnTo>
                                    <a:pt x="187" y="95"/>
                                  </a:lnTo>
                                  <a:lnTo>
                                    <a:pt x="187" y="84"/>
                                  </a:lnTo>
                                  <a:lnTo>
                                    <a:pt x="141" y="73"/>
                                  </a:lnTo>
                                  <a:lnTo>
                                    <a:pt x="127" y="38"/>
                                  </a:lnTo>
                                  <a:lnTo>
                                    <a:pt x="110" y="33"/>
                                  </a:lnTo>
                                  <a:lnTo>
                                    <a:pt x="99" y="0"/>
                                  </a:lnTo>
                                  <a:lnTo>
                                    <a:pt x="0" y="24"/>
                                  </a:lnTo>
                                  <a:close/>
                                </a:path>
                              </a:pathLst>
                            </a:custGeom>
                            <a:solidFill>
                              <a:schemeClr val="bg1"/>
                            </a:solidFill>
                            <a:ln w="6350">
                              <a:solidFill>
                                <a:srgbClr val="FFFFFF"/>
                              </a:solidFill>
                              <a:round/>
                              <a:headEnd/>
                              <a:tailEnd/>
                            </a:ln>
                          </p:spPr>
                          <p:txBody>
                            <a:bodyPr/>
                            <a:lstStyle/>
                            <a:p>
                              <a:endParaRPr lang="en-US" sz="960" b="1" dirty="0">
                                <a:latin typeface="+mj-lt"/>
                              </a:endParaRPr>
                            </a:p>
                          </p:txBody>
                        </p:sp>
                        <p:sp>
                          <p:nvSpPr>
                            <p:cNvPr id="1164" name="Freeform 45">
                              <a:extLst>
                                <a:ext uri="{FF2B5EF4-FFF2-40B4-BE49-F238E27FC236}">
                                  <a16:creationId xmlns:a16="http://schemas.microsoft.com/office/drawing/2014/main" id="{7BCF5C95-3520-1FA0-5424-3D5C1A12282B}"/>
                                </a:ext>
                              </a:extLst>
                            </p:cNvPr>
                            <p:cNvSpPr>
                              <a:spLocks/>
                            </p:cNvSpPr>
                            <p:nvPr/>
                          </p:nvSpPr>
                          <p:spPr bwMode="gray">
                            <a:xfrm>
                              <a:off x="8446226" y="3157422"/>
                              <a:ext cx="531424" cy="257433"/>
                            </a:xfrm>
                            <a:custGeom>
                              <a:avLst/>
                              <a:gdLst>
                                <a:gd name="T0" fmla="*/ 0 w 924"/>
                                <a:gd name="T1" fmla="*/ 0 h 477"/>
                                <a:gd name="T2" fmla="*/ 0 w 924"/>
                                <a:gd name="T3" fmla="*/ 0 h 477"/>
                                <a:gd name="T4" fmla="*/ 0 w 924"/>
                                <a:gd name="T5" fmla="*/ 0 h 477"/>
                                <a:gd name="T6" fmla="*/ 0 w 924"/>
                                <a:gd name="T7" fmla="*/ 0 h 477"/>
                                <a:gd name="T8" fmla="*/ 0 w 924"/>
                                <a:gd name="T9" fmla="*/ 0 h 477"/>
                                <a:gd name="T10" fmla="*/ 0 w 924"/>
                                <a:gd name="T11" fmla="*/ 0 h 477"/>
                                <a:gd name="T12" fmla="*/ 0 w 924"/>
                                <a:gd name="T13" fmla="*/ 0 h 477"/>
                                <a:gd name="T14" fmla="*/ 0 w 924"/>
                                <a:gd name="T15" fmla="*/ 0 h 477"/>
                                <a:gd name="T16" fmla="*/ 0 w 924"/>
                                <a:gd name="T17" fmla="*/ 0 h 477"/>
                                <a:gd name="T18" fmla="*/ 0 w 924"/>
                                <a:gd name="T19" fmla="*/ 0 h 477"/>
                                <a:gd name="T20" fmla="*/ 0 w 924"/>
                                <a:gd name="T21" fmla="*/ 0 h 477"/>
                                <a:gd name="T22" fmla="*/ 0 w 924"/>
                                <a:gd name="T23" fmla="*/ 0 h 477"/>
                                <a:gd name="T24" fmla="*/ 0 w 924"/>
                                <a:gd name="T25" fmla="*/ 0 h 477"/>
                                <a:gd name="T26" fmla="*/ 0 w 924"/>
                                <a:gd name="T27" fmla="*/ 0 h 477"/>
                                <a:gd name="T28" fmla="*/ 0 w 924"/>
                                <a:gd name="T29" fmla="*/ 0 h 477"/>
                                <a:gd name="T30" fmla="*/ 0 w 924"/>
                                <a:gd name="T31" fmla="*/ 0 h 477"/>
                                <a:gd name="T32" fmla="*/ 0 w 924"/>
                                <a:gd name="T33" fmla="*/ 0 h 477"/>
                                <a:gd name="T34" fmla="*/ 0 w 924"/>
                                <a:gd name="T35" fmla="*/ 0 h 477"/>
                                <a:gd name="T36" fmla="*/ 0 w 924"/>
                                <a:gd name="T37" fmla="*/ 0 h 477"/>
                                <a:gd name="T38" fmla="*/ 0 w 924"/>
                                <a:gd name="T39" fmla="*/ 0 h 477"/>
                                <a:gd name="T40" fmla="*/ 0 w 924"/>
                                <a:gd name="T41" fmla="*/ 0 h 477"/>
                                <a:gd name="T42" fmla="*/ 0 w 924"/>
                                <a:gd name="T43" fmla="*/ 0 h 477"/>
                                <a:gd name="T44" fmla="*/ 0 w 924"/>
                                <a:gd name="T45" fmla="*/ 0 h 477"/>
                                <a:gd name="T46" fmla="*/ 0 w 924"/>
                                <a:gd name="T47" fmla="*/ 0 h 477"/>
                                <a:gd name="T48" fmla="*/ 0 w 924"/>
                                <a:gd name="T49" fmla="*/ 0 h 477"/>
                                <a:gd name="T50" fmla="*/ 0 w 924"/>
                                <a:gd name="T51" fmla="*/ 0 h 477"/>
                                <a:gd name="T52" fmla="*/ 0 w 924"/>
                                <a:gd name="T53" fmla="*/ 0 h 477"/>
                                <a:gd name="T54" fmla="*/ 0 w 924"/>
                                <a:gd name="T55" fmla="*/ 0 h 477"/>
                                <a:gd name="T56" fmla="*/ 0 w 924"/>
                                <a:gd name="T57" fmla="*/ 0 h 477"/>
                                <a:gd name="T58" fmla="*/ 0 w 924"/>
                                <a:gd name="T59" fmla="*/ 0 h 477"/>
                                <a:gd name="T60" fmla="*/ 0 w 924"/>
                                <a:gd name="T61" fmla="*/ 0 h 477"/>
                                <a:gd name="T62" fmla="*/ 0 w 924"/>
                                <a:gd name="T63" fmla="*/ 0 h 477"/>
                                <a:gd name="T64" fmla="*/ 0 w 924"/>
                                <a:gd name="T65" fmla="*/ 0 h 4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24"/>
                                <a:gd name="T100" fmla="*/ 0 h 477"/>
                                <a:gd name="T101" fmla="*/ 924 w 924"/>
                                <a:gd name="T102" fmla="*/ 477 h 47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24" h="477">
                                  <a:moveTo>
                                    <a:pt x="2" y="200"/>
                                  </a:moveTo>
                                  <a:lnTo>
                                    <a:pt x="191" y="160"/>
                                  </a:lnTo>
                                  <a:lnTo>
                                    <a:pt x="491" y="90"/>
                                  </a:lnTo>
                                  <a:lnTo>
                                    <a:pt x="494" y="79"/>
                                  </a:lnTo>
                                  <a:lnTo>
                                    <a:pt x="502" y="72"/>
                                  </a:lnTo>
                                  <a:lnTo>
                                    <a:pt x="510" y="79"/>
                                  </a:lnTo>
                                  <a:lnTo>
                                    <a:pt x="516" y="72"/>
                                  </a:lnTo>
                                  <a:lnTo>
                                    <a:pt x="510" y="50"/>
                                  </a:lnTo>
                                  <a:lnTo>
                                    <a:pt x="535" y="41"/>
                                  </a:lnTo>
                                  <a:lnTo>
                                    <a:pt x="557" y="6"/>
                                  </a:lnTo>
                                  <a:lnTo>
                                    <a:pt x="576" y="0"/>
                                  </a:lnTo>
                                  <a:lnTo>
                                    <a:pt x="593" y="8"/>
                                  </a:lnTo>
                                  <a:lnTo>
                                    <a:pt x="604" y="50"/>
                                  </a:lnTo>
                                  <a:lnTo>
                                    <a:pt x="639" y="77"/>
                                  </a:lnTo>
                                  <a:lnTo>
                                    <a:pt x="647" y="94"/>
                                  </a:lnTo>
                                  <a:lnTo>
                                    <a:pt x="641" y="105"/>
                                  </a:lnTo>
                                  <a:lnTo>
                                    <a:pt x="625" y="116"/>
                                  </a:lnTo>
                                  <a:lnTo>
                                    <a:pt x="608" y="145"/>
                                  </a:lnTo>
                                  <a:lnTo>
                                    <a:pt x="598" y="184"/>
                                  </a:lnTo>
                                  <a:lnTo>
                                    <a:pt x="601" y="204"/>
                                  </a:lnTo>
                                  <a:lnTo>
                                    <a:pt x="636" y="204"/>
                                  </a:lnTo>
                                  <a:lnTo>
                                    <a:pt x="669" y="222"/>
                                  </a:lnTo>
                                  <a:lnTo>
                                    <a:pt x="724" y="277"/>
                                  </a:lnTo>
                                  <a:lnTo>
                                    <a:pt x="744" y="312"/>
                                  </a:lnTo>
                                  <a:lnTo>
                                    <a:pt x="768" y="343"/>
                                  </a:lnTo>
                                  <a:lnTo>
                                    <a:pt x="832" y="345"/>
                                  </a:lnTo>
                                  <a:lnTo>
                                    <a:pt x="867" y="329"/>
                                  </a:lnTo>
                                  <a:lnTo>
                                    <a:pt x="889" y="288"/>
                                  </a:lnTo>
                                  <a:lnTo>
                                    <a:pt x="878" y="279"/>
                                  </a:lnTo>
                                  <a:lnTo>
                                    <a:pt x="852" y="255"/>
                                  </a:lnTo>
                                  <a:lnTo>
                                    <a:pt x="821" y="241"/>
                                  </a:lnTo>
                                  <a:lnTo>
                                    <a:pt x="823" y="224"/>
                                  </a:lnTo>
                                  <a:lnTo>
                                    <a:pt x="847" y="224"/>
                                  </a:lnTo>
                                  <a:lnTo>
                                    <a:pt x="858" y="224"/>
                                  </a:lnTo>
                                  <a:lnTo>
                                    <a:pt x="900" y="285"/>
                                  </a:lnTo>
                                  <a:lnTo>
                                    <a:pt x="924" y="345"/>
                                  </a:lnTo>
                                  <a:lnTo>
                                    <a:pt x="922" y="376"/>
                                  </a:lnTo>
                                  <a:lnTo>
                                    <a:pt x="896" y="356"/>
                                  </a:lnTo>
                                  <a:lnTo>
                                    <a:pt x="867" y="378"/>
                                  </a:lnTo>
                                  <a:lnTo>
                                    <a:pt x="823" y="398"/>
                                  </a:lnTo>
                                  <a:lnTo>
                                    <a:pt x="779" y="437"/>
                                  </a:lnTo>
                                  <a:lnTo>
                                    <a:pt x="766" y="437"/>
                                  </a:lnTo>
                                  <a:lnTo>
                                    <a:pt x="757" y="431"/>
                                  </a:lnTo>
                                  <a:lnTo>
                                    <a:pt x="757" y="415"/>
                                  </a:lnTo>
                                  <a:lnTo>
                                    <a:pt x="749" y="384"/>
                                  </a:lnTo>
                                  <a:lnTo>
                                    <a:pt x="740" y="384"/>
                                  </a:lnTo>
                                  <a:lnTo>
                                    <a:pt x="716" y="428"/>
                                  </a:lnTo>
                                  <a:lnTo>
                                    <a:pt x="683" y="466"/>
                                  </a:lnTo>
                                  <a:lnTo>
                                    <a:pt x="674" y="477"/>
                                  </a:lnTo>
                                  <a:lnTo>
                                    <a:pt x="656" y="455"/>
                                  </a:lnTo>
                                  <a:lnTo>
                                    <a:pt x="652" y="444"/>
                                  </a:lnTo>
                                  <a:lnTo>
                                    <a:pt x="641" y="442"/>
                                  </a:lnTo>
                                  <a:lnTo>
                                    <a:pt x="636" y="433"/>
                                  </a:lnTo>
                                  <a:lnTo>
                                    <a:pt x="617" y="422"/>
                                  </a:lnTo>
                                  <a:lnTo>
                                    <a:pt x="617" y="411"/>
                                  </a:lnTo>
                                  <a:lnTo>
                                    <a:pt x="571" y="400"/>
                                  </a:lnTo>
                                  <a:lnTo>
                                    <a:pt x="557" y="365"/>
                                  </a:lnTo>
                                  <a:lnTo>
                                    <a:pt x="540" y="360"/>
                                  </a:lnTo>
                                  <a:lnTo>
                                    <a:pt x="529" y="327"/>
                                  </a:lnTo>
                                  <a:lnTo>
                                    <a:pt x="430" y="351"/>
                                  </a:lnTo>
                                  <a:lnTo>
                                    <a:pt x="195" y="411"/>
                                  </a:lnTo>
                                  <a:lnTo>
                                    <a:pt x="191" y="426"/>
                                  </a:lnTo>
                                  <a:lnTo>
                                    <a:pt x="186" y="428"/>
                                  </a:lnTo>
                                  <a:lnTo>
                                    <a:pt x="169" y="411"/>
                                  </a:lnTo>
                                  <a:lnTo>
                                    <a:pt x="11" y="450"/>
                                  </a:lnTo>
                                  <a:lnTo>
                                    <a:pt x="0" y="442"/>
                                  </a:lnTo>
                                  <a:lnTo>
                                    <a:pt x="2" y="200"/>
                                  </a:lnTo>
                                  <a:close/>
                                </a:path>
                              </a:pathLst>
                            </a:custGeom>
                            <a:solidFill>
                              <a:schemeClr val="bg1"/>
                            </a:solidFill>
                            <a:ln w="6350">
                              <a:solidFill>
                                <a:schemeClr val="accent1">
                                  <a:lumMod val="40000"/>
                                  <a:lumOff val="60000"/>
                                </a:schemeClr>
                              </a:solidFill>
                              <a:round/>
                              <a:headEnd/>
                              <a:tailEnd/>
                            </a:ln>
                          </p:spPr>
                          <p:txBody>
                            <a:bodyPr/>
                            <a:lstStyle/>
                            <a:p>
                              <a:endParaRPr lang="en-US" sz="960" b="1" dirty="0">
                                <a:latin typeface="+mj-lt"/>
                              </a:endParaRPr>
                            </a:p>
                          </p:txBody>
                        </p:sp>
                        <p:sp>
                          <p:nvSpPr>
                            <p:cNvPr id="1165" name="Freeform 46">
                              <a:extLst>
                                <a:ext uri="{FF2B5EF4-FFF2-40B4-BE49-F238E27FC236}">
                                  <a16:creationId xmlns:a16="http://schemas.microsoft.com/office/drawing/2014/main" id="{2B62B779-7C69-8A63-1EF1-90936F9003B8}"/>
                                </a:ext>
                              </a:extLst>
                            </p:cNvPr>
                            <p:cNvSpPr>
                              <a:spLocks/>
                            </p:cNvSpPr>
                            <p:nvPr/>
                          </p:nvSpPr>
                          <p:spPr bwMode="gray">
                            <a:xfrm>
                              <a:off x="8319147" y="2794132"/>
                              <a:ext cx="277265" cy="471558"/>
                            </a:xfrm>
                            <a:custGeom>
                              <a:avLst/>
                              <a:gdLst>
                                <a:gd name="T0" fmla="*/ 0 w 486"/>
                                <a:gd name="T1" fmla="*/ 0 h 877"/>
                                <a:gd name="T2" fmla="*/ 0 w 486"/>
                                <a:gd name="T3" fmla="*/ 0 h 877"/>
                                <a:gd name="T4" fmla="*/ 0 w 486"/>
                                <a:gd name="T5" fmla="*/ 0 h 877"/>
                                <a:gd name="T6" fmla="*/ 0 w 486"/>
                                <a:gd name="T7" fmla="*/ 0 h 877"/>
                                <a:gd name="T8" fmla="*/ 0 w 486"/>
                                <a:gd name="T9" fmla="*/ 0 h 877"/>
                                <a:gd name="T10" fmla="*/ 0 w 486"/>
                                <a:gd name="T11" fmla="*/ 0 h 877"/>
                                <a:gd name="T12" fmla="*/ 0 w 486"/>
                                <a:gd name="T13" fmla="*/ 0 h 877"/>
                                <a:gd name="T14" fmla="*/ 0 w 486"/>
                                <a:gd name="T15" fmla="*/ 0 h 877"/>
                                <a:gd name="T16" fmla="*/ 0 w 486"/>
                                <a:gd name="T17" fmla="*/ 0 h 877"/>
                                <a:gd name="T18" fmla="*/ 0 w 486"/>
                                <a:gd name="T19" fmla="*/ 0 h 877"/>
                                <a:gd name="T20" fmla="*/ 0 w 486"/>
                                <a:gd name="T21" fmla="*/ 0 h 877"/>
                                <a:gd name="T22" fmla="*/ 0 w 486"/>
                                <a:gd name="T23" fmla="*/ 0 h 877"/>
                                <a:gd name="T24" fmla="*/ 0 w 486"/>
                                <a:gd name="T25" fmla="*/ 0 h 877"/>
                                <a:gd name="T26" fmla="*/ 0 w 486"/>
                                <a:gd name="T27" fmla="*/ 0 h 877"/>
                                <a:gd name="T28" fmla="*/ 0 w 486"/>
                                <a:gd name="T29" fmla="*/ 0 h 877"/>
                                <a:gd name="T30" fmla="*/ 0 w 486"/>
                                <a:gd name="T31" fmla="*/ 0 h 877"/>
                                <a:gd name="T32" fmla="*/ 0 w 486"/>
                                <a:gd name="T33" fmla="*/ 0 h 877"/>
                                <a:gd name="T34" fmla="*/ 0 w 486"/>
                                <a:gd name="T35" fmla="*/ 0 h 877"/>
                                <a:gd name="T36" fmla="*/ 0 w 486"/>
                                <a:gd name="T37" fmla="*/ 0 h 877"/>
                                <a:gd name="T38" fmla="*/ 0 w 486"/>
                                <a:gd name="T39" fmla="*/ 0 h 877"/>
                                <a:gd name="T40" fmla="*/ 0 w 486"/>
                                <a:gd name="T41" fmla="*/ 0 h 877"/>
                                <a:gd name="T42" fmla="*/ 0 w 486"/>
                                <a:gd name="T43" fmla="*/ 0 h 877"/>
                                <a:gd name="T44" fmla="*/ 0 w 486"/>
                                <a:gd name="T45" fmla="*/ 0 h 877"/>
                                <a:gd name="T46" fmla="*/ 0 w 486"/>
                                <a:gd name="T47" fmla="*/ 0 h 877"/>
                                <a:gd name="T48" fmla="*/ 0 w 486"/>
                                <a:gd name="T49" fmla="*/ 0 h 877"/>
                                <a:gd name="T50" fmla="*/ 0 w 486"/>
                                <a:gd name="T51" fmla="*/ 0 h 877"/>
                                <a:gd name="T52" fmla="*/ 0 w 486"/>
                                <a:gd name="T53" fmla="*/ 0 h 877"/>
                                <a:gd name="T54" fmla="*/ 0 w 486"/>
                                <a:gd name="T55" fmla="*/ 0 h 877"/>
                                <a:gd name="T56" fmla="*/ 0 w 486"/>
                                <a:gd name="T57" fmla="*/ 0 h 877"/>
                                <a:gd name="T58" fmla="*/ 0 w 486"/>
                                <a:gd name="T59" fmla="*/ 0 h 877"/>
                                <a:gd name="T60" fmla="*/ 0 w 486"/>
                                <a:gd name="T61" fmla="*/ 0 h 877"/>
                                <a:gd name="T62" fmla="*/ 0 w 486"/>
                                <a:gd name="T63" fmla="*/ 0 h 877"/>
                                <a:gd name="T64" fmla="*/ 0 w 486"/>
                                <a:gd name="T65" fmla="*/ 0 h 877"/>
                                <a:gd name="T66" fmla="*/ 0 w 486"/>
                                <a:gd name="T67" fmla="*/ 0 h 877"/>
                                <a:gd name="T68" fmla="*/ 0 w 486"/>
                                <a:gd name="T69" fmla="*/ 0 h 877"/>
                                <a:gd name="T70" fmla="*/ 0 w 486"/>
                                <a:gd name="T71" fmla="*/ 0 h 877"/>
                                <a:gd name="T72" fmla="*/ 0 w 486"/>
                                <a:gd name="T73" fmla="*/ 0 h 877"/>
                                <a:gd name="T74" fmla="*/ 0 w 486"/>
                                <a:gd name="T75" fmla="*/ 0 h 877"/>
                                <a:gd name="T76" fmla="*/ 0 w 486"/>
                                <a:gd name="T77" fmla="*/ 0 h 877"/>
                                <a:gd name="T78" fmla="*/ 0 w 486"/>
                                <a:gd name="T79" fmla="*/ 0 h 877"/>
                                <a:gd name="T80" fmla="*/ 0 w 486"/>
                                <a:gd name="T81" fmla="*/ 0 h 877"/>
                                <a:gd name="T82" fmla="*/ 0 w 486"/>
                                <a:gd name="T83" fmla="*/ 0 h 87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86"/>
                                <a:gd name="T127" fmla="*/ 0 h 877"/>
                                <a:gd name="T128" fmla="*/ 486 w 486"/>
                                <a:gd name="T129" fmla="*/ 877 h 87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86" h="877">
                                  <a:moveTo>
                                    <a:pt x="0" y="112"/>
                                  </a:moveTo>
                                  <a:lnTo>
                                    <a:pt x="20" y="145"/>
                                  </a:lnTo>
                                  <a:lnTo>
                                    <a:pt x="11" y="161"/>
                                  </a:lnTo>
                                  <a:lnTo>
                                    <a:pt x="25" y="178"/>
                                  </a:lnTo>
                                  <a:lnTo>
                                    <a:pt x="28" y="189"/>
                                  </a:lnTo>
                                  <a:lnTo>
                                    <a:pt x="66" y="290"/>
                                  </a:lnTo>
                                  <a:lnTo>
                                    <a:pt x="80" y="365"/>
                                  </a:lnTo>
                                  <a:lnTo>
                                    <a:pt x="64" y="400"/>
                                  </a:lnTo>
                                  <a:lnTo>
                                    <a:pt x="66" y="439"/>
                                  </a:lnTo>
                                  <a:lnTo>
                                    <a:pt x="110" y="538"/>
                                  </a:lnTo>
                                  <a:lnTo>
                                    <a:pt x="105" y="584"/>
                                  </a:lnTo>
                                  <a:lnTo>
                                    <a:pt x="113" y="598"/>
                                  </a:lnTo>
                                  <a:lnTo>
                                    <a:pt x="121" y="595"/>
                                  </a:lnTo>
                                  <a:lnTo>
                                    <a:pt x="116" y="584"/>
                                  </a:lnTo>
                                  <a:lnTo>
                                    <a:pt x="132" y="584"/>
                                  </a:lnTo>
                                  <a:lnTo>
                                    <a:pt x="160" y="628"/>
                                  </a:lnTo>
                                  <a:lnTo>
                                    <a:pt x="176" y="712"/>
                                  </a:lnTo>
                                  <a:lnTo>
                                    <a:pt x="176" y="762"/>
                                  </a:lnTo>
                                  <a:lnTo>
                                    <a:pt x="195" y="820"/>
                                  </a:lnTo>
                                  <a:lnTo>
                                    <a:pt x="222" y="877"/>
                                  </a:lnTo>
                                  <a:lnTo>
                                    <a:pt x="411" y="837"/>
                                  </a:lnTo>
                                  <a:lnTo>
                                    <a:pt x="406" y="817"/>
                                  </a:lnTo>
                                  <a:lnTo>
                                    <a:pt x="384" y="795"/>
                                  </a:lnTo>
                                  <a:lnTo>
                                    <a:pt x="387" y="760"/>
                                  </a:lnTo>
                                  <a:lnTo>
                                    <a:pt x="395" y="749"/>
                                  </a:lnTo>
                                  <a:lnTo>
                                    <a:pt x="384" y="716"/>
                                  </a:lnTo>
                                  <a:lnTo>
                                    <a:pt x="371" y="573"/>
                                  </a:lnTo>
                                  <a:lnTo>
                                    <a:pt x="371" y="529"/>
                                  </a:lnTo>
                                  <a:lnTo>
                                    <a:pt x="387" y="444"/>
                                  </a:lnTo>
                                  <a:lnTo>
                                    <a:pt x="404" y="389"/>
                                  </a:lnTo>
                                  <a:lnTo>
                                    <a:pt x="406" y="351"/>
                                  </a:lnTo>
                                  <a:lnTo>
                                    <a:pt x="389" y="321"/>
                                  </a:lnTo>
                                  <a:lnTo>
                                    <a:pt x="389" y="288"/>
                                  </a:lnTo>
                                  <a:lnTo>
                                    <a:pt x="400" y="268"/>
                                  </a:lnTo>
                                  <a:lnTo>
                                    <a:pt x="455" y="222"/>
                                  </a:lnTo>
                                  <a:lnTo>
                                    <a:pt x="486" y="145"/>
                                  </a:lnTo>
                                  <a:lnTo>
                                    <a:pt x="455" y="101"/>
                                  </a:lnTo>
                                  <a:lnTo>
                                    <a:pt x="450" y="79"/>
                                  </a:lnTo>
                                  <a:lnTo>
                                    <a:pt x="461" y="68"/>
                                  </a:lnTo>
                                  <a:lnTo>
                                    <a:pt x="461" y="51"/>
                                  </a:lnTo>
                                  <a:lnTo>
                                    <a:pt x="448" y="0"/>
                                  </a:lnTo>
                                  <a:lnTo>
                                    <a:pt x="0" y="112"/>
                                  </a:lnTo>
                                  <a:close/>
                                </a:path>
                              </a:pathLst>
                            </a:custGeom>
                            <a:solidFill>
                              <a:schemeClr val="bg1"/>
                            </a:solidFill>
                            <a:ln w="6350">
                              <a:solidFill>
                                <a:schemeClr val="accent1">
                                  <a:lumMod val="40000"/>
                                  <a:lumOff val="60000"/>
                                </a:schemeClr>
                              </a:solidFill>
                              <a:round/>
                              <a:headEnd/>
                              <a:tailEnd/>
                            </a:ln>
                          </p:spPr>
                          <p:txBody>
                            <a:bodyPr/>
                            <a:lstStyle/>
                            <a:p>
                              <a:endParaRPr lang="en-US" sz="960" b="1" dirty="0">
                                <a:latin typeface="+mj-lt"/>
                              </a:endParaRPr>
                            </a:p>
                          </p:txBody>
                        </p:sp>
                        <p:sp>
                          <p:nvSpPr>
                            <p:cNvPr id="1166" name="Freeform 47">
                              <a:extLst>
                                <a:ext uri="{FF2B5EF4-FFF2-40B4-BE49-F238E27FC236}">
                                  <a16:creationId xmlns:a16="http://schemas.microsoft.com/office/drawing/2014/main" id="{5F4923E5-CE67-5BBF-83AA-F6402E7A2027}"/>
                                </a:ext>
                              </a:extLst>
                            </p:cNvPr>
                            <p:cNvSpPr>
                              <a:spLocks/>
                            </p:cNvSpPr>
                            <p:nvPr/>
                          </p:nvSpPr>
                          <p:spPr bwMode="gray">
                            <a:xfrm>
                              <a:off x="8531716" y="2724358"/>
                              <a:ext cx="258781" cy="519677"/>
                            </a:xfrm>
                            <a:custGeom>
                              <a:avLst/>
                              <a:gdLst>
                                <a:gd name="T0" fmla="*/ 0 w 447"/>
                                <a:gd name="T1" fmla="*/ 0 h 966"/>
                                <a:gd name="T2" fmla="*/ 0 w 447"/>
                                <a:gd name="T3" fmla="*/ 0 h 966"/>
                                <a:gd name="T4" fmla="*/ 0 w 447"/>
                                <a:gd name="T5" fmla="*/ 0 h 966"/>
                                <a:gd name="T6" fmla="*/ 0 w 447"/>
                                <a:gd name="T7" fmla="*/ 0 h 966"/>
                                <a:gd name="T8" fmla="*/ 0 w 447"/>
                                <a:gd name="T9" fmla="*/ 0 h 966"/>
                                <a:gd name="T10" fmla="*/ 0 w 447"/>
                                <a:gd name="T11" fmla="*/ 0 h 966"/>
                                <a:gd name="T12" fmla="*/ 0 w 447"/>
                                <a:gd name="T13" fmla="*/ 0 h 966"/>
                                <a:gd name="T14" fmla="*/ 0 w 447"/>
                                <a:gd name="T15" fmla="*/ 0 h 966"/>
                                <a:gd name="T16" fmla="*/ 0 w 447"/>
                                <a:gd name="T17" fmla="*/ 0 h 966"/>
                                <a:gd name="T18" fmla="*/ 0 w 447"/>
                                <a:gd name="T19" fmla="*/ 0 h 966"/>
                                <a:gd name="T20" fmla="*/ 0 w 447"/>
                                <a:gd name="T21" fmla="*/ 0 h 966"/>
                                <a:gd name="T22" fmla="*/ 0 w 447"/>
                                <a:gd name="T23" fmla="*/ 0 h 966"/>
                                <a:gd name="T24" fmla="*/ 0 w 447"/>
                                <a:gd name="T25" fmla="*/ 0 h 966"/>
                                <a:gd name="T26" fmla="*/ 0 w 447"/>
                                <a:gd name="T27" fmla="*/ 0 h 966"/>
                                <a:gd name="T28" fmla="*/ 0 w 447"/>
                                <a:gd name="T29" fmla="*/ 0 h 966"/>
                                <a:gd name="T30" fmla="*/ 0 w 447"/>
                                <a:gd name="T31" fmla="*/ 0 h 966"/>
                                <a:gd name="T32" fmla="*/ 0 w 447"/>
                                <a:gd name="T33" fmla="*/ 0 h 966"/>
                                <a:gd name="T34" fmla="*/ 0 w 447"/>
                                <a:gd name="T35" fmla="*/ 0 h 966"/>
                                <a:gd name="T36" fmla="*/ 0 w 447"/>
                                <a:gd name="T37" fmla="*/ 0 h 966"/>
                                <a:gd name="T38" fmla="*/ 0 w 447"/>
                                <a:gd name="T39" fmla="*/ 0 h 966"/>
                                <a:gd name="T40" fmla="*/ 0 w 447"/>
                                <a:gd name="T41" fmla="*/ 0 h 966"/>
                                <a:gd name="T42" fmla="*/ 0 w 447"/>
                                <a:gd name="T43" fmla="*/ 0 h 966"/>
                                <a:gd name="T44" fmla="*/ 0 w 447"/>
                                <a:gd name="T45" fmla="*/ 0 h 966"/>
                                <a:gd name="T46" fmla="*/ 0 w 447"/>
                                <a:gd name="T47" fmla="*/ 0 h 966"/>
                                <a:gd name="T48" fmla="*/ 0 w 447"/>
                                <a:gd name="T49" fmla="*/ 0 h 966"/>
                                <a:gd name="T50" fmla="*/ 0 w 447"/>
                                <a:gd name="T51" fmla="*/ 0 h 966"/>
                                <a:gd name="T52" fmla="*/ 0 w 447"/>
                                <a:gd name="T53" fmla="*/ 0 h 966"/>
                                <a:gd name="T54" fmla="*/ 0 w 447"/>
                                <a:gd name="T55" fmla="*/ 0 h 966"/>
                                <a:gd name="T56" fmla="*/ 0 w 447"/>
                                <a:gd name="T57" fmla="*/ 0 h 966"/>
                                <a:gd name="T58" fmla="*/ 0 w 447"/>
                                <a:gd name="T59" fmla="*/ 0 h 966"/>
                                <a:gd name="T60" fmla="*/ 0 w 447"/>
                                <a:gd name="T61" fmla="*/ 0 h 966"/>
                                <a:gd name="T62" fmla="*/ 0 w 447"/>
                                <a:gd name="T63" fmla="*/ 0 h 966"/>
                                <a:gd name="T64" fmla="*/ 0 w 447"/>
                                <a:gd name="T65" fmla="*/ 0 h 966"/>
                                <a:gd name="T66" fmla="*/ 0 w 447"/>
                                <a:gd name="T67" fmla="*/ 0 h 966"/>
                                <a:gd name="T68" fmla="*/ 0 w 447"/>
                                <a:gd name="T69" fmla="*/ 0 h 966"/>
                                <a:gd name="T70" fmla="*/ 0 w 447"/>
                                <a:gd name="T71" fmla="*/ 0 h 966"/>
                                <a:gd name="T72" fmla="*/ 0 w 447"/>
                                <a:gd name="T73" fmla="*/ 0 h 966"/>
                                <a:gd name="T74" fmla="*/ 0 w 447"/>
                                <a:gd name="T75" fmla="*/ 0 h 966"/>
                                <a:gd name="T76" fmla="*/ 0 w 447"/>
                                <a:gd name="T77" fmla="*/ 0 h 966"/>
                                <a:gd name="T78" fmla="*/ 0 w 447"/>
                                <a:gd name="T79" fmla="*/ 0 h 966"/>
                                <a:gd name="T80" fmla="*/ 0 w 447"/>
                                <a:gd name="T81" fmla="*/ 0 h 966"/>
                                <a:gd name="T82" fmla="*/ 0 w 447"/>
                                <a:gd name="T83" fmla="*/ 0 h 966"/>
                                <a:gd name="T84" fmla="*/ 0 w 447"/>
                                <a:gd name="T85" fmla="*/ 0 h 966"/>
                                <a:gd name="T86" fmla="*/ 0 w 447"/>
                                <a:gd name="T87" fmla="*/ 0 h 966"/>
                                <a:gd name="T88" fmla="*/ 0 w 447"/>
                                <a:gd name="T89" fmla="*/ 0 h 966"/>
                                <a:gd name="T90" fmla="*/ 0 w 447"/>
                                <a:gd name="T91" fmla="*/ 0 h 966"/>
                                <a:gd name="T92" fmla="*/ 0 w 447"/>
                                <a:gd name="T93" fmla="*/ 0 h 966"/>
                                <a:gd name="T94" fmla="*/ 0 w 447"/>
                                <a:gd name="T95" fmla="*/ 0 h 966"/>
                                <a:gd name="T96" fmla="*/ 0 w 447"/>
                                <a:gd name="T97" fmla="*/ 0 h 966"/>
                                <a:gd name="T98" fmla="*/ 0 w 447"/>
                                <a:gd name="T99" fmla="*/ 0 h 966"/>
                                <a:gd name="T100" fmla="*/ 0 w 447"/>
                                <a:gd name="T101" fmla="*/ 0 h 96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47"/>
                                <a:gd name="T154" fmla="*/ 0 h 966"/>
                                <a:gd name="T155" fmla="*/ 447 w 447"/>
                                <a:gd name="T156" fmla="*/ 966 h 96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47" h="966">
                                  <a:moveTo>
                                    <a:pt x="442" y="814"/>
                                  </a:moveTo>
                                  <a:lnTo>
                                    <a:pt x="425" y="806"/>
                                  </a:lnTo>
                                  <a:lnTo>
                                    <a:pt x="406" y="812"/>
                                  </a:lnTo>
                                  <a:lnTo>
                                    <a:pt x="384" y="847"/>
                                  </a:lnTo>
                                  <a:lnTo>
                                    <a:pt x="359" y="856"/>
                                  </a:lnTo>
                                  <a:lnTo>
                                    <a:pt x="365" y="878"/>
                                  </a:lnTo>
                                  <a:lnTo>
                                    <a:pt x="359" y="885"/>
                                  </a:lnTo>
                                  <a:lnTo>
                                    <a:pt x="351" y="878"/>
                                  </a:lnTo>
                                  <a:lnTo>
                                    <a:pt x="343" y="885"/>
                                  </a:lnTo>
                                  <a:lnTo>
                                    <a:pt x="340" y="896"/>
                                  </a:lnTo>
                                  <a:lnTo>
                                    <a:pt x="40" y="966"/>
                                  </a:lnTo>
                                  <a:lnTo>
                                    <a:pt x="35" y="946"/>
                                  </a:lnTo>
                                  <a:lnTo>
                                    <a:pt x="13" y="924"/>
                                  </a:lnTo>
                                  <a:lnTo>
                                    <a:pt x="16" y="889"/>
                                  </a:lnTo>
                                  <a:lnTo>
                                    <a:pt x="24" y="878"/>
                                  </a:lnTo>
                                  <a:lnTo>
                                    <a:pt x="13" y="845"/>
                                  </a:lnTo>
                                  <a:lnTo>
                                    <a:pt x="0" y="702"/>
                                  </a:lnTo>
                                  <a:lnTo>
                                    <a:pt x="0" y="658"/>
                                  </a:lnTo>
                                  <a:lnTo>
                                    <a:pt x="16" y="573"/>
                                  </a:lnTo>
                                  <a:lnTo>
                                    <a:pt x="33" y="518"/>
                                  </a:lnTo>
                                  <a:lnTo>
                                    <a:pt x="35" y="480"/>
                                  </a:lnTo>
                                  <a:lnTo>
                                    <a:pt x="18" y="450"/>
                                  </a:lnTo>
                                  <a:lnTo>
                                    <a:pt x="18" y="417"/>
                                  </a:lnTo>
                                  <a:lnTo>
                                    <a:pt x="29" y="397"/>
                                  </a:lnTo>
                                  <a:lnTo>
                                    <a:pt x="84" y="351"/>
                                  </a:lnTo>
                                  <a:lnTo>
                                    <a:pt x="115" y="274"/>
                                  </a:lnTo>
                                  <a:lnTo>
                                    <a:pt x="84" y="230"/>
                                  </a:lnTo>
                                  <a:lnTo>
                                    <a:pt x="79" y="208"/>
                                  </a:lnTo>
                                  <a:lnTo>
                                    <a:pt x="90" y="197"/>
                                  </a:lnTo>
                                  <a:lnTo>
                                    <a:pt x="90" y="180"/>
                                  </a:lnTo>
                                  <a:lnTo>
                                    <a:pt x="77" y="129"/>
                                  </a:lnTo>
                                  <a:lnTo>
                                    <a:pt x="88" y="63"/>
                                  </a:lnTo>
                                  <a:lnTo>
                                    <a:pt x="71" y="41"/>
                                  </a:lnTo>
                                  <a:lnTo>
                                    <a:pt x="77" y="33"/>
                                  </a:lnTo>
                                  <a:lnTo>
                                    <a:pt x="95" y="33"/>
                                  </a:lnTo>
                                  <a:lnTo>
                                    <a:pt x="104" y="11"/>
                                  </a:lnTo>
                                  <a:lnTo>
                                    <a:pt x="121" y="17"/>
                                  </a:lnTo>
                                  <a:lnTo>
                                    <a:pt x="139" y="13"/>
                                  </a:lnTo>
                                  <a:lnTo>
                                    <a:pt x="154" y="0"/>
                                  </a:lnTo>
                                  <a:lnTo>
                                    <a:pt x="351" y="592"/>
                                  </a:lnTo>
                                  <a:lnTo>
                                    <a:pt x="354" y="603"/>
                                  </a:lnTo>
                                  <a:lnTo>
                                    <a:pt x="351" y="628"/>
                                  </a:lnTo>
                                  <a:lnTo>
                                    <a:pt x="354" y="639"/>
                                  </a:lnTo>
                                  <a:lnTo>
                                    <a:pt x="403" y="677"/>
                                  </a:lnTo>
                                  <a:lnTo>
                                    <a:pt x="414" y="680"/>
                                  </a:lnTo>
                                  <a:lnTo>
                                    <a:pt x="420" y="699"/>
                                  </a:lnTo>
                                  <a:lnTo>
                                    <a:pt x="420" y="713"/>
                                  </a:lnTo>
                                  <a:lnTo>
                                    <a:pt x="447" y="760"/>
                                  </a:lnTo>
                                  <a:lnTo>
                                    <a:pt x="442" y="768"/>
                                  </a:lnTo>
                                  <a:lnTo>
                                    <a:pt x="442" y="792"/>
                                  </a:lnTo>
                                  <a:lnTo>
                                    <a:pt x="442" y="814"/>
                                  </a:lnTo>
                                  <a:close/>
                                </a:path>
                              </a:pathLst>
                            </a:custGeom>
                            <a:solidFill>
                              <a:schemeClr val="bg1"/>
                            </a:solidFill>
                            <a:ln w="6350">
                              <a:solidFill>
                                <a:schemeClr val="accent1">
                                  <a:lumMod val="20000"/>
                                  <a:lumOff val="80000"/>
                                </a:schemeClr>
                              </a:solidFill>
                              <a:round/>
                              <a:headEnd/>
                              <a:tailEnd/>
                            </a:ln>
                          </p:spPr>
                          <p:txBody>
                            <a:bodyPr/>
                            <a:lstStyle/>
                            <a:p>
                              <a:endParaRPr lang="en-US" sz="960" b="1" dirty="0">
                                <a:latin typeface="+mj-lt"/>
                              </a:endParaRPr>
                            </a:p>
                          </p:txBody>
                        </p:sp>
                        <p:sp>
                          <p:nvSpPr>
                            <p:cNvPr id="1167" name="Freeform 49">
                              <a:extLst>
                                <a:ext uri="{FF2B5EF4-FFF2-40B4-BE49-F238E27FC236}">
                                  <a16:creationId xmlns:a16="http://schemas.microsoft.com/office/drawing/2014/main" id="{875373B2-1FCC-6D50-5754-DBDB3ECF05CB}"/>
                                </a:ext>
                              </a:extLst>
                            </p:cNvPr>
                            <p:cNvSpPr>
                              <a:spLocks/>
                            </p:cNvSpPr>
                            <p:nvPr/>
                          </p:nvSpPr>
                          <p:spPr bwMode="gray">
                            <a:xfrm>
                              <a:off x="3975337" y="4694800"/>
                              <a:ext cx="1384011" cy="664032"/>
                            </a:xfrm>
                            <a:custGeom>
                              <a:avLst/>
                              <a:gdLst>
                                <a:gd name="T0" fmla="*/ 0 w 2394"/>
                                <a:gd name="T1" fmla="*/ 0 h 1237"/>
                                <a:gd name="T2" fmla="*/ 0 w 2394"/>
                                <a:gd name="T3" fmla="*/ 0 h 1237"/>
                                <a:gd name="T4" fmla="*/ 0 w 2394"/>
                                <a:gd name="T5" fmla="*/ 0 h 1237"/>
                                <a:gd name="T6" fmla="*/ 0 w 2394"/>
                                <a:gd name="T7" fmla="*/ 0 h 1237"/>
                                <a:gd name="T8" fmla="*/ 0 w 2394"/>
                                <a:gd name="T9" fmla="*/ 0 h 1237"/>
                                <a:gd name="T10" fmla="*/ 0 w 2394"/>
                                <a:gd name="T11" fmla="*/ 0 h 1237"/>
                                <a:gd name="T12" fmla="*/ 0 w 2394"/>
                                <a:gd name="T13" fmla="*/ 0 h 1237"/>
                                <a:gd name="T14" fmla="*/ 0 w 2394"/>
                                <a:gd name="T15" fmla="*/ 0 h 1237"/>
                                <a:gd name="T16" fmla="*/ 0 w 2394"/>
                                <a:gd name="T17" fmla="*/ 0 h 1237"/>
                                <a:gd name="T18" fmla="*/ 0 w 2394"/>
                                <a:gd name="T19" fmla="*/ 0 h 1237"/>
                                <a:gd name="T20" fmla="*/ 0 w 2394"/>
                                <a:gd name="T21" fmla="*/ 0 h 1237"/>
                                <a:gd name="T22" fmla="*/ 0 w 2394"/>
                                <a:gd name="T23" fmla="*/ 0 h 1237"/>
                                <a:gd name="T24" fmla="*/ 0 w 2394"/>
                                <a:gd name="T25" fmla="*/ 0 h 1237"/>
                                <a:gd name="T26" fmla="*/ 0 w 2394"/>
                                <a:gd name="T27" fmla="*/ 0 h 1237"/>
                                <a:gd name="T28" fmla="*/ 0 w 2394"/>
                                <a:gd name="T29" fmla="*/ 0 h 1237"/>
                                <a:gd name="T30" fmla="*/ 0 w 2394"/>
                                <a:gd name="T31" fmla="*/ 0 h 1237"/>
                                <a:gd name="T32" fmla="*/ 0 w 2394"/>
                                <a:gd name="T33" fmla="*/ 0 h 1237"/>
                                <a:gd name="T34" fmla="*/ 0 w 2394"/>
                                <a:gd name="T35" fmla="*/ 0 h 1237"/>
                                <a:gd name="T36" fmla="*/ 0 w 2394"/>
                                <a:gd name="T37" fmla="*/ 0 h 1237"/>
                                <a:gd name="T38" fmla="*/ 0 w 2394"/>
                                <a:gd name="T39" fmla="*/ 0 h 1237"/>
                                <a:gd name="T40" fmla="*/ 0 w 2394"/>
                                <a:gd name="T41" fmla="*/ 0 h 1237"/>
                                <a:gd name="T42" fmla="*/ 0 w 2394"/>
                                <a:gd name="T43" fmla="*/ 0 h 1237"/>
                                <a:gd name="T44" fmla="*/ 0 w 2394"/>
                                <a:gd name="T45" fmla="*/ 0 h 1237"/>
                                <a:gd name="T46" fmla="*/ 0 w 2394"/>
                                <a:gd name="T47" fmla="*/ 0 h 1237"/>
                                <a:gd name="T48" fmla="*/ 0 w 2394"/>
                                <a:gd name="T49" fmla="*/ 0 h 1237"/>
                                <a:gd name="T50" fmla="*/ 0 w 2394"/>
                                <a:gd name="T51" fmla="*/ 0 h 1237"/>
                                <a:gd name="T52" fmla="*/ 0 w 2394"/>
                                <a:gd name="T53" fmla="*/ 0 h 1237"/>
                                <a:gd name="T54" fmla="*/ 0 w 2394"/>
                                <a:gd name="T55" fmla="*/ 0 h 1237"/>
                                <a:gd name="T56" fmla="*/ 0 w 2394"/>
                                <a:gd name="T57" fmla="*/ 0 h 1237"/>
                                <a:gd name="T58" fmla="*/ 0 w 2394"/>
                                <a:gd name="T59" fmla="*/ 0 h 1237"/>
                                <a:gd name="T60" fmla="*/ 0 w 2394"/>
                                <a:gd name="T61" fmla="*/ 0 h 1237"/>
                                <a:gd name="T62" fmla="*/ 0 w 2394"/>
                                <a:gd name="T63" fmla="*/ 0 h 1237"/>
                                <a:gd name="T64" fmla="*/ 0 w 2394"/>
                                <a:gd name="T65" fmla="*/ 0 h 1237"/>
                                <a:gd name="T66" fmla="*/ 0 w 2394"/>
                                <a:gd name="T67" fmla="*/ 0 h 1237"/>
                                <a:gd name="T68" fmla="*/ 0 w 2394"/>
                                <a:gd name="T69" fmla="*/ 0 h 123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394"/>
                                <a:gd name="T106" fmla="*/ 0 h 1237"/>
                                <a:gd name="T107" fmla="*/ 2394 w 2394"/>
                                <a:gd name="T108" fmla="*/ 1237 h 123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394" h="1237">
                                  <a:moveTo>
                                    <a:pt x="2343" y="60"/>
                                  </a:moveTo>
                                  <a:lnTo>
                                    <a:pt x="283" y="16"/>
                                  </a:lnTo>
                                  <a:lnTo>
                                    <a:pt x="11" y="0"/>
                                  </a:lnTo>
                                  <a:lnTo>
                                    <a:pt x="0" y="170"/>
                                  </a:lnTo>
                                  <a:lnTo>
                                    <a:pt x="836" y="219"/>
                                  </a:lnTo>
                                  <a:lnTo>
                                    <a:pt x="814" y="896"/>
                                  </a:lnTo>
                                  <a:lnTo>
                                    <a:pt x="845" y="901"/>
                                  </a:lnTo>
                                  <a:lnTo>
                                    <a:pt x="861" y="916"/>
                                  </a:lnTo>
                                  <a:lnTo>
                                    <a:pt x="902" y="967"/>
                                  </a:lnTo>
                                  <a:lnTo>
                                    <a:pt x="922" y="976"/>
                                  </a:lnTo>
                                  <a:lnTo>
                                    <a:pt x="979" y="971"/>
                                  </a:lnTo>
                                  <a:lnTo>
                                    <a:pt x="999" y="954"/>
                                  </a:lnTo>
                                  <a:lnTo>
                                    <a:pt x="1031" y="971"/>
                                  </a:lnTo>
                                  <a:lnTo>
                                    <a:pt x="1040" y="987"/>
                                  </a:lnTo>
                                  <a:lnTo>
                                    <a:pt x="1036" y="1004"/>
                                  </a:lnTo>
                                  <a:lnTo>
                                    <a:pt x="1053" y="1028"/>
                                  </a:lnTo>
                                  <a:lnTo>
                                    <a:pt x="1062" y="1033"/>
                                  </a:lnTo>
                                  <a:lnTo>
                                    <a:pt x="1139" y="1048"/>
                                  </a:lnTo>
                                  <a:lnTo>
                                    <a:pt x="1166" y="1061"/>
                                  </a:lnTo>
                                  <a:lnTo>
                                    <a:pt x="1182" y="1061"/>
                                  </a:lnTo>
                                  <a:lnTo>
                                    <a:pt x="1188" y="1055"/>
                                  </a:lnTo>
                                  <a:lnTo>
                                    <a:pt x="1210" y="1050"/>
                                  </a:lnTo>
                                  <a:lnTo>
                                    <a:pt x="1229" y="1077"/>
                                  </a:lnTo>
                                  <a:lnTo>
                                    <a:pt x="1258" y="1092"/>
                                  </a:lnTo>
                                  <a:lnTo>
                                    <a:pt x="1278" y="1070"/>
                                  </a:lnTo>
                                  <a:lnTo>
                                    <a:pt x="1352" y="1081"/>
                                  </a:lnTo>
                                  <a:lnTo>
                                    <a:pt x="1352" y="1092"/>
                                  </a:lnTo>
                                  <a:lnTo>
                                    <a:pt x="1385" y="1119"/>
                                  </a:lnTo>
                                  <a:lnTo>
                                    <a:pt x="1396" y="1124"/>
                                  </a:lnTo>
                                  <a:lnTo>
                                    <a:pt x="1396" y="1160"/>
                                  </a:lnTo>
                                  <a:lnTo>
                                    <a:pt x="1451" y="1171"/>
                                  </a:lnTo>
                                  <a:lnTo>
                                    <a:pt x="1462" y="1135"/>
                                  </a:lnTo>
                                  <a:lnTo>
                                    <a:pt x="1484" y="1127"/>
                                  </a:lnTo>
                                  <a:lnTo>
                                    <a:pt x="1552" y="1179"/>
                                  </a:lnTo>
                                  <a:lnTo>
                                    <a:pt x="1563" y="1179"/>
                                  </a:lnTo>
                                  <a:lnTo>
                                    <a:pt x="1594" y="1157"/>
                                  </a:lnTo>
                                  <a:lnTo>
                                    <a:pt x="1618" y="1157"/>
                                  </a:lnTo>
                                  <a:lnTo>
                                    <a:pt x="1621" y="1171"/>
                                  </a:lnTo>
                                  <a:lnTo>
                                    <a:pt x="1616" y="1201"/>
                                  </a:lnTo>
                                  <a:lnTo>
                                    <a:pt x="1627" y="1223"/>
                                  </a:lnTo>
                                  <a:lnTo>
                                    <a:pt x="1645" y="1209"/>
                                  </a:lnTo>
                                  <a:lnTo>
                                    <a:pt x="1643" y="1190"/>
                                  </a:lnTo>
                                  <a:lnTo>
                                    <a:pt x="1665" y="1160"/>
                                  </a:lnTo>
                                  <a:lnTo>
                                    <a:pt x="1693" y="1143"/>
                                  </a:lnTo>
                                  <a:lnTo>
                                    <a:pt x="1704" y="1146"/>
                                  </a:lnTo>
                                  <a:lnTo>
                                    <a:pt x="1706" y="1168"/>
                                  </a:lnTo>
                                  <a:lnTo>
                                    <a:pt x="1739" y="1179"/>
                                  </a:lnTo>
                                  <a:lnTo>
                                    <a:pt x="1752" y="1179"/>
                                  </a:lnTo>
                                  <a:lnTo>
                                    <a:pt x="1763" y="1162"/>
                                  </a:lnTo>
                                  <a:lnTo>
                                    <a:pt x="1785" y="1165"/>
                                  </a:lnTo>
                                  <a:lnTo>
                                    <a:pt x="1791" y="1171"/>
                                  </a:lnTo>
                                  <a:lnTo>
                                    <a:pt x="1791" y="1179"/>
                                  </a:lnTo>
                                  <a:lnTo>
                                    <a:pt x="1818" y="1193"/>
                                  </a:lnTo>
                                  <a:lnTo>
                                    <a:pt x="1862" y="1223"/>
                                  </a:lnTo>
                                  <a:lnTo>
                                    <a:pt x="1909" y="1187"/>
                                  </a:lnTo>
                                  <a:lnTo>
                                    <a:pt x="1926" y="1179"/>
                                  </a:lnTo>
                                  <a:lnTo>
                                    <a:pt x="1989" y="1173"/>
                                  </a:lnTo>
                                  <a:lnTo>
                                    <a:pt x="2040" y="1154"/>
                                  </a:lnTo>
                                  <a:lnTo>
                                    <a:pt x="2060" y="1151"/>
                                  </a:lnTo>
                                  <a:lnTo>
                                    <a:pt x="2084" y="1151"/>
                                  </a:lnTo>
                                  <a:lnTo>
                                    <a:pt x="2148" y="1160"/>
                                  </a:lnTo>
                                  <a:lnTo>
                                    <a:pt x="2189" y="1146"/>
                                  </a:lnTo>
                                  <a:lnTo>
                                    <a:pt x="2198" y="1138"/>
                                  </a:lnTo>
                                  <a:lnTo>
                                    <a:pt x="2337" y="1212"/>
                                  </a:lnTo>
                                  <a:lnTo>
                                    <a:pt x="2361" y="1220"/>
                                  </a:lnTo>
                                  <a:lnTo>
                                    <a:pt x="2372" y="1234"/>
                                  </a:lnTo>
                                  <a:lnTo>
                                    <a:pt x="2387" y="1237"/>
                                  </a:lnTo>
                                  <a:lnTo>
                                    <a:pt x="2394" y="620"/>
                                  </a:lnTo>
                                  <a:lnTo>
                                    <a:pt x="2345" y="235"/>
                                  </a:lnTo>
                                  <a:lnTo>
                                    <a:pt x="2343" y="60"/>
                                  </a:lnTo>
                                  <a:close/>
                                </a:path>
                              </a:pathLst>
                            </a:custGeom>
                            <a:solidFill>
                              <a:schemeClr val="accent1">
                                <a:lumMod val="40000"/>
                                <a:lumOff val="60000"/>
                              </a:schemeClr>
                            </a:solidFill>
                            <a:ln w="6350">
                              <a:solidFill>
                                <a:srgbClr val="FFFFFF"/>
                              </a:solidFill>
                              <a:round/>
                              <a:headEnd/>
                              <a:tailEnd/>
                            </a:ln>
                          </p:spPr>
                          <p:txBody>
                            <a:bodyPr/>
                            <a:lstStyle/>
                            <a:p>
                              <a:endParaRPr lang="en-US" sz="960" b="1" dirty="0">
                                <a:latin typeface="+mj-lt"/>
                              </a:endParaRPr>
                            </a:p>
                          </p:txBody>
                        </p:sp>
                        <p:sp>
                          <p:nvSpPr>
                            <p:cNvPr id="1168" name="Freeform 50">
                              <a:extLst>
                                <a:ext uri="{FF2B5EF4-FFF2-40B4-BE49-F238E27FC236}">
                                  <a16:creationId xmlns:a16="http://schemas.microsoft.com/office/drawing/2014/main" id="{32DB4752-EF13-6585-C7FE-60FD7B555977}"/>
                                </a:ext>
                              </a:extLst>
                            </p:cNvPr>
                            <p:cNvSpPr>
                              <a:spLocks/>
                            </p:cNvSpPr>
                            <p:nvPr/>
                          </p:nvSpPr>
                          <p:spPr bwMode="gray">
                            <a:xfrm>
                              <a:off x="3965484" y="2446765"/>
                              <a:ext cx="1068510" cy="615912"/>
                            </a:xfrm>
                            <a:custGeom>
                              <a:avLst/>
                              <a:gdLst>
                                <a:gd name="T0" fmla="*/ 0 w 1827"/>
                                <a:gd name="T1" fmla="*/ 0 h 1141"/>
                                <a:gd name="T2" fmla="*/ 0 w 1827"/>
                                <a:gd name="T3" fmla="*/ 0 h 1141"/>
                                <a:gd name="T4" fmla="*/ 0 w 1827"/>
                                <a:gd name="T5" fmla="*/ 0 h 1141"/>
                                <a:gd name="T6" fmla="*/ 0 w 1827"/>
                                <a:gd name="T7" fmla="*/ 0 h 1141"/>
                                <a:gd name="T8" fmla="*/ 0 w 1827"/>
                                <a:gd name="T9" fmla="*/ 0 h 1141"/>
                                <a:gd name="T10" fmla="*/ 0 w 1827"/>
                                <a:gd name="T11" fmla="*/ 0 h 1141"/>
                                <a:gd name="T12" fmla="*/ 0 w 1827"/>
                                <a:gd name="T13" fmla="*/ 0 h 1141"/>
                                <a:gd name="T14" fmla="*/ 0 w 1827"/>
                                <a:gd name="T15" fmla="*/ 0 h 1141"/>
                                <a:gd name="T16" fmla="*/ 0 w 1827"/>
                                <a:gd name="T17" fmla="*/ 0 h 1141"/>
                                <a:gd name="T18" fmla="*/ 0 w 1827"/>
                                <a:gd name="T19" fmla="*/ 0 h 1141"/>
                                <a:gd name="T20" fmla="*/ 0 w 1827"/>
                                <a:gd name="T21" fmla="*/ 0 h 1141"/>
                                <a:gd name="T22" fmla="*/ 0 w 1827"/>
                                <a:gd name="T23" fmla="*/ 0 h 1141"/>
                                <a:gd name="T24" fmla="*/ 0 w 1827"/>
                                <a:gd name="T25" fmla="*/ 0 h 1141"/>
                                <a:gd name="T26" fmla="*/ 0 w 1827"/>
                                <a:gd name="T27" fmla="*/ 0 h 1141"/>
                                <a:gd name="T28" fmla="*/ 0 w 1827"/>
                                <a:gd name="T29" fmla="*/ 0 h 1141"/>
                                <a:gd name="T30" fmla="*/ 0 w 1827"/>
                                <a:gd name="T31" fmla="*/ 0 h 1141"/>
                                <a:gd name="T32" fmla="*/ 0 w 1827"/>
                                <a:gd name="T33" fmla="*/ 0 h 1141"/>
                                <a:gd name="T34" fmla="*/ 0 w 1827"/>
                                <a:gd name="T35" fmla="*/ 0 h 1141"/>
                                <a:gd name="T36" fmla="*/ 0 w 1827"/>
                                <a:gd name="T37" fmla="*/ 0 h 1141"/>
                                <a:gd name="T38" fmla="*/ 0 w 1827"/>
                                <a:gd name="T39" fmla="*/ 0 h 1141"/>
                                <a:gd name="T40" fmla="*/ 0 w 1827"/>
                                <a:gd name="T41" fmla="*/ 0 h 114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27"/>
                                <a:gd name="T64" fmla="*/ 0 h 1141"/>
                                <a:gd name="T65" fmla="*/ 1827 w 1827"/>
                                <a:gd name="T66" fmla="*/ 1141 h 114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27" h="1141">
                                  <a:moveTo>
                                    <a:pt x="0" y="1062"/>
                                  </a:moveTo>
                                  <a:lnTo>
                                    <a:pt x="88" y="0"/>
                                  </a:lnTo>
                                  <a:lnTo>
                                    <a:pt x="560" y="33"/>
                                  </a:lnTo>
                                  <a:lnTo>
                                    <a:pt x="894" y="58"/>
                                  </a:lnTo>
                                  <a:lnTo>
                                    <a:pt x="1681" y="80"/>
                                  </a:lnTo>
                                  <a:lnTo>
                                    <a:pt x="1685" y="107"/>
                                  </a:lnTo>
                                  <a:lnTo>
                                    <a:pt x="1709" y="189"/>
                                  </a:lnTo>
                                  <a:lnTo>
                                    <a:pt x="1701" y="214"/>
                                  </a:lnTo>
                                  <a:lnTo>
                                    <a:pt x="1692" y="271"/>
                                  </a:lnTo>
                                  <a:lnTo>
                                    <a:pt x="1696" y="370"/>
                                  </a:lnTo>
                                  <a:lnTo>
                                    <a:pt x="1718" y="482"/>
                                  </a:lnTo>
                                  <a:lnTo>
                                    <a:pt x="1747" y="515"/>
                                  </a:lnTo>
                                  <a:lnTo>
                                    <a:pt x="1766" y="618"/>
                                  </a:lnTo>
                                  <a:lnTo>
                                    <a:pt x="1772" y="792"/>
                                  </a:lnTo>
                                  <a:lnTo>
                                    <a:pt x="1783" y="829"/>
                                  </a:lnTo>
                                  <a:lnTo>
                                    <a:pt x="1783" y="891"/>
                                  </a:lnTo>
                                  <a:lnTo>
                                    <a:pt x="1786" y="919"/>
                                  </a:lnTo>
                                  <a:lnTo>
                                    <a:pt x="1827" y="1042"/>
                                  </a:lnTo>
                                  <a:lnTo>
                                    <a:pt x="1821" y="1089"/>
                                  </a:lnTo>
                                  <a:lnTo>
                                    <a:pt x="1824" y="1141"/>
                                  </a:lnTo>
                                  <a:lnTo>
                                    <a:pt x="0" y="1062"/>
                                  </a:lnTo>
                                  <a:close/>
                                </a:path>
                              </a:pathLst>
                            </a:custGeom>
                            <a:solidFill>
                              <a:schemeClr val="bg1"/>
                            </a:solidFill>
                            <a:ln w="6350">
                              <a:solidFill>
                                <a:schemeClr val="accent1">
                                  <a:lumMod val="40000"/>
                                  <a:lumOff val="60000"/>
                                </a:schemeClr>
                              </a:solidFill>
                              <a:round/>
                              <a:headEnd/>
                              <a:tailEnd/>
                            </a:ln>
                          </p:spPr>
                          <p:txBody>
                            <a:bodyPr anchor="ctr"/>
                            <a:lstStyle/>
                            <a:p>
                              <a:pPr algn="ctr"/>
                              <a:r>
                                <a:rPr lang="en-US" sz="850" dirty="0">
                                  <a:latin typeface="+mj-lt"/>
                                </a:rPr>
                                <a:t>ND</a:t>
                              </a:r>
                            </a:p>
                          </p:txBody>
                        </p:sp>
                        <p:sp>
                          <p:nvSpPr>
                            <p:cNvPr id="1169" name="Freeform 52">
                              <a:extLst>
                                <a:ext uri="{FF2B5EF4-FFF2-40B4-BE49-F238E27FC236}">
                                  <a16:creationId xmlns:a16="http://schemas.microsoft.com/office/drawing/2014/main" id="{38A5DED3-DF13-B49B-16F5-E76C62545A34}"/>
                                </a:ext>
                              </a:extLst>
                            </p:cNvPr>
                            <p:cNvSpPr>
                              <a:spLocks/>
                            </p:cNvSpPr>
                            <p:nvPr/>
                          </p:nvSpPr>
                          <p:spPr bwMode="gray">
                            <a:xfrm>
                              <a:off x="4894932" y="6362094"/>
                              <a:ext cx="106285" cy="105860"/>
                            </a:xfrm>
                            <a:custGeom>
                              <a:avLst/>
                              <a:gdLst>
                                <a:gd name="T0" fmla="*/ 0 w 183"/>
                                <a:gd name="T1" fmla="*/ 0 h 195"/>
                                <a:gd name="T2" fmla="*/ 0 w 183"/>
                                <a:gd name="T3" fmla="*/ 0 h 195"/>
                                <a:gd name="T4" fmla="*/ 0 w 183"/>
                                <a:gd name="T5" fmla="*/ 0 h 195"/>
                                <a:gd name="T6" fmla="*/ 0 w 183"/>
                                <a:gd name="T7" fmla="*/ 0 h 195"/>
                                <a:gd name="T8" fmla="*/ 0 w 183"/>
                                <a:gd name="T9" fmla="*/ 0 h 195"/>
                                <a:gd name="T10" fmla="*/ 0 60000 65536"/>
                                <a:gd name="T11" fmla="*/ 0 60000 65536"/>
                                <a:gd name="T12" fmla="*/ 0 60000 65536"/>
                                <a:gd name="T13" fmla="*/ 0 60000 65536"/>
                                <a:gd name="T14" fmla="*/ 0 60000 65536"/>
                                <a:gd name="T15" fmla="*/ 0 w 183"/>
                                <a:gd name="T16" fmla="*/ 0 h 195"/>
                                <a:gd name="T17" fmla="*/ 183 w 183"/>
                                <a:gd name="T18" fmla="*/ 195 h 195"/>
                              </a:gdLst>
                              <a:ahLst/>
                              <a:cxnLst>
                                <a:cxn ang="T10">
                                  <a:pos x="T0" y="T1"/>
                                </a:cxn>
                                <a:cxn ang="T11">
                                  <a:pos x="T2" y="T3"/>
                                </a:cxn>
                                <a:cxn ang="T12">
                                  <a:pos x="T4" y="T5"/>
                                </a:cxn>
                                <a:cxn ang="T13">
                                  <a:pos x="T6" y="T7"/>
                                </a:cxn>
                                <a:cxn ang="T14">
                                  <a:pos x="T8" y="T9"/>
                                </a:cxn>
                              </a:cxnLst>
                              <a:rect l="T15" t="T16" r="T17" b="T18"/>
                              <a:pathLst>
                                <a:path w="183" h="195">
                                  <a:moveTo>
                                    <a:pt x="46" y="110"/>
                                  </a:moveTo>
                                  <a:lnTo>
                                    <a:pt x="183" y="0"/>
                                  </a:lnTo>
                                  <a:lnTo>
                                    <a:pt x="24" y="195"/>
                                  </a:lnTo>
                                  <a:lnTo>
                                    <a:pt x="0" y="184"/>
                                  </a:lnTo>
                                  <a:lnTo>
                                    <a:pt x="46" y="110"/>
                                  </a:lnTo>
                                  <a:close/>
                                </a:path>
                              </a:pathLst>
                            </a:custGeom>
                            <a:solidFill>
                              <a:srgbClr val="EAEAEA"/>
                            </a:solidFill>
                            <a:ln w="6350">
                              <a:solidFill>
                                <a:srgbClr val="969696"/>
                              </a:solidFill>
                              <a:round/>
                              <a:headEnd/>
                              <a:tailEnd/>
                            </a:ln>
                          </p:spPr>
                          <p:txBody>
                            <a:bodyPr/>
                            <a:lstStyle/>
                            <a:p>
                              <a:endParaRPr lang="en-US" sz="960" b="1" dirty="0">
                                <a:latin typeface="+mj-lt"/>
                              </a:endParaRPr>
                            </a:p>
                          </p:txBody>
                        </p:sp>
                        <p:sp>
                          <p:nvSpPr>
                            <p:cNvPr id="1170" name="Freeform 53">
                              <a:extLst>
                                <a:ext uri="{FF2B5EF4-FFF2-40B4-BE49-F238E27FC236}">
                                  <a16:creationId xmlns:a16="http://schemas.microsoft.com/office/drawing/2014/main" id="{F0C7C12D-6928-E2F5-F545-F8BE4F0D5F5B}"/>
                                </a:ext>
                              </a:extLst>
                            </p:cNvPr>
                            <p:cNvSpPr>
                              <a:spLocks/>
                            </p:cNvSpPr>
                            <p:nvPr/>
                          </p:nvSpPr>
                          <p:spPr bwMode="gray">
                            <a:xfrm>
                              <a:off x="4894932" y="6362094"/>
                              <a:ext cx="106285" cy="105860"/>
                            </a:xfrm>
                            <a:custGeom>
                              <a:avLst/>
                              <a:gdLst>
                                <a:gd name="T0" fmla="*/ 0 w 183"/>
                                <a:gd name="T1" fmla="*/ 0 h 195"/>
                                <a:gd name="T2" fmla="*/ 0 w 183"/>
                                <a:gd name="T3" fmla="*/ 0 h 195"/>
                                <a:gd name="T4" fmla="*/ 0 w 183"/>
                                <a:gd name="T5" fmla="*/ 0 h 195"/>
                                <a:gd name="T6" fmla="*/ 0 w 183"/>
                                <a:gd name="T7" fmla="*/ 0 h 195"/>
                                <a:gd name="T8" fmla="*/ 0 w 183"/>
                                <a:gd name="T9" fmla="*/ 0 h 195"/>
                                <a:gd name="T10" fmla="*/ 0 60000 65536"/>
                                <a:gd name="T11" fmla="*/ 0 60000 65536"/>
                                <a:gd name="T12" fmla="*/ 0 60000 65536"/>
                                <a:gd name="T13" fmla="*/ 0 60000 65536"/>
                                <a:gd name="T14" fmla="*/ 0 60000 65536"/>
                                <a:gd name="T15" fmla="*/ 0 w 183"/>
                                <a:gd name="T16" fmla="*/ 0 h 195"/>
                                <a:gd name="T17" fmla="*/ 183 w 183"/>
                                <a:gd name="T18" fmla="*/ 195 h 195"/>
                              </a:gdLst>
                              <a:ahLst/>
                              <a:cxnLst>
                                <a:cxn ang="T10">
                                  <a:pos x="T0" y="T1"/>
                                </a:cxn>
                                <a:cxn ang="T11">
                                  <a:pos x="T2" y="T3"/>
                                </a:cxn>
                                <a:cxn ang="T12">
                                  <a:pos x="T4" y="T5"/>
                                </a:cxn>
                                <a:cxn ang="T13">
                                  <a:pos x="T6" y="T7"/>
                                </a:cxn>
                                <a:cxn ang="T14">
                                  <a:pos x="T8" y="T9"/>
                                </a:cxn>
                              </a:cxnLst>
                              <a:rect l="T15" t="T16" r="T17" b="T18"/>
                              <a:pathLst>
                                <a:path w="183" h="195">
                                  <a:moveTo>
                                    <a:pt x="46" y="110"/>
                                  </a:moveTo>
                                  <a:lnTo>
                                    <a:pt x="183" y="0"/>
                                  </a:lnTo>
                                  <a:lnTo>
                                    <a:pt x="24" y="195"/>
                                  </a:lnTo>
                                  <a:lnTo>
                                    <a:pt x="0" y="184"/>
                                  </a:lnTo>
                                  <a:lnTo>
                                    <a:pt x="46" y="110"/>
                                  </a:lnTo>
                                  <a:close/>
                                </a:path>
                              </a:pathLst>
                            </a:custGeom>
                            <a:solidFill>
                              <a:srgbClr val="BFBFBF"/>
                            </a:solidFill>
                            <a:ln w="6350">
                              <a:solidFill>
                                <a:srgbClr val="FFFFFF"/>
                              </a:solidFill>
                              <a:round/>
                              <a:headEnd/>
                              <a:tailEnd/>
                            </a:ln>
                          </p:spPr>
                          <p:txBody>
                            <a:bodyPr/>
                            <a:lstStyle/>
                            <a:p>
                              <a:endParaRPr lang="en-US" sz="960" b="1" dirty="0">
                                <a:latin typeface="+mj-lt"/>
                              </a:endParaRPr>
                            </a:p>
                          </p:txBody>
                        </p:sp>
                        <p:sp>
                          <p:nvSpPr>
                            <p:cNvPr id="1171" name="Freeform 54">
                              <a:extLst>
                                <a:ext uri="{FF2B5EF4-FFF2-40B4-BE49-F238E27FC236}">
                                  <a16:creationId xmlns:a16="http://schemas.microsoft.com/office/drawing/2014/main" id="{D4D4BED7-D072-1CF6-E82B-3AA2A43D81AF}"/>
                                </a:ext>
                              </a:extLst>
                            </p:cNvPr>
                            <p:cNvSpPr>
                              <a:spLocks noEditPoints="1"/>
                            </p:cNvSpPr>
                            <p:nvPr/>
                          </p:nvSpPr>
                          <p:spPr bwMode="gray">
                            <a:xfrm>
                              <a:off x="7103804" y="4025957"/>
                              <a:ext cx="1263864" cy="652001"/>
                            </a:xfrm>
                            <a:custGeom>
                              <a:avLst/>
                              <a:gdLst>
                                <a:gd name="T0" fmla="*/ 0 w 2190"/>
                                <a:gd name="T1" fmla="*/ 0 h 1214"/>
                                <a:gd name="T2" fmla="*/ 0 w 2190"/>
                                <a:gd name="T3" fmla="*/ 0 h 1214"/>
                                <a:gd name="T4" fmla="*/ 0 w 2190"/>
                                <a:gd name="T5" fmla="*/ 0 h 1214"/>
                                <a:gd name="T6" fmla="*/ 0 w 2190"/>
                                <a:gd name="T7" fmla="*/ 0 h 1214"/>
                                <a:gd name="T8" fmla="*/ 0 w 2190"/>
                                <a:gd name="T9" fmla="*/ 0 h 1214"/>
                                <a:gd name="T10" fmla="*/ 0 w 2190"/>
                                <a:gd name="T11" fmla="*/ 0 h 1214"/>
                                <a:gd name="T12" fmla="*/ 0 w 2190"/>
                                <a:gd name="T13" fmla="*/ 0 h 1214"/>
                                <a:gd name="T14" fmla="*/ 0 w 2190"/>
                                <a:gd name="T15" fmla="*/ 0 h 1214"/>
                                <a:gd name="T16" fmla="*/ 0 w 2190"/>
                                <a:gd name="T17" fmla="*/ 0 h 1214"/>
                                <a:gd name="T18" fmla="*/ 0 w 2190"/>
                                <a:gd name="T19" fmla="*/ 0 h 1214"/>
                                <a:gd name="T20" fmla="*/ 0 w 2190"/>
                                <a:gd name="T21" fmla="*/ 0 h 1214"/>
                                <a:gd name="T22" fmla="*/ 0 w 2190"/>
                                <a:gd name="T23" fmla="*/ 0 h 1214"/>
                                <a:gd name="T24" fmla="*/ 0 w 2190"/>
                                <a:gd name="T25" fmla="*/ 0 h 1214"/>
                                <a:gd name="T26" fmla="*/ 0 w 2190"/>
                                <a:gd name="T27" fmla="*/ 0 h 1214"/>
                                <a:gd name="T28" fmla="*/ 0 w 2190"/>
                                <a:gd name="T29" fmla="*/ 0 h 1214"/>
                                <a:gd name="T30" fmla="*/ 0 w 2190"/>
                                <a:gd name="T31" fmla="*/ 0 h 1214"/>
                                <a:gd name="T32" fmla="*/ 0 w 2190"/>
                                <a:gd name="T33" fmla="*/ 0 h 1214"/>
                                <a:gd name="T34" fmla="*/ 0 w 2190"/>
                                <a:gd name="T35" fmla="*/ 0 h 1214"/>
                                <a:gd name="T36" fmla="*/ 0 w 2190"/>
                                <a:gd name="T37" fmla="*/ 0 h 1214"/>
                                <a:gd name="T38" fmla="*/ 0 w 2190"/>
                                <a:gd name="T39" fmla="*/ 0 h 1214"/>
                                <a:gd name="T40" fmla="*/ 0 w 2190"/>
                                <a:gd name="T41" fmla="*/ 0 h 1214"/>
                                <a:gd name="T42" fmla="*/ 0 w 2190"/>
                                <a:gd name="T43" fmla="*/ 0 h 1214"/>
                                <a:gd name="T44" fmla="*/ 0 w 2190"/>
                                <a:gd name="T45" fmla="*/ 0 h 1214"/>
                                <a:gd name="T46" fmla="*/ 0 w 2190"/>
                                <a:gd name="T47" fmla="*/ 0 h 1214"/>
                                <a:gd name="T48" fmla="*/ 0 w 2190"/>
                                <a:gd name="T49" fmla="*/ 0 h 1214"/>
                                <a:gd name="T50" fmla="*/ 0 w 2190"/>
                                <a:gd name="T51" fmla="*/ 0 h 1214"/>
                                <a:gd name="T52" fmla="*/ 0 w 2190"/>
                                <a:gd name="T53" fmla="*/ 0 h 1214"/>
                                <a:gd name="T54" fmla="*/ 0 w 2190"/>
                                <a:gd name="T55" fmla="*/ 0 h 1214"/>
                                <a:gd name="T56" fmla="*/ 0 w 2190"/>
                                <a:gd name="T57" fmla="*/ 0 h 1214"/>
                                <a:gd name="T58" fmla="*/ 0 w 2190"/>
                                <a:gd name="T59" fmla="*/ 0 h 1214"/>
                                <a:gd name="T60" fmla="*/ 0 w 2190"/>
                                <a:gd name="T61" fmla="*/ 0 h 1214"/>
                                <a:gd name="T62" fmla="*/ 0 w 2190"/>
                                <a:gd name="T63" fmla="*/ 0 h 1214"/>
                                <a:gd name="T64" fmla="*/ 0 w 2190"/>
                                <a:gd name="T65" fmla="*/ 0 h 1214"/>
                                <a:gd name="T66" fmla="*/ 0 w 2190"/>
                                <a:gd name="T67" fmla="*/ 0 h 1214"/>
                                <a:gd name="T68" fmla="*/ 0 w 2190"/>
                                <a:gd name="T69" fmla="*/ 0 h 1214"/>
                                <a:gd name="T70" fmla="*/ 0 w 2190"/>
                                <a:gd name="T71" fmla="*/ 0 h 1214"/>
                                <a:gd name="T72" fmla="*/ 0 w 2190"/>
                                <a:gd name="T73" fmla="*/ 0 h 1214"/>
                                <a:gd name="T74" fmla="*/ 0 w 2190"/>
                                <a:gd name="T75" fmla="*/ 0 h 1214"/>
                                <a:gd name="T76" fmla="*/ 0 w 2190"/>
                                <a:gd name="T77" fmla="*/ 0 h 1214"/>
                                <a:gd name="T78" fmla="*/ 0 w 2190"/>
                                <a:gd name="T79" fmla="*/ 0 h 1214"/>
                                <a:gd name="T80" fmla="*/ 0 w 2190"/>
                                <a:gd name="T81" fmla="*/ 0 h 1214"/>
                                <a:gd name="T82" fmla="*/ 0 w 2190"/>
                                <a:gd name="T83" fmla="*/ 0 h 1214"/>
                                <a:gd name="T84" fmla="*/ 0 w 2190"/>
                                <a:gd name="T85" fmla="*/ 0 h 1214"/>
                                <a:gd name="T86" fmla="*/ 0 w 2190"/>
                                <a:gd name="T87" fmla="*/ 0 h 1214"/>
                                <a:gd name="T88" fmla="*/ 0 w 2190"/>
                                <a:gd name="T89" fmla="*/ 0 h 1214"/>
                                <a:gd name="T90" fmla="*/ 0 w 2190"/>
                                <a:gd name="T91" fmla="*/ 0 h 1214"/>
                                <a:gd name="T92" fmla="*/ 0 w 2190"/>
                                <a:gd name="T93" fmla="*/ 0 h 1214"/>
                                <a:gd name="T94" fmla="*/ 0 w 2190"/>
                                <a:gd name="T95" fmla="*/ 0 h 1214"/>
                                <a:gd name="T96" fmla="*/ 0 w 2190"/>
                                <a:gd name="T97" fmla="*/ 0 h 121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190"/>
                                <a:gd name="T148" fmla="*/ 0 h 1214"/>
                                <a:gd name="T149" fmla="*/ 2190 w 2190"/>
                                <a:gd name="T150" fmla="*/ 1214 h 121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190" h="1214">
                                  <a:moveTo>
                                    <a:pt x="2077" y="378"/>
                                  </a:moveTo>
                                  <a:lnTo>
                                    <a:pt x="2085" y="380"/>
                                  </a:lnTo>
                                  <a:lnTo>
                                    <a:pt x="2088" y="411"/>
                                  </a:lnTo>
                                  <a:lnTo>
                                    <a:pt x="2085" y="428"/>
                                  </a:lnTo>
                                  <a:lnTo>
                                    <a:pt x="2063" y="452"/>
                                  </a:lnTo>
                                  <a:lnTo>
                                    <a:pt x="2052" y="474"/>
                                  </a:lnTo>
                                  <a:lnTo>
                                    <a:pt x="2044" y="529"/>
                                  </a:lnTo>
                                  <a:lnTo>
                                    <a:pt x="2052" y="578"/>
                                  </a:lnTo>
                                  <a:lnTo>
                                    <a:pt x="2052" y="630"/>
                                  </a:lnTo>
                                  <a:lnTo>
                                    <a:pt x="2066" y="668"/>
                                  </a:lnTo>
                                  <a:lnTo>
                                    <a:pt x="2074" y="617"/>
                                  </a:lnTo>
                                  <a:lnTo>
                                    <a:pt x="2091" y="564"/>
                                  </a:lnTo>
                                  <a:lnTo>
                                    <a:pt x="2124" y="487"/>
                                  </a:lnTo>
                                  <a:lnTo>
                                    <a:pt x="2137" y="455"/>
                                  </a:lnTo>
                                  <a:lnTo>
                                    <a:pt x="2146" y="424"/>
                                  </a:lnTo>
                                  <a:lnTo>
                                    <a:pt x="2143" y="380"/>
                                  </a:lnTo>
                                  <a:lnTo>
                                    <a:pt x="2146" y="364"/>
                                  </a:lnTo>
                                  <a:lnTo>
                                    <a:pt x="2184" y="334"/>
                                  </a:lnTo>
                                  <a:lnTo>
                                    <a:pt x="2190" y="320"/>
                                  </a:lnTo>
                                  <a:lnTo>
                                    <a:pt x="2099" y="351"/>
                                  </a:lnTo>
                                  <a:lnTo>
                                    <a:pt x="2077" y="378"/>
                                  </a:lnTo>
                                  <a:close/>
                                  <a:moveTo>
                                    <a:pt x="2091" y="883"/>
                                  </a:moveTo>
                                  <a:lnTo>
                                    <a:pt x="1392" y="1017"/>
                                  </a:lnTo>
                                  <a:lnTo>
                                    <a:pt x="656" y="1138"/>
                                  </a:lnTo>
                                  <a:lnTo>
                                    <a:pt x="643" y="1133"/>
                                  </a:lnTo>
                                  <a:lnTo>
                                    <a:pt x="612" y="1140"/>
                                  </a:lnTo>
                                  <a:lnTo>
                                    <a:pt x="536" y="1149"/>
                                  </a:lnTo>
                                  <a:lnTo>
                                    <a:pt x="541" y="1135"/>
                                  </a:lnTo>
                                  <a:lnTo>
                                    <a:pt x="464" y="1149"/>
                                  </a:lnTo>
                                  <a:lnTo>
                                    <a:pt x="464" y="1157"/>
                                  </a:lnTo>
                                  <a:lnTo>
                                    <a:pt x="0" y="1214"/>
                                  </a:lnTo>
                                  <a:lnTo>
                                    <a:pt x="20" y="1195"/>
                                  </a:lnTo>
                                  <a:lnTo>
                                    <a:pt x="118" y="1149"/>
                                  </a:lnTo>
                                  <a:lnTo>
                                    <a:pt x="129" y="1124"/>
                                  </a:lnTo>
                                  <a:lnTo>
                                    <a:pt x="184" y="1085"/>
                                  </a:lnTo>
                                  <a:lnTo>
                                    <a:pt x="187" y="1061"/>
                                  </a:lnTo>
                                  <a:lnTo>
                                    <a:pt x="195" y="1047"/>
                                  </a:lnTo>
                                  <a:lnTo>
                                    <a:pt x="222" y="1030"/>
                                  </a:lnTo>
                                  <a:lnTo>
                                    <a:pt x="226" y="1001"/>
                                  </a:lnTo>
                                  <a:lnTo>
                                    <a:pt x="253" y="975"/>
                                  </a:lnTo>
                                  <a:lnTo>
                                    <a:pt x="395" y="852"/>
                                  </a:lnTo>
                                  <a:lnTo>
                                    <a:pt x="404" y="825"/>
                                  </a:lnTo>
                                  <a:lnTo>
                                    <a:pt x="415" y="833"/>
                                  </a:lnTo>
                                  <a:lnTo>
                                    <a:pt x="404" y="861"/>
                                  </a:lnTo>
                                  <a:lnTo>
                                    <a:pt x="448" y="902"/>
                                  </a:lnTo>
                                  <a:lnTo>
                                    <a:pt x="508" y="924"/>
                                  </a:lnTo>
                                  <a:lnTo>
                                    <a:pt x="536" y="927"/>
                                  </a:lnTo>
                                  <a:lnTo>
                                    <a:pt x="569" y="899"/>
                                  </a:lnTo>
                                  <a:lnTo>
                                    <a:pt x="571" y="880"/>
                                  </a:lnTo>
                                  <a:lnTo>
                                    <a:pt x="593" y="869"/>
                                  </a:lnTo>
                                  <a:lnTo>
                                    <a:pt x="615" y="888"/>
                                  </a:lnTo>
                                  <a:lnTo>
                                    <a:pt x="628" y="896"/>
                                  </a:lnTo>
                                  <a:lnTo>
                                    <a:pt x="650" y="891"/>
                                  </a:lnTo>
                                  <a:lnTo>
                                    <a:pt x="720" y="863"/>
                                  </a:lnTo>
                                  <a:lnTo>
                                    <a:pt x="731" y="819"/>
                                  </a:lnTo>
                                  <a:lnTo>
                                    <a:pt x="738" y="819"/>
                                  </a:lnTo>
                                  <a:lnTo>
                                    <a:pt x="755" y="833"/>
                                  </a:lnTo>
                                  <a:lnTo>
                                    <a:pt x="810" y="784"/>
                                  </a:lnTo>
                                  <a:lnTo>
                                    <a:pt x="828" y="795"/>
                                  </a:lnTo>
                                  <a:lnTo>
                                    <a:pt x="876" y="734"/>
                                  </a:lnTo>
                                  <a:lnTo>
                                    <a:pt x="865" y="710"/>
                                  </a:lnTo>
                                  <a:lnTo>
                                    <a:pt x="867" y="668"/>
                                  </a:lnTo>
                                  <a:lnTo>
                                    <a:pt x="914" y="581"/>
                                  </a:lnTo>
                                  <a:lnTo>
                                    <a:pt x="975" y="353"/>
                                  </a:lnTo>
                                  <a:lnTo>
                                    <a:pt x="986" y="351"/>
                                  </a:lnTo>
                                  <a:lnTo>
                                    <a:pt x="1019" y="373"/>
                                  </a:lnTo>
                                  <a:lnTo>
                                    <a:pt x="1024" y="386"/>
                                  </a:lnTo>
                                  <a:lnTo>
                                    <a:pt x="1040" y="406"/>
                                  </a:lnTo>
                                  <a:lnTo>
                                    <a:pt x="1076" y="397"/>
                                  </a:lnTo>
                                  <a:lnTo>
                                    <a:pt x="1100" y="356"/>
                                  </a:lnTo>
                                  <a:lnTo>
                                    <a:pt x="1122" y="270"/>
                                  </a:lnTo>
                                  <a:lnTo>
                                    <a:pt x="1142" y="239"/>
                                  </a:lnTo>
                                  <a:lnTo>
                                    <a:pt x="1175" y="252"/>
                                  </a:lnTo>
                                  <a:lnTo>
                                    <a:pt x="1197" y="202"/>
                                  </a:lnTo>
                                  <a:lnTo>
                                    <a:pt x="1219" y="195"/>
                                  </a:lnTo>
                                  <a:lnTo>
                                    <a:pt x="1238" y="167"/>
                                  </a:lnTo>
                                  <a:lnTo>
                                    <a:pt x="1254" y="120"/>
                                  </a:lnTo>
                                  <a:lnTo>
                                    <a:pt x="1268" y="109"/>
                                  </a:lnTo>
                                  <a:lnTo>
                                    <a:pt x="1271" y="98"/>
                                  </a:lnTo>
                                  <a:lnTo>
                                    <a:pt x="1260" y="87"/>
                                  </a:lnTo>
                                  <a:lnTo>
                                    <a:pt x="1265" y="19"/>
                                  </a:lnTo>
                                  <a:lnTo>
                                    <a:pt x="1271" y="8"/>
                                  </a:lnTo>
                                  <a:lnTo>
                                    <a:pt x="1282" y="0"/>
                                  </a:lnTo>
                                  <a:lnTo>
                                    <a:pt x="1408" y="79"/>
                                  </a:lnTo>
                                  <a:lnTo>
                                    <a:pt x="1427" y="85"/>
                                  </a:lnTo>
                                  <a:lnTo>
                                    <a:pt x="1432" y="79"/>
                                  </a:lnTo>
                                  <a:lnTo>
                                    <a:pt x="1447" y="10"/>
                                  </a:lnTo>
                                  <a:lnTo>
                                    <a:pt x="1468" y="10"/>
                                  </a:lnTo>
                                  <a:lnTo>
                                    <a:pt x="1490" y="19"/>
                                  </a:lnTo>
                                  <a:lnTo>
                                    <a:pt x="1517" y="26"/>
                                  </a:lnTo>
                                  <a:lnTo>
                                    <a:pt x="1501" y="54"/>
                                  </a:lnTo>
                                  <a:lnTo>
                                    <a:pt x="1531" y="87"/>
                                  </a:lnTo>
                                  <a:lnTo>
                                    <a:pt x="1583" y="87"/>
                                  </a:lnTo>
                                  <a:lnTo>
                                    <a:pt x="1608" y="112"/>
                                  </a:lnTo>
                                  <a:lnTo>
                                    <a:pt x="1641" y="125"/>
                                  </a:lnTo>
                                  <a:lnTo>
                                    <a:pt x="1665" y="156"/>
                                  </a:lnTo>
                                  <a:lnTo>
                                    <a:pt x="1660" y="173"/>
                                  </a:lnTo>
                                  <a:lnTo>
                                    <a:pt x="1627" y="233"/>
                                  </a:lnTo>
                                  <a:lnTo>
                                    <a:pt x="1605" y="287"/>
                                  </a:lnTo>
                                  <a:lnTo>
                                    <a:pt x="1610" y="325"/>
                                  </a:lnTo>
                                  <a:lnTo>
                                    <a:pt x="1652" y="329"/>
                                  </a:lnTo>
                                  <a:lnTo>
                                    <a:pt x="1687" y="307"/>
                                  </a:lnTo>
                                  <a:lnTo>
                                    <a:pt x="1715" y="340"/>
                                  </a:lnTo>
                                  <a:lnTo>
                                    <a:pt x="1731" y="347"/>
                                  </a:lnTo>
                                  <a:lnTo>
                                    <a:pt x="1746" y="351"/>
                                  </a:lnTo>
                                  <a:lnTo>
                                    <a:pt x="1767" y="369"/>
                                  </a:lnTo>
                                  <a:lnTo>
                                    <a:pt x="1778" y="373"/>
                                  </a:lnTo>
                                  <a:lnTo>
                                    <a:pt x="1797" y="362"/>
                                  </a:lnTo>
                                  <a:lnTo>
                                    <a:pt x="1808" y="364"/>
                                  </a:lnTo>
                                  <a:lnTo>
                                    <a:pt x="1871" y="397"/>
                                  </a:lnTo>
                                  <a:lnTo>
                                    <a:pt x="1915" y="411"/>
                                  </a:lnTo>
                                  <a:lnTo>
                                    <a:pt x="1940" y="439"/>
                                  </a:lnTo>
                                  <a:lnTo>
                                    <a:pt x="1937" y="452"/>
                                  </a:lnTo>
                                  <a:lnTo>
                                    <a:pt x="1920" y="466"/>
                                  </a:lnTo>
                                  <a:lnTo>
                                    <a:pt x="1929" y="509"/>
                                  </a:lnTo>
                                  <a:lnTo>
                                    <a:pt x="1920" y="518"/>
                                  </a:lnTo>
                                  <a:lnTo>
                                    <a:pt x="1907" y="526"/>
                                  </a:lnTo>
                                  <a:lnTo>
                                    <a:pt x="1907" y="531"/>
                                  </a:lnTo>
                                  <a:lnTo>
                                    <a:pt x="1957" y="553"/>
                                  </a:lnTo>
                                  <a:lnTo>
                                    <a:pt x="1973" y="589"/>
                                  </a:lnTo>
                                  <a:lnTo>
                                    <a:pt x="1970" y="602"/>
                                  </a:lnTo>
                                  <a:lnTo>
                                    <a:pt x="1962" y="613"/>
                                  </a:lnTo>
                                  <a:lnTo>
                                    <a:pt x="1924" y="606"/>
                                  </a:lnTo>
                                  <a:lnTo>
                                    <a:pt x="1918" y="622"/>
                                  </a:lnTo>
                                  <a:lnTo>
                                    <a:pt x="1931" y="639"/>
                                  </a:lnTo>
                                  <a:lnTo>
                                    <a:pt x="1940" y="635"/>
                                  </a:lnTo>
                                  <a:lnTo>
                                    <a:pt x="1940" y="650"/>
                                  </a:lnTo>
                                  <a:lnTo>
                                    <a:pt x="1918" y="657"/>
                                  </a:lnTo>
                                  <a:lnTo>
                                    <a:pt x="1907" y="657"/>
                                  </a:lnTo>
                                  <a:lnTo>
                                    <a:pt x="1904" y="666"/>
                                  </a:lnTo>
                                  <a:lnTo>
                                    <a:pt x="1918" y="677"/>
                                  </a:lnTo>
                                  <a:lnTo>
                                    <a:pt x="1951" y="679"/>
                                  </a:lnTo>
                                  <a:lnTo>
                                    <a:pt x="1981" y="690"/>
                                  </a:lnTo>
                                  <a:lnTo>
                                    <a:pt x="1989" y="707"/>
                                  </a:lnTo>
                                  <a:lnTo>
                                    <a:pt x="1957" y="740"/>
                                  </a:lnTo>
                                  <a:lnTo>
                                    <a:pt x="1940" y="740"/>
                                  </a:lnTo>
                                  <a:lnTo>
                                    <a:pt x="1898" y="726"/>
                                  </a:lnTo>
                                  <a:lnTo>
                                    <a:pt x="1898" y="742"/>
                                  </a:lnTo>
                                  <a:lnTo>
                                    <a:pt x="1926" y="756"/>
                                  </a:lnTo>
                                  <a:lnTo>
                                    <a:pt x="1951" y="778"/>
                                  </a:lnTo>
                                  <a:lnTo>
                                    <a:pt x="1981" y="767"/>
                                  </a:lnTo>
                                  <a:lnTo>
                                    <a:pt x="2011" y="745"/>
                                  </a:lnTo>
                                  <a:lnTo>
                                    <a:pt x="2041" y="745"/>
                                  </a:lnTo>
                                  <a:lnTo>
                                    <a:pt x="2082" y="745"/>
                                  </a:lnTo>
                                  <a:lnTo>
                                    <a:pt x="2085" y="751"/>
                                  </a:lnTo>
                                  <a:lnTo>
                                    <a:pt x="2118" y="847"/>
                                  </a:lnTo>
                                  <a:lnTo>
                                    <a:pt x="2093" y="869"/>
                                  </a:lnTo>
                                  <a:lnTo>
                                    <a:pt x="2088" y="869"/>
                                  </a:lnTo>
                                  <a:lnTo>
                                    <a:pt x="2091" y="883"/>
                                  </a:lnTo>
                                  <a:close/>
                                </a:path>
                              </a:pathLst>
                            </a:custGeom>
                            <a:solidFill>
                              <a:schemeClr val="bg1"/>
                            </a:solidFill>
                            <a:ln w="6350">
                              <a:solidFill>
                                <a:schemeClr val="accent1">
                                  <a:lumMod val="20000"/>
                                  <a:lumOff val="80000"/>
                                </a:schemeClr>
                              </a:solidFill>
                              <a:round/>
                              <a:headEnd/>
                              <a:tailEnd/>
                            </a:ln>
                          </p:spPr>
                          <p:txBody>
                            <a:bodyPr/>
                            <a:lstStyle/>
                            <a:p>
                              <a:endParaRPr lang="en-US" sz="960" b="1" dirty="0">
                                <a:latin typeface="+mj-lt"/>
                              </a:endParaRPr>
                            </a:p>
                          </p:txBody>
                        </p:sp>
                        <p:sp>
                          <p:nvSpPr>
                            <p:cNvPr id="1172" name="Freeform 55">
                              <a:extLst>
                                <a:ext uri="{FF2B5EF4-FFF2-40B4-BE49-F238E27FC236}">
                                  <a16:creationId xmlns:a16="http://schemas.microsoft.com/office/drawing/2014/main" id="{61187C07-7B39-8402-2B9F-D81047F0BE37}"/>
                                </a:ext>
                              </a:extLst>
                            </p:cNvPr>
                            <p:cNvSpPr>
                              <a:spLocks noEditPoints="1"/>
                            </p:cNvSpPr>
                            <p:nvPr/>
                          </p:nvSpPr>
                          <p:spPr bwMode="gray">
                            <a:xfrm>
                              <a:off x="7515081" y="2854278"/>
                              <a:ext cx="1215343" cy="837256"/>
                            </a:xfrm>
                            <a:custGeom>
                              <a:avLst/>
                              <a:gdLst>
                                <a:gd name="T0" fmla="*/ 0 w 2098"/>
                                <a:gd name="T1" fmla="*/ 0 h 1558"/>
                                <a:gd name="T2" fmla="*/ 0 w 2098"/>
                                <a:gd name="T3" fmla="*/ 0 h 1558"/>
                                <a:gd name="T4" fmla="*/ 0 w 2098"/>
                                <a:gd name="T5" fmla="*/ 0 h 1558"/>
                                <a:gd name="T6" fmla="*/ 0 w 2098"/>
                                <a:gd name="T7" fmla="*/ 0 h 1558"/>
                                <a:gd name="T8" fmla="*/ 0 w 2098"/>
                                <a:gd name="T9" fmla="*/ 0 h 1558"/>
                                <a:gd name="T10" fmla="*/ 0 w 2098"/>
                                <a:gd name="T11" fmla="*/ 0 h 1558"/>
                                <a:gd name="T12" fmla="*/ 0 w 2098"/>
                                <a:gd name="T13" fmla="*/ 0 h 1558"/>
                                <a:gd name="T14" fmla="*/ 0 w 2098"/>
                                <a:gd name="T15" fmla="*/ 0 h 1558"/>
                                <a:gd name="T16" fmla="*/ 0 w 2098"/>
                                <a:gd name="T17" fmla="*/ 0 h 1558"/>
                                <a:gd name="T18" fmla="*/ 0 w 2098"/>
                                <a:gd name="T19" fmla="*/ 0 h 1558"/>
                                <a:gd name="T20" fmla="*/ 0 w 2098"/>
                                <a:gd name="T21" fmla="*/ 0 h 1558"/>
                                <a:gd name="T22" fmla="*/ 0 w 2098"/>
                                <a:gd name="T23" fmla="*/ 0 h 1558"/>
                                <a:gd name="T24" fmla="*/ 0 w 2098"/>
                                <a:gd name="T25" fmla="*/ 0 h 1558"/>
                                <a:gd name="T26" fmla="*/ 0 w 2098"/>
                                <a:gd name="T27" fmla="*/ 0 h 1558"/>
                                <a:gd name="T28" fmla="*/ 0 w 2098"/>
                                <a:gd name="T29" fmla="*/ 0 h 1558"/>
                                <a:gd name="T30" fmla="*/ 0 w 2098"/>
                                <a:gd name="T31" fmla="*/ 0 h 1558"/>
                                <a:gd name="T32" fmla="*/ 0 w 2098"/>
                                <a:gd name="T33" fmla="*/ 0 h 1558"/>
                                <a:gd name="T34" fmla="*/ 0 w 2098"/>
                                <a:gd name="T35" fmla="*/ 0 h 1558"/>
                                <a:gd name="T36" fmla="*/ 0 w 2098"/>
                                <a:gd name="T37" fmla="*/ 0 h 1558"/>
                                <a:gd name="T38" fmla="*/ 0 w 2098"/>
                                <a:gd name="T39" fmla="*/ 0 h 1558"/>
                                <a:gd name="T40" fmla="*/ 0 w 2098"/>
                                <a:gd name="T41" fmla="*/ 0 h 1558"/>
                                <a:gd name="T42" fmla="*/ 0 w 2098"/>
                                <a:gd name="T43" fmla="*/ 0 h 1558"/>
                                <a:gd name="T44" fmla="*/ 0 w 2098"/>
                                <a:gd name="T45" fmla="*/ 0 h 1558"/>
                                <a:gd name="T46" fmla="*/ 0 w 2098"/>
                                <a:gd name="T47" fmla="*/ 0 h 1558"/>
                                <a:gd name="T48" fmla="*/ 0 w 2098"/>
                                <a:gd name="T49" fmla="*/ 0 h 1558"/>
                                <a:gd name="T50" fmla="*/ 0 w 2098"/>
                                <a:gd name="T51" fmla="*/ 0 h 1558"/>
                                <a:gd name="T52" fmla="*/ 0 w 2098"/>
                                <a:gd name="T53" fmla="*/ 0 h 1558"/>
                                <a:gd name="T54" fmla="*/ 0 w 2098"/>
                                <a:gd name="T55" fmla="*/ 0 h 1558"/>
                                <a:gd name="T56" fmla="*/ 0 w 2098"/>
                                <a:gd name="T57" fmla="*/ 0 h 1558"/>
                                <a:gd name="T58" fmla="*/ 0 w 2098"/>
                                <a:gd name="T59" fmla="*/ 0 h 1558"/>
                                <a:gd name="T60" fmla="*/ 0 w 2098"/>
                                <a:gd name="T61" fmla="*/ 0 h 1558"/>
                                <a:gd name="T62" fmla="*/ 0 w 2098"/>
                                <a:gd name="T63" fmla="*/ 0 h 1558"/>
                                <a:gd name="T64" fmla="*/ 0 w 2098"/>
                                <a:gd name="T65" fmla="*/ 0 h 1558"/>
                                <a:gd name="T66" fmla="*/ 0 w 2098"/>
                                <a:gd name="T67" fmla="*/ 0 h 1558"/>
                                <a:gd name="T68" fmla="*/ 0 w 2098"/>
                                <a:gd name="T69" fmla="*/ 0 h 1558"/>
                                <a:gd name="T70" fmla="*/ 0 w 2098"/>
                                <a:gd name="T71" fmla="*/ 0 h 1558"/>
                                <a:gd name="T72" fmla="*/ 0 w 2098"/>
                                <a:gd name="T73" fmla="*/ 0 h 1558"/>
                                <a:gd name="T74" fmla="*/ 0 w 2098"/>
                                <a:gd name="T75" fmla="*/ 0 h 1558"/>
                                <a:gd name="T76" fmla="*/ 0 w 2098"/>
                                <a:gd name="T77" fmla="*/ 0 h 1558"/>
                                <a:gd name="T78" fmla="*/ 0 w 2098"/>
                                <a:gd name="T79" fmla="*/ 0 h 1558"/>
                                <a:gd name="T80" fmla="*/ 0 w 2098"/>
                                <a:gd name="T81" fmla="*/ 0 h 1558"/>
                                <a:gd name="T82" fmla="*/ 0 w 2098"/>
                                <a:gd name="T83" fmla="*/ 0 h 1558"/>
                                <a:gd name="T84" fmla="*/ 0 w 2098"/>
                                <a:gd name="T85" fmla="*/ 0 h 1558"/>
                                <a:gd name="T86" fmla="*/ 0 w 2098"/>
                                <a:gd name="T87" fmla="*/ 0 h 1558"/>
                                <a:gd name="T88" fmla="*/ 0 w 2098"/>
                                <a:gd name="T89" fmla="*/ 0 h 1558"/>
                                <a:gd name="T90" fmla="*/ 0 w 2098"/>
                                <a:gd name="T91" fmla="*/ 0 h 1558"/>
                                <a:gd name="T92" fmla="*/ 0 w 2098"/>
                                <a:gd name="T93" fmla="*/ 0 h 1558"/>
                                <a:gd name="T94" fmla="*/ 0 w 2098"/>
                                <a:gd name="T95" fmla="*/ 0 h 1558"/>
                                <a:gd name="T96" fmla="*/ 0 w 2098"/>
                                <a:gd name="T97" fmla="*/ 0 h 1558"/>
                                <a:gd name="T98" fmla="*/ 0 w 2098"/>
                                <a:gd name="T99" fmla="*/ 0 h 1558"/>
                                <a:gd name="T100" fmla="*/ 0 w 2098"/>
                                <a:gd name="T101" fmla="*/ 0 h 1558"/>
                                <a:gd name="T102" fmla="*/ 0 w 2098"/>
                                <a:gd name="T103" fmla="*/ 0 h 1558"/>
                                <a:gd name="T104" fmla="*/ 0 w 2098"/>
                                <a:gd name="T105" fmla="*/ 0 h 1558"/>
                                <a:gd name="T106" fmla="*/ 0 w 2098"/>
                                <a:gd name="T107" fmla="*/ 0 h 1558"/>
                                <a:gd name="T108" fmla="*/ 0 w 2098"/>
                                <a:gd name="T109" fmla="*/ 0 h 1558"/>
                                <a:gd name="T110" fmla="*/ 0 w 2098"/>
                                <a:gd name="T111" fmla="*/ 0 h 1558"/>
                                <a:gd name="T112" fmla="*/ 0 w 2098"/>
                                <a:gd name="T113" fmla="*/ 0 h 1558"/>
                                <a:gd name="T114" fmla="*/ 0 w 2098"/>
                                <a:gd name="T115" fmla="*/ 0 h 1558"/>
                                <a:gd name="T116" fmla="*/ 0 w 2098"/>
                                <a:gd name="T117" fmla="*/ 0 h 1558"/>
                                <a:gd name="T118" fmla="*/ 0 w 2098"/>
                                <a:gd name="T119" fmla="*/ 0 h 1558"/>
                                <a:gd name="T120" fmla="*/ 0 w 2098"/>
                                <a:gd name="T121" fmla="*/ 0 h 1558"/>
                                <a:gd name="T122" fmla="*/ 0 w 2098"/>
                                <a:gd name="T123" fmla="*/ 0 h 155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098"/>
                                <a:gd name="T187" fmla="*/ 0 h 1558"/>
                                <a:gd name="T188" fmla="*/ 2098 w 2098"/>
                                <a:gd name="T189" fmla="*/ 1558 h 155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098" h="1558">
                                  <a:moveTo>
                                    <a:pt x="1643" y="1476"/>
                                  </a:moveTo>
                                  <a:lnTo>
                                    <a:pt x="1607" y="1558"/>
                                  </a:lnTo>
                                  <a:lnTo>
                                    <a:pt x="1656" y="1558"/>
                                  </a:lnTo>
                                  <a:lnTo>
                                    <a:pt x="1673" y="1544"/>
                                  </a:lnTo>
                                  <a:lnTo>
                                    <a:pt x="1720" y="1533"/>
                                  </a:lnTo>
                                  <a:lnTo>
                                    <a:pt x="1757" y="1514"/>
                                  </a:lnTo>
                                  <a:lnTo>
                                    <a:pt x="1785" y="1500"/>
                                  </a:lnTo>
                                  <a:lnTo>
                                    <a:pt x="1816" y="1470"/>
                                  </a:lnTo>
                                  <a:lnTo>
                                    <a:pt x="1942" y="1386"/>
                                  </a:lnTo>
                                  <a:lnTo>
                                    <a:pt x="1975" y="1364"/>
                                  </a:lnTo>
                                  <a:lnTo>
                                    <a:pt x="2002" y="1342"/>
                                  </a:lnTo>
                                  <a:lnTo>
                                    <a:pt x="2024" y="1333"/>
                                  </a:lnTo>
                                  <a:lnTo>
                                    <a:pt x="2038" y="1316"/>
                                  </a:lnTo>
                                  <a:lnTo>
                                    <a:pt x="2065" y="1300"/>
                                  </a:lnTo>
                                  <a:lnTo>
                                    <a:pt x="2082" y="1289"/>
                                  </a:lnTo>
                                  <a:lnTo>
                                    <a:pt x="2095" y="1259"/>
                                  </a:lnTo>
                                  <a:lnTo>
                                    <a:pt x="2098" y="1248"/>
                                  </a:lnTo>
                                  <a:lnTo>
                                    <a:pt x="2093" y="1243"/>
                                  </a:lnTo>
                                  <a:lnTo>
                                    <a:pt x="2065" y="1270"/>
                                  </a:lnTo>
                                  <a:lnTo>
                                    <a:pt x="2038" y="1278"/>
                                  </a:lnTo>
                                  <a:lnTo>
                                    <a:pt x="2005" y="1292"/>
                                  </a:lnTo>
                                  <a:lnTo>
                                    <a:pt x="1985" y="1309"/>
                                  </a:lnTo>
                                  <a:lnTo>
                                    <a:pt x="1975" y="1331"/>
                                  </a:lnTo>
                                  <a:lnTo>
                                    <a:pt x="1944" y="1344"/>
                                  </a:lnTo>
                                  <a:lnTo>
                                    <a:pt x="1939" y="1336"/>
                                  </a:lnTo>
                                  <a:lnTo>
                                    <a:pt x="1950" y="1314"/>
                                  </a:lnTo>
                                  <a:lnTo>
                                    <a:pt x="1972" y="1289"/>
                                  </a:lnTo>
                                  <a:lnTo>
                                    <a:pt x="1996" y="1248"/>
                                  </a:lnTo>
                                  <a:lnTo>
                                    <a:pt x="1988" y="1240"/>
                                  </a:lnTo>
                                  <a:lnTo>
                                    <a:pt x="1966" y="1261"/>
                                  </a:lnTo>
                                  <a:lnTo>
                                    <a:pt x="1953" y="1283"/>
                                  </a:lnTo>
                                  <a:lnTo>
                                    <a:pt x="1933" y="1303"/>
                                  </a:lnTo>
                                  <a:lnTo>
                                    <a:pt x="1862" y="1342"/>
                                  </a:lnTo>
                                  <a:lnTo>
                                    <a:pt x="1772" y="1388"/>
                                  </a:lnTo>
                                  <a:lnTo>
                                    <a:pt x="1698" y="1424"/>
                                  </a:lnTo>
                                  <a:lnTo>
                                    <a:pt x="1671" y="1437"/>
                                  </a:lnTo>
                                  <a:lnTo>
                                    <a:pt x="1643" y="1476"/>
                                  </a:lnTo>
                                  <a:close/>
                                  <a:moveTo>
                                    <a:pt x="1621" y="1437"/>
                                  </a:moveTo>
                                  <a:lnTo>
                                    <a:pt x="1632" y="1404"/>
                                  </a:lnTo>
                                  <a:lnTo>
                                    <a:pt x="1656" y="1386"/>
                                  </a:lnTo>
                                  <a:lnTo>
                                    <a:pt x="1629" y="1358"/>
                                  </a:lnTo>
                                  <a:lnTo>
                                    <a:pt x="1671" y="1314"/>
                                  </a:lnTo>
                                  <a:lnTo>
                                    <a:pt x="1673" y="1294"/>
                                  </a:lnTo>
                                  <a:lnTo>
                                    <a:pt x="1654" y="1272"/>
                                  </a:lnTo>
                                  <a:lnTo>
                                    <a:pt x="1621" y="1015"/>
                                  </a:lnTo>
                                  <a:lnTo>
                                    <a:pt x="1610" y="1007"/>
                                  </a:lnTo>
                                  <a:lnTo>
                                    <a:pt x="1612" y="765"/>
                                  </a:lnTo>
                                  <a:lnTo>
                                    <a:pt x="1585" y="708"/>
                                  </a:lnTo>
                                  <a:lnTo>
                                    <a:pt x="1566" y="650"/>
                                  </a:lnTo>
                                  <a:lnTo>
                                    <a:pt x="1566" y="600"/>
                                  </a:lnTo>
                                  <a:lnTo>
                                    <a:pt x="1550" y="516"/>
                                  </a:lnTo>
                                  <a:lnTo>
                                    <a:pt x="1522" y="472"/>
                                  </a:lnTo>
                                  <a:lnTo>
                                    <a:pt x="1506" y="472"/>
                                  </a:lnTo>
                                  <a:lnTo>
                                    <a:pt x="1511" y="483"/>
                                  </a:lnTo>
                                  <a:lnTo>
                                    <a:pt x="1503" y="486"/>
                                  </a:lnTo>
                                  <a:lnTo>
                                    <a:pt x="1495" y="472"/>
                                  </a:lnTo>
                                  <a:lnTo>
                                    <a:pt x="1500" y="426"/>
                                  </a:lnTo>
                                  <a:lnTo>
                                    <a:pt x="1456" y="327"/>
                                  </a:lnTo>
                                  <a:lnTo>
                                    <a:pt x="1454" y="288"/>
                                  </a:lnTo>
                                  <a:lnTo>
                                    <a:pt x="1470" y="253"/>
                                  </a:lnTo>
                                  <a:lnTo>
                                    <a:pt x="1456" y="178"/>
                                  </a:lnTo>
                                  <a:lnTo>
                                    <a:pt x="1418" y="77"/>
                                  </a:lnTo>
                                  <a:lnTo>
                                    <a:pt x="1415" y="66"/>
                                  </a:lnTo>
                                  <a:lnTo>
                                    <a:pt x="1401" y="49"/>
                                  </a:lnTo>
                                  <a:lnTo>
                                    <a:pt x="1410" y="33"/>
                                  </a:lnTo>
                                  <a:lnTo>
                                    <a:pt x="1390" y="0"/>
                                  </a:lnTo>
                                  <a:lnTo>
                                    <a:pt x="1061" y="82"/>
                                  </a:lnTo>
                                  <a:lnTo>
                                    <a:pt x="1056" y="71"/>
                                  </a:lnTo>
                                  <a:lnTo>
                                    <a:pt x="1042" y="77"/>
                                  </a:lnTo>
                                  <a:lnTo>
                                    <a:pt x="1017" y="90"/>
                                  </a:lnTo>
                                  <a:lnTo>
                                    <a:pt x="938" y="173"/>
                                  </a:lnTo>
                                  <a:lnTo>
                                    <a:pt x="858" y="283"/>
                                  </a:lnTo>
                                  <a:lnTo>
                                    <a:pt x="845" y="301"/>
                                  </a:lnTo>
                                  <a:lnTo>
                                    <a:pt x="852" y="318"/>
                                  </a:lnTo>
                                  <a:lnTo>
                                    <a:pt x="839" y="362"/>
                                  </a:lnTo>
                                  <a:lnTo>
                                    <a:pt x="823" y="378"/>
                                  </a:lnTo>
                                  <a:lnTo>
                                    <a:pt x="740" y="461"/>
                                  </a:lnTo>
                                  <a:lnTo>
                                    <a:pt x="733" y="477"/>
                                  </a:lnTo>
                                  <a:lnTo>
                                    <a:pt x="743" y="510"/>
                                  </a:lnTo>
                                  <a:lnTo>
                                    <a:pt x="751" y="516"/>
                                  </a:lnTo>
                                  <a:lnTo>
                                    <a:pt x="773" y="513"/>
                                  </a:lnTo>
                                  <a:lnTo>
                                    <a:pt x="790" y="524"/>
                                  </a:lnTo>
                                  <a:lnTo>
                                    <a:pt x="793" y="540"/>
                                  </a:lnTo>
                                  <a:lnTo>
                                    <a:pt x="776" y="560"/>
                                  </a:lnTo>
                                  <a:lnTo>
                                    <a:pt x="784" y="587"/>
                                  </a:lnTo>
                                  <a:lnTo>
                                    <a:pt x="803" y="617"/>
                                  </a:lnTo>
                                  <a:lnTo>
                                    <a:pt x="798" y="666"/>
                                  </a:lnTo>
                                  <a:lnTo>
                                    <a:pt x="746" y="688"/>
                                  </a:lnTo>
                                  <a:lnTo>
                                    <a:pt x="669" y="771"/>
                                  </a:lnTo>
                                  <a:lnTo>
                                    <a:pt x="612" y="789"/>
                                  </a:lnTo>
                                  <a:lnTo>
                                    <a:pt x="480" y="828"/>
                                  </a:lnTo>
                                  <a:lnTo>
                                    <a:pt x="436" y="811"/>
                                  </a:lnTo>
                                  <a:lnTo>
                                    <a:pt x="395" y="804"/>
                                  </a:lnTo>
                                  <a:lnTo>
                                    <a:pt x="326" y="811"/>
                                  </a:lnTo>
                                  <a:lnTo>
                                    <a:pt x="255" y="826"/>
                                  </a:lnTo>
                                  <a:lnTo>
                                    <a:pt x="178" y="855"/>
                                  </a:lnTo>
                                  <a:lnTo>
                                    <a:pt x="142" y="881"/>
                                  </a:lnTo>
                                  <a:lnTo>
                                    <a:pt x="129" y="921"/>
                                  </a:lnTo>
                                  <a:lnTo>
                                    <a:pt x="129" y="952"/>
                                  </a:lnTo>
                                  <a:lnTo>
                                    <a:pt x="180" y="1009"/>
                                  </a:lnTo>
                                  <a:lnTo>
                                    <a:pt x="189" y="1017"/>
                                  </a:lnTo>
                                  <a:lnTo>
                                    <a:pt x="195" y="1045"/>
                                  </a:lnTo>
                                  <a:lnTo>
                                    <a:pt x="186" y="1067"/>
                                  </a:lnTo>
                                  <a:lnTo>
                                    <a:pt x="167" y="1081"/>
                                  </a:lnTo>
                                  <a:lnTo>
                                    <a:pt x="147" y="1130"/>
                                  </a:lnTo>
                                  <a:lnTo>
                                    <a:pt x="41" y="1240"/>
                                  </a:lnTo>
                                  <a:lnTo>
                                    <a:pt x="0" y="1270"/>
                                  </a:lnTo>
                                  <a:lnTo>
                                    <a:pt x="19" y="1360"/>
                                  </a:lnTo>
                                  <a:lnTo>
                                    <a:pt x="1144" y="1136"/>
                                  </a:lnTo>
                                  <a:lnTo>
                                    <a:pt x="1163" y="1149"/>
                                  </a:lnTo>
                                  <a:lnTo>
                                    <a:pt x="1171" y="1169"/>
                                  </a:lnTo>
                                  <a:lnTo>
                                    <a:pt x="1179" y="1177"/>
                                  </a:lnTo>
                                  <a:lnTo>
                                    <a:pt x="1188" y="1174"/>
                                  </a:lnTo>
                                  <a:lnTo>
                                    <a:pt x="1199" y="1185"/>
                                  </a:lnTo>
                                  <a:lnTo>
                                    <a:pt x="1215" y="1191"/>
                                  </a:lnTo>
                                  <a:lnTo>
                                    <a:pt x="1250" y="1256"/>
                                  </a:lnTo>
                                  <a:lnTo>
                                    <a:pt x="1259" y="1281"/>
                                  </a:lnTo>
                                  <a:lnTo>
                                    <a:pt x="1269" y="1292"/>
                                  </a:lnTo>
                                  <a:lnTo>
                                    <a:pt x="1272" y="1300"/>
                                  </a:lnTo>
                                  <a:lnTo>
                                    <a:pt x="1338" y="1305"/>
                                  </a:lnTo>
                                  <a:lnTo>
                                    <a:pt x="1360" y="1325"/>
                                  </a:lnTo>
                                  <a:lnTo>
                                    <a:pt x="1588" y="1404"/>
                                  </a:lnTo>
                                  <a:lnTo>
                                    <a:pt x="1605" y="1443"/>
                                  </a:lnTo>
                                  <a:lnTo>
                                    <a:pt x="1621" y="1437"/>
                                  </a:lnTo>
                                  <a:close/>
                                </a:path>
                              </a:pathLst>
                            </a:custGeom>
                            <a:solidFill>
                              <a:schemeClr val="bg1"/>
                            </a:solidFill>
                            <a:ln w="6350">
                              <a:solidFill>
                                <a:schemeClr val="accent1">
                                  <a:lumMod val="40000"/>
                                  <a:lumOff val="60000"/>
                                </a:schemeClr>
                              </a:solidFill>
                              <a:round/>
                              <a:headEnd/>
                              <a:tailEnd/>
                            </a:ln>
                          </p:spPr>
                          <p:txBody>
                            <a:bodyPr anchor="ctr"/>
                            <a:lstStyle/>
                            <a:p>
                              <a:pPr algn="ctr"/>
                              <a:r>
                                <a:rPr lang="en-US" sz="850" dirty="0">
                                  <a:latin typeface="+mj-lt"/>
                                </a:rPr>
                                <a:t>NY</a:t>
                              </a:r>
                            </a:p>
                          </p:txBody>
                        </p:sp>
                        <p:sp>
                          <p:nvSpPr>
                            <p:cNvPr id="1173" name="TextBox 1172">
                              <a:extLst>
                                <a:ext uri="{FF2B5EF4-FFF2-40B4-BE49-F238E27FC236}">
                                  <a16:creationId xmlns:a16="http://schemas.microsoft.com/office/drawing/2014/main" id="{82658D36-E62D-2086-16C0-B500E6335CAE}"/>
                                </a:ext>
                              </a:extLst>
                            </p:cNvPr>
                            <p:cNvSpPr txBox="1"/>
                            <p:nvPr/>
                          </p:nvSpPr>
                          <p:spPr>
                            <a:xfrm>
                              <a:off x="1457004" y="2783200"/>
                              <a:ext cx="445499" cy="223587"/>
                            </a:xfrm>
                            <a:prstGeom prst="rect">
                              <a:avLst/>
                            </a:prstGeom>
                            <a:noFill/>
                          </p:spPr>
                          <p:txBody>
                            <a:bodyPr wrap="square" rtlCol="0">
                              <a:spAutoFit/>
                            </a:bodyPr>
                            <a:lstStyle/>
                            <a:p>
                              <a:pPr algn="ctr"/>
                              <a:r>
                                <a:rPr lang="en-US" sz="853" dirty="0">
                                  <a:latin typeface="+mj-lt"/>
                                  <a:cs typeface="Arial" pitchFamily="34" charset="0"/>
                                </a:rPr>
                                <a:t>OR</a:t>
                              </a:r>
                            </a:p>
                          </p:txBody>
                        </p:sp>
                        <p:sp>
                          <p:nvSpPr>
                            <p:cNvPr id="1174" name="TextBox 1173">
                              <a:extLst>
                                <a:ext uri="{FF2B5EF4-FFF2-40B4-BE49-F238E27FC236}">
                                  <a16:creationId xmlns:a16="http://schemas.microsoft.com/office/drawing/2014/main" id="{CD31A6E4-97DF-1053-36C2-F830086F9E86}"/>
                                </a:ext>
                              </a:extLst>
                            </p:cNvPr>
                            <p:cNvSpPr txBox="1"/>
                            <p:nvPr/>
                          </p:nvSpPr>
                          <p:spPr>
                            <a:xfrm>
                              <a:off x="2383586" y="4693747"/>
                              <a:ext cx="445499" cy="223587"/>
                            </a:xfrm>
                            <a:prstGeom prst="rect">
                              <a:avLst/>
                            </a:prstGeom>
                            <a:noFill/>
                          </p:spPr>
                          <p:txBody>
                            <a:bodyPr wrap="square" rtlCol="0">
                              <a:spAutoFit/>
                            </a:bodyPr>
                            <a:lstStyle/>
                            <a:p>
                              <a:r>
                                <a:rPr lang="en-US" sz="853" dirty="0">
                                  <a:latin typeface="+mj-lt"/>
                                  <a:cs typeface="Arial" pitchFamily="34" charset="0"/>
                                </a:rPr>
                                <a:t>AZ</a:t>
                              </a:r>
                            </a:p>
                          </p:txBody>
                        </p:sp>
                        <p:sp>
                          <p:nvSpPr>
                            <p:cNvPr id="1175" name="TextBox 1174">
                              <a:extLst>
                                <a:ext uri="{FF2B5EF4-FFF2-40B4-BE49-F238E27FC236}">
                                  <a16:creationId xmlns:a16="http://schemas.microsoft.com/office/drawing/2014/main" id="{A2E6BCAA-DCC3-C689-7B6D-6482F781AC06}"/>
                                </a:ext>
                              </a:extLst>
                            </p:cNvPr>
                            <p:cNvSpPr txBox="1"/>
                            <p:nvPr/>
                          </p:nvSpPr>
                          <p:spPr>
                            <a:xfrm>
                              <a:off x="3287890" y="4879187"/>
                              <a:ext cx="445499" cy="223587"/>
                            </a:xfrm>
                            <a:prstGeom prst="rect">
                              <a:avLst/>
                            </a:prstGeom>
                            <a:noFill/>
                          </p:spPr>
                          <p:txBody>
                            <a:bodyPr wrap="square" rtlCol="0">
                              <a:spAutoFit/>
                            </a:bodyPr>
                            <a:lstStyle/>
                            <a:p>
                              <a:r>
                                <a:rPr lang="en-US" sz="853" dirty="0">
                                  <a:latin typeface="+mj-lt"/>
                                  <a:cs typeface="Arial" pitchFamily="34" charset="0"/>
                                </a:rPr>
                                <a:t>NM</a:t>
                              </a:r>
                            </a:p>
                          </p:txBody>
                        </p:sp>
                        <p:sp>
                          <p:nvSpPr>
                            <p:cNvPr id="1176" name="TextBox 1175">
                              <a:extLst>
                                <a:ext uri="{FF2B5EF4-FFF2-40B4-BE49-F238E27FC236}">
                                  <a16:creationId xmlns:a16="http://schemas.microsoft.com/office/drawing/2014/main" id="{5E4E2B9B-34B0-B4F8-D453-2B22A941E1FF}"/>
                                </a:ext>
                              </a:extLst>
                            </p:cNvPr>
                            <p:cNvSpPr txBox="1"/>
                            <p:nvPr/>
                          </p:nvSpPr>
                          <p:spPr>
                            <a:xfrm>
                              <a:off x="4392571" y="5469563"/>
                              <a:ext cx="445499" cy="223587"/>
                            </a:xfrm>
                            <a:prstGeom prst="rect">
                              <a:avLst/>
                            </a:prstGeom>
                            <a:noFill/>
                          </p:spPr>
                          <p:txBody>
                            <a:bodyPr wrap="square" rtlCol="0">
                              <a:spAutoFit/>
                            </a:bodyPr>
                            <a:lstStyle/>
                            <a:p>
                              <a:r>
                                <a:rPr lang="en-US" sz="853" dirty="0">
                                  <a:latin typeface="+mj-lt"/>
                                  <a:cs typeface="Arial" pitchFamily="34" charset="0"/>
                                </a:rPr>
                                <a:t>TX</a:t>
                              </a:r>
                            </a:p>
                          </p:txBody>
                        </p:sp>
                        <p:sp>
                          <p:nvSpPr>
                            <p:cNvPr id="1177" name="TextBox 1176">
                              <a:extLst>
                                <a:ext uri="{FF2B5EF4-FFF2-40B4-BE49-F238E27FC236}">
                                  <a16:creationId xmlns:a16="http://schemas.microsoft.com/office/drawing/2014/main" id="{6A62C160-AD7E-7586-A661-BE6EAFFE46D7}"/>
                                </a:ext>
                              </a:extLst>
                            </p:cNvPr>
                            <p:cNvSpPr txBox="1"/>
                            <p:nvPr/>
                          </p:nvSpPr>
                          <p:spPr>
                            <a:xfrm>
                              <a:off x="2521834" y="4020022"/>
                              <a:ext cx="445499" cy="223587"/>
                            </a:xfrm>
                            <a:prstGeom prst="rect">
                              <a:avLst/>
                            </a:prstGeom>
                            <a:noFill/>
                          </p:spPr>
                          <p:txBody>
                            <a:bodyPr wrap="square" rtlCol="0">
                              <a:spAutoFit/>
                            </a:bodyPr>
                            <a:lstStyle/>
                            <a:p>
                              <a:r>
                                <a:rPr lang="en-US" sz="853" dirty="0">
                                  <a:latin typeface="+mj-lt"/>
                                  <a:cs typeface="Arial" pitchFamily="34" charset="0"/>
                                </a:rPr>
                                <a:t>UT</a:t>
                              </a:r>
                            </a:p>
                          </p:txBody>
                        </p:sp>
                        <p:sp>
                          <p:nvSpPr>
                            <p:cNvPr id="1178" name="TextBox 1177">
                              <a:extLst>
                                <a:ext uri="{FF2B5EF4-FFF2-40B4-BE49-F238E27FC236}">
                                  <a16:creationId xmlns:a16="http://schemas.microsoft.com/office/drawing/2014/main" id="{70951ABA-03BD-052E-1BBB-85D0A1E51497}"/>
                                </a:ext>
                              </a:extLst>
                            </p:cNvPr>
                            <p:cNvSpPr txBox="1"/>
                            <p:nvPr/>
                          </p:nvSpPr>
                          <p:spPr>
                            <a:xfrm>
                              <a:off x="2218603" y="2930363"/>
                              <a:ext cx="445499" cy="223587"/>
                            </a:xfrm>
                            <a:prstGeom prst="rect">
                              <a:avLst/>
                            </a:prstGeom>
                            <a:noFill/>
                          </p:spPr>
                          <p:txBody>
                            <a:bodyPr wrap="square" rtlCol="0">
                              <a:spAutoFit/>
                            </a:bodyPr>
                            <a:lstStyle/>
                            <a:p>
                              <a:r>
                                <a:rPr lang="en-US" sz="853" dirty="0">
                                  <a:latin typeface="+mj-lt"/>
                                  <a:cs typeface="Arial" pitchFamily="34" charset="0"/>
                                </a:rPr>
                                <a:t>ID</a:t>
                              </a:r>
                            </a:p>
                          </p:txBody>
                        </p:sp>
                        <p:sp>
                          <p:nvSpPr>
                            <p:cNvPr id="1179" name="TextBox 1178">
                              <a:extLst>
                                <a:ext uri="{FF2B5EF4-FFF2-40B4-BE49-F238E27FC236}">
                                  <a16:creationId xmlns:a16="http://schemas.microsoft.com/office/drawing/2014/main" id="{C887554A-A8C8-6CD5-BDC3-365FC095A197}"/>
                                </a:ext>
                              </a:extLst>
                            </p:cNvPr>
                            <p:cNvSpPr txBox="1"/>
                            <p:nvPr/>
                          </p:nvSpPr>
                          <p:spPr>
                            <a:xfrm>
                              <a:off x="2996680" y="2677423"/>
                              <a:ext cx="445499" cy="223587"/>
                            </a:xfrm>
                            <a:prstGeom prst="rect">
                              <a:avLst/>
                            </a:prstGeom>
                            <a:noFill/>
                          </p:spPr>
                          <p:txBody>
                            <a:bodyPr wrap="square" rtlCol="0">
                              <a:spAutoFit/>
                            </a:bodyPr>
                            <a:lstStyle/>
                            <a:p>
                              <a:r>
                                <a:rPr lang="en-US" sz="853" dirty="0">
                                  <a:latin typeface="+mj-lt"/>
                                  <a:cs typeface="Arial" pitchFamily="34" charset="0"/>
                                </a:rPr>
                                <a:t>MT</a:t>
                              </a:r>
                            </a:p>
                          </p:txBody>
                        </p:sp>
                        <p:sp>
                          <p:nvSpPr>
                            <p:cNvPr id="1180" name="TextBox 1179">
                              <a:extLst>
                                <a:ext uri="{FF2B5EF4-FFF2-40B4-BE49-F238E27FC236}">
                                  <a16:creationId xmlns:a16="http://schemas.microsoft.com/office/drawing/2014/main" id="{3D721B4E-2152-AC17-4245-5A4DA983F514}"/>
                                </a:ext>
                              </a:extLst>
                            </p:cNvPr>
                            <p:cNvSpPr txBox="1"/>
                            <p:nvPr/>
                          </p:nvSpPr>
                          <p:spPr>
                            <a:xfrm>
                              <a:off x="4351175" y="3154461"/>
                              <a:ext cx="445499" cy="223587"/>
                            </a:xfrm>
                            <a:prstGeom prst="rect">
                              <a:avLst/>
                            </a:prstGeom>
                            <a:noFill/>
                          </p:spPr>
                          <p:txBody>
                            <a:bodyPr wrap="square" rtlCol="0">
                              <a:spAutoFit/>
                            </a:bodyPr>
                            <a:lstStyle/>
                            <a:p>
                              <a:r>
                                <a:rPr lang="en-US" sz="853" dirty="0">
                                  <a:latin typeface="+mj-lt"/>
                                  <a:cs typeface="Arial" pitchFamily="34" charset="0"/>
                                </a:rPr>
                                <a:t>SD</a:t>
                              </a:r>
                            </a:p>
                          </p:txBody>
                        </p:sp>
                        <p:sp>
                          <p:nvSpPr>
                            <p:cNvPr id="1181" name="TextBox 1180">
                              <a:extLst>
                                <a:ext uri="{FF2B5EF4-FFF2-40B4-BE49-F238E27FC236}">
                                  <a16:creationId xmlns:a16="http://schemas.microsoft.com/office/drawing/2014/main" id="{09765899-4138-5441-CE0E-420B401A84C2}"/>
                                </a:ext>
                              </a:extLst>
                            </p:cNvPr>
                            <p:cNvSpPr txBox="1"/>
                            <p:nvPr/>
                          </p:nvSpPr>
                          <p:spPr>
                            <a:xfrm>
                              <a:off x="4432824" y="3761287"/>
                              <a:ext cx="445499" cy="223587"/>
                            </a:xfrm>
                            <a:prstGeom prst="rect">
                              <a:avLst/>
                            </a:prstGeom>
                            <a:solidFill>
                              <a:schemeClr val="bg1"/>
                            </a:solidFill>
                            <a:ln>
                              <a:noFill/>
                            </a:ln>
                          </p:spPr>
                          <p:txBody>
                            <a:bodyPr wrap="square" rtlCol="0">
                              <a:spAutoFit/>
                            </a:bodyPr>
                            <a:lstStyle/>
                            <a:p>
                              <a:r>
                                <a:rPr lang="en-US" sz="853" dirty="0">
                                  <a:latin typeface="+mj-lt"/>
                                  <a:cs typeface="Arial" pitchFamily="34" charset="0"/>
                                </a:rPr>
                                <a:t>NE</a:t>
                              </a:r>
                            </a:p>
                          </p:txBody>
                        </p:sp>
                        <p:sp>
                          <p:nvSpPr>
                            <p:cNvPr id="1182" name="TextBox 1181">
                              <a:extLst>
                                <a:ext uri="{FF2B5EF4-FFF2-40B4-BE49-F238E27FC236}">
                                  <a16:creationId xmlns:a16="http://schemas.microsoft.com/office/drawing/2014/main" id="{4F5ED53E-86F4-99CF-2D4B-262E80B32206}"/>
                                </a:ext>
                              </a:extLst>
                            </p:cNvPr>
                            <p:cNvSpPr txBox="1"/>
                            <p:nvPr/>
                          </p:nvSpPr>
                          <p:spPr>
                            <a:xfrm>
                              <a:off x="4540252" y="4227812"/>
                              <a:ext cx="460965" cy="223587"/>
                            </a:xfrm>
                            <a:prstGeom prst="rect">
                              <a:avLst/>
                            </a:prstGeom>
                            <a:noFill/>
                          </p:spPr>
                          <p:txBody>
                            <a:bodyPr wrap="square" rtlCol="0">
                              <a:spAutoFit/>
                            </a:bodyPr>
                            <a:lstStyle/>
                            <a:p>
                              <a:r>
                                <a:rPr lang="en-US" sz="853" dirty="0">
                                  <a:latin typeface="+mj-lt"/>
                                  <a:cs typeface="Arial" pitchFamily="34" charset="0"/>
                                </a:rPr>
                                <a:t>KS</a:t>
                              </a:r>
                            </a:p>
                          </p:txBody>
                        </p:sp>
                        <p:sp>
                          <p:nvSpPr>
                            <p:cNvPr id="1183" name="TextBox 1182">
                              <a:extLst>
                                <a:ext uri="{FF2B5EF4-FFF2-40B4-BE49-F238E27FC236}">
                                  <a16:creationId xmlns:a16="http://schemas.microsoft.com/office/drawing/2014/main" id="{5EADB0D0-09B1-B292-35B3-9FFAF5FECC57}"/>
                                </a:ext>
                              </a:extLst>
                            </p:cNvPr>
                            <p:cNvSpPr txBox="1"/>
                            <p:nvPr/>
                          </p:nvSpPr>
                          <p:spPr>
                            <a:xfrm>
                              <a:off x="4603657" y="4801726"/>
                              <a:ext cx="445499" cy="223587"/>
                            </a:xfrm>
                            <a:prstGeom prst="rect">
                              <a:avLst/>
                            </a:prstGeom>
                            <a:noFill/>
                          </p:spPr>
                          <p:txBody>
                            <a:bodyPr wrap="square" rtlCol="0">
                              <a:spAutoFit/>
                            </a:bodyPr>
                            <a:lstStyle/>
                            <a:p>
                              <a:r>
                                <a:rPr lang="en-US" sz="853" dirty="0">
                                  <a:latin typeface="+mj-lt"/>
                                  <a:cs typeface="Arial" pitchFamily="34" charset="0"/>
                                </a:rPr>
                                <a:t>OK</a:t>
                              </a:r>
                            </a:p>
                          </p:txBody>
                        </p:sp>
                        <p:sp>
                          <p:nvSpPr>
                            <p:cNvPr id="1184" name="TextBox 1183">
                              <a:extLst>
                                <a:ext uri="{FF2B5EF4-FFF2-40B4-BE49-F238E27FC236}">
                                  <a16:creationId xmlns:a16="http://schemas.microsoft.com/office/drawing/2014/main" id="{232997B0-BBF8-AF96-002D-D1B72405C512}"/>
                                </a:ext>
                              </a:extLst>
                            </p:cNvPr>
                            <p:cNvSpPr txBox="1"/>
                            <p:nvPr/>
                          </p:nvSpPr>
                          <p:spPr>
                            <a:xfrm>
                              <a:off x="5984964" y="5445604"/>
                              <a:ext cx="445499" cy="223587"/>
                            </a:xfrm>
                            <a:prstGeom prst="rect">
                              <a:avLst/>
                            </a:prstGeom>
                            <a:noFill/>
                          </p:spPr>
                          <p:txBody>
                            <a:bodyPr wrap="square" rtlCol="0">
                              <a:spAutoFit/>
                            </a:bodyPr>
                            <a:lstStyle/>
                            <a:p>
                              <a:r>
                                <a:rPr lang="en-US" sz="853" dirty="0">
                                  <a:latin typeface="+mj-lt"/>
                                  <a:cs typeface="Arial" pitchFamily="34" charset="0"/>
                                </a:rPr>
                                <a:t>MS</a:t>
                              </a:r>
                            </a:p>
                          </p:txBody>
                        </p:sp>
                        <p:sp>
                          <p:nvSpPr>
                            <p:cNvPr id="1185" name="TextBox 1184">
                              <a:extLst>
                                <a:ext uri="{FF2B5EF4-FFF2-40B4-BE49-F238E27FC236}">
                                  <a16:creationId xmlns:a16="http://schemas.microsoft.com/office/drawing/2014/main" id="{DC315BAF-6739-A830-EE12-D533AEE91602}"/>
                                </a:ext>
                              </a:extLst>
                            </p:cNvPr>
                            <p:cNvSpPr txBox="1"/>
                            <p:nvPr/>
                          </p:nvSpPr>
                          <p:spPr>
                            <a:xfrm>
                              <a:off x="5069800" y="2940713"/>
                              <a:ext cx="445499" cy="223587"/>
                            </a:xfrm>
                            <a:prstGeom prst="rect">
                              <a:avLst/>
                            </a:prstGeom>
                            <a:noFill/>
                          </p:spPr>
                          <p:txBody>
                            <a:bodyPr wrap="square" rtlCol="0">
                              <a:spAutoFit/>
                            </a:bodyPr>
                            <a:lstStyle/>
                            <a:p>
                              <a:r>
                                <a:rPr lang="en-US" sz="853" dirty="0">
                                  <a:latin typeface="+mj-lt"/>
                                  <a:cs typeface="Arial" pitchFamily="34" charset="0"/>
                                </a:rPr>
                                <a:t>MN</a:t>
                              </a:r>
                            </a:p>
                          </p:txBody>
                        </p:sp>
                        <p:sp>
                          <p:nvSpPr>
                            <p:cNvPr id="1186" name="TextBox 1185">
                              <a:extLst>
                                <a:ext uri="{FF2B5EF4-FFF2-40B4-BE49-F238E27FC236}">
                                  <a16:creationId xmlns:a16="http://schemas.microsoft.com/office/drawing/2014/main" id="{851F9A9C-AF88-0DEA-8E5E-151F03424FB1}"/>
                                </a:ext>
                              </a:extLst>
                            </p:cNvPr>
                            <p:cNvSpPr txBox="1"/>
                            <p:nvPr/>
                          </p:nvSpPr>
                          <p:spPr>
                            <a:xfrm>
                              <a:off x="5743568" y="2950884"/>
                              <a:ext cx="445499" cy="223587"/>
                            </a:xfrm>
                            <a:prstGeom prst="rect">
                              <a:avLst/>
                            </a:prstGeom>
                            <a:noFill/>
                          </p:spPr>
                          <p:txBody>
                            <a:bodyPr wrap="square" rtlCol="0">
                              <a:spAutoFit/>
                            </a:bodyPr>
                            <a:lstStyle/>
                            <a:p>
                              <a:r>
                                <a:rPr lang="en-US" sz="853" dirty="0">
                                  <a:latin typeface="+mj-lt"/>
                                  <a:cs typeface="Arial" pitchFamily="34" charset="0"/>
                                </a:rPr>
                                <a:t>WI</a:t>
                              </a:r>
                            </a:p>
                          </p:txBody>
                        </p:sp>
                        <p:sp>
                          <p:nvSpPr>
                            <p:cNvPr id="1187" name="TextBox 1186">
                              <a:extLst>
                                <a:ext uri="{FF2B5EF4-FFF2-40B4-BE49-F238E27FC236}">
                                  <a16:creationId xmlns:a16="http://schemas.microsoft.com/office/drawing/2014/main" id="{21F80417-67B4-862C-36A2-D382079C81D9}"/>
                                </a:ext>
                              </a:extLst>
                            </p:cNvPr>
                            <p:cNvSpPr txBox="1"/>
                            <p:nvPr/>
                          </p:nvSpPr>
                          <p:spPr>
                            <a:xfrm>
                              <a:off x="7423586" y="5912887"/>
                              <a:ext cx="445499" cy="227565"/>
                            </a:xfrm>
                            <a:prstGeom prst="rect">
                              <a:avLst/>
                            </a:prstGeom>
                            <a:noFill/>
                          </p:spPr>
                          <p:txBody>
                            <a:bodyPr wrap="square" rtlCol="0">
                              <a:spAutoFit/>
                            </a:bodyPr>
                            <a:lstStyle/>
                            <a:p>
                              <a:r>
                                <a:rPr lang="en-US" sz="853" dirty="0">
                                  <a:latin typeface="+mj-lt"/>
                                  <a:cs typeface="Arial" pitchFamily="34" charset="0"/>
                                </a:rPr>
                                <a:t>FL</a:t>
                              </a:r>
                              <a:endParaRPr lang="en-US" sz="853" baseline="30000" dirty="0">
                                <a:latin typeface="+mj-lt"/>
                                <a:cs typeface="Arial" pitchFamily="34" charset="0"/>
                              </a:endParaRPr>
                            </a:p>
                          </p:txBody>
                        </p:sp>
                        <p:sp>
                          <p:nvSpPr>
                            <p:cNvPr id="1188" name="TextBox 1187">
                              <a:extLst>
                                <a:ext uri="{FF2B5EF4-FFF2-40B4-BE49-F238E27FC236}">
                                  <a16:creationId xmlns:a16="http://schemas.microsoft.com/office/drawing/2014/main" id="{D676375D-C764-DB03-AD85-4AB1EE4F9B31}"/>
                                </a:ext>
                              </a:extLst>
                            </p:cNvPr>
                            <p:cNvSpPr txBox="1"/>
                            <p:nvPr/>
                          </p:nvSpPr>
                          <p:spPr>
                            <a:xfrm>
                              <a:off x="6408040" y="5142018"/>
                              <a:ext cx="445499" cy="223587"/>
                            </a:xfrm>
                            <a:prstGeom prst="rect">
                              <a:avLst/>
                            </a:prstGeom>
                            <a:noFill/>
                          </p:spPr>
                          <p:txBody>
                            <a:bodyPr wrap="square" rtlCol="0">
                              <a:spAutoFit/>
                            </a:bodyPr>
                            <a:lstStyle/>
                            <a:p>
                              <a:r>
                                <a:rPr lang="en-US" sz="853" dirty="0">
                                  <a:latin typeface="+mj-lt"/>
                                  <a:cs typeface="Arial" pitchFamily="34" charset="0"/>
                                </a:rPr>
                                <a:t>AL</a:t>
                              </a:r>
                            </a:p>
                          </p:txBody>
                        </p:sp>
                        <p:sp>
                          <p:nvSpPr>
                            <p:cNvPr id="1189" name="TextBox 1188">
                              <a:extLst>
                                <a:ext uri="{FF2B5EF4-FFF2-40B4-BE49-F238E27FC236}">
                                  <a16:creationId xmlns:a16="http://schemas.microsoft.com/office/drawing/2014/main" id="{0DF98CED-A8A2-67EB-0072-9AE082F0B667}"/>
                                </a:ext>
                              </a:extLst>
                            </p:cNvPr>
                            <p:cNvSpPr txBox="1"/>
                            <p:nvPr/>
                          </p:nvSpPr>
                          <p:spPr>
                            <a:xfrm>
                              <a:off x="7001595" y="5213065"/>
                              <a:ext cx="445499" cy="223587"/>
                            </a:xfrm>
                            <a:prstGeom prst="rect">
                              <a:avLst/>
                            </a:prstGeom>
                            <a:noFill/>
                          </p:spPr>
                          <p:txBody>
                            <a:bodyPr wrap="square" rtlCol="0">
                              <a:spAutoFit/>
                            </a:bodyPr>
                            <a:lstStyle/>
                            <a:p>
                              <a:r>
                                <a:rPr lang="en-US" sz="853" dirty="0">
                                  <a:latin typeface="+mj-lt"/>
                                  <a:cs typeface="Arial" pitchFamily="34" charset="0"/>
                                </a:rPr>
                                <a:t>GA</a:t>
                              </a:r>
                            </a:p>
                          </p:txBody>
                        </p:sp>
                        <p:sp>
                          <p:nvSpPr>
                            <p:cNvPr id="1190" name="TextBox 1189">
                              <a:extLst>
                                <a:ext uri="{FF2B5EF4-FFF2-40B4-BE49-F238E27FC236}">
                                  <a16:creationId xmlns:a16="http://schemas.microsoft.com/office/drawing/2014/main" id="{F5C305C7-C077-DE9E-EFAE-13237AADE63B}"/>
                                </a:ext>
                              </a:extLst>
                            </p:cNvPr>
                            <p:cNvSpPr txBox="1"/>
                            <p:nvPr/>
                          </p:nvSpPr>
                          <p:spPr>
                            <a:xfrm>
                              <a:off x="7327487" y="4965292"/>
                              <a:ext cx="436740" cy="223587"/>
                            </a:xfrm>
                            <a:prstGeom prst="rect">
                              <a:avLst/>
                            </a:prstGeom>
                            <a:noFill/>
                          </p:spPr>
                          <p:txBody>
                            <a:bodyPr wrap="square" rtlCol="0">
                              <a:spAutoFit/>
                            </a:bodyPr>
                            <a:lstStyle/>
                            <a:p>
                              <a:r>
                                <a:rPr lang="en-US" sz="853" dirty="0">
                                  <a:latin typeface="+mj-lt"/>
                                  <a:cs typeface="Arial" pitchFamily="34" charset="0"/>
                                </a:rPr>
                                <a:t>SC</a:t>
                              </a:r>
                            </a:p>
                          </p:txBody>
                        </p:sp>
                        <p:sp>
                          <p:nvSpPr>
                            <p:cNvPr id="1191" name="TextBox 1190">
                              <a:extLst>
                                <a:ext uri="{FF2B5EF4-FFF2-40B4-BE49-F238E27FC236}">
                                  <a16:creationId xmlns:a16="http://schemas.microsoft.com/office/drawing/2014/main" id="{7ABA1D9A-7FC6-20DE-6A01-186B440D3955}"/>
                                </a:ext>
                              </a:extLst>
                            </p:cNvPr>
                            <p:cNvSpPr txBox="1"/>
                            <p:nvPr/>
                          </p:nvSpPr>
                          <p:spPr>
                            <a:xfrm>
                              <a:off x="6228099" y="4785916"/>
                              <a:ext cx="445499" cy="223587"/>
                            </a:xfrm>
                            <a:prstGeom prst="rect">
                              <a:avLst/>
                            </a:prstGeom>
                            <a:noFill/>
                          </p:spPr>
                          <p:txBody>
                            <a:bodyPr wrap="square" rtlCol="0">
                              <a:spAutoFit/>
                            </a:bodyPr>
                            <a:lstStyle/>
                            <a:p>
                              <a:r>
                                <a:rPr lang="en-US" sz="853" dirty="0">
                                  <a:latin typeface="+mj-lt"/>
                                  <a:cs typeface="Arial" pitchFamily="34" charset="0"/>
                                </a:rPr>
                                <a:t>TN</a:t>
                              </a:r>
                            </a:p>
                          </p:txBody>
                        </p:sp>
                        <p:sp>
                          <p:nvSpPr>
                            <p:cNvPr id="1192" name="TextBox 1191">
                              <a:extLst>
                                <a:ext uri="{FF2B5EF4-FFF2-40B4-BE49-F238E27FC236}">
                                  <a16:creationId xmlns:a16="http://schemas.microsoft.com/office/drawing/2014/main" id="{97C57B0D-DB34-4161-8E1C-DB2E1FAB6F0C}"/>
                                </a:ext>
                              </a:extLst>
                            </p:cNvPr>
                            <p:cNvSpPr txBox="1"/>
                            <p:nvPr/>
                          </p:nvSpPr>
                          <p:spPr>
                            <a:xfrm>
                              <a:off x="5381569" y="4124005"/>
                              <a:ext cx="445499" cy="223587"/>
                            </a:xfrm>
                            <a:prstGeom prst="rect">
                              <a:avLst/>
                            </a:prstGeom>
                            <a:noFill/>
                          </p:spPr>
                          <p:txBody>
                            <a:bodyPr wrap="square" rtlCol="0">
                              <a:spAutoFit/>
                            </a:bodyPr>
                            <a:lstStyle/>
                            <a:p>
                              <a:r>
                                <a:rPr lang="en-US" sz="853" dirty="0">
                                  <a:latin typeface="+mj-lt"/>
                                  <a:cs typeface="Arial" pitchFamily="34" charset="0"/>
                                </a:rPr>
                                <a:t>MO</a:t>
                              </a:r>
                            </a:p>
                          </p:txBody>
                        </p:sp>
                        <p:sp>
                          <p:nvSpPr>
                            <p:cNvPr id="1193" name="TextBox 1192">
                              <a:extLst>
                                <a:ext uri="{FF2B5EF4-FFF2-40B4-BE49-F238E27FC236}">
                                  <a16:creationId xmlns:a16="http://schemas.microsoft.com/office/drawing/2014/main" id="{C06453CC-4F93-64A0-D1E7-D73CDDA85560}"/>
                                </a:ext>
                              </a:extLst>
                            </p:cNvPr>
                            <p:cNvSpPr txBox="1"/>
                            <p:nvPr/>
                          </p:nvSpPr>
                          <p:spPr>
                            <a:xfrm>
                              <a:off x="5324132" y="3779560"/>
                              <a:ext cx="445499" cy="223587"/>
                            </a:xfrm>
                            <a:prstGeom prst="rect">
                              <a:avLst/>
                            </a:prstGeom>
                            <a:noFill/>
                          </p:spPr>
                          <p:txBody>
                            <a:bodyPr wrap="square" rtlCol="0">
                              <a:spAutoFit/>
                            </a:bodyPr>
                            <a:lstStyle/>
                            <a:p>
                              <a:r>
                                <a:rPr lang="en-US" sz="853" dirty="0">
                                  <a:latin typeface="+mj-lt"/>
                                  <a:cs typeface="Arial" pitchFamily="34" charset="0"/>
                                </a:rPr>
                                <a:t>IA</a:t>
                              </a:r>
                            </a:p>
                          </p:txBody>
                        </p:sp>
                        <p:sp>
                          <p:nvSpPr>
                            <p:cNvPr id="1194" name="TextBox 1193">
                              <a:extLst>
                                <a:ext uri="{FF2B5EF4-FFF2-40B4-BE49-F238E27FC236}">
                                  <a16:creationId xmlns:a16="http://schemas.microsoft.com/office/drawing/2014/main" id="{6CBE74DE-D821-BBDB-D968-739E17CCFF68}"/>
                                </a:ext>
                              </a:extLst>
                            </p:cNvPr>
                            <p:cNvSpPr txBox="1"/>
                            <p:nvPr/>
                          </p:nvSpPr>
                          <p:spPr>
                            <a:xfrm>
                              <a:off x="6470872" y="4005631"/>
                              <a:ext cx="445499" cy="223587"/>
                            </a:xfrm>
                            <a:prstGeom prst="rect">
                              <a:avLst/>
                            </a:prstGeom>
                            <a:noFill/>
                          </p:spPr>
                          <p:txBody>
                            <a:bodyPr wrap="square" rtlCol="0">
                              <a:spAutoFit/>
                            </a:bodyPr>
                            <a:lstStyle/>
                            <a:p>
                              <a:r>
                                <a:rPr lang="en-US" sz="853" dirty="0">
                                  <a:latin typeface="+mj-lt"/>
                                  <a:cs typeface="Arial" pitchFamily="34" charset="0"/>
                                </a:rPr>
                                <a:t>IN</a:t>
                              </a:r>
                            </a:p>
                          </p:txBody>
                        </p:sp>
                        <p:sp>
                          <p:nvSpPr>
                            <p:cNvPr id="1195" name="TextBox 1194">
                              <a:extLst>
                                <a:ext uri="{FF2B5EF4-FFF2-40B4-BE49-F238E27FC236}">
                                  <a16:creationId xmlns:a16="http://schemas.microsoft.com/office/drawing/2014/main" id="{7361C76D-EF58-17D6-CB1B-E14025A418DC}"/>
                                </a:ext>
                              </a:extLst>
                            </p:cNvPr>
                            <p:cNvSpPr txBox="1"/>
                            <p:nvPr/>
                          </p:nvSpPr>
                          <p:spPr>
                            <a:xfrm>
                              <a:off x="6834232" y="3765363"/>
                              <a:ext cx="445499" cy="223587"/>
                            </a:xfrm>
                            <a:prstGeom prst="rect">
                              <a:avLst/>
                            </a:prstGeom>
                            <a:noFill/>
                          </p:spPr>
                          <p:txBody>
                            <a:bodyPr wrap="square" rtlCol="0">
                              <a:spAutoFit/>
                            </a:bodyPr>
                            <a:lstStyle/>
                            <a:p>
                              <a:r>
                                <a:rPr lang="en-US" sz="853" dirty="0">
                                  <a:latin typeface="+mj-lt"/>
                                  <a:cs typeface="Arial" pitchFamily="34" charset="0"/>
                                </a:rPr>
                                <a:t>OH</a:t>
                              </a:r>
                            </a:p>
                          </p:txBody>
                        </p:sp>
                        <p:sp>
                          <p:nvSpPr>
                            <p:cNvPr id="1196" name="TextBox 1195">
                              <a:extLst>
                                <a:ext uri="{FF2B5EF4-FFF2-40B4-BE49-F238E27FC236}">
                                  <a16:creationId xmlns:a16="http://schemas.microsoft.com/office/drawing/2014/main" id="{F7AB5814-E7F0-ED55-BED8-509421AA7EA4}"/>
                                </a:ext>
                              </a:extLst>
                            </p:cNvPr>
                            <p:cNvSpPr txBox="1"/>
                            <p:nvPr/>
                          </p:nvSpPr>
                          <p:spPr>
                            <a:xfrm>
                              <a:off x="7730164" y="3623684"/>
                              <a:ext cx="445499" cy="223587"/>
                            </a:xfrm>
                            <a:prstGeom prst="rect">
                              <a:avLst/>
                            </a:prstGeom>
                            <a:solidFill>
                              <a:schemeClr val="bg1"/>
                            </a:solidFill>
                          </p:spPr>
                          <p:txBody>
                            <a:bodyPr wrap="square" rtlCol="0">
                              <a:spAutoFit/>
                            </a:bodyPr>
                            <a:lstStyle/>
                            <a:p>
                              <a:r>
                                <a:rPr lang="en-US" sz="853" dirty="0">
                                  <a:latin typeface="+mj-lt"/>
                                  <a:cs typeface="Arial" pitchFamily="34" charset="0"/>
                                </a:rPr>
                                <a:t>PA</a:t>
                              </a:r>
                            </a:p>
                          </p:txBody>
                        </p:sp>
                        <p:sp>
                          <p:nvSpPr>
                            <p:cNvPr id="1197" name="TextBox 1196">
                              <a:extLst>
                                <a:ext uri="{FF2B5EF4-FFF2-40B4-BE49-F238E27FC236}">
                                  <a16:creationId xmlns:a16="http://schemas.microsoft.com/office/drawing/2014/main" id="{54C0FD97-E6D6-E154-6FD0-0308944CAE80}"/>
                                </a:ext>
                              </a:extLst>
                            </p:cNvPr>
                            <p:cNvSpPr txBox="1"/>
                            <p:nvPr/>
                          </p:nvSpPr>
                          <p:spPr>
                            <a:xfrm>
                              <a:off x="8244847" y="3623820"/>
                              <a:ext cx="297307" cy="187430"/>
                            </a:xfrm>
                            <a:prstGeom prst="rect">
                              <a:avLst/>
                            </a:prstGeom>
                            <a:noFill/>
                          </p:spPr>
                          <p:txBody>
                            <a:bodyPr wrap="square" rtlCol="0">
                              <a:spAutoFit/>
                            </a:bodyPr>
                            <a:lstStyle/>
                            <a:p>
                              <a:r>
                                <a:rPr lang="en-US" sz="853" dirty="0">
                                  <a:latin typeface="+mj-lt"/>
                                  <a:cs typeface="Arial" pitchFamily="34" charset="0"/>
                                </a:rPr>
                                <a:t>NJ</a:t>
                              </a:r>
                            </a:p>
                          </p:txBody>
                        </p:sp>
                        <p:sp>
                          <p:nvSpPr>
                            <p:cNvPr id="1198" name="TextBox 1197">
                              <a:extLst>
                                <a:ext uri="{FF2B5EF4-FFF2-40B4-BE49-F238E27FC236}">
                                  <a16:creationId xmlns:a16="http://schemas.microsoft.com/office/drawing/2014/main" id="{58F3A445-56BE-57DD-C4D6-87CB55661FF8}"/>
                                </a:ext>
                              </a:extLst>
                            </p:cNvPr>
                            <p:cNvSpPr txBox="1"/>
                            <p:nvPr/>
                          </p:nvSpPr>
                          <p:spPr>
                            <a:xfrm>
                              <a:off x="7491729" y="4663204"/>
                              <a:ext cx="299952" cy="187430"/>
                            </a:xfrm>
                            <a:prstGeom prst="rect">
                              <a:avLst/>
                            </a:prstGeom>
                            <a:noFill/>
                          </p:spPr>
                          <p:txBody>
                            <a:bodyPr wrap="square" rtlCol="0">
                              <a:spAutoFit/>
                            </a:bodyPr>
                            <a:lstStyle/>
                            <a:p>
                              <a:r>
                                <a:rPr lang="en-US" sz="853" dirty="0">
                                  <a:latin typeface="+mj-lt"/>
                                  <a:cs typeface="Arial" pitchFamily="34" charset="0"/>
                                </a:rPr>
                                <a:t>NC</a:t>
                              </a:r>
                            </a:p>
                          </p:txBody>
                        </p:sp>
                        <p:sp>
                          <p:nvSpPr>
                            <p:cNvPr id="1199" name="TextBox 1198">
                              <a:extLst>
                                <a:ext uri="{FF2B5EF4-FFF2-40B4-BE49-F238E27FC236}">
                                  <a16:creationId xmlns:a16="http://schemas.microsoft.com/office/drawing/2014/main" id="{D85370CA-DAD9-3056-92F9-CD104F865E8A}"/>
                                </a:ext>
                              </a:extLst>
                            </p:cNvPr>
                            <p:cNvSpPr txBox="1"/>
                            <p:nvPr/>
                          </p:nvSpPr>
                          <p:spPr>
                            <a:xfrm>
                              <a:off x="7726600" y="4280902"/>
                              <a:ext cx="445499" cy="223587"/>
                            </a:xfrm>
                            <a:prstGeom prst="rect">
                              <a:avLst/>
                            </a:prstGeom>
                            <a:noFill/>
                          </p:spPr>
                          <p:txBody>
                            <a:bodyPr wrap="square" rtlCol="0">
                              <a:spAutoFit/>
                            </a:bodyPr>
                            <a:lstStyle/>
                            <a:p>
                              <a:r>
                                <a:rPr lang="en-US" sz="853" dirty="0">
                                  <a:latin typeface="+mj-lt"/>
                                  <a:cs typeface="Arial" pitchFamily="34" charset="0"/>
                                </a:rPr>
                                <a:t>VA</a:t>
                              </a:r>
                            </a:p>
                          </p:txBody>
                        </p:sp>
                        <p:sp>
                          <p:nvSpPr>
                            <p:cNvPr id="1200" name="TextBox 1199">
                              <a:extLst>
                                <a:ext uri="{FF2B5EF4-FFF2-40B4-BE49-F238E27FC236}">
                                  <a16:creationId xmlns:a16="http://schemas.microsoft.com/office/drawing/2014/main" id="{C696A27D-46FD-9E64-C0E6-E0EDFA27FF28}"/>
                                </a:ext>
                              </a:extLst>
                            </p:cNvPr>
                            <p:cNvSpPr txBox="1"/>
                            <p:nvPr/>
                          </p:nvSpPr>
                          <p:spPr>
                            <a:xfrm>
                              <a:off x="3231437" y="4043623"/>
                              <a:ext cx="445499" cy="223587"/>
                            </a:xfrm>
                            <a:prstGeom prst="rect">
                              <a:avLst/>
                            </a:prstGeom>
                            <a:noFill/>
                          </p:spPr>
                          <p:txBody>
                            <a:bodyPr wrap="square" rtlCol="0">
                              <a:spAutoFit/>
                            </a:bodyPr>
                            <a:lstStyle/>
                            <a:p>
                              <a:r>
                                <a:rPr lang="en-US" sz="853" dirty="0">
                                  <a:latin typeface="+mj-lt"/>
                                  <a:cs typeface="Arial" pitchFamily="34" charset="0"/>
                                </a:rPr>
                                <a:t>CO</a:t>
                              </a:r>
                            </a:p>
                          </p:txBody>
                        </p:sp>
                        <p:sp>
                          <p:nvSpPr>
                            <p:cNvPr id="1201" name="TextBox 1200">
                              <a:extLst>
                                <a:ext uri="{FF2B5EF4-FFF2-40B4-BE49-F238E27FC236}">
                                  <a16:creationId xmlns:a16="http://schemas.microsoft.com/office/drawing/2014/main" id="{6AE4E5EC-2646-B7EA-056B-23B8D171B828}"/>
                                </a:ext>
                              </a:extLst>
                            </p:cNvPr>
                            <p:cNvSpPr txBox="1"/>
                            <p:nvPr/>
                          </p:nvSpPr>
                          <p:spPr>
                            <a:xfrm>
                              <a:off x="6447953" y="4523223"/>
                              <a:ext cx="445499" cy="223587"/>
                            </a:xfrm>
                            <a:prstGeom prst="rect">
                              <a:avLst/>
                            </a:prstGeom>
                            <a:noFill/>
                          </p:spPr>
                          <p:txBody>
                            <a:bodyPr wrap="square" rtlCol="0">
                              <a:spAutoFit/>
                            </a:bodyPr>
                            <a:lstStyle/>
                            <a:p>
                              <a:r>
                                <a:rPr lang="en-US" sz="853" dirty="0">
                                  <a:latin typeface="+mj-lt"/>
                                  <a:cs typeface="Arial" pitchFamily="34" charset="0"/>
                                </a:rPr>
                                <a:t>KY</a:t>
                              </a:r>
                            </a:p>
                          </p:txBody>
                        </p:sp>
                        <p:grpSp>
                          <p:nvGrpSpPr>
                            <p:cNvPr id="1202" name="Group 1201">
                              <a:extLst>
                                <a:ext uri="{FF2B5EF4-FFF2-40B4-BE49-F238E27FC236}">
                                  <a16:creationId xmlns:a16="http://schemas.microsoft.com/office/drawing/2014/main" id="{B1C633C6-E55E-85A0-082B-F6F8D626BF3F}"/>
                                </a:ext>
                              </a:extLst>
                            </p:cNvPr>
                            <p:cNvGrpSpPr/>
                            <p:nvPr/>
                          </p:nvGrpSpPr>
                          <p:grpSpPr>
                            <a:xfrm>
                              <a:off x="1172263" y="3023938"/>
                              <a:ext cx="6878418" cy="3531653"/>
                              <a:chOff x="1144274" y="3090130"/>
                              <a:chExt cx="7290955" cy="3743465"/>
                            </a:xfrm>
                          </p:grpSpPr>
                          <p:sp>
                            <p:nvSpPr>
                              <p:cNvPr id="1203" name="LimeCircle1">
                                <a:extLst>
                                  <a:ext uri="{FF2B5EF4-FFF2-40B4-BE49-F238E27FC236}">
                                    <a16:creationId xmlns:a16="http://schemas.microsoft.com/office/drawing/2014/main" id="{249A87B5-99F6-C1EB-E4BF-25D7149DE10A}"/>
                                  </a:ext>
                                </a:extLst>
                              </p:cNvPr>
                              <p:cNvSpPr>
                                <a:spLocks noChangeArrowheads="1"/>
                              </p:cNvSpPr>
                              <p:nvPr/>
                            </p:nvSpPr>
                            <p:spPr bwMode="auto">
                              <a:xfrm>
                                <a:off x="8099222" y="6604995"/>
                                <a:ext cx="228600" cy="228600"/>
                              </a:xfrm>
                              <a:prstGeom prst="ellipse">
                                <a:avLst/>
                              </a:prstGeom>
                              <a:solidFill>
                                <a:srgbClr val="0070CD"/>
                              </a:solidFill>
                              <a:ln w="6350" cmpd="sng">
                                <a:solidFill>
                                  <a:schemeClr val="bg1"/>
                                </a:solidFill>
                                <a:round/>
                                <a:headEnd/>
                                <a:tailEnd/>
                              </a:ln>
                            </p:spPr>
                            <p:txBody>
                              <a:bodyPr wrap="none" lIns="0" tIns="0" rIns="0" bIns="0" anchor="ctr"/>
                              <a:lstStyle/>
                              <a:p>
                                <a:pPr algn="ctr" eaLnBrk="0" hangingPunct="0"/>
                                <a:r>
                                  <a:rPr lang="en-US" sz="800" b="1" dirty="0">
                                    <a:solidFill>
                                      <a:schemeClr val="bg1"/>
                                    </a:solidFill>
                                    <a:latin typeface="+mj-lt"/>
                                  </a:rPr>
                                  <a:t>5</a:t>
                                </a:r>
                              </a:p>
                            </p:txBody>
                          </p:sp>
                          <p:sp>
                            <p:nvSpPr>
                              <p:cNvPr id="1204" name="LimeCircle1">
                                <a:extLst>
                                  <a:ext uri="{FF2B5EF4-FFF2-40B4-BE49-F238E27FC236}">
                                    <a16:creationId xmlns:a16="http://schemas.microsoft.com/office/drawing/2014/main" id="{3AF94112-E8DA-78FB-5A45-BB6FED7580F5}"/>
                                  </a:ext>
                                </a:extLst>
                              </p:cNvPr>
                              <p:cNvSpPr>
                                <a:spLocks noChangeArrowheads="1"/>
                              </p:cNvSpPr>
                              <p:nvPr/>
                            </p:nvSpPr>
                            <p:spPr bwMode="auto">
                              <a:xfrm>
                                <a:off x="4492864" y="6009781"/>
                                <a:ext cx="266986" cy="248937"/>
                              </a:xfrm>
                              <a:prstGeom prst="ellipse">
                                <a:avLst/>
                              </a:prstGeom>
                              <a:solidFill>
                                <a:srgbClr val="0070CD"/>
                              </a:solidFill>
                              <a:ln w="6350" cmpd="sng">
                                <a:solidFill>
                                  <a:schemeClr val="bg1"/>
                                </a:solidFill>
                                <a:round/>
                                <a:headEnd/>
                                <a:tailEnd/>
                              </a:ln>
                            </p:spPr>
                            <p:txBody>
                              <a:bodyPr wrap="none" lIns="0" tIns="0" rIns="0" bIns="0" anchor="ctr"/>
                              <a:lstStyle/>
                              <a:p>
                                <a:pPr algn="ctr" eaLnBrk="0" hangingPunct="0"/>
                                <a:r>
                                  <a:rPr lang="en-US" sz="800" b="1" dirty="0">
                                    <a:solidFill>
                                      <a:schemeClr val="bg1"/>
                                    </a:solidFill>
                                    <a:latin typeface="+mj-lt"/>
                                  </a:rPr>
                                  <a:t>21</a:t>
                                </a:r>
                              </a:p>
                            </p:txBody>
                          </p:sp>
                          <p:sp>
                            <p:nvSpPr>
                              <p:cNvPr id="1205" name="LimeCircle1">
                                <a:extLst>
                                  <a:ext uri="{FF2B5EF4-FFF2-40B4-BE49-F238E27FC236}">
                                    <a16:creationId xmlns:a16="http://schemas.microsoft.com/office/drawing/2014/main" id="{D9611F30-89F2-2FB4-5DB7-B39FF6248246}"/>
                                  </a:ext>
                                </a:extLst>
                              </p:cNvPr>
                              <p:cNvSpPr>
                                <a:spLocks noChangeArrowheads="1"/>
                              </p:cNvSpPr>
                              <p:nvPr/>
                            </p:nvSpPr>
                            <p:spPr bwMode="auto">
                              <a:xfrm>
                                <a:off x="1527382" y="3090130"/>
                                <a:ext cx="227766" cy="220811"/>
                              </a:xfrm>
                              <a:prstGeom prst="ellipse">
                                <a:avLst/>
                              </a:prstGeom>
                              <a:solidFill>
                                <a:srgbClr val="0070CD"/>
                              </a:solidFill>
                              <a:ln w="6350" cmpd="sng">
                                <a:solidFill>
                                  <a:schemeClr val="bg1"/>
                                </a:solidFill>
                                <a:round/>
                                <a:headEnd/>
                                <a:tailEnd/>
                              </a:ln>
                            </p:spPr>
                            <p:txBody>
                              <a:bodyPr wrap="none" lIns="0" tIns="0" rIns="0" bIns="0" anchor="ctr"/>
                              <a:lstStyle/>
                              <a:p>
                                <a:pPr algn="ctr" eaLnBrk="0" hangingPunct="0"/>
                                <a:r>
                                  <a:rPr lang="en-US" sz="800" b="1" dirty="0">
                                    <a:solidFill>
                                      <a:schemeClr val="bg1"/>
                                    </a:solidFill>
                                    <a:latin typeface="+mj-lt"/>
                                  </a:rPr>
                                  <a:t>1</a:t>
                                </a:r>
                              </a:p>
                            </p:txBody>
                          </p:sp>
                          <p:sp>
                            <p:nvSpPr>
                              <p:cNvPr id="1206" name="LimeCircle1">
                                <a:extLst>
                                  <a:ext uri="{FF2B5EF4-FFF2-40B4-BE49-F238E27FC236}">
                                    <a16:creationId xmlns:a16="http://schemas.microsoft.com/office/drawing/2014/main" id="{5F40F259-268D-D9E6-F617-1057C37F486E}"/>
                                  </a:ext>
                                </a:extLst>
                              </p:cNvPr>
                              <p:cNvSpPr>
                                <a:spLocks noChangeArrowheads="1"/>
                              </p:cNvSpPr>
                              <p:nvPr/>
                            </p:nvSpPr>
                            <p:spPr bwMode="auto">
                              <a:xfrm>
                                <a:off x="2442256" y="5195735"/>
                                <a:ext cx="228600" cy="228600"/>
                              </a:xfrm>
                              <a:prstGeom prst="ellipse">
                                <a:avLst/>
                              </a:prstGeom>
                              <a:solidFill>
                                <a:srgbClr val="0070CD"/>
                              </a:solidFill>
                              <a:ln w="6350" cmpd="sng">
                                <a:solidFill>
                                  <a:schemeClr val="bg1"/>
                                </a:solidFill>
                                <a:round/>
                                <a:headEnd/>
                                <a:tailEnd/>
                              </a:ln>
                            </p:spPr>
                            <p:txBody>
                              <a:bodyPr wrap="none" lIns="0" tIns="0" rIns="0" bIns="0" anchor="ctr"/>
                              <a:lstStyle/>
                              <a:p>
                                <a:pPr algn="ctr" eaLnBrk="0" hangingPunct="0"/>
                                <a:r>
                                  <a:rPr lang="en-US" sz="800" b="1" dirty="0">
                                    <a:solidFill>
                                      <a:schemeClr val="bg1"/>
                                    </a:solidFill>
                                    <a:latin typeface="+mj-lt"/>
                                  </a:rPr>
                                  <a:t>3</a:t>
                                </a:r>
                              </a:p>
                            </p:txBody>
                          </p:sp>
                          <p:sp>
                            <p:nvSpPr>
                              <p:cNvPr id="1207" name="LimeCircle1">
                                <a:extLst>
                                  <a:ext uri="{FF2B5EF4-FFF2-40B4-BE49-F238E27FC236}">
                                    <a16:creationId xmlns:a16="http://schemas.microsoft.com/office/drawing/2014/main" id="{FC3CE375-0802-78BD-04AC-0F97CEEF369C}"/>
                                  </a:ext>
                                </a:extLst>
                              </p:cNvPr>
                              <p:cNvSpPr>
                                <a:spLocks noChangeArrowheads="1"/>
                              </p:cNvSpPr>
                              <p:nvPr/>
                            </p:nvSpPr>
                            <p:spPr bwMode="auto">
                              <a:xfrm>
                                <a:off x="5977969" y="3224977"/>
                                <a:ext cx="228600" cy="228600"/>
                              </a:xfrm>
                              <a:prstGeom prst="ellipse">
                                <a:avLst/>
                              </a:prstGeom>
                              <a:solidFill>
                                <a:srgbClr val="0070CD"/>
                              </a:solidFill>
                              <a:ln w="6350" cmpd="sng">
                                <a:solidFill>
                                  <a:schemeClr val="bg1"/>
                                </a:solidFill>
                                <a:round/>
                                <a:headEnd/>
                                <a:tailEnd/>
                              </a:ln>
                            </p:spPr>
                            <p:txBody>
                              <a:bodyPr wrap="none" lIns="0" tIns="0" rIns="0" bIns="0" anchor="ctr"/>
                              <a:lstStyle/>
                              <a:p>
                                <a:pPr algn="ctr" eaLnBrk="0" hangingPunct="0"/>
                                <a:r>
                                  <a:rPr lang="en-US" sz="800" b="1" dirty="0">
                                    <a:solidFill>
                                      <a:schemeClr val="bg1"/>
                                    </a:solidFill>
                                    <a:latin typeface="+mj-lt"/>
                                  </a:rPr>
                                  <a:t>1</a:t>
                                </a:r>
                              </a:p>
                            </p:txBody>
                          </p:sp>
                          <p:sp>
                            <p:nvSpPr>
                              <p:cNvPr id="1208" name="LimeCircle1">
                                <a:extLst>
                                  <a:ext uri="{FF2B5EF4-FFF2-40B4-BE49-F238E27FC236}">
                                    <a16:creationId xmlns:a16="http://schemas.microsoft.com/office/drawing/2014/main" id="{F95E1406-5DF9-F386-666A-262A23C4A75D}"/>
                                  </a:ext>
                                </a:extLst>
                              </p:cNvPr>
                              <p:cNvSpPr>
                                <a:spLocks noChangeArrowheads="1"/>
                              </p:cNvSpPr>
                              <p:nvPr/>
                            </p:nvSpPr>
                            <p:spPr bwMode="auto">
                              <a:xfrm>
                                <a:off x="7200513" y="4087208"/>
                                <a:ext cx="228600" cy="228600"/>
                              </a:xfrm>
                              <a:prstGeom prst="ellipse">
                                <a:avLst/>
                              </a:prstGeom>
                              <a:solidFill>
                                <a:srgbClr val="0070CD"/>
                              </a:solidFill>
                              <a:ln w="6350" cmpd="sng">
                                <a:solidFill>
                                  <a:schemeClr val="bg1"/>
                                </a:solidFill>
                                <a:round/>
                                <a:headEnd/>
                                <a:tailEnd/>
                              </a:ln>
                            </p:spPr>
                            <p:txBody>
                              <a:bodyPr wrap="none" lIns="0" tIns="0" rIns="0" bIns="0" anchor="ctr"/>
                              <a:lstStyle/>
                              <a:p>
                                <a:pPr algn="ctr" eaLnBrk="0" hangingPunct="0"/>
                                <a:r>
                                  <a:rPr lang="en-US" sz="800" b="1" dirty="0">
                                    <a:solidFill>
                                      <a:schemeClr val="bg1"/>
                                    </a:solidFill>
                                    <a:latin typeface="+mj-lt"/>
                                  </a:rPr>
                                  <a:t>2</a:t>
                                </a:r>
                              </a:p>
                            </p:txBody>
                          </p:sp>
                          <p:sp>
                            <p:nvSpPr>
                              <p:cNvPr id="1239" name="LimeCircle1">
                                <a:extLst>
                                  <a:ext uri="{FF2B5EF4-FFF2-40B4-BE49-F238E27FC236}">
                                    <a16:creationId xmlns:a16="http://schemas.microsoft.com/office/drawing/2014/main" id="{55E0FE6B-B721-1D4A-61B3-D269752CFD9B}"/>
                                  </a:ext>
                                </a:extLst>
                              </p:cNvPr>
                              <p:cNvSpPr>
                                <a:spLocks noChangeArrowheads="1"/>
                              </p:cNvSpPr>
                              <p:nvPr/>
                            </p:nvSpPr>
                            <p:spPr bwMode="auto">
                              <a:xfrm>
                                <a:off x="7071676" y="4910080"/>
                                <a:ext cx="228600" cy="228600"/>
                              </a:xfrm>
                              <a:prstGeom prst="ellipse">
                                <a:avLst/>
                              </a:prstGeom>
                              <a:solidFill>
                                <a:srgbClr val="0070CD"/>
                              </a:solidFill>
                              <a:ln w="6350" cmpd="sng">
                                <a:solidFill>
                                  <a:schemeClr val="bg1"/>
                                </a:solidFill>
                                <a:round/>
                                <a:headEnd/>
                                <a:tailEnd/>
                              </a:ln>
                            </p:spPr>
                            <p:txBody>
                              <a:bodyPr wrap="none" lIns="0" tIns="0" rIns="0" bIns="0" anchor="ctr"/>
                              <a:lstStyle/>
                              <a:p>
                                <a:pPr algn="ctr" eaLnBrk="0" hangingPunct="0"/>
                                <a:r>
                                  <a:rPr lang="en-US" sz="800" b="1" dirty="0">
                                    <a:solidFill>
                                      <a:schemeClr val="bg1"/>
                                    </a:solidFill>
                                    <a:latin typeface="+mj-lt"/>
                                  </a:rPr>
                                  <a:t>2</a:t>
                                </a:r>
                              </a:p>
                            </p:txBody>
                          </p:sp>
                          <p:sp>
                            <p:nvSpPr>
                              <p:cNvPr id="1408" name="LimeCircle1">
                                <a:extLst>
                                  <a:ext uri="{FF2B5EF4-FFF2-40B4-BE49-F238E27FC236}">
                                    <a16:creationId xmlns:a16="http://schemas.microsoft.com/office/drawing/2014/main" id="{E43BC683-CB30-ED79-4179-5AA9D25EECC7}"/>
                                  </a:ext>
                                </a:extLst>
                              </p:cNvPr>
                              <p:cNvSpPr>
                                <a:spLocks noChangeArrowheads="1"/>
                              </p:cNvSpPr>
                              <p:nvPr/>
                            </p:nvSpPr>
                            <p:spPr bwMode="auto">
                              <a:xfrm>
                                <a:off x="6850428" y="5597235"/>
                                <a:ext cx="228600" cy="228600"/>
                              </a:xfrm>
                              <a:prstGeom prst="ellipse">
                                <a:avLst/>
                              </a:prstGeom>
                              <a:solidFill>
                                <a:srgbClr val="0070CD"/>
                              </a:solidFill>
                              <a:ln w="6350" cmpd="sng">
                                <a:solidFill>
                                  <a:schemeClr val="bg1"/>
                                </a:solidFill>
                                <a:round/>
                                <a:headEnd/>
                                <a:tailEnd/>
                              </a:ln>
                            </p:spPr>
                            <p:txBody>
                              <a:bodyPr wrap="none" lIns="0" tIns="0" rIns="0" bIns="0" anchor="ctr"/>
                              <a:lstStyle/>
                              <a:p>
                                <a:pPr algn="ctr" eaLnBrk="0" hangingPunct="0"/>
                                <a:r>
                                  <a:rPr lang="en-US" sz="800" b="1" dirty="0">
                                    <a:solidFill>
                                      <a:schemeClr val="bg1"/>
                                    </a:solidFill>
                                    <a:latin typeface="+mj-lt"/>
                                  </a:rPr>
                                  <a:t>1</a:t>
                                </a:r>
                              </a:p>
                            </p:txBody>
                          </p:sp>
                          <p:sp>
                            <p:nvSpPr>
                              <p:cNvPr id="1409" name="IceSquare1">
                                <a:extLst>
                                  <a:ext uri="{FF2B5EF4-FFF2-40B4-BE49-F238E27FC236}">
                                    <a16:creationId xmlns:a16="http://schemas.microsoft.com/office/drawing/2014/main" id="{8176DE22-C231-E92F-3C21-6E20753C2BBE}"/>
                                  </a:ext>
                                </a:extLst>
                              </p:cNvPr>
                              <p:cNvSpPr>
                                <a:spLocks noChangeArrowheads="1"/>
                              </p:cNvSpPr>
                              <p:nvPr/>
                            </p:nvSpPr>
                            <p:spPr bwMode="gray">
                              <a:xfrm>
                                <a:off x="1144274" y="4422568"/>
                                <a:ext cx="219456" cy="219456"/>
                              </a:xfrm>
                              <a:prstGeom prst="rect">
                                <a:avLst/>
                              </a:prstGeom>
                              <a:solidFill>
                                <a:schemeClr val="accent1">
                                  <a:lumMod val="75000"/>
                                </a:schemeClr>
                              </a:solidFill>
                              <a:ln w="6350" cmpd="sng">
                                <a:solidFill>
                                  <a:schemeClr val="bg1"/>
                                </a:solidFill>
                                <a:miter lim="800000"/>
                                <a:headEnd/>
                                <a:tailEnd/>
                              </a:ln>
                            </p:spPr>
                            <p:txBody>
                              <a:bodyPr lIns="0" tIns="0" rIns="0" bIns="0" anchor="ctr"/>
                              <a:lstStyle/>
                              <a:p>
                                <a:pPr algn="ctr" eaLnBrk="0" hangingPunct="0"/>
                                <a:r>
                                  <a:rPr lang="en-US" sz="800" b="1" dirty="0">
                                    <a:solidFill>
                                      <a:schemeClr val="bg1"/>
                                    </a:solidFill>
                                    <a:latin typeface="+mj-lt"/>
                                  </a:rPr>
                                  <a:t>4</a:t>
                                </a:r>
                              </a:p>
                            </p:txBody>
                          </p:sp>
                          <p:sp>
                            <p:nvSpPr>
                              <p:cNvPr id="1410" name="IceSquare1">
                                <a:extLst>
                                  <a:ext uri="{FF2B5EF4-FFF2-40B4-BE49-F238E27FC236}">
                                    <a16:creationId xmlns:a16="http://schemas.microsoft.com/office/drawing/2014/main" id="{97C01E60-69D0-4002-36EE-FB00082E7907}"/>
                                  </a:ext>
                                </a:extLst>
                              </p:cNvPr>
                              <p:cNvSpPr>
                                <a:spLocks noChangeArrowheads="1"/>
                              </p:cNvSpPr>
                              <p:nvPr/>
                            </p:nvSpPr>
                            <p:spPr bwMode="gray">
                              <a:xfrm>
                                <a:off x="5165029" y="5080091"/>
                                <a:ext cx="219456" cy="219456"/>
                              </a:xfrm>
                              <a:prstGeom prst="rect">
                                <a:avLst/>
                              </a:prstGeom>
                              <a:solidFill>
                                <a:schemeClr val="accent1">
                                  <a:lumMod val="75000"/>
                                </a:schemeClr>
                              </a:solidFill>
                              <a:ln w="6350" cmpd="sng">
                                <a:solidFill>
                                  <a:schemeClr val="bg1"/>
                                </a:solidFill>
                                <a:miter lim="800000"/>
                                <a:headEnd/>
                                <a:tailEnd/>
                              </a:ln>
                            </p:spPr>
                            <p:txBody>
                              <a:bodyPr lIns="0" tIns="0" rIns="0" bIns="0" anchor="ctr"/>
                              <a:lstStyle/>
                              <a:p>
                                <a:pPr algn="ctr" eaLnBrk="0" hangingPunct="0"/>
                                <a:r>
                                  <a:rPr lang="en-US" sz="800" b="1" dirty="0">
                                    <a:solidFill>
                                      <a:schemeClr val="bg1"/>
                                    </a:solidFill>
                                    <a:latin typeface="+mj-lt"/>
                                  </a:rPr>
                                  <a:t>4</a:t>
                                </a:r>
                              </a:p>
                            </p:txBody>
                          </p:sp>
                          <p:sp>
                            <p:nvSpPr>
                              <p:cNvPr id="1411" name="IceSquare1">
                                <a:extLst>
                                  <a:ext uri="{FF2B5EF4-FFF2-40B4-BE49-F238E27FC236}">
                                    <a16:creationId xmlns:a16="http://schemas.microsoft.com/office/drawing/2014/main" id="{2E88010B-6294-464F-13AA-8BF6F23E98F1}"/>
                                  </a:ext>
                                </a:extLst>
                              </p:cNvPr>
                              <p:cNvSpPr>
                                <a:spLocks noChangeArrowheads="1"/>
                              </p:cNvSpPr>
                              <p:nvPr/>
                            </p:nvSpPr>
                            <p:spPr bwMode="gray">
                              <a:xfrm>
                                <a:off x="4869363" y="6029390"/>
                                <a:ext cx="219456" cy="219456"/>
                              </a:xfrm>
                              <a:prstGeom prst="rect">
                                <a:avLst/>
                              </a:prstGeom>
                              <a:solidFill>
                                <a:schemeClr val="accent1">
                                  <a:lumMod val="75000"/>
                                </a:schemeClr>
                              </a:solidFill>
                              <a:ln w="6350" cmpd="sng">
                                <a:solidFill>
                                  <a:schemeClr val="bg1"/>
                                </a:solidFill>
                                <a:miter lim="800000"/>
                                <a:headEnd/>
                                <a:tailEnd/>
                              </a:ln>
                            </p:spPr>
                            <p:txBody>
                              <a:bodyPr lIns="0" tIns="0" rIns="0" bIns="0" anchor="ctr"/>
                              <a:lstStyle/>
                              <a:p>
                                <a:pPr algn="ctr" eaLnBrk="0" hangingPunct="0"/>
                                <a:r>
                                  <a:rPr lang="en-US" sz="800" b="1" dirty="0">
                                    <a:solidFill>
                                      <a:schemeClr val="bg1"/>
                                    </a:solidFill>
                                    <a:latin typeface="+mj-lt"/>
                                  </a:rPr>
                                  <a:t>8</a:t>
                                </a:r>
                              </a:p>
                            </p:txBody>
                          </p:sp>
                          <p:sp>
                            <p:nvSpPr>
                              <p:cNvPr id="1412" name="IceSquare1">
                                <a:extLst>
                                  <a:ext uri="{FF2B5EF4-FFF2-40B4-BE49-F238E27FC236}">
                                    <a16:creationId xmlns:a16="http://schemas.microsoft.com/office/drawing/2014/main" id="{9FBFF127-3FE0-5C84-B7F9-E516F4F03D53}"/>
                                  </a:ext>
                                </a:extLst>
                              </p:cNvPr>
                              <p:cNvSpPr>
                                <a:spLocks noChangeArrowheads="1"/>
                              </p:cNvSpPr>
                              <p:nvPr/>
                            </p:nvSpPr>
                            <p:spPr bwMode="gray">
                              <a:xfrm>
                                <a:off x="8170709" y="4838756"/>
                                <a:ext cx="264520" cy="234717"/>
                              </a:xfrm>
                              <a:prstGeom prst="rect">
                                <a:avLst/>
                              </a:prstGeom>
                              <a:solidFill>
                                <a:schemeClr val="accent1">
                                  <a:lumMod val="75000"/>
                                </a:schemeClr>
                              </a:solidFill>
                              <a:ln w="6350" cmpd="sng">
                                <a:solidFill>
                                  <a:schemeClr val="bg1"/>
                                </a:solidFill>
                                <a:miter lim="800000"/>
                                <a:headEnd/>
                                <a:tailEnd/>
                              </a:ln>
                            </p:spPr>
                            <p:txBody>
                              <a:bodyPr lIns="0" tIns="0" rIns="0" bIns="0" anchor="ctr"/>
                              <a:lstStyle/>
                              <a:p>
                                <a:pPr algn="ctr" eaLnBrk="0" hangingPunct="0"/>
                                <a:r>
                                  <a:rPr lang="en-US" sz="800" b="1" dirty="0">
                                    <a:solidFill>
                                      <a:schemeClr val="bg1"/>
                                    </a:solidFill>
                                    <a:latin typeface="+mj-lt"/>
                                  </a:rPr>
                                  <a:t>33</a:t>
                                </a:r>
                              </a:p>
                            </p:txBody>
                          </p:sp>
                          <p:sp>
                            <p:nvSpPr>
                              <p:cNvPr id="1413" name="IceSquare1">
                                <a:extLst>
                                  <a:ext uri="{FF2B5EF4-FFF2-40B4-BE49-F238E27FC236}">
                                    <a16:creationId xmlns:a16="http://schemas.microsoft.com/office/drawing/2014/main" id="{B8F09A06-E041-0278-F6B4-1DA52BA8B14F}"/>
                                  </a:ext>
                                </a:extLst>
                              </p:cNvPr>
                              <p:cNvSpPr>
                                <a:spLocks noChangeArrowheads="1"/>
                              </p:cNvSpPr>
                              <p:nvPr/>
                            </p:nvSpPr>
                            <p:spPr bwMode="gray">
                              <a:xfrm>
                                <a:off x="7951253" y="6385540"/>
                                <a:ext cx="219456" cy="219456"/>
                              </a:xfrm>
                              <a:prstGeom prst="rect">
                                <a:avLst/>
                              </a:prstGeom>
                              <a:solidFill>
                                <a:schemeClr val="accent1">
                                  <a:lumMod val="75000"/>
                                </a:schemeClr>
                              </a:solidFill>
                              <a:ln w="6350" cmpd="sng">
                                <a:solidFill>
                                  <a:schemeClr val="bg1"/>
                                </a:solidFill>
                                <a:miter lim="800000"/>
                                <a:headEnd/>
                                <a:tailEnd/>
                              </a:ln>
                            </p:spPr>
                            <p:txBody>
                              <a:bodyPr lIns="0" tIns="0" rIns="0" bIns="0" anchor="ctr"/>
                              <a:lstStyle/>
                              <a:p>
                                <a:pPr algn="ctr" eaLnBrk="0" hangingPunct="0"/>
                                <a:r>
                                  <a:rPr lang="en-US" sz="800" b="1" dirty="0">
                                    <a:solidFill>
                                      <a:schemeClr val="bg1"/>
                                    </a:solidFill>
                                    <a:latin typeface="+mj-lt"/>
                                  </a:rPr>
                                  <a:t>1</a:t>
                                </a:r>
                              </a:p>
                            </p:txBody>
                          </p:sp>
                          <p:sp>
                            <p:nvSpPr>
                              <p:cNvPr id="1414" name="IceSquare1">
                                <a:extLst>
                                  <a:ext uri="{FF2B5EF4-FFF2-40B4-BE49-F238E27FC236}">
                                    <a16:creationId xmlns:a16="http://schemas.microsoft.com/office/drawing/2014/main" id="{97E6384F-0EDB-C10D-A818-0152C322E8A3}"/>
                                  </a:ext>
                                </a:extLst>
                              </p:cNvPr>
                              <p:cNvSpPr>
                                <a:spLocks noChangeArrowheads="1"/>
                              </p:cNvSpPr>
                              <p:nvPr/>
                            </p:nvSpPr>
                            <p:spPr bwMode="gray">
                              <a:xfrm>
                                <a:off x="7475385" y="3865029"/>
                                <a:ext cx="201092" cy="204729"/>
                              </a:xfrm>
                              <a:prstGeom prst="rect">
                                <a:avLst/>
                              </a:prstGeom>
                              <a:solidFill>
                                <a:schemeClr val="accent1">
                                  <a:lumMod val="75000"/>
                                </a:schemeClr>
                              </a:solidFill>
                              <a:ln w="6350" cmpd="sng">
                                <a:solidFill>
                                  <a:schemeClr val="bg1"/>
                                </a:solidFill>
                                <a:miter lim="800000"/>
                                <a:headEnd/>
                                <a:tailEnd/>
                              </a:ln>
                            </p:spPr>
                            <p:txBody>
                              <a:bodyPr lIns="0" tIns="0" rIns="0" bIns="0" anchor="ctr"/>
                              <a:lstStyle/>
                              <a:p>
                                <a:pPr algn="ctr" eaLnBrk="0" hangingPunct="0"/>
                                <a:r>
                                  <a:rPr lang="en-US" sz="800" b="1" dirty="0">
                                    <a:solidFill>
                                      <a:schemeClr val="bg1"/>
                                    </a:solidFill>
                                    <a:latin typeface="+mj-lt"/>
                                  </a:rPr>
                                  <a:t>6</a:t>
                                </a:r>
                              </a:p>
                            </p:txBody>
                          </p:sp>
                          <p:sp>
                            <p:nvSpPr>
                              <p:cNvPr id="1415" name="IceSquare1">
                                <a:extLst>
                                  <a:ext uri="{FF2B5EF4-FFF2-40B4-BE49-F238E27FC236}">
                                    <a16:creationId xmlns:a16="http://schemas.microsoft.com/office/drawing/2014/main" id="{BCC98D62-4616-D0A4-2827-7C6766FBF7C8}"/>
                                  </a:ext>
                                </a:extLst>
                              </p:cNvPr>
                              <p:cNvSpPr>
                                <a:spLocks noChangeArrowheads="1"/>
                              </p:cNvSpPr>
                              <p:nvPr/>
                            </p:nvSpPr>
                            <p:spPr bwMode="gray">
                              <a:xfrm>
                                <a:off x="4649908" y="4576476"/>
                                <a:ext cx="219455" cy="219456"/>
                              </a:xfrm>
                              <a:prstGeom prst="rect">
                                <a:avLst/>
                              </a:prstGeom>
                              <a:solidFill>
                                <a:schemeClr val="accent1">
                                  <a:lumMod val="75000"/>
                                </a:schemeClr>
                              </a:solidFill>
                              <a:ln w="6350" cmpd="sng">
                                <a:solidFill>
                                  <a:schemeClr val="bg1"/>
                                </a:solidFill>
                                <a:miter lim="800000"/>
                                <a:headEnd/>
                                <a:tailEnd/>
                              </a:ln>
                            </p:spPr>
                            <p:txBody>
                              <a:bodyPr lIns="0" tIns="0" rIns="0" bIns="0" anchor="ctr"/>
                              <a:lstStyle/>
                              <a:p>
                                <a:pPr algn="ctr" eaLnBrk="0" hangingPunct="0"/>
                                <a:r>
                                  <a:rPr lang="en-US" sz="800" b="1" dirty="0">
                                    <a:solidFill>
                                      <a:schemeClr val="bg1"/>
                                    </a:solidFill>
                                    <a:latin typeface="+mj-lt"/>
                                  </a:rPr>
                                  <a:t>6</a:t>
                                </a:r>
                              </a:p>
                            </p:txBody>
                          </p:sp>
                          <p:sp>
                            <p:nvSpPr>
                              <p:cNvPr id="1416" name="IceSquare1">
                                <a:extLst>
                                  <a:ext uri="{FF2B5EF4-FFF2-40B4-BE49-F238E27FC236}">
                                    <a16:creationId xmlns:a16="http://schemas.microsoft.com/office/drawing/2014/main" id="{A022A364-3CE2-A29A-5A1D-CF3783B12924}"/>
                                  </a:ext>
                                </a:extLst>
                              </p:cNvPr>
                              <p:cNvSpPr>
                                <a:spLocks noChangeArrowheads="1"/>
                              </p:cNvSpPr>
                              <p:nvPr/>
                            </p:nvSpPr>
                            <p:spPr bwMode="gray">
                              <a:xfrm>
                                <a:off x="3531914" y="4403600"/>
                                <a:ext cx="219455" cy="219456"/>
                              </a:xfrm>
                              <a:prstGeom prst="rect">
                                <a:avLst/>
                              </a:prstGeom>
                              <a:solidFill>
                                <a:schemeClr val="accent1">
                                  <a:lumMod val="75000"/>
                                </a:schemeClr>
                              </a:solidFill>
                              <a:ln w="6350" cmpd="sng">
                                <a:solidFill>
                                  <a:schemeClr val="bg1"/>
                                </a:solidFill>
                                <a:miter lim="800000"/>
                                <a:headEnd/>
                                <a:tailEnd/>
                              </a:ln>
                            </p:spPr>
                            <p:txBody>
                              <a:bodyPr lIns="0" tIns="0" rIns="0" bIns="0" anchor="ctr"/>
                              <a:lstStyle/>
                              <a:p>
                                <a:pPr algn="ctr" eaLnBrk="0" hangingPunct="0"/>
                                <a:r>
                                  <a:rPr lang="en-US" sz="800" b="1" dirty="0">
                                    <a:solidFill>
                                      <a:schemeClr val="bg1"/>
                                    </a:solidFill>
                                    <a:latin typeface="+mj-lt"/>
                                  </a:rPr>
                                  <a:t>8</a:t>
                                </a:r>
                              </a:p>
                            </p:txBody>
                          </p:sp>
                          <p:sp>
                            <p:nvSpPr>
                              <p:cNvPr id="1417" name="LimeCircle1">
                                <a:extLst>
                                  <a:ext uri="{FF2B5EF4-FFF2-40B4-BE49-F238E27FC236}">
                                    <a16:creationId xmlns:a16="http://schemas.microsoft.com/office/drawing/2014/main" id="{2F415493-9E36-B0F7-BFF4-034D52C1BDF6}"/>
                                  </a:ext>
                                </a:extLst>
                              </p:cNvPr>
                              <p:cNvSpPr>
                                <a:spLocks noChangeArrowheads="1"/>
                              </p:cNvSpPr>
                              <p:nvPr/>
                            </p:nvSpPr>
                            <p:spPr bwMode="auto">
                              <a:xfrm>
                                <a:off x="3419209" y="5349763"/>
                                <a:ext cx="228600" cy="228600"/>
                              </a:xfrm>
                              <a:prstGeom prst="ellipse">
                                <a:avLst/>
                              </a:prstGeom>
                              <a:solidFill>
                                <a:srgbClr val="0070CD"/>
                              </a:solidFill>
                              <a:ln w="6350" cmpd="sng">
                                <a:solidFill>
                                  <a:schemeClr val="bg1"/>
                                </a:solidFill>
                                <a:round/>
                                <a:headEnd/>
                                <a:tailEnd/>
                              </a:ln>
                            </p:spPr>
                            <p:txBody>
                              <a:bodyPr wrap="none" lIns="0" tIns="0" rIns="0" bIns="0" anchor="ctr"/>
                              <a:lstStyle/>
                              <a:p>
                                <a:pPr algn="ctr" eaLnBrk="0" hangingPunct="0"/>
                                <a:r>
                                  <a:rPr lang="en-US" sz="800" b="1" dirty="0">
                                    <a:solidFill>
                                      <a:schemeClr val="bg1"/>
                                    </a:solidFill>
                                    <a:latin typeface="+mj-lt"/>
                                  </a:rPr>
                                  <a:t>5</a:t>
                                </a:r>
                              </a:p>
                            </p:txBody>
                          </p:sp>
                          <p:sp>
                            <p:nvSpPr>
                              <p:cNvPr id="1418" name="IceSquare1">
                                <a:extLst>
                                  <a:ext uri="{FF2B5EF4-FFF2-40B4-BE49-F238E27FC236}">
                                    <a16:creationId xmlns:a16="http://schemas.microsoft.com/office/drawing/2014/main" id="{6DF801AE-1D52-08F9-699C-E57ACF6547EB}"/>
                                  </a:ext>
                                </a:extLst>
                              </p:cNvPr>
                              <p:cNvSpPr>
                                <a:spLocks noChangeArrowheads="1"/>
                              </p:cNvSpPr>
                              <p:nvPr/>
                            </p:nvSpPr>
                            <p:spPr bwMode="gray">
                              <a:xfrm>
                                <a:off x="7886836" y="5330811"/>
                                <a:ext cx="219455" cy="219456"/>
                              </a:xfrm>
                              <a:prstGeom prst="rect">
                                <a:avLst/>
                              </a:prstGeom>
                              <a:solidFill>
                                <a:schemeClr val="accent1">
                                  <a:lumMod val="75000"/>
                                </a:schemeClr>
                              </a:solidFill>
                              <a:ln w="6350" cmpd="sng">
                                <a:solidFill>
                                  <a:schemeClr val="bg1"/>
                                </a:solidFill>
                                <a:miter lim="800000"/>
                                <a:headEnd/>
                                <a:tailEnd/>
                              </a:ln>
                            </p:spPr>
                            <p:txBody>
                              <a:bodyPr lIns="0" tIns="0" rIns="0" bIns="0" anchor="ctr"/>
                              <a:lstStyle/>
                              <a:p>
                                <a:pPr algn="ctr" eaLnBrk="0" hangingPunct="0"/>
                                <a:r>
                                  <a:rPr lang="en-US" sz="800" b="1" dirty="0">
                                    <a:solidFill>
                                      <a:schemeClr val="bg1"/>
                                    </a:solidFill>
                                    <a:latin typeface="+mj-lt"/>
                                  </a:rPr>
                                  <a:t>3</a:t>
                                </a:r>
                              </a:p>
                            </p:txBody>
                          </p:sp>
                          <p:sp>
                            <p:nvSpPr>
                              <p:cNvPr id="1419" name="LimeCircle1">
                                <a:extLst>
                                  <a:ext uri="{FF2B5EF4-FFF2-40B4-BE49-F238E27FC236}">
                                    <a16:creationId xmlns:a16="http://schemas.microsoft.com/office/drawing/2014/main" id="{2C038C92-134F-07E9-5E78-413BC1C6097B}"/>
                                  </a:ext>
                                </a:extLst>
                              </p:cNvPr>
                              <p:cNvSpPr>
                                <a:spLocks noChangeArrowheads="1"/>
                              </p:cNvSpPr>
                              <p:nvPr/>
                            </p:nvSpPr>
                            <p:spPr bwMode="auto">
                              <a:xfrm>
                                <a:off x="6861254" y="3232081"/>
                                <a:ext cx="228600" cy="228600"/>
                              </a:xfrm>
                              <a:prstGeom prst="ellipse">
                                <a:avLst/>
                              </a:prstGeom>
                              <a:solidFill>
                                <a:srgbClr val="0070CD"/>
                              </a:solidFill>
                              <a:ln w="6350" cmpd="sng">
                                <a:solidFill>
                                  <a:schemeClr val="bg1"/>
                                </a:solidFill>
                                <a:round/>
                                <a:headEnd/>
                                <a:tailEnd/>
                              </a:ln>
                            </p:spPr>
                            <p:txBody>
                              <a:bodyPr wrap="none" lIns="0" tIns="0" rIns="0" bIns="0" anchor="ctr"/>
                              <a:lstStyle/>
                              <a:p>
                                <a:pPr algn="ctr" eaLnBrk="0" hangingPunct="0"/>
                                <a:r>
                                  <a:rPr lang="en-US" sz="800" dirty="0">
                                    <a:solidFill>
                                      <a:schemeClr val="bg1"/>
                                    </a:solidFill>
                                    <a:latin typeface="+mj-lt"/>
                                  </a:rPr>
                                  <a:t>21</a:t>
                                </a:r>
                              </a:p>
                            </p:txBody>
                          </p:sp>
                          <p:sp>
                            <p:nvSpPr>
                              <p:cNvPr id="1420" name="Trapezoid 1419">
                                <a:extLst>
                                  <a:ext uri="{FF2B5EF4-FFF2-40B4-BE49-F238E27FC236}">
                                    <a16:creationId xmlns:a16="http://schemas.microsoft.com/office/drawing/2014/main" id="{48D2E820-A26C-A6D0-4995-D9121877CB55}"/>
                                  </a:ext>
                                </a:extLst>
                              </p:cNvPr>
                              <p:cNvSpPr/>
                              <p:nvPr/>
                            </p:nvSpPr>
                            <p:spPr>
                              <a:xfrm rot="21377653">
                                <a:off x="7027724" y="3440489"/>
                                <a:ext cx="283287" cy="260619"/>
                              </a:xfrm>
                              <a:prstGeom prst="trapezoid">
                                <a:avLst/>
                              </a:prstGeom>
                              <a:solidFill>
                                <a:schemeClr val="accent5">
                                  <a:lumMod val="20000"/>
                                  <a:lumOff val="80000"/>
                                </a:schemeClr>
                              </a:solidFill>
                              <a:ln w="6350" cmpd="sng">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800" b="1" dirty="0">
                                    <a:solidFill>
                                      <a:schemeClr val="tx1"/>
                                    </a:solidFill>
                                    <a:latin typeface="+mj-lt"/>
                                    <a:cs typeface="Times New Roman" pitchFamily="18" charset="0"/>
                                  </a:rPr>
                                  <a:t>3</a:t>
                                </a:r>
                              </a:p>
                            </p:txBody>
                          </p:sp>
                          <p:sp>
                            <p:nvSpPr>
                              <p:cNvPr id="1421" name="LimeCircle1">
                                <a:extLst>
                                  <a:ext uri="{FF2B5EF4-FFF2-40B4-BE49-F238E27FC236}">
                                    <a16:creationId xmlns:a16="http://schemas.microsoft.com/office/drawing/2014/main" id="{41AC7586-1C13-56D9-A49D-F0BC806E89C3}"/>
                                  </a:ext>
                                </a:extLst>
                              </p:cNvPr>
                              <p:cNvSpPr>
                                <a:spLocks noChangeArrowheads="1"/>
                              </p:cNvSpPr>
                              <p:nvPr/>
                            </p:nvSpPr>
                            <p:spPr bwMode="auto">
                              <a:xfrm>
                                <a:off x="7036250" y="4603204"/>
                                <a:ext cx="228600" cy="228600"/>
                              </a:xfrm>
                              <a:prstGeom prst="ellipse">
                                <a:avLst/>
                              </a:prstGeom>
                              <a:solidFill>
                                <a:srgbClr val="0070CD"/>
                              </a:solidFill>
                              <a:ln w="6350" cmpd="sng">
                                <a:solidFill>
                                  <a:schemeClr val="bg1"/>
                                </a:solidFill>
                                <a:round/>
                                <a:headEnd/>
                                <a:tailEnd/>
                              </a:ln>
                            </p:spPr>
                            <p:txBody>
                              <a:bodyPr wrap="none" lIns="0" tIns="0" rIns="0" bIns="0" anchor="ctr"/>
                              <a:lstStyle/>
                              <a:p>
                                <a:pPr algn="ctr" eaLnBrk="0" hangingPunct="0"/>
                                <a:r>
                                  <a:rPr lang="en-US" sz="800" b="1" dirty="0">
                                    <a:solidFill>
                                      <a:schemeClr val="bg1"/>
                                    </a:solidFill>
                                    <a:latin typeface="+mj-lt"/>
                                  </a:rPr>
                                  <a:t>2</a:t>
                                </a:r>
                              </a:p>
                            </p:txBody>
                          </p:sp>
                          <p:sp>
                            <p:nvSpPr>
                              <p:cNvPr id="1422" name="IceSquare1">
                                <a:extLst>
                                  <a:ext uri="{FF2B5EF4-FFF2-40B4-BE49-F238E27FC236}">
                                    <a16:creationId xmlns:a16="http://schemas.microsoft.com/office/drawing/2014/main" id="{03305EA0-1573-57A8-B155-16A2C7B37C9F}"/>
                                  </a:ext>
                                </a:extLst>
                              </p:cNvPr>
                              <p:cNvSpPr>
                                <a:spLocks noChangeArrowheads="1"/>
                              </p:cNvSpPr>
                              <p:nvPr/>
                            </p:nvSpPr>
                            <p:spPr bwMode="gray">
                              <a:xfrm>
                                <a:off x="6163566" y="4130727"/>
                                <a:ext cx="200611" cy="204729"/>
                              </a:xfrm>
                              <a:prstGeom prst="rect">
                                <a:avLst/>
                              </a:prstGeom>
                              <a:solidFill>
                                <a:schemeClr val="accent1">
                                  <a:lumMod val="75000"/>
                                </a:schemeClr>
                              </a:solidFill>
                              <a:ln w="6350" cmpd="sng">
                                <a:solidFill>
                                  <a:schemeClr val="bg1"/>
                                </a:solidFill>
                                <a:miter lim="800000"/>
                                <a:headEnd/>
                                <a:tailEnd/>
                              </a:ln>
                            </p:spPr>
                            <p:txBody>
                              <a:bodyPr lIns="0" tIns="0" rIns="0" bIns="0" anchor="ctr"/>
                              <a:lstStyle/>
                              <a:p>
                                <a:pPr algn="ctr" eaLnBrk="0" hangingPunct="0"/>
                                <a:r>
                                  <a:rPr lang="en-US" sz="800" b="1" dirty="0">
                                    <a:solidFill>
                                      <a:schemeClr val="bg1"/>
                                    </a:solidFill>
                                    <a:latin typeface="+mj-lt"/>
                                  </a:rPr>
                                  <a:t>1</a:t>
                                </a:r>
                              </a:p>
                            </p:txBody>
                          </p:sp>
                          <p:sp>
                            <p:nvSpPr>
                              <p:cNvPr id="1423" name="IceSquare1">
                                <a:extLst>
                                  <a:ext uri="{FF2B5EF4-FFF2-40B4-BE49-F238E27FC236}">
                                    <a16:creationId xmlns:a16="http://schemas.microsoft.com/office/drawing/2014/main" id="{747712DC-3CFC-DC10-2095-4B8F34F20C9E}"/>
                                  </a:ext>
                                </a:extLst>
                              </p:cNvPr>
                              <p:cNvSpPr>
                                <a:spLocks noChangeArrowheads="1"/>
                              </p:cNvSpPr>
                              <p:nvPr/>
                            </p:nvSpPr>
                            <p:spPr bwMode="gray">
                              <a:xfrm>
                                <a:off x="6225855" y="3431683"/>
                                <a:ext cx="219456" cy="204729"/>
                              </a:xfrm>
                              <a:prstGeom prst="rect">
                                <a:avLst/>
                              </a:prstGeom>
                              <a:solidFill>
                                <a:schemeClr val="accent1">
                                  <a:lumMod val="75000"/>
                                </a:schemeClr>
                              </a:solidFill>
                              <a:ln w="6350" cmpd="sng">
                                <a:solidFill>
                                  <a:schemeClr val="bg1"/>
                                </a:solidFill>
                                <a:miter lim="800000"/>
                                <a:headEnd/>
                                <a:tailEnd/>
                              </a:ln>
                            </p:spPr>
                            <p:txBody>
                              <a:bodyPr lIns="0" tIns="0" rIns="0" bIns="0" anchor="ctr"/>
                              <a:lstStyle/>
                              <a:p>
                                <a:pPr algn="ctr" eaLnBrk="0" hangingPunct="0"/>
                                <a:r>
                                  <a:rPr lang="en-US" sz="800" b="1" dirty="0">
                                    <a:solidFill>
                                      <a:schemeClr val="bg1"/>
                                    </a:solidFill>
                                    <a:latin typeface="+mj-lt"/>
                                  </a:rPr>
                                  <a:t>5</a:t>
                                </a:r>
                              </a:p>
                            </p:txBody>
                          </p:sp>
                          <p:sp>
                            <p:nvSpPr>
                              <p:cNvPr id="1424" name="LemonDiamond1">
                                <a:extLst>
                                  <a:ext uri="{FF2B5EF4-FFF2-40B4-BE49-F238E27FC236}">
                                    <a16:creationId xmlns:a16="http://schemas.microsoft.com/office/drawing/2014/main" id="{A99565F7-0864-F2DC-7FD3-A4C9BE7CA54C}"/>
                                  </a:ext>
                                </a:extLst>
                              </p:cNvPr>
                              <p:cNvSpPr>
                                <a:spLocks noChangeArrowheads="1"/>
                              </p:cNvSpPr>
                              <p:nvPr/>
                            </p:nvSpPr>
                            <p:spPr bwMode="auto">
                              <a:xfrm>
                                <a:off x="1674304" y="3755155"/>
                                <a:ext cx="361480" cy="299164"/>
                              </a:xfrm>
                              <a:prstGeom prst="diamond">
                                <a:avLst/>
                              </a:prstGeom>
                              <a:solidFill>
                                <a:schemeClr val="tx1">
                                  <a:lumMod val="85000"/>
                                  <a:lumOff val="15000"/>
                                </a:schemeClr>
                              </a:solidFill>
                              <a:ln w="6350" cmpd="sng">
                                <a:solidFill>
                                  <a:srgbClr val="FFFFFF"/>
                                </a:solidFill>
                                <a:miter lim="800000"/>
                                <a:headEnd/>
                                <a:tailEnd/>
                              </a:ln>
                            </p:spPr>
                            <p:txBody>
                              <a:bodyPr wrap="none" lIns="0" tIns="0" rIns="0" bIns="0" anchor="ctr"/>
                              <a:lstStyle/>
                              <a:p>
                                <a:pPr algn="ctr" eaLnBrk="0" hangingPunct="0"/>
                                <a:r>
                                  <a:rPr lang="en-US" sz="800" b="1" dirty="0">
                                    <a:solidFill>
                                      <a:schemeClr val="bg1"/>
                                    </a:solidFill>
                                    <a:latin typeface="+mj-lt"/>
                                  </a:rPr>
                                  <a:t>1</a:t>
                                </a:r>
                              </a:p>
                            </p:txBody>
                          </p:sp>
                        </p:grpSp>
                      </p:grpSp>
                      <p:sp>
                        <p:nvSpPr>
                          <p:cNvPr id="1368" name="IceSquare1">
                            <a:extLst>
                              <a:ext uri="{FF2B5EF4-FFF2-40B4-BE49-F238E27FC236}">
                                <a16:creationId xmlns:a16="http://schemas.microsoft.com/office/drawing/2014/main" id="{D4C5F6B0-E2E0-1C09-5050-053503C3289F}"/>
                              </a:ext>
                            </a:extLst>
                          </p:cNvPr>
                          <p:cNvSpPr>
                            <a:spLocks noChangeArrowheads="1"/>
                          </p:cNvSpPr>
                          <p:nvPr/>
                        </p:nvSpPr>
                        <p:spPr bwMode="gray">
                          <a:xfrm>
                            <a:off x="3353011" y="1942265"/>
                            <a:ext cx="199249" cy="203419"/>
                          </a:xfrm>
                          <a:prstGeom prst="rect">
                            <a:avLst/>
                          </a:prstGeom>
                          <a:solidFill>
                            <a:schemeClr val="accent1">
                              <a:lumMod val="75000"/>
                            </a:schemeClr>
                          </a:solidFill>
                          <a:ln w="6350" cmpd="sng">
                            <a:solidFill>
                              <a:schemeClr val="bg1"/>
                            </a:solidFill>
                            <a:miter lim="800000"/>
                            <a:headEnd/>
                            <a:tailEnd/>
                          </a:ln>
                        </p:spPr>
                        <p:txBody>
                          <a:bodyPr lIns="0" tIns="0" rIns="0" bIns="0" anchor="ctr"/>
                          <a:lstStyle/>
                          <a:p>
                            <a:pPr algn="ctr" eaLnBrk="0" hangingPunct="0"/>
                            <a:r>
                              <a:rPr lang="en-US" sz="800" b="1" dirty="0">
                                <a:solidFill>
                                  <a:schemeClr val="bg1"/>
                                </a:solidFill>
                                <a:latin typeface="+mj-lt"/>
                              </a:rPr>
                              <a:t>2</a:t>
                            </a:r>
                          </a:p>
                        </p:txBody>
                      </p:sp>
                      <p:sp>
                        <p:nvSpPr>
                          <p:cNvPr id="1369" name="IceSquare1">
                            <a:extLst>
                              <a:ext uri="{FF2B5EF4-FFF2-40B4-BE49-F238E27FC236}">
                                <a16:creationId xmlns:a16="http://schemas.microsoft.com/office/drawing/2014/main" id="{DAEA9829-8C87-83EA-6303-4D5B5B781774}"/>
                              </a:ext>
                            </a:extLst>
                          </p:cNvPr>
                          <p:cNvSpPr>
                            <a:spLocks noChangeArrowheads="1"/>
                          </p:cNvSpPr>
                          <p:nvPr/>
                        </p:nvSpPr>
                        <p:spPr bwMode="gray">
                          <a:xfrm>
                            <a:off x="1254187" y="2260769"/>
                            <a:ext cx="199249" cy="203419"/>
                          </a:xfrm>
                          <a:prstGeom prst="rect">
                            <a:avLst/>
                          </a:prstGeom>
                          <a:solidFill>
                            <a:schemeClr val="accent1">
                              <a:lumMod val="75000"/>
                            </a:schemeClr>
                          </a:solidFill>
                          <a:ln w="6350" cmpd="sng">
                            <a:solidFill>
                              <a:schemeClr val="bg1"/>
                            </a:solidFill>
                            <a:miter lim="800000"/>
                            <a:headEnd/>
                            <a:tailEnd/>
                          </a:ln>
                        </p:spPr>
                        <p:txBody>
                          <a:bodyPr lIns="0" tIns="0" rIns="0" bIns="0" anchor="ctr"/>
                          <a:lstStyle/>
                          <a:p>
                            <a:pPr algn="ctr" eaLnBrk="0" hangingPunct="0"/>
                            <a:r>
                              <a:rPr lang="en-US" sz="800" b="1" dirty="0">
                                <a:solidFill>
                                  <a:schemeClr val="bg1"/>
                                </a:solidFill>
                                <a:latin typeface="+mj-lt"/>
                              </a:rPr>
                              <a:t>3</a:t>
                            </a:r>
                          </a:p>
                        </p:txBody>
                      </p:sp>
                      <p:sp>
                        <p:nvSpPr>
                          <p:cNvPr id="1370" name="TextBox 1369">
                            <a:extLst>
                              <a:ext uri="{FF2B5EF4-FFF2-40B4-BE49-F238E27FC236}">
                                <a16:creationId xmlns:a16="http://schemas.microsoft.com/office/drawing/2014/main" id="{3E8ABB0D-C7CF-04D6-1C88-FF315BBD6ACF}"/>
                              </a:ext>
                            </a:extLst>
                          </p:cNvPr>
                          <p:cNvSpPr txBox="1"/>
                          <p:nvPr/>
                        </p:nvSpPr>
                        <p:spPr>
                          <a:xfrm>
                            <a:off x="5397968" y="4822700"/>
                            <a:ext cx="428738" cy="223587"/>
                          </a:xfrm>
                          <a:prstGeom prst="rect">
                            <a:avLst/>
                          </a:prstGeom>
                          <a:noFill/>
                        </p:spPr>
                        <p:txBody>
                          <a:bodyPr wrap="square" rtlCol="0">
                            <a:spAutoFit/>
                          </a:bodyPr>
                          <a:lstStyle/>
                          <a:p>
                            <a:r>
                              <a:rPr lang="en-US" sz="853" dirty="0">
                                <a:latin typeface="+mj-lt"/>
                                <a:cs typeface="Arial" pitchFamily="34" charset="0"/>
                              </a:rPr>
                              <a:t>LA</a:t>
                            </a:r>
                          </a:p>
                        </p:txBody>
                      </p:sp>
                      <p:sp>
                        <p:nvSpPr>
                          <p:cNvPr id="1371" name="IceSquare1">
                            <a:extLst>
                              <a:ext uri="{FF2B5EF4-FFF2-40B4-BE49-F238E27FC236}">
                                <a16:creationId xmlns:a16="http://schemas.microsoft.com/office/drawing/2014/main" id="{B099044F-1353-9FDF-6189-94B6AE7991F2}"/>
                              </a:ext>
                            </a:extLst>
                          </p:cNvPr>
                          <p:cNvSpPr>
                            <a:spLocks noChangeArrowheads="1"/>
                          </p:cNvSpPr>
                          <p:nvPr/>
                        </p:nvSpPr>
                        <p:spPr bwMode="gray">
                          <a:xfrm>
                            <a:off x="6873275" y="4696778"/>
                            <a:ext cx="199249" cy="203419"/>
                          </a:xfrm>
                          <a:prstGeom prst="rect">
                            <a:avLst/>
                          </a:prstGeom>
                          <a:solidFill>
                            <a:schemeClr val="accent1">
                              <a:lumMod val="75000"/>
                            </a:schemeClr>
                          </a:solidFill>
                          <a:ln w="6350" cmpd="sng">
                            <a:solidFill>
                              <a:schemeClr val="bg1"/>
                            </a:solidFill>
                            <a:miter lim="800000"/>
                            <a:headEnd/>
                            <a:tailEnd/>
                          </a:ln>
                        </p:spPr>
                        <p:txBody>
                          <a:bodyPr lIns="0" tIns="0" rIns="0" bIns="0" anchor="ctr"/>
                          <a:lstStyle/>
                          <a:p>
                            <a:pPr algn="ctr" eaLnBrk="0" hangingPunct="0"/>
                            <a:r>
                              <a:rPr lang="en-US" sz="800" b="1" dirty="0">
                                <a:solidFill>
                                  <a:schemeClr val="bg1"/>
                                </a:solidFill>
                                <a:latin typeface="+mj-lt"/>
                              </a:rPr>
                              <a:t>1</a:t>
                            </a:r>
                          </a:p>
                        </p:txBody>
                      </p:sp>
                      <p:sp>
                        <p:nvSpPr>
                          <p:cNvPr id="1372" name="LimeCircle1">
                            <a:extLst>
                              <a:ext uri="{FF2B5EF4-FFF2-40B4-BE49-F238E27FC236}">
                                <a16:creationId xmlns:a16="http://schemas.microsoft.com/office/drawing/2014/main" id="{3E6FB639-8F61-A934-97B5-831DDC8D1004}"/>
                              </a:ext>
                            </a:extLst>
                          </p:cNvPr>
                          <p:cNvSpPr>
                            <a:spLocks noChangeArrowheads="1"/>
                          </p:cNvSpPr>
                          <p:nvPr/>
                        </p:nvSpPr>
                        <p:spPr bwMode="auto">
                          <a:xfrm>
                            <a:off x="7477386" y="4228179"/>
                            <a:ext cx="206797" cy="207038"/>
                          </a:xfrm>
                          <a:prstGeom prst="ellipse">
                            <a:avLst/>
                          </a:prstGeom>
                          <a:solidFill>
                            <a:srgbClr val="0070CD"/>
                          </a:solidFill>
                          <a:ln w="6350" cmpd="sng">
                            <a:solidFill>
                              <a:schemeClr val="bg1"/>
                            </a:solidFill>
                            <a:round/>
                            <a:headEnd/>
                            <a:tailEnd/>
                          </a:ln>
                        </p:spPr>
                        <p:txBody>
                          <a:bodyPr wrap="none" lIns="0" tIns="0" rIns="0" bIns="0" anchor="ctr"/>
                          <a:lstStyle/>
                          <a:p>
                            <a:pPr algn="ctr" eaLnBrk="0" hangingPunct="0"/>
                            <a:r>
                              <a:rPr lang="en-US" sz="800" b="1" dirty="0">
                                <a:solidFill>
                                  <a:schemeClr val="bg1"/>
                                </a:solidFill>
                                <a:latin typeface="+mj-lt"/>
                              </a:rPr>
                              <a:t>2</a:t>
                            </a:r>
                          </a:p>
                        </p:txBody>
                      </p:sp>
                      <p:sp>
                        <p:nvSpPr>
                          <p:cNvPr id="1373" name="IceSquare1">
                            <a:extLst>
                              <a:ext uri="{FF2B5EF4-FFF2-40B4-BE49-F238E27FC236}">
                                <a16:creationId xmlns:a16="http://schemas.microsoft.com/office/drawing/2014/main" id="{3CA58002-BE9A-EEEA-23E5-5782D7D16864}"/>
                              </a:ext>
                            </a:extLst>
                          </p:cNvPr>
                          <p:cNvSpPr>
                            <a:spLocks noChangeArrowheads="1"/>
                          </p:cNvSpPr>
                          <p:nvPr/>
                        </p:nvSpPr>
                        <p:spPr bwMode="gray">
                          <a:xfrm>
                            <a:off x="6615643" y="2372740"/>
                            <a:ext cx="199249" cy="203419"/>
                          </a:xfrm>
                          <a:prstGeom prst="rect">
                            <a:avLst/>
                          </a:prstGeom>
                          <a:solidFill>
                            <a:schemeClr val="accent1">
                              <a:lumMod val="75000"/>
                            </a:schemeClr>
                          </a:solidFill>
                          <a:ln w="6350" cmpd="sng">
                            <a:solidFill>
                              <a:schemeClr val="bg1"/>
                            </a:solidFill>
                            <a:miter lim="800000"/>
                            <a:headEnd/>
                            <a:tailEnd/>
                          </a:ln>
                        </p:spPr>
                        <p:txBody>
                          <a:bodyPr lIns="0" tIns="0" rIns="0" bIns="0" anchor="ctr"/>
                          <a:lstStyle/>
                          <a:p>
                            <a:pPr algn="ctr" eaLnBrk="0" hangingPunct="0"/>
                            <a:r>
                              <a:rPr lang="en-US" sz="800" b="1" dirty="0">
                                <a:solidFill>
                                  <a:schemeClr val="bg1"/>
                                </a:solidFill>
                                <a:latin typeface="+mj-lt"/>
                              </a:rPr>
                              <a:t>3</a:t>
                            </a:r>
                          </a:p>
                        </p:txBody>
                      </p:sp>
                      <p:sp>
                        <p:nvSpPr>
                          <p:cNvPr id="1374" name="TextBox 1373">
                            <a:extLst>
                              <a:ext uri="{FF2B5EF4-FFF2-40B4-BE49-F238E27FC236}">
                                <a16:creationId xmlns:a16="http://schemas.microsoft.com/office/drawing/2014/main" id="{D275BB02-BBA4-02B7-2958-DCC25A39610A}"/>
                              </a:ext>
                            </a:extLst>
                          </p:cNvPr>
                          <p:cNvSpPr txBox="1"/>
                          <p:nvPr/>
                        </p:nvSpPr>
                        <p:spPr>
                          <a:xfrm>
                            <a:off x="6316302" y="2679510"/>
                            <a:ext cx="428738" cy="223587"/>
                          </a:xfrm>
                          <a:prstGeom prst="rect">
                            <a:avLst/>
                          </a:prstGeom>
                          <a:noFill/>
                        </p:spPr>
                        <p:txBody>
                          <a:bodyPr wrap="square" rtlCol="0">
                            <a:spAutoFit/>
                          </a:bodyPr>
                          <a:lstStyle/>
                          <a:p>
                            <a:r>
                              <a:rPr lang="en-US" sz="853" dirty="0">
                                <a:latin typeface="+mj-lt"/>
                                <a:cs typeface="Arial" pitchFamily="34" charset="0"/>
                              </a:rPr>
                              <a:t>MI</a:t>
                            </a:r>
                          </a:p>
                        </p:txBody>
                      </p:sp>
                      <p:sp>
                        <p:nvSpPr>
                          <p:cNvPr id="1375" name="LimeCircle1">
                            <a:extLst>
                              <a:ext uri="{FF2B5EF4-FFF2-40B4-BE49-F238E27FC236}">
                                <a16:creationId xmlns:a16="http://schemas.microsoft.com/office/drawing/2014/main" id="{0C606CEE-CDF5-CEF2-0050-691BE0ABFE46}"/>
                              </a:ext>
                            </a:extLst>
                          </p:cNvPr>
                          <p:cNvSpPr>
                            <a:spLocks noChangeArrowheads="1"/>
                          </p:cNvSpPr>
                          <p:nvPr/>
                        </p:nvSpPr>
                        <p:spPr bwMode="auto">
                          <a:xfrm>
                            <a:off x="5576794" y="3681529"/>
                            <a:ext cx="206797" cy="207038"/>
                          </a:xfrm>
                          <a:prstGeom prst="ellipse">
                            <a:avLst/>
                          </a:prstGeom>
                          <a:solidFill>
                            <a:srgbClr val="0070CD"/>
                          </a:solidFill>
                          <a:ln w="6350" cmpd="sng">
                            <a:solidFill>
                              <a:schemeClr val="bg1"/>
                            </a:solidFill>
                            <a:round/>
                            <a:headEnd/>
                            <a:tailEnd/>
                          </a:ln>
                        </p:spPr>
                        <p:txBody>
                          <a:bodyPr wrap="none" lIns="0" tIns="0" rIns="0" bIns="0" anchor="ctr"/>
                          <a:lstStyle/>
                          <a:p>
                            <a:pPr algn="ctr" eaLnBrk="0" hangingPunct="0"/>
                            <a:r>
                              <a:rPr lang="en-US" sz="800" b="1" dirty="0">
                                <a:solidFill>
                                  <a:schemeClr val="bg1"/>
                                </a:solidFill>
                                <a:latin typeface="+mj-lt"/>
                              </a:rPr>
                              <a:t>2</a:t>
                            </a:r>
                          </a:p>
                        </p:txBody>
                      </p:sp>
                      <p:sp>
                        <p:nvSpPr>
                          <p:cNvPr id="1376" name="IceSquare1">
                            <a:extLst>
                              <a:ext uri="{FF2B5EF4-FFF2-40B4-BE49-F238E27FC236}">
                                <a16:creationId xmlns:a16="http://schemas.microsoft.com/office/drawing/2014/main" id="{1C2F49F6-804C-2A34-216C-33FE85FB2A33}"/>
                              </a:ext>
                            </a:extLst>
                          </p:cNvPr>
                          <p:cNvSpPr>
                            <a:spLocks noChangeArrowheads="1"/>
                          </p:cNvSpPr>
                          <p:nvPr/>
                        </p:nvSpPr>
                        <p:spPr bwMode="gray">
                          <a:xfrm>
                            <a:off x="5320541" y="3617594"/>
                            <a:ext cx="199250" cy="203419"/>
                          </a:xfrm>
                          <a:prstGeom prst="rect">
                            <a:avLst/>
                          </a:prstGeom>
                          <a:solidFill>
                            <a:schemeClr val="accent1">
                              <a:lumMod val="75000"/>
                            </a:schemeClr>
                          </a:solidFill>
                          <a:ln w="6350" cmpd="sng">
                            <a:solidFill>
                              <a:schemeClr val="bg1"/>
                            </a:solidFill>
                            <a:miter lim="800000"/>
                            <a:headEnd/>
                            <a:tailEnd/>
                          </a:ln>
                        </p:spPr>
                        <p:txBody>
                          <a:bodyPr lIns="0" tIns="0" rIns="0" bIns="0" anchor="ctr"/>
                          <a:lstStyle/>
                          <a:p>
                            <a:pPr algn="ctr" eaLnBrk="0" hangingPunct="0"/>
                            <a:r>
                              <a:rPr lang="en-US" sz="800" b="1" dirty="0">
                                <a:solidFill>
                                  <a:schemeClr val="bg1"/>
                                </a:solidFill>
                                <a:latin typeface="+mj-lt"/>
                              </a:rPr>
                              <a:t>1</a:t>
                            </a:r>
                          </a:p>
                        </p:txBody>
                      </p:sp>
                    </p:grpSp>
                    <p:sp>
                      <p:nvSpPr>
                        <p:cNvPr id="1366" name="Hexagon 1365">
                          <a:extLst>
                            <a:ext uri="{FF2B5EF4-FFF2-40B4-BE49-F238E27FC236}">
                              <a16:creationId xmlns:a16="http://schemas.microsoft.com/office/drawing/2014/main" id="{7FFE96E5-38DA-0429-A465-555A278A8524}"/>
                            </a:ext>
                          </a:extLst>
                        </p:cNvPr>
                        <p:cNvSpPr/>
                        <p:nvPr/>
                      </p:nvSpPr>
                      <p:spPr>
                        <a:xfrm>
                          <a:off x="6259299" y="3223053"/>
                          <a:ext cx="231919" cy="204518"/>
                        </a:xfrm>
                        <a:prstGeom prst="hexagon">
                          <a:avLst/>
                        </a:prstGeom>
                        <a:solidFill>
                          <a:srgbClr val="00B0F0"/>
                        </a:solidFill>
                        <a:ln>
                          <a:solidFill>
                            <a:srgbClr val="002E8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a:solidFill>
                                <a:schemeClr val="bg1"/>
                              </a:solidFill>
                            </a:rPr>
                            <a:t>1</a:t>
                          </a:r>
                        </a:p>
                      </p:txBody>
                    </p:sp>
                  </p:grpSp>
                  <p:sp>
                    <p:nvSpPr>
                      <p:cNvPr id="62" name="IceSquare1">
                        <a:extLst>
                          <a:ext uri="{FF2B5EF4-FFF2-40B4-BE49-F238E27FC236}">
                            <a16:creationId xmlns:a16="http://schemas.microsoft.com/office/drawing/2014/main" id="{46B4F4F6-4A94-97FF-A798-A65C2E71CBF2}"/>
                          </a:ext>
                        </a:extLst>
                      </p:cNvPr>
                      <p:cNvSpPr>
                        <a:spLocks noChangeArrowheads="1"/>
                      </p:cNvSpPr>
                      <p:nvPr/>
                    </p:nvSpPr>
                    <p:spPr bwMode="gray">
                      <a:xfrm>
                        <a:off x="8818795" y="3293088"/>
                        <a:ext cx="219196" cy="213089"/>
                      </a:xfrm>
                      <a:prstGeom prst="rect">
                        <a:avLst/>
                      </a:prstGeom>
                      <a:solidFill>
                        <a:schemeClr val="accent1">
                          <a:lumMod val="75000"/>
                        </a:schemeClr>
                      </a:solidFill>
                      <a:ln w="6350" cmpd="sng">
                        <a:solidFill>
                          <a:schemeClr val="bg1"/>
                        </a:solidFill>
                        <a:miter lim="800000"/>
                        <a:headEnd/>
                        <a:tailEnd/>
                      </a:ln>
                    </p:spPr>
                    <p:txBody>
                      <a:bodyPr lIns="0" tIns="0" rIns="0" bIns="0" anchor="ctr"/>
                      <a:lstStyle/>
                      <a:p>
                        <a:pPr algn="ctr" eaLnBrk="0" hangingPunct="0"/>
                        <a:r>
                          <a:rPr lang="en-US" sz="800" b="1" dirty="0">
                            <a:solidFill>
                              <a:schemeClr val="bg1"/>
                            </a:solidFill>
                            <a:latin typeface="+mj-lt"/>
                          </a:rPr>
                          <a:t>3</a:t>
                        </a:r>
                      </a:p>
                    </p:txBody>
                  </p:sp>
                  <p:sp>
                    <p:nvSpPr>
                      <p:cNvPr id="63" name="Text Box 80">
                        <a:extLst>
                          <a:ext uri="{FF2B5EF4-FFF2-40B4-BE49-F238E27FC236}">
                            <a16:creationId xmlns:a16="http://schemas.microsoft.com/office/drawing/2014/main" id="{ACF87FA8-EA46-04D7-4629-889B651B302B}"/>
                          </a:ext>
                        </a:extLst>
                      </p:cNvPr>
                      <p:cNvSpPr txBox="1">
                        <a:spLocks noChangeArrowheads="1"/>
                      </p:cNvSpPr>
                      <p:nvPr/>
                    </p:nvSpPr>
                    <p:spPr bwMode="auto">
                      <a:xfrm>
                        <a:off x="8867116" y="5195647"/>
                        <a:ext cx="873878" cy="138499"/>
                      </a:xfrm>
                      <a:prstGeom prst="rect">
                        <a:avLst/>
                      </a:prstGeom>
                      <a:noFill/>
                      <a:ln w="28575">
                        <a:noFill/>
                        <a:miter lim="800000"/>
                        <a:headEnd/>
                        <a:tailEnd/>
                      </a:ln>
                    </p:spPr>
                    <p:txBody>
                      <a:bodyPr wrap="square" lIns="0" tIns="0" rIns="0" bIns="0" anchor="ctr">
                        <a:spAutoFit/>
                      </a:bodyPr>
                      <a:lstStyle/>
                      <a:p>
                        <a:pPr eaLnBrk="0" hangingPunct="0"/>
                        <a:r>
                          <a:rPr lang="en-US" sz="900" dirty="0">
                            <a:solidFill>
                              <a:srgbClr val="333333"/>
                            </a:solidFill>
                            <a:latin typeface="+mj-lt"/>
                            <a:cs typeface="Times New Roman" pitchFamily="18" charset="0"/>
                          </a:rPr>
                          <a:t>  SH– SHOP (25)</a:t>
                        </a:r>
                      </a:p>
                    </p:txBody>
                  </p:sp>
                  <p:sp>
                    <p:nvSpPr>
                      <p:cNvPr id="1357" name="IceSquare1">
                        <a:extLst>
                          <a:ext uri="{FF2B5EF4-FFF2-40B4-BE49-F238E27FC236}">
                            <a16:creationId xmlns:a16="http://schemas.microsoft.com/office/drawing/2014/main" id="{3F7C0645-AB64-8212-C1C9-CE74F6C43026}"/>
                          </a:ext>
                        </a:extLst>
                      </p:cNvPr>
                      <p:cNvSpPr>
                        <a:spLocks noChangeArrowheads="1"/>
                      </p:cNvSpPr>
                      <p:nvPr/>
                    </p:nvSpPr>
                    <p:spPr bwMode="gray">
                      <a:xfrm>
                        <a:off x="3499275" y="3867851"/>
                        <a:ext cx="237200" cy="246979"/>
                      </a:xfrm>
                      <a:prstGeom prst="rect">
                        <a:avLst/>
                      </a:prstGeom>
                      <a:solidFill>
                        <a:srgbClr val="92D050"/>
                      </a:solidFill>
                      <a:ln w="6350" cmpd="sng">
                        <a:solidFill>
                          <a:schemeClr val="bg1"/>
                        </a:solidFill>
                        <a:miter lim="800000"/>
                        <a:headEnd/>
                        <a:tailEnd/>
                      </a:ln>
                    </p:spPr>
                    <p:txBody>
                      <a:bodyPr lIns="0" tIns="0" rIns="0" bIns="0" anchor="ctr"/>
                      <a:lstStyle/>
                      <a:p>
                        <a:pPr algn="ctr" eaLnBrk="0" hangingPunct="0"/>
                        <a:r>
                          <a:rPr lang="en-US" sz="800" b="1" dirty="0">
                            <a:solidFill>
                              <a:schemeClr val="bg1"/>
                            </a:solidFill>
                            <a:latin typeface="+mj-lt"/>
                          </a:rPr>
                          <a:t>4</a:t>
                        </a:r>
                      </a:p>
                    </p:txBody>
                  </p:sp>
                  <p:sp>
                    <p:nvSpPr>
                      <p:cNvPr id="1358" name="IceSquare1">
                        <a:extLst>
                          <a:ext uri="{FF2B5EF4-FFF2-40B4-BE49-F238E27FC236}">
                            <a16:creationId xmlns:a16="http://schemas.microsoft.com/office/drawing/2014/main" id="{2822B704-F29F-0826-30E3-157B02EA16BD}"/>
                          </a:ext>
                        </a:extLst>
                      </p:cNvPr>
                      <p:cNvSpPr>
                        <a:spLocks noChangeArrowheads="1"/>
                      </p:cNvSpPr>
                      <p:nvPr/>
                    </p:nvSpPr>
                    <p:spPr bwMode="gray">
                      <a:xfrm>
                        <a:off x="919362" y="3966291"/>
                        <a:ext cx="237200" cy="246979"/>
                      </a:xfrm>
                      <a:prstGeom prst="rect">
                        <a:avLst/>
                      </a:prstGeom>
                      <a:solidFill>
                        <a:srgbClr val="92D050"/>
                      </a:solidFill>
                      <a:ln w="6350" cmpd="sng">
                        <a:solidFill>
                          <a:schemeClr val="bg1"/>
                        </a:solidFill>
                        <a:miter lim="800000"/>
                        <a:headEnd/>
                        <a:tailEnd/>
                      </a:ln>
                    </p:spPr>
                    <p:txBody>
                      <a:bodyPr lIns="0" tIns="0" rIns="0" bIns="0" anchor="ctr"/>
                      <a:lstStyle/>
                      <a:p>
                        <a:pPr algn="ctr" eaLnBrk="0" hangingPunct="0"/>
                        <a:r>
                          <a:rPr lang="en-US" sz="800" b="1" dirty="0">
                            <a:solidFill>
                              <a:schemeClr val="bg1"/>
                            </a:solidFill>
                            <a:latin typeface="+mj-lt"/>
                          </a:rPr>
                          <a:t>2</a:t>
                        </a:r>
                      </a:p>
                    </p:txBody>
                  </p:sp>
                  <p:sp>
                    <p:nvSpPr>
                      <p:cNvPr id="1359" name="IceSquare1">
                        <a:extLst>
                          <a:ext uri="{FF2B5EF4-FFF2-40B4-BE49-F238E27FC236}">
                            <a16:creationId xmlns:a16="http://schemas.microsoft.com/office/drawing/2014/main" id="{E468F507-12FB-D215-E1D5-ECC7113676EE}"/>
                          </a:ext>
                        </a:extLst>
                      </p:cNvPr>
                      <p:cNvSpPr>
                        <a:spLocks noChangeArrowheads="1"/>
                      </p:cNvSpPr>
                      <p:nvPr/>
                    </p:nvSpPr>
                    <p:spPr bwMode="gray">
                      <a:xfrm>
                        <a:off x="4738759" y="3956058"/>
                        <a:ext cx="237200" cy="246979"/>
                      </a:xfrm>
                      <a:prstGeom prst="rect">
                        <a:avLst/>
                      </a:prstGeom>
                      <a:solidFill>
                        <a:srgbClr val="92D050"/>
                      </a:solidFill>
                      <a:ln w="6350" cmpd="sng">
                        <a:solidFill>
                          <a:schemeClr val="bg1"/>
                        </a:solidFill>
                        <a:miter lim="800000"/>
                        <a:headEnd/>
                        <a:tailEnd/>
                      </a:ln>
                    </p:spPr>
                    <p:txBody>
                      <a:bodyPr lIns="0" tIns="0" rIns="0" bIns="0" anchor="ctr"/>
                      <a:lstStyle/>
                      <a:p>
                        <a:pPr algn="ctr" eaLnBrk="0" hangingPunct="0"/>
                        <a:r>
                          <a:rPr lang="en-US" sz="800" b="1" dirty="0">
                            <a:solidFill>
                              <a:schemeClr val="bg1"/>
                            </a:solidFill>
                            <a:latin typeface="+mj-lt"/>
                          </a:rPr>
                          <a:t>2</a:t>
                        </a:r>
                      </a:p>
                    </p:txBody>
                  </p:sp>
                  <p:sp>
                    <p:nvSpPr>
                      <p:cNvPr id="1360" name="IceSquare1">
                        <a:extLst>
                          <a:ext uri="{FF2B5EF4-FFF2-40B4-BE49-F238E27FC236}">
                            <a16:creationId xmlns:a16="http://schemas.microsoft.com/office/drawing/2014/main" id="{70D84B6C-9782-FB82-EB3B-CC5C95BAFA9F}"/>
                          </a:ext>
                        </a:extLst>
                      </p:cNvPr>
                      <p:cNvSpPr>
                        <a:spLocks noChangeArrowheads="1"/>
                      </p:cNvSpPr>
                      <p:nvPr/>
                    </p:nvSpPr>
                    <p:spPr bwMode="gray">
                      <a:xfrm>
                        <a:off x="6301714" y="3604815"/>
                        <a:ext cx="216832" cy="230405"/>
                      </a:xfrm>
                      <a:prstGeom prst="rect">
                        <a:avLst/>
                      </a:prstGeom>
                      <a:solidFill>
                        <a:srgbClr val="92D050"/>
                      </a:solidFill>
                      <a:ln w="6350" cmpd="sng">
                        <a:solidFill>
                          <a:schemeClr val="bg1"/>
                        </a:solidFill>
                        <a:miter lim="800000"/>
                        <a:headEnd/>
                        <a:tailEnd/>
                      </a:ln>
                    </p:spPr>
                    <p:txBody>
                      <a:bodyPr lIns="0" tIns="0" rIns="0" bIns="0" anchor="ctr"/>
                      <a:lstStyle/>
                      <a:p>
                        <a:pPr algn="ctr" eaLnBrk="0" hangingPunct="0"/>
                        <a:r>
                          <a:rPr lang="en-US" sz="800" b="1" dirty="0">
                            <a:solidFill>
                              <a:schemeClr val="bg1"/>
                            </a:solidFill>
                            <a:latin typeface="+mj-lt"/>
                          </a:rPr>
                          <a:t>4</a:t>
                        </a:r>
                      </a:p>
                    </p:txBody>
                  </p:sp>
                  <p:sp>
                    <p:nvSpPr>
                      <p:cNvPr id="1361" name="IceSquare1">
                        <a:extLst>
                          <a:ext uri="{FF2B5EF4-FFF2-40B4-BE49-F238E27FC236}">
                            <a16:creationId xmlns:a16="http://schemas.microsoft.com/office/drawing/2014/main" id="{62B89B42-27A8-B6AF-032C-72BA87C2AACC}"/>
                          </a:ext>
                        </a:extLst>
                      </p:cNvPr>
                      <p:cNvSpPr>
                        <a:spLocks noChangeArrowheads="1"/>
                      </p:cNvSpPr>
                      <p:nvPr/>
                    </p:nvSpPr>
                    <p:spPr bwMode="gray">
                      <a:xfrm>
                        <a:off x="6122396" y="2384656"/>
                        <a:ext cx="237201" cy="230405"/>
                      </a:xfrm>
                      <a:prstGeom prst="rect">
                        <a:avLst/>
                      </a:prstGeom>
                      <a:solidFill>
                        <a:srgbClr val="92D050"/>
                      </a:solidFill>
                      <a:ln w="6350" cmpd="sng">
                        <a:solidFill>
                          <a:schemeClr val="bg1"/>
                        </a:solidFill>
                        <a:miter lim="800000"/>
                        <a:headEnd/>
                        <a:tailEnd/>
                      </a:ln>
                    </p:spPr>
                    <p:txBody>
                      <a:bodyPr lIns="0" tIns="0" rIns="0" bIns="0" anchor="ctr"/>
                      <a:lstStyle/>
                      <a:p>
                        <a:pPr algn="ctr" eaLnBrk="0" hangingPunct="0"/>
                        <a:r>
                          <a:rPr lang="en-US" sz="800" b="1" dirty="0">
                            <a:solidFill>
                              <a:schemeClr val="bg1"/>
                            </a:solidFill>
                            <a:latin typeface="+mj-lt"/>
                          </a:rPr>
                          <a:t>7</a:t>
                        </a:r>
                      </a:p>
                    </p:txBody>
                  </p:sp>
                  <p:sp>
                    <p:nvSpPr>
                      <p:cNvPr id="1362" name="IceSquare1">
                        <a:extLst>
                          <a:ext uri="{FF2B5EF4-FFF2-40B4-BE49-F238E27FC236}">
                            <a16:creationId xmlns:a16="http://schemas.microsoft.com/office/drawing/2014/main" id="{E619DE66-1A94-9128-BEE8-EEB2BFAE3F99}"/>
                          </a:ext>
                        </a:extLst>
                      </p:cNvPr>
                      <p:cNvSpPr>
                        <a:spLocks noChangeArrowheads="1"/>
                      </p:cNvSpPr>
                      <p:nvPr/>
                    </p:nvSpPr>
                    <p:spPr bwMode="gray">
                      <a:xfrm>
                        <a:off x="7434183" y="3479455"/>
                        <a:ext cx="217352" cy="230405"/>
                      </a:xfrm>
                      <a:prstGeom prst="rect">
                        <a:avLst/>
                      </a:prstGeom>
                      <a:solidFill>
                        <a:srgbClr val="92D050"/>
                      </a:solidFill>
                      <a:ln w="6350" cmpd="sng">
                        <a:solidFill>
                          <a:schemeClr val="bg1"/>
                        </a:solidFill>
                        <a:miter lim="800000"/>
                        <a:headEnd/>
                        <a:tailEnd/>
                      </a:ln>
                    </p:spPr>
                    <p:txBody>
                      <a:bodyPr lIns="0" tIns="0" rIns="0" bIns="0" anchor="ctr"/>
                      <a:lstStyle/>
                      <a:p>
                        <a:pPr algn="ctr" eaLnBrk="0" hangingPunct="0"/>
                        <a:r>
                          <a:rPr lang="en-US" sz="800" b="1" dirty="0">
                            <a:solidFill>
                              <a:schemeClr val="bg1"/>
                            </a:solidFill>
                            <a:latin typeface="+mj-lt"/>
                          </a:rPr>
                          <a:t>1</a:t>
                        </a:r>
                      </a:p>
                    </p:txBody>
                  </p:sp>
                  <p:sp>
                    <p:nvSpPr>
                      <p:cNvPr id="1363" name="IceSquare1">
                        <a:extLst>
                          <a:ext uri="{FF2B5EF4-FFF2-40B4-BE49-F238E27FC236}">
                            <a16:creationId xmlns:a16="http://schemas.microsoft.com/office/drawing/2014/main" id="{8CA21265-880F-1DF4-72F1-E6FEDC27BF2B}"/>
                          </a:ext>
                        </a:extLst>
                      </p:cNvPr>
                      <p:cNvSpPr>
                        <a:spLocks noChangeArrowheads="1"/>
                      </p:cNvSpPr>
                      <p:nvPr/>
                    </p:nvSpPr>
                    <p:spPr bwMode="gray">
                      <a:xfrm>
                        <a:off x="7228904" y="3963656"/>
                        <a:ext cx="237200" cy="246979"/>
                      </a:xfrm>
                      <a:prstGeom prst="rect">
                        <a:avLst/>
                      </a:prstGeom>
                      <a:solidFill>
                        <a:srgbClr val="92D050"/>
                      </a:solidFill>
                      <a:ln w="6350" cmpd="sng">
                        <a:solidFill>
                          <a:schemeClr val="bg1"/>
                        </a:solidFill>
                        <a:miter lim="800000"/>
                        <a:headEnd/>
                        <a:tailEnd/>
                      </a:ln>
                    </p:spPr>
                    <p:txBody>
                      <a:bodyPr lIns="0" tIns="0" rIns="0" bIns="0" anchor="ctr"/>
                      <a:lstStyle/>
                      <a:p>
                        <a:pPr algn="ctr" eaLnBrk="0" hangingPunct="0"/>
                        <a:r>
                          <a:rPr lang="en-US" sz="800" b="1" dirty="0">
                            <a:solidFill>
                              <a:schemeClr val="bg1"/>
                            </a:solidFill>
                            <a:latin typeface="+mj-lt"/>
                          </a:rPr>
                          <a:t>2</a:t>
                        </a:r>
                      </a:p>
                    </p:txBody>
                  </p:sp>
                  <p:sp>
                    <p:nvSpPr>
                      <p:cNvPr id="1364" name="IceSquare1">
                        <a:extLst>
                          <a:ext uri="{FF2B5EF4-FFF2-40B4-BE49-F238E27FC236}">
                            <a16:creationId xmlns:a16="http://schemas.microsoft.com/office/drawing/2014/main" id="{22DA70B2-5BEF-2890-01CE-5141A9090D48}"/>
                          </a:ext>
                        </a:extLst>
                      </p:cNvPr>
                      <p:cNvSpPr>
                        <a:spLocks noChangeArrowheads="1"/>
                      </p:cNvSpPr>
                      <p:nvPr/>
                    </p:nvSpPr>
                    <p:spPr bwMode="gray">
                      <a:xfrm>
                        <a:off x="7651534" y="5273764"/>
                        <a:ext cx="217352" cy="230405"/>
                      </a:xfrm>
                      <a:prstGeom prst="rect">
                        <a:avLst/>
                      </a:prstGeom>
                      <a:solidFill>
                        <a:srgbClr val="92D050"/>
                      </a:solidFill>
                      <a:ln w="6350" cmpd="sng">
                        <a:solidFill>
                          <a:schemeClr val="bg1"/>
                        </a:solidFill>
                        <a:miter lim="800000"/>
                        <a:headEnd/>
                        <a:tailEnd/>
                      </a:ln>
                    </p:spPr>
                    <p:txBody>
                      <a:bodyPr lIns="0" tIns="0" rIns="0" bIns="0" anchor="ctr"/>
                      <a:lstStyle/>
                      <a:p>
                        <a:pPr algn="ctr" eaLnBrk="0" hangingPunct="0"/>
                        <a:r>
                          <a:rPr lang="en-US" sz="800" b="1" dirty="0">
                            <a:solidFill>
                              <a:schemeClr val="bg1"/>
                            </a:solidFill>
                            <a:latin typeface="+mj-lt"/>
                          </a:rPr>
                          <a:t>1</a:t>
                        </a:r>
                      </a:p>
                    </p:txBody>
                  </p:sp>
                </p:grpSp>
              </p:grpSp>
            </p:grpSp>
          </p:grpSp>
          <p:sp>
            <p:nvSpPr>
              <p:cNvPr id="45" name="IceSquare1">
                <a:extLst>
                  <a:ext uri="{FF2B5EF4-FFF2-40B4-BE49-F238E27FC236}">
                    <a16:creationId xmlns:a16="http://schemas.microsoft.com/office/drawing/2014/main" id="{FF531E7A-51F1-2D40-4C97-731E73B595B8}"/>
                  </a:ext>
                </a:extLst>
              </p:cNvPr>
              <p:cNvSpPr>
                <a:spLocks noChangeArrowheads="1"/>
              </p:cNvSpPr>
              <p:nvPr/>
            </p:nvSpPr>
            <p:spPr bwMode="gray">
              <a:xfrm>
                <a:off x="632194" y="1961514"/>
                <a:ext cx="237200" cy="246979"/>
              </a:xfrm>
              <a:prstGeom prst="rect">
                <a:avLst/>
              </a:prstGeom>
              <a:solidFill>
                <a:srgbClr val="92D050"/>
              </a:solidFill>
              <a:ln w="6350" cmpd="sng">
                <a:solidFill>
                  <a:schemeClr val="bg1"/>
                </a:solidFill>
                <a:miter lim="800000"/>
                <a:headEnd/>
                <a:tailEnd/>
              </a:ln>
            </p:spPr>
            <p:txBody>
              <a:bodyPr lIns="0" tIns="0" rIns="0" bIns="0" anchor="ctr"/>
              <a:lstStyle/>
              <a:p>
                <a:pPr algn="ctr" eaLnBrk="0" hangingPunct="0"/>
                <a:r>
                  <a:rPr lang="en-US" sz="800" b="1" dirty="0">
                    <a:solidFill>
                      <a:schemeClr val="bg1"/>
                    </a:solidFill>
                    <a:latin typeface="+mj-lt"/>
                  </a:rPr>
                  <a:t>1</a:t>
                </a:r>
              </a:p>
            </p:txBody>
          </p:sp>
        </p:grpSp>
        <p:sp>
          <p:nvSpPr>
            <p:cNvPr id="43" name="IceSquare1">
              <a:extLst>
                <a:ext uri="{FF2B5EF4-FFF2-40B4-BE49-F238E27FC236}">
                  <a16:creationId xmlns:a16="http://schemas.microsoft.com/office/drawing/2014/main" id="{8A6D23A7-6ADF-0625-F534-91A2CFBABECA}"/>
                </a:ext>
              </a:extLst>
            </p:cNvPr>
            <p:cNvSpPr>
              <a:spLocks noChangeArrowheads="1"/>
            </p:cNvSpPr>
            <p:nvPr/>
          </p:nvSpPr>
          <p:spPr bwMode="gray">
            <a:xfrm>
              <a:off x="6668029" y="4427910"/>
              <a:ext cx="237200" cy="246979"/>
            </a:xfrm>
            <a:prstGeom prst="rect">
              <a:avLst/>
            </a:prstGeom>
            <a:solidFill>
              <a:srgbClr val="92D050"/>
            </a:solidFill>
            <a:ln w="6350" cmpd="sng">
              <a:solidFill>
                <a:schemeClr val="bg1"/>
              </a:solidFill>
              <a:miter lim="800000"/>
              <a:headEnd/>
              <a:tailEnd/>
            </a:ln>
          </p:spPr>
          <p:txBody>
            <a:bodyPr lIns="0" tIns="0" rIns="0" bIns="0" anchor="ctr"/>
            <a:lstStyle/>
            <a:p>
              <a:pPr algn="ctr" eaLnBrk="0" hangingPunct="0"/>
              <a:r>
                <a:rPr lang="en-US" sz="800" b="1" dirty="0">
                  <a:solidFill>
                    <a:schemeClr val="bg1"/>
                  </a:solidFill>
                  <a:latin typeface="+mj-lt"/>
                </a:rPr>
                <a:t>1</a:t>
              </a:r>
            </a:p>
          </p:txBody>
        </p:sp>
      </p:grpSp>
      <p:grpSp>
        <p:nvGrpSpPr>
          <p:cNvPr id="1427" name="Group 1426">
            <a:extLst>
              <a:ext uri="{FF2B5EF4-FFF2-40B4-BE49-F238E27FC236}">
                <a16:creationId xmlns:a16="http://schemas.microsoft.com/office/drawing/2014/main" id="{71593546-339D-9B90-AADB-C5D218D2B53B}"/>
              </a:ext>
            </a:extLst>
          </p:cNvPr>
          <p:cNvGrpSpPr/>
          <p:nvPr/>
        </p:nvGrpSpPr>
        <p:grpSpPr>
          <a:xfrm>
            <a:off x="671695" y="838200"/>
            <a:ext cx="8851115" cy="1056147"/>
            <a:chOff x="662211" y="819864"/>
            <a:chExt cx="8851115" cy="1056147"/>
          </a:xfrm>
        </p:grpSpPr>
        <p:cxnSp>
          <p:nvCxnSpPr>
            <p:cNvPr id="1428" name="Straight Connector 1427">
              <a:extLst>
                <a:ext uri="{FF2B5EF4-FFF2-40B4-BE49-F238E27FC236}">
                  <a16:creationId xmlns:a16="http://schemas.microsoft.com/office/drawing/2014/main" id="{D837B3DD-DBFD-7D67-E393-7CCAF368172D}"/>
                </a:ext>
              </a:extLst>
            </p:cNvPr>
            <p:cNvCxnSpPr>
              <a:cxnSpLocks/>
            </p:cNvCxnSpPr>
            <p:nvPr/>
          </p:nvCxnSpPr>
          <p:spPr>
            <a:xfrm flipV="1">
              <a:off x="5168657" y="842217"/>
              <a:ext cx="0" cy="1026857"/>
            </a:xfrm>
            <a:prstGeom prst="line">
              <a:avLst/>
            </a:prstGeom>
            <a:noFill/>
            <a:ln w="19050" cap="flat" cmpd="sng" algn="ctr">
              <a:solidFill>
                <a:srgbClr val="156082"/>
              </a:solidFill>
              <a:prstDash val="solid"/>
              <a:miter lim="800000"/>
            </a:ln>
            <a:effectLst/>
          </p:spPr>
        </p:cxnSp>
        <p:grpSp>
          <p:nvGrpSpPr>
            <p:cNvPr id="1429" name="Group 1428">
              <a:extLst>
                <a:ext uri="{FF2B5EF4-FFF2-40B4-BE49-F238E27FC236}">
                  <a16:creationId xmlns:a16="http://schemas.microsoft.com/office/drawing/2014/main" id="{F0927430-14E4-242D-AE45-B8D1E65851C3}"/>
                </a:ext>
              </a:extLst>
            </p:cNvPr>
            <p:cNvGrpSpPr/>
            <p:nvPr/>
          </p:nvGrpSpPr>
          <p:grpSpPr>
            <a:xfrm>
              <a:off x="5321128" y="913351"/>
              <a:ext cx="2062081" cy="962660"/>
              <a:chOff x="6750700" y="500350"/>
              <a:chExt cx="2062081" cy="962660"/>
            </a:xfrm>
          </p:grpSpPr>
          <p:grpSp>
            <p:nvGrpSpPr>
              <p:cNvPr id="1452" name="Group 1451">
                <a:extLst>
                  <a:ext uri="{FF2B5EF4-FFF2-40B4-BE49-F238E27FC236}">
                    <a16:creationId xmlns:a16="http://schemas.microsoft.com/office/drawing/2014/main" id="{329796A8-A820-1E25-B797-02E296ADC7D9}"/>
                  </a:ext>
                </a:extLst>
              </p:cNvPr>
              <p:cNvGrpSpPr/>
              <p:nvPr/>
            </p:nvGrpSpPr>
            <p:grpSpPr>
              <a:xfrm>
                <a:off x="6750700" y="500350"/>
                <a:ext cx="833150" cy="833150"/>
                <a:chOff x="6205086" y="478775"/>
                <a:chExt cx="833150" cy="833150"/>
              </a:xfrm>
            </p:grpSpPr>
            <p:sp>
              <p:nvSpPr>
                <p:cNvPr id="1456" name="Oval 1455">
                  <a:extLst>
                    <a:ext uri="{FF2B5EF4-FFF2-40B4-BE49-F238E27FC236}">
                      <a16:creationId xmlns:a16="http://schemas.microsoft.com/office/drawing/2014/main" id="{F248E19D-7805-A42E-2977-C7C0395F13EF}"/>
                    </a:ext>
                  </a:extLst>
                </p:cNvPr>
                <p:cNvSpPr/>
                <p:nvPr/>
              </p:nvSpPr>
              <p:spPr>
                <a:xfrm>
                  <a:off x="6205086" y="478775"/>
                  <a:ext cx="833150" cy="833150"/>
                </a:xfrm>
                <a:prstGeom prst="ellipse">
                  <a:avLst/>
                </a:prstGeom>
                <a:solidFill>
                  <a:srgbClr val="4472C4">
                    <a:hueOff val="-4902230"/>
                    <a:satOff val="-6819"/>
                    <a:lumOff val="-2615"/>
                    <a:alphaOff val="0"/>
                  </a:srgbClr>
                </a:solidFill>
                <a:ln>
                  <a:noFill/>
                </a:ln>
                <a:effectLst/>
              </p:spPr>
              <p:txBody>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sp>
              <p:nvSpPr>
                <p:cNvPr id="1457" name="Rectangle 1456" descr="Hero Male outline">
                  <a:extLst>
                    <a:ext uri="{FF2B5EF4-FFF2-40B4-BE49-F238E27FC236}">
                      <a16:creationId xmlns:a16="http://schemas.microsoft.com/office/drawing/2014/main" id="{641FCB23-68A0-C3F6-4BB2-E97DA295D81A}"/>
                    </a:ext>
                  </a:extLst>
                </p:cNvPr>
                <p:cNvSpPr/>
                <p:nvPr/>
              </p:nvSpPr>
              <p:spPr>
                <a:xfrm>
                  <a:off x="6382643" y="656331"/>
                  <a:ext cx="478037" cy="478037"/>
                </a:xfrm>
                <a:prstGeom prst="rect">
                  <a:avLst/>
                </a:prstGeom>
                <a:blipFill>
                  <a:blip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p:spPr>
              <p:txBody>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hueOff val="0"/>
                        <a:satOff val="0"/>
                        <a:lumOff val="0"/>
                        <a:alphaOff val="0"/>
                      </a:prstClr>
                    </a:solidFill>
                    <a:effectLst/>
                    <a:uLnTx/>
                    <a:uFillTx/>
                    <a:latin typeface="Aptos" panose="02110004020202020204"/>
                    <a:ea typeface="+mn-ea"/>
                    <a:cs typeface="+mn-cs"/>
                  </a:endParaRPr>
                </a:p>
              </p:txBody>
            </p:sp>
          </p:grpSp>
          <p:grpSp>
            <p:nvGrpSpPr>
              <p:cNvPr id="1453" name="Group 1452">
                <a:extLst>
                  <a:ext uri="{FF2B5EF4-FFF2-40B4-BE49-F238E27FC236}">
                    <a16:creationId xmlns:a16="http://schemas.microsoft.com/office/drawing/2014/main" id="{765C4F08-AE03-4E50-2941-9A9F8E35F3BA}"/>
                  </a:ext>
                </a:extLst>
              </p:cNvPr>
              <p:cNvGrpSpPr/>
              <p:nvPr/>
            </p:nvGrpSpPr>
            <p:grpSpPr>
              <a:xfrm>
                <a:off x="7522388" y="597037"/>
                <a:ext cx="1290393" cy="865973"/>
                <a:chOff x="7522388" y="597037"/>
                <a:chExt cx="1290393" cy="865973"/>
              </a:xfrm>
            </p:grpSpPr>
            <p:sp>
              <p:nvSpPr>
                <p:cNvPr id="1454" name="Title 1">
                  <a:extLst>
                    <a:ext uri="{FF2B5EF4-FFF2-40B4-BE49-F238E27FC236}">
                      <a16:creationId xmlns:a16="http://schemas.microsoft.com/office/drawing/2014/main" id="{F9F717D4-8D03-ED0A-5DB8-589B1C05D310}"/>
                    </a:ext>
                  </a:extLst>
                </p:cNvPr>
                <p:cNvSpPr txBox="1">
                  <a:spLocks/>
                </p:cNvSpPr>
                <p:nvPr/>
              </p:nvSpPr>
              <p:spPr>
                <a:xfrm>
                  <a:off x="7553119" y="990207"/>
                  <a:ext cx="1259662" cy="472803"/>
                </a:xfrm>
                <a:prstGeom prst="rect">
                  <a:avLst/>
                </a:prstGeom>
              </p:spPr>
              <p:txBody>
                <a:bodyPr>
                  <a:normAutofit/>
                </a:bodyPr>
                <a:lstStyle>
                  <a:lvl1pPr algn="l" defTabSz="496382" rtl="0" eaLnBrk="1" latinLnBrk="0" hangingPunct="1">
                    <a:spcBef>
                      <a:spcPct val="0"/>
                    </a:spcBef>
                    <a:buNone/>
                    <a:defRPr sz="2400" kern="1200" cap="all" baseline="0">
                      <a:solidFill>
                        <a:schemeClr val="tx1"/>
                      </a:solidFill>
                      <a:latin typeface="+mj-lt"/>
                      <a:ea typeface="+mj-ea"/>
                      <a:cs typeface="+mj-cs"/>
                    </a:defRPr>
                  </a:lvl1pPr>
                </a:lstStyle>
                <a:p>
                  <a:pPr marL="0" marR="0" lvl="0" indent="0" algn="ctr" defTabSz="496382" rtl="0" eaLnBrk="1" fontAlgn="auto" latinLnBrk="0" hangingPunct="1">
                    <a:lnSpc>
                      <a:spcPct val="100000"/>
                    </a:lnSpc>
                    <a:spcBef>
                      <a:spcPct val="0"/>
                    </a:spcBef>
                    <a:spcAft>
                      <a:spcPts val="0"/>
                    </a:spcAft>
                    <a:buClrTx/>
                    <a:buSzTx/>
                    <a:buFontTx/>
                    <a:buNone/>
                    <a:tabLst/>
                    <a:defRPr/>
                  </a:pPr>
                  <a:r>
                    <a:rPr kumimoji="0" lang="en-US" sz="1100" b="1" i="0" u="none" strike="noStrike" kern="1200" cap="all" spc="0" normalizeH="0" baseline="0" noProof="0" dirty="0">
                      <a:ln>
                        <a:noFill/>
                      </a:ln>
                      <a:solidFill>
                        <a:srgbClr val="0E2841">
                          <a:lumMod val="75000"/>
                          <a:lumOff val="25000"/>
                        </a:srgbClr>
                      </a:solidFill>
                      <a:effectLst/>
                      <a:uLnTx/>
                      <a:uFillTx/>
                      <a:ea typeface="+mj-ea"/>
                      <a:cs typeface="+mj-cs"/>
                    </a:rPr>
                    <a:t>OPERATORS</a:t>
                  </a:r>
                  <a:endParaRPr kumimoji="0" lang="en-US" sz="1100" b="0" i="0" u="none" strike="noStrike" kern="1200" cap="all" spc="0" normalizeH="0" baseline="0" noProof="0" dirty="0">
                    <a:ln>
                      <a:noFill/>
                    </a:ln>
                    <a:solidFill>
                      <a:srgbClr val="0E2841">
                        <a:lumMod val="75000"/>
                        <a:lumOff val="25000"/>
                      </a:srgbClr>
                    </a:solidFill>
                    <a:effectLst/>
                    <a:uLnTx/>
                    <a:uFillTx/>
                    <a:ea typeface="+mj-ea"/>
                    <a:cs typeface="+mj-cs"/>
                  </a:endParaRPr>
                </a:p>
              </p:txBody>
            </p:sp>
            <p:sp>
              <p:nvSpPr>
                <p:cNvPr id="1455" name="Title 1">
                  <a:extLst>
                    <a:ext uri="{FF2B5EF4-FFF2-40B4-BE49-F238E27FC236}">
                      <a16:creationId xmlns:a16="http://schemas.microsoft.com/office/drawing/2014/main" id="{9F61CA2B-E07C-2470-6EC8-E0DD0862F754}"/>
                    </a:ext>
                  </a:extLst>
                </p:cNvPr>
                <p:cNvSpPr txBox="1">
                  <a:spLocks/>
                </p:cNvSpPr>
                <p:nvPr/>
              </p:nvSpPr>
              <p:spPr>
                <a:xfrm>
                  <a:off x="7522388" y="597037"/>
                  <a:ext cx="1259662" cy="472803"/>
                </a:xfrm>
                <a:prstGeom prst="rect">
                  <a:avLst/>
                </a:prstGeom>
              </p:spPr>
              <p:txBody>
                <a:bodyPr>
                  <a:normAutofit/>
                </a:bodyPr>
                <a:lstStyle>
                  <a:lvl1pPr algn="l" defTabSz="496382" rtl="0" eaLnBrk="1" latinLnBrk="0" hangingPunct="1">
                    <a:spcBef>
                      <a:spcPct val="0"/>
                    </a:spcBef>
                    <a:buNone/>
                    <a:defRPr sz="2400" kern="1200" cap="all" baseline="0">
                      <a:solidFill>
                        <a:schemeClr val="tx1"/>
                      </a:solidFill>
                      <a:latin typeface="+mj-lt"/>
                      <a:ea typeface="+mj-ea"/>
                      <a:cs typeface="+mj-cs"/>
                    </a:defRPr>
                  </a:lvl1pPr>
                </a:lstStyle>
                <a:p>
                  <a:pPr marL="0" marR="0" lvl="0" indent="0" algn="ctr" defTabSz="496382" rtl="0" eaLnBrk="1" fontAlgn="auto" latinLnBrk="0" hangingPunct="1">
                    <a:lnSpc>
                      <a:spcPct val="100000"/>
                    </a:lnSpc>
                    <a:spcBef>
                      <a:spcPct val="0"/>
                    </a:spcBef>
                    <a:spcAft>
                      <a:spcPts val="0"/>
                    </a:spcAft>
                    <a:buClrTx/>
                    <a:buSzTx/>
                    <a:buFontTx/>
                    <a:buNone/>
                    <a:tabLst/>
                    <a:defRPr/>
                  </a:pPr>
                  <a:r>
                    <a:rPr kumimoji="0" lang="en-US" sz="2500" b="1" i="0" u="none" strike="noStrike" kern="1200" cap="all" spc="0" normalizeH="0" baseline="0" noProof="0" dirty="0">
                      <a:ln>
                        <a:noFill/>
                      </a:ln>
                      <a:solidFill>
                        <a:srgbClr val="29539B"/>
                      </a:solidFill>
                      <a:effectLst/>
                      <a:uLnTx/>
                      <a:uFillTx/>
                      <a:latin typeface="Aptos Display" panose="02110004020202020204"/>
                      <a:ea typeface="+mj-ea"/>
                      <a:cs typeface="+mj-cs"/>
                    </a:rPr>
                    <a:t>30</a:t>
                  </a:r>
                  <a:endParaRPr kumimoji="0" lang="en-US" sz="2500" b="0" i="0" u="none" strike="noStrike" kern="1200" cap="all" spc="0" normalizeH="0" baseline="0" noProof="0" dirty="0">
                    <a:ln>
                      <a:noFill/>
                    </a:ln>
                    <a:solidFill>
                      <a:srgbClr val="29539B"/>
                    </a:solidFill>
                    <a:effectLst/>
                    <a:uLnTx/>
                    <a:uFillTx/>
                    <a:latin typeface="Aptos Display" panose="02110004020202020204"/>
                    <a:ea typeface="+mj-ea"/>
                    <a:cs typeface="+mj-cs"/>
                  </a:endParaRPr>
                </a:p>
              </p:txBody>
            </p:sp>
          </p:grpSp>
        </p:grpSp>
        <p:grpSp>
          <p:nvGrpSpPr>
            <p:cNvPr id="1430" name="Group 1429">
              <a:extLst>
                <a:ext uri="{FF2B5EF4-FFF2-40B4-BE49-F238E27FC236}">
                  <a16:creationId xmlns:a16="http://schemas.microsoft.com/office/drawing/2014/main" id="{6366F341-AC17-C1B4-FFD8-1DE6085D5F44}"/>
                </a:ext>
              </a:extLst>
            </p:cNvPr>
            <p:cNvGrpSpPr/>
            <p:nvPr/>
          </p:nvGrpSpPr>
          <p:grpSpPr>
            <a:xfrm>
              <a:off x="7586784" y="913350"/>
              <a:ext cx="1926542" cy="962661"/>
              <a:chOff x="3970675" y="500349"/>
              <a:chExt cx="1926542" cy="962661"/>
            </a:xfrm>
          </p:grpSpPr>
          <p:grpSp>
            <p:nvGrpSpPr>
              <p:cNvPr id="1446" name="Group 1445">
                <a:extLst>
                  <a:ext uri="{FF2B5EF4-FFF2-40B4-BE49-F238E27FC236}">
                    <a16:creationId xmlns:a16="http://schemas.microsoft.com/office/drawing/2014/main" id="{43413084-33C0-9D3A-EDD2-7E9C232CC609}"/>
                  </a:ext>
                </a:extLst>
              </p:cNvPr>
              <p:cNvGrpSpPr/>
              <p:nvPr/>
            </p:nvGrpSpPr>
            <p:grpSpPr>
              <a:xfrm>
                <a:off x="3970675" y="500349"/>
                <a:ext cx="833150" cy="833150"/>
                <a:chOff x="3550875" y="1937363"/>
                <a:chExt cx="833150" cy="833150"/>
              </a:xfrm>
            </p:grpSpPr>
            <p:sp>
              <p:nvSpPr>
                <p:cNvPr id="1450" name="Oval 1449">
                  <a:extLst>
                    <a:ext uri="{FF2B5EF4-FFF2-40B4-BE49-F238E27FC236}">
                      <a16:creationId xmlns:a16="http://schemas.microsoft.com/office/drawing/2014/main" id="{62AFDAEB-6EB9-41C9-966E-1F77C10BE0C3}"/>
                    </a:ext>
                  </a:extLst>
                </p:cNvPr>
                <p:cNvSpPr/>
                <p:nvPr/>
              </p:nvSpPr>
              <p:spPr>
                <a:xfrm>
                  <a:off x="3550875" y="1937363"/>
                  <a:ext cx="833150" cy="833150"/>
                </a:xfrm>
                <a:prstGeom prst="ellipse">
                  <a:avLst/>
                </a:prstGeom>
                <a:solidFill>
                  <a:srgbClr val="156082">
                    <a:lumMod val="20000"/>
                    <a:lumOff val="80000"/>
                  </a:srgbClr>
                </a:solidFill>
                <a:ln>
                  <a:noFill/>
                </a:ln>
                <a:effectLst/>
              </p:spPr>
              <p:txBody>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pic>
              <p:nvPicPr>
                <p:cNvPr id="1451" name="Graphic 1450" descr="Map with pin outline">
                  <a:extLst>
                    <a:ext uri="{FF2B5EF4-FFF2-40B4-BE49-F238E27FC236}">
                      <a16:creationId xmlns:a16="http://schemas.microsoft.com/office/drawing/2014/main" id="{BDE23754-8117-4434-1AE6-482D95F7A2E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698884" y="2057401"/>
                  <a:ext cx="537132" cy="537132"/>
                </a:xfrm>
                <a:prstGeom prst="rect">
                  <a:avLst/>
                </a:prstGeom>
              </p:spPr>
            </p:pic>
          </p:grpSp>
          <p:grpSp>
            <p:nvGrpSpPr>
              <p:cNvPr id="1447" name="Group 1446">
                <a:extLst>
                  <a:ext uri="{FF2B5EF4-FFF2-40B4-BE49-F238E27FC236}">
                    <a16:creationId xmlns:a16="http://schemas.microsoft.com/office/drawing/2014/main" id="{42238014-3121-E558-5040-51C516D6164E}"/>
                  </a:ext>
                </a:extLst>
              </p:cNvPr>
              <p:cNvGrpSpPr/>
              <p:nvPr/>
            </p:nvGrpSpPr>
            <p:grpSpPr>
              <a:xfrm>
                <a:off x="4606824" y="597037"/>
                <a:ext cx="1290393" cy="865973"/>
                <a:chOff x="7522388" y="597037"/>
                <a:chExt cx="1290393" cy="865973"/>
              </a:xfrm>
            </p:grpSpPr>
            <p:sp>
              <p:nvSpPr>
                <p:cNvPr id="1448" name="Title 1">
                  <a:extLst>
                    <a:ext uri="{FF2B5EF4-FFF2-40B4-BE49-F238E27FC236}">
                      <a16:creationId xmlns:a16="http://schemas.microsoft.com/office/drawing/2014/main" id="{72279367-86CA-6D0A-176C-9861DC7ACF4E}"/>
                    </a:ext>
                  </a:extLst>
                </p:cNvPr>
                <p:cNvSpPr txBox="1">
                  <a:spLocks/>
                </p:cNvSpPr>
                <p:nvPr/>
              </p:nvSpPr>
              <p:spPr>
                <a:xfrm>
                  <a:off x="7553119" y="990207"/>
                  <a:ext cx="1259662" cy="472803"/>
                </a:xfrm>
                <a:prstGeom prst="rect">
                  <a:avLst/>
                </a:prstGeom>
              </p:spPr>
              <p:txBody>
                <a:bodyPr>
                  <a:normAutofit/>
                </a:bodyPr>
                <a:lstStyle>
                  <a:lvl1pPr algn="l" defTabSz="496382" rtl="0" eaLnBrk="1" latinLnBrk="0" hangingPunct="1">
                    <a:spcBef>
                      <a:spcPct val="0"/>
                    </a:spcBef>
                    <a:buNone/>
                    <a:defRPr sz="2400" kern="1200" cap="all" baseline="0">
                      <a:solidFill>
                        <a:schemeClr val="tx1"/>
                      </a:solidFill>
                      <a:latin typeface="+mj-lt"/>
                      <a:ea typeface="+mj-ea"/>
                      <a:cs typeface="+mj-cs"/>
                    </a:defRPr>
                  </a:lvl1pPr>
                </a:lstStyle>
                <a:p>
                  <a:pPr marL="0" marR="0" lvl="0" indent="0" algn="ctr" defTabSz="496382" rtl="0" eaLnBrk="1" fontAlgn="auto" latinLnBrk="0" hangingPunct="1">
                    <a:lnSpc>
                      <a:spcPct val="100000"/>
                    </a:lnSpc>
                    <a:spcBef>
                      <a:spcPct val="0"/>
                    </a:spcBef>
                    <a:spcAft>
                      <a:spcPts val="0"/>
                    </a:spcAft>
                    <a:buClrTx/>
                    <a:buSzTx/>
                    <a:buFontTx/>
                    <a:buNone/>
                    <a:tabLst/>
                    <a:defRPr/>
                  </a:pPr>
                  <a:r>
                    <a:rPr kumimoji="0" lang="en-US" sz="1100" b="1" i="0" u="none" strike="noStrike" kern="1200" cap="all" spc="0" normalizeH="0" baseline="0" noProof="0" dirty="0">
                      <a:ln>
                        <a:noFill/>
                      </a:ln>
                      <a:solidFill>
                        <a:srgbClr val="0E2841">
                          <a:lumMod val="75000"/>
                          <a:lumOff val="25000"/>
                        </a:srgbClr>
                      </a:solidFill>
                      <a:effectLst/>
                      <a:uLnTx/>
                      <a:uFillTx/>
                      <a:ea typeface="+mj-ea"/>
                      <a:cs typeface="+mj-cs"/>
                    </a:rPr>
                    <a:t>STATES</a:t>
                  </a:r>
                  <a:endParaRPr kumimoji="0" lang="en-US" sz="1100" b="0" i="0" u="none" strike="noStrike" kern="1200" cap="all" spc="0" normalizeH="0" baseline="0" noProof="0" dirty="0">
                    <a:ln>
                      <a:noFill/>
                    </a:ln>
                    <a:solidFill>
                      <a:srgbClr val="0E2841">
                        <a:lumMod val="75000"/>
                        <a:lumOff val="25000"/>
                      </a:srgbClr>
                    </a:solidFill>
                    <a:effectLst/>
                    <a:uLnTx/>
                    <a:uFillTx/>
                    <a:ea typeface="+mj-ea"/>
                    <a:cs typeface="+mj-cs"/>
                  </a:endParaRPr>
                </a:p>
              </p:txBody>
            </p:sp>
            <p:sp>
              <p:nvSpPr>
                <p:cNvPr id="1449" name="Title 1">
                  <a:extLst>
                    <a:ext uri="{FF2B5EF4-FFF2-40B4-BE49-F238E27FC236}">
                      <a16:creationId xmlns:a16="http://schemas.microsoft.com/office/drawing/2014/main" id="{03FCC12F-A706-8743-D872-7FD513052E5C}"/>
                    </a:ext>
                  </a:extLst>
                </p:cNvPr>
                <p:cNvSpPr txBox="1">
                  <a:spLocks/>
                </p:cNvSpPr>
                <p:nvPr/>
              </p:nvSpPr>
              <p:spPr>
                <a:xfrm>
                  <a:off x="7522388" y="597037"/>
                  <a:ext cx="1259662" cy="472803"/>
                </a:xfrm>
                <a:prstGeom prst="rect">
                  <a:avLst/>
                </a:prstGeom>
              </p:spPr>
              <p:txBody>
                <a:bodyPr>
                  <a:normAutofit/>
                </a:bodyPr>
                <a:lstStyle>
                  <a:lvl1pPr algn="l" defTabSz="496382" rtl="0" eaLnBrk="1" latinLnBrk="0" hangingPunct="1">
                    <a:spcBef>
                      <a:spcPct val="0"/>
                    </a:spcBef>
                    <a:buNone/>
                    <a:defRPr sz="2400" kern="1200" cap="all" baseline="0">
                      <a:solidFill>
                        <a:schemeClr val="tx1"/>
                      </a:solidFill>
                      <a:latin typeface="+mj-lt"/>
                      <a:ea typeface="+mj-ea"/>
                      <a:cs typeface="+mj-cs"/>
                    </a:defRPr>
                  </a:lvl1pPr>
                </a:lstStyle>
                <a:p>
                  <a:pPr marL="0" marR="0" lvl="0" indent="0" algn="ctr" defTabSz="496382" rtl="0" eaLnBrk="1" fontAlgn="auto" latinLnBrk="0" hangingPunct="1">
                    <a:lnSpc>
                      <a:spcPct val="100000"/>
                    </a:lnSpc>
                    <a:spcBef>
                      <a:spcPct val="0"/>
                    </a:spcBef>
                    <a:spcAft>
                      <a:spcPts val="0"/>
                    </a:spcAft>
                    <a:buClrTx/>
                    <a:buSzTx/>
                    <a:buFontTx/>
                    <a:buNone/>
                    <a:tabLst/>
                    <a:defRPr/>
                  </a:pPr>
                  <a:r>
                    <a:rPr kumimoji="0" lang="en-US" sz="2500" b="1" i="0" u="none" strike="noStrike" kern="1200" cap="all" spc="0" normalizeH="0" baseline="0" noProof="0" dirty="0">
                      <a:ln>
                        <a:noFill/>
                      </a:ln>
                      <a:solidFill>
                        <a:srgbClr val="29539B"/>
                      </a:solidFill>
                      <a:effectLst/>
                      <a:uLnTx/>
                      <a:uFillTx/>
                      <a:latin typeface="Aptos Display" panose="02110004020202020204"/>
                      <a:ea typeface="+mj-ea"/>
                      <a:cs typeface="+mj-cs"/>
                    </a:rPr>
                    <a:t>23</a:t>
                  </a:r>
                  <a:endParaRPr kumimoji="0" lang="en-US" sz="2500" b="0" i="0" u="none" strike="noStrike" kern="1200" cap="all" spc="0" normalizeH="0" baseline="0" noProof="0" dirty="0">
                    <a:ln>
                      <a:noFill/>
                    </a:ln>
                    <a:solidFill>
                      <a:srgbClr val="29539B"/>
                    </a:solidFill>
                    <a:effectLst/>
                    <a:uLnTx/>
                    <a:uFillTx/>
                    <a:latin typeface="Aptos Display" panose="02110004020202020204"/>
                    <a:ea typeface="+mj-ea"/>
                    <a:cs typeface="+mj-cs"/>
                  </a:endParaRPr>
                </a:p>
              </p:txBody>
            </p:sp>
          </p:grpSp>
        </p:grpSp>
        <p:grpSp>
          <p:nvGrpSpPr>
            <p:cNvPr id="1431" name="Group 1430">
              <a:extLst>
                <a:ext uri="{FF2B5EF4-FFF2-40B4-BE49-F238E27FC236}">
                  <a16:creationId xmlns:a16="http://schemas.microsoft.com/office/drawing/2014/main" id="{ECC274DE-65F8-DBA5-0EA6-00CF9C6D29CF}"/>
                </a:ext>
              </a:extLst>
            </p:cNvPr>
            <p:cNvGrpSpPr/>
            <p:nvPr/>
          </p:nvGrpSpPr>
          <p:grpSpPr>
            <a:xfrm>
              <a:off x="662211" y="865788"/>
              <a:ext cx="2045199" cy="962661"/>
              <a:chOff x="792903" y="500349"/>
              <a:chExt cx="2047342" cy="962661"/>
            </a:xfrm>
          </p:grpSpPr>
          <p:grpSp>
            <p:nvGrpSpPr>
              <p:cNvPr id="1440" name="Group 1439">
                <a:extLst>
                  <a:ext uri="{FF2B5EF4-FFF2-40B4-BE49-F238E27FC236}">
                    <a16:creationId xmlns:a16="http://schemas.microsoft.com/office/drawing/2014/main" id="{57238C47-4E93-824C-E5ED-E17B0FCAA6BA}"/>
                  </a:ext>
                </a:extLst>
              </p:cNvPr>
              <p:cNvGrpSpPr/>
              <p:nvPr/>
            </p:nvGrpSpPr>
            <p:grpSpPr>
              <a:xfrm>
                <a:off x="792903" y="500349"/>
                <a:ext cx="833150" cy="833150"/>
                <a:chOff x="4155425" y="3012425"/>
                <a:chExt cx="833150" cy="833150"/>
              </a:xfrm>
            </p:grpSpPr>
            <p:sp>
              <p:nvSpPr>
                <p:cNvPr id="1444" name="Oval 1443">
                  <a:extLst>
                    <a:ext uri="{FF2B5EF4-FFF2-40B4-BE49-F238E27FC236}">
                      <a16:creationId xmlns:a16="http://schemas.microsoft.com/office/drawing/2014/main" id="{28BE773F-5579-C04B-D71F-D2414A58722C}"/>
                    </a:ext>
                  </a:extLst>
                </p:cNvPr>
                <p:cNvSpPr/>
                <p:nvPr/>
              </p:nvSpPr>
              <p:spPr>
                <a:xfrm>
                  <a:off x="4155425" y="3012425"/>
                  <a:ext cx="833150" cy="833150"/>
                </a:xfrm>
                <a:prstGeom prst="ellipse">
                  <a:avLst/>
                </a:prstGeom>
                <a:solidFill>
                  <a:srgbClr val="4472C4">
                    <a:hueOff val="0"/>
                    <a:satOff val="0"/>
                    <a:lumOff val="0"/>
                    <a:alphaOff val="0"/>
                  </a:srgbClr>
                </a:solidFill>
                <a:ln>
                  <a:noFill/>
                </a:ln>
                <a:effectLst/>
              </p:spPr>
              <p:txBody>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sp>
              <p:nvSpPr>
                <p:cNvPr id="1445" name="Rectangle 1444" descr="House">
                  <a:extLst>
                    <a:ext uri="{FF2B5EF4-FFF2-40B4-BE49-F238E27FC236}">
                      <a16:creationId xmlns:a16="http://schemas.microsoft.com/office/drawing/2014/main" id="{0FE8A83C-EECB-0A80-CA61-C782A3716FEB}"/>
                    </a:ext>
                  </a:extLst>
                </p:cNvPr>
                <p:cNvSpPr/>
                <p:nvPr/>
              </p:nvSpPr>
              <p:spPr>
                <a:xfrm>
                  <a:off x="4332981" y="3189981"/>
                  <a:ext cx="478037" cy="478037"/>
                </a:xfrm>
                <a:prstGeom prst="rect">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p:spPr>
              <p:txBody>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hueOff val="0"/>
                        <a:satOff val="0"/>
                        <a:lumOff val="0"/>
                        <a:alphaOff val="0"/>
                      </a:prstClr>
                    </a:solidFill>
                    <a:effectLst/>
                    <a:uLnTx/>
                    <a:uFillTx/>
                    <a:latin typeface="Aptos" panose="02110004020202020204"/>
                    <a:ea typeface="+mn-ea"/>
                    <a:cs typeface="+mn-cs"/>
                  </a:endParaRPr>
                </a:p>
              </p:txBody>
            </p:sp>
          </p:grpSp>
          <p:grpSp>
            <p:nvGrpSpPr>
              <p:cNvPr id="1441" name="Group 1440">
                <a:extLst>
                  <a:ext uri="{FF2B5EF4-FFF2-40B4-BE49-F238E27FC236}">
                    <a16:creationId xmlns:a16="http://schemas.microsoft.com/office/drawing/2014/main" id="{251066B1-8418-816D-A853-35FC8AD6A040}"/>
                  </a:ext>
                </a:extLst>
              </p:cNvPr>
              <p:cNvGrpSpPr/>
              <p:nvPr/>
            </p:nvGrpSpPr>
            <p:grpSpPr>
              <a:xfrm>
                <a:off x="1549852" y="597037"/>
                <a:ext cx="1290393" cy="865973"/>
                <a:chOff x="7522388" y="597037"/>
                <a:chExt cx="1290393" cy="865973"/>
              </a:xfrm>
            </p:grpSpPr>
            <p:sp>
              <p:nvSpPr>
                <p:cNvPr id="1442" name="Title 1">
                  <a:extLst>
                    <a:ext uri="{FF2B5EF4-FFF2-40B4-BE49-F238E27FC236}">
                      <a16:creationId xmlns:a16="http://schemas.microsoft.com/office/drawing/2014/main" id="{088AE09C-DF5C-CC80-202A-880B8CF2DF5A}"/>
                    </a:ext>
                  </a:extLst>
                </p:cNvPr>
                <p:cNvSpPr txBox="1">
                  <a:spLocks/>
                </p:cNvSpPr>
                <p:nvPr/>
              </p:nvSpPr>
              <p:spPr>
                <a:xfrm>
                  <a:off x="7553119" y="990207"/>
                  <a:ext cx="1259662" cy="472803"/>
                </a:xfrm>
                <a:prstGeom prst="rect">
                  <a:avLst/>
                </a:prstGeom>
              </p:spPr>
              <p:txBody>
                <a:bodyPr>
                  <a:normAutofit/>
                </a:bodyPr>
                <a:lstStyle>
                  <a:lvl1pPr algn="l" defTabSz="496382" rtl="0" eaLnBrk="1" latinLnBrk="0" hangingPunct="1">
                    <a:spcBef>
                      <a:spcPct val="0"/>
                    </a:spcBef>
                    <a:buNone/>
                    <a:defRPr sz="2400" kern="1200" cap="all" baseline="0">
                      <a:solidFill>
                        <a:schemeClr val="tx1"/>
                      </a:solidFill>
                      <a:latin typeface="+mj-lt"/>
                      <a:ea typeface="+mj-ea"/>
                      <a:cs typeface="+mj-cs"/>
                    </a:defRPr>
                  </a:lvl1pPr>
                </a:lstStyle>
                <a:p>
                  <a:pPr marL="0" marR="0" lvl="0" indent="0" algn="ctr" defTabSz="496382" rtl="0" eaLnBrk="1" fontAlgn="auto" latinLnBrk="0" hangingPunct="1">
                    <a:lnSpc>
                      <a:spcPct val="100000"/>
                    </a:lnSpc>
                    <a:spcBef>
                      <a:spcPct val="0"/>
                    </a:spcBef>
                    <a:spcAft>
                      <a:spcPts val="0"/>
                    </a:spcAft>
                    <a:buClrTx/>
                    <a:buSzTx/>
                    <a:buFontTx/>
                    <a:buNone/>
                    <a:tabLst/>
                    <a:defRPr/>
                  </a:pPr>
                  <a:r>
                    <a:rPr kumimoji="0" lang="en-US" sz="1100" b="1" i="0" u="none" strike="noStrike" kern="1200" cap="all" spc="0" normalizeH="0" baseline="0" noProof="0" dirty="0">
                      <a:ln>
                        <a:noFill/>
                      </a:ln>
                      <a:solidFill>
                        <a:srgbClr val="0E2841">
                          <a:lumMod val="75000"/>
                          <a:lumOff val="25000"/>
                        </a:srgbClr>
                      </a:solidFill>
                      <a:effectLst/>
                      <a:uLnTx/>
                      <a:uFillTx/>
                      <a:ea typeface="+mj-ea"/>
                      <a:cs typeface="+mj-cs"/>
                    </a:rPr>
                    <a:t>PROPERTIES</a:t>
                  </a:r>
                  <a:endParaRPr kumimoji="0" lang="en-US" sz="1100" b="0" i="0" u="none" strike="noStrike" kern="1200" cap="all" spc="0" normalizeH="0" baseline="0" noProof="0" dirty="0">
                    <a:ln>
                      <a:noFill/>
                    </a:ln>
                    <a:solidFill>
                      <a:srgbClr val="0E2841">
                        <a:lumMod val="75000"/>
                        <a:lumOff val="25000"/>
                      </a:srgbClr>
                    </a:solidFill>
                    <a:effectLst/>
                    <a:uLnTx/>
                    <a:uFillTx/>
                    <a:ea typeface="+mj-ea"/>
                    <a:cs typeface="+mj-cs"/>
                  </a:endParaRPr>
                </a:p>
              </p:txBody>
            </p:sp>
            <p:sp>
              <p:nvSpPr>
                <p:cNvPr id="1443" name="Title 1">
                  <a:extLst>
                    <a:ext uri="{FF2B5EF4-FFF2-40B4-BE49-F238E27FC236}">
                      <a16:creationId xmlns:a16="http://schemas.microsoft.com/office/drawing/2014/main" id="{2AB4868D-18BC-343D-284F-C2001FF76FDB}"/>
                    </a:ext>
                  </a:extLst>
                </p:cNvPr>
                <p:cNvSpPr txBox="1">
                  <a:spLocks/>
                </p:cNvSpPr>
                <p:nvPr/>
              </p:nvSpPr>
              <p:spPr>
                <a:xfrm>
                  <a:off x="7522388" y="597037"/>
                  <a:ext cx="1259662" cy="472803"/>
                </a:xfrm>
                <a:prstGeom prst="rect">
                  <a:avLst/>
                </a:prstGeom>
              </p:spPr>
              <p:txBody>
                <a:bodyPr>
                  <a:normAutofit/>
                </a:bodyPr>
                <a:lstStyle>
                  <a:lvl1pPr algn="l" defTabSz="496382" rtl="0" eaLnBrk="1" latinLnBrk="0" hangingPunct="1">
                    <a:spcBef>
                      <a:spcPct val="0"/>
                    </a:spcBef>
                    <a:buNone/>
                    <a:defRPr sz="2400" kern="1200" cap="all" baseline="0">
                      <a:solidFill>
                        <a:schemeClr val="tx1"/>
                      </a:solidFill>
                      <a:latin typeface="+mj-lt"/>
                      <a:ea typeface="+mj-ea"/>
                      <a:cs typeface="+mj-cs"/>
                    </a:defRPr>
                  </a:lvl1pPr>
                </a:lstStyle>
                <a:p>
                  <a:pPr marL="0" marR="0" lvl="0" indent="0" algn="ctr" defTabSz="496382" rtl="0" eaLnBrk="1" fontAlgn="auto" latinLnBrk="0" hangingPunct="1">
                    <a:lnSpc>
                      <a:spcPct val="100000"/>
                    </a:lnSpc>
                    <a:spcBef>
                      <a:spcPct val="0"/>
                    </a:spcBef>
                    <a:spcAft>
                      <a:spcPts val="0"/>
                    </a:spcAft>
                    <a:buClrTx/>
                    <a:buSzTx/>
                    <a:buFontTx/>
                    <a:buNone/>
                    <a:tabLst/>
                    <a:defRPr/>
                  </a:pPr>
                  <a:r>
                    <a:rPr kumimoji="0" lang="en-US" sz="2500" b="1" i="0" u="none" strike="noStrike" kern="1200" cap="all" spc="0" normalizeH="0" baseline="0" noProof="0" dirty="0">
                      <a:ln>
                        <a:noFill/>
                      </a:ln>
                      <a:solidFill>
                        <a:srgbClr val="29539B"/>
                      </a:solidFill>
                      <a:effectLst/>
                      <a:uLnTx/>
                      <a:uFillTx/>
                      <a:latin typeface="Aptos Display" panose="02110004020202020204"/>
                      <a:ea typeface="+mj-ea"/>
                      <a:cs typeface="+mj-cs"/>
                    </a:rPr>
                    <a:t>186</a:t>
                  </a:r>
                  <a:endParaRPr kumimoji="0" lang="en-US" sz="2500" b="0" i="0" u="none" strike="noStrike" kern="1200" cap="all" spc="0" normalizeH="0" baseline="0" noProof="0" dirty="0">
                    <a:ln>
                      <a:noFill/>
                    </a:ln>
                    <a:solidFill>
                      <a:srgbClr val="29539B"/>
                    </a:solidFill>
                    <a:effectLst/>
                    <a:uLnTx/>
                    <a:uFillTx/>
                    <a:latin typeface="Aptos Display" panose="02110004020202020204"/>
                    <a:ea typeface="+mj-ea"/>
                    <a:cs typeface="+mj-cs"/>
                  </a:endParaRPr>
                </a:p>
              </p:txBody>
            </p:sp>
          </p:grpSp>
        </p:grpSp>
        <p:cxnSp>
          <p:nvCxnSpPr>
            <p:cNvPr id="1432" name="Straight Connector 1431">
              <a:extLst>
                <a:ext uri="{FF2B5EF4-FFF2-40B4-BE49-F238E27FC236}">
                  <a16:creationId xmlns:a16="http://schemas.microsoft.com/office/drawing/2014/main" id="{81CEB9DC-EAB6-2845-31E7-2AAD7413BB44}"/>
                </a:ext>
              </a:extLst>
            </p:cNvPr>
            <p:cNvCxnSpPr>
              <a:cxnSpLocks/>
            </p:cNvCxnSpPr>
            <p:nvPr/>
          </p:nvCxnSpPr>
          <p:spPr>
            <a:xfrm flipV="1">
              <a:off x="2695674" y="819864"/>
              <a:ext cx="0" cy="1026857"/>
            </a:xfrm>
            <a:prstGeom prst="line">
              <a:avLst/>
            </a:prstGeom>
            <a:noFill/>
            <a:ln w="19050" cap="flat" cmpd="sng" algn="ctr">
              <a:solidFill>
                <a:srgbClr val="156082"/>
              </a:solidFill>
              <a:prstDash val="solid"/>
              <a:miter lim="800000"/>
            </a:ln>
            <a:effectLst/>
          </p:spPr>
        </p:cxnSp>
        <p:cxnSp>
          <p:nvCxnSpPr>
            <p:cNvPr id="1433" name="Straight Connector 1432">
              <a:extLst>
                <a:ext uri="{FF2B5EF4-FFF2-40B4-BE49-F238E27FC236}">
                  <a16:creationId xmlns:a16="http://schemas.microsoft.com/office/drawing/2014/main" id="{3CC2507F-0819-E9BC-FCF7-24E992938D73}"/>
                </a:ext>
              </a:extLst>
            </p:cNvPr>
            <p:cNvCxnSpPr>
              <a:cxnSpLocks/>
            </p:cNvCxnSpPr>
            <p:nvPr/>
          </p:nvCxnSpPr>
          <p:spPr>
            <a:xfrm flipV="1">
              <a:off x="7383209" y="849154"/>
              <a:ext cx="0" cy="1026857"/>
            </a:xfrm>
            <a:prstGeom prst="line">
              <a:avLst/>
            </a:prstGeom>
            <a:noFill/>
            <a:ln w="19050" cap="flat" cmpd="sng" algn="ctr">
              <a:solidFill>
                <a:srgbClr val="156082"/>
              </a:solidFill>
              <a:prstDash val="solid"/>
              <a:miter lim="800000"/>
            </a:ln>
            <a:effectLst/>
          </p:spPr>
        </p:cxnSp>
        <p:grpSp>
          <p:nvGrpSpPr>
            <p:cNvPr id="1434" name="Group 1433">
              <a:extLst>
                <a:ext uri="{FF2B5EF4-FFF2-40B4-BE49-F238E27FC236}">
                  <a16:creationId xmlns:a16="http://schemas.microsoft.com/office/drawing/2014/main" id="{51E5FF32-6220-81A9-7FB2-471EC8089346}"/>
                </a:ext>
              </a:extLst>
            </p:cNvPr>
            <p:cNvGrpSpPr/>
            <p:nvPr/>
          </p:nvGrpSpPr>
          <p:grpSpPr>
            <a:xfrm>
              <a:off x="2896715" y="915021"/>
              <a:ext cx="2133440" cy="915665"/>
              <a:chOff x="2654643" y="628306"/>
              <a:chExt cx="2133440" cy="915665"/>
            </a:xfrm>
          </p:grpSpPr>
          <p:grpSp>
            <p:nvGrpSpPr>
              <p:cNvPr id="1435" name="Group 1434">
                <a:extLst>
                  <a:ext uri="{FF2B5EF4-FFF2-40B4-BE49-F238E27FC236}">
                    <a16:creationId xmlns:a16="http://schemas.microsoft.com/office/drawing/2014/main" id="{2C037C0F-AA38-210A-D70E-2325581E1234}"/>
                  </a:ext>
                </a:extLst>
              </p:cNvPr>
              <p:cNvGrpSpPr/>
              <p:nvPr/>
            </p:nvGrpSpPr>
            <p:grpSpPr>
              <a:xfrm>
                <a:off x="3499041" y="677998"/>
                <a:ext cx="1289042" cy="865973"/>
                <a:chOff x="7522388" y="597037"/>
                <a:chExt cx="1290393" cy="865973"/>
              </a:xfrm>
            </p:grpSpPr>
            <p:sp>
              <p:nvSpPr>
                <p:cNvPr id="1438" name="Title 1">
                  <a:extLst>
                    <a:ext uri="{FF2B5EF4-FFF2-40B4-BE49-F238E27FC236}">
                      <a16:creationId xmlns:a16="http://schemas.microsoft.com/office/drawing/2014/main" id="{388E5754-DF49-EA58-542D-6652AD410153}"/>
                    </a:ext>
                  </a:extLst>
                </p:cNvPr>
                <p:cNvSpPr txBox="1">
                  <a:spLocks/>
                </p:cNvSpPr>
                <p:nvPr/>
              </p:nvSpPr>
              <p:spPr>
                <a:xfrm>
                  <a:off x="7553119" y="990207"/>
                  <a:ext cx="1259662" cy="472803"/>
                </a:xfrm>
                <a:prstGeom prst="rect">
                  <a:avLst/>
                </a:prstGeom>
              </p:spPr>
              <p:txBody>
                <a:bodyPr>
                  <a:normAutofit/>
                </a:bodyPr>
                <a:lstStyle>
                  <a:lvl1pPr algn="l" defTabSz="496382" rtl="0" eaLnBrk="1" latinLnBrk="0" hangingPunct="1">
                    <a:spcBef>
                      <a:spcPct val="0"/>
                    </a:spcBef>
                    <a:buNone/>
                    <a:defRPr sz="2400" kern="1200" cap="all" baseline="0">
                      <a:solidFill>
                        <a:schemeClr val="tx1"/>
                      </a:solidFill>
                      <a:latin typeface="+mj-lt"/>
                      <a:ea typeface="+mj-ea"/>
                      <a:cs typeface="+mj-cs"/>
                    </a:defRPr>
                  </a:lvl1pPr>
                </a:lstStyle>
                <a:p>
                  <a:pPr marL="0" marR="0" lvl="0" indent="0" algn="ctr" defTabSz="496382" rtl="0" eaLnBrk="1" fontAlgn="auto" latinLnBrk="0" hangingPunct="1">
                    <a:lnSpc>
                      <a:spcPct val="100000"/>
                    </a:lnSpc>
                    <a:spcBef>
                      <a:spcPct val="0"/>
                    </a:spcBef>
                    <a:spcAft>
                      <a:spcPts val="0"/>
                    </a:spcAft>
                    <a:buClrTx/>
                    <a:buSzTx/>
                    <a:buFontTx/>
                    <a:buNone/>
                    <a:tabLst/>
                    <a:defRPr/>
                  </a:pPr>
                  <a:r>
                    <a:rPr kumimoji="0" lang="en-US" sz="1100" b="1" i="0" u="none" strike="noStrike" kern="1200" cap="all" spc="0" normalizeH="0" baseline="0" noProof="0" dirty="0">
                      <a:ln>
                        <a:noFill/>
                      </a:ln>
                      <a:solidFill>
                        <a:srgbClr val="0E2841">
                          <a:lumMod val="75000"/>
                          <a:lumOff val="25000"/>
                        </a:srgbClr>
                      </a:solidFill>
                      <a:effectLst/>
                      <a:uLnTx/>
                      <a:uFillTx/>
                      <a:ea typeface="+mj-ea"/>
                      <a:cs typeface="+mj-cs"/>
                    </a:rPr>
                    <a:t>UNITS/BEDS</a:t>
                  </a:r>
                  <a:endParaRPr kumimoji="0" lang="en-US" sz="1100" b="0" i="0" u="none" strike="noStrike" kern="1200" cap="all" spc="0" normalizeH="0" baseline="0" noProof="0" dirty="0">
                    <a:ln>
                      <a:noFill/>
                    </a:ln>
                    <a:solidFill>
                      <a:srgbClr val="0E2841">
                        <a:lumMod val="75000"/>
                        <a:lumOff val="25000"/>
                      </a:srgbClr>
                    </a:solidFill>
                    <a:effectLst/>
                    <a:uLnTx/>
                    <a:uFillTx/>
                    <a:ea typeface="+mj-ea"/>
                    <a:cs typeface="+mj-cs"/>
                  </a:endParaRPr>
                </a:p>
              </p:txBody>
            </p:sp>
            <p:sp>
              <p:nvSpPr>
                <p:cNvPr id="1439" name="Title 1">
                  <a:extLst>
                    <a:ext uri="{FF2B5EF4-FFF2-40B4-BE49-F238E27FC236}">
                      <a16:creationId xmlns:a16="http://schemas.microsoft.com/office/drawing/2014/main" id="{7E409EC8-094E-39E5-6735-675946A43117}"/>
                    </a:ext>
                  </a:extLst>
                </p:cNvPr>
                <p:cNvSpPr txBox="1">
                  <a:spLocks/>
                </p:cNvSpPr>
                <p:nvPr/>
              </p:nvSpPr>
              <p:spPr>
                <a:xfrm>
                  <a:off x="7522388" y="597037"/>
                  <a:ext cx="1259662" cy="472803"/>
                </a:xfrm>
                <a:prstGeom prst="rect">
                  <a:avLst/>
                </a:prstGeom>
              </p:spPr>
              <p:txBody>
                <a:bodyPr>
                  <a:normAutofit/>
                </a:bodyPr>
                <a:lstStyle>
                  <a:lvl1pPr algn="l" defTabSz="496382" rtl="0" eaLnBrk="1" latinLnBrk="0" hangingPunct="1">
                    <a:spcBef>
                      <a:spcPct val="0"/>
                    </a:spcBef>
                    <a:buNone/>
                    <a:defRPr sz="2400" kern="1200" cap="all" baseline="0">
                      <a:solidFill>
                        <a:schemeClr val="tx1"/>
                      </a:solidFill>
                      <a:latin typeface="+mj-lt"/>
                      <a:ea typeface="+mj-ea"/>
                      <a:cs typeface="+mj-cs"/>
                    </a:defRPr>
                  </a:lvl1pPr>
                </a:lstStyle>
                <a:p>
                  <a:pPr marL="0" marR="0" lvl="0" indent="0" algn="ctr" defTabSz="496382" rtl="0" eaLnBrk="1" fontAlgn="auto" latinLnBrk="0" hangingPunct="1">
                    <a:lnSpc>
                      <a:spcPct val="100000"/>
                    </a:lnSpc>
                    <a:spcBef>
                      <a:spcPct val="0"/>
                    </a:spcBef>
                    <a:spcAft>
                      <a:spcPts val="0"/>
                    </a:spcAft>
                    <a:buClrTx/>
                    <a:buSzTx/>
                    <a:buFontTx/>
                    <a:buNone/>
                    <a:tabLst/>
                    <a:defRPr/>
                  </a:pPr>
                  <a:r>
                    <a:rPr kumimoji="0" lang="en-US" sz="2500" b="1" i="0" u="none" strike="noStrike" kern="1200" cap="all" spc="0" normalizeH="0" baseline="0" noProof="0" dirty="0">
                      <a:ln>
                        <a:noFill/>
                      </a:ln>
                      <a:solidFill>
                        <a:srgbClr val="29539B"/>
                      </a:solidFill>
                      <a:effectLst/>
                      <a:uLnTx/>
                      <a:uFillTx/>
                      <a:latin typeface="Aptos Display" panose="02110004020202020204"/>
                      <a:ea typeface="+mj-ea"/>
                      <a:cs typeface="+mj-cs"/>
                    </a:rPr>
                    <a:t>16,276</a:t>
                  </a:r>
                  <a:endParaRPr kumimoji="0" lang="en-US" sz="2500" b="0" i="0" u="none" strike="noStrike" kern="1200" cap="all" spc="0" normalizeH="0" baseline="0" noProof="0" dirty="0">
                    <a:ln>
                      <a:noFill/>
                    </a:ln>
                    <a:solidFill>
                      <a:srgbClr val="29539B"/>
                    </a:solidFill>
                    <a:effectLst/>
                    <a:uLnTx/>
                    <a:uFillTx/>
                    <a:latin typeface="Aptos Display" panose="02110004020202020204"/>
                    <a:ea typeface="+mj-ea"/>
                    <a:cs typeface="+mj-cs"/>
                  </a:endParaRPr>
                </a:p>
              </p:txBody>
            </p:sp>
          </p:grpSp>
          <p:sp>
            <p:nvSpPr>
              <p:cNvPr id="1436" name="Oval 1435">
                <a:extLst>
                  <a:ext uri="{FF2B5EF4-FFF2-40B4-BE49-F238E27FC236}">
                    <a16:creationId xmlns:a16="http://schemas.microsoft.com/office/drawing/2014/main" id="{1C829614-6357-FBC5-FEFD-6DDBA3E9CEBB}"/>
                  </a:ext>
                </a:extLst>
              </p:cNvPr>
              <p:cNvSpPr/>
              <p:nvPr/>
            </p:nvSpPr>
            <p:spPr>
              <a:xfrm>
                <a:off x="2654643" y="628306"/>
                <a:ext cx="833150" cy="833150"/>
              </a:xfrm>
              <a:prstGeom prst="ellipse">
                <a:avLst/>
              </a:prstGeom>
              <a:solidFill>
                <a:srgbClr val="4472C4">
                  <a:hueOff val="-2451115"/>
                  <a:satOff val="-3409"/>
                  <a:lumOff val="-1307"/>
                  <a:alphaOff val="0"/>
                </a:srgbClr>
              </a:solidFill>
              <a:ln>
                <a:noFill/>
              </a:ln>
              <a:effectLst/>
            </p:spPr>
            <p:txBody>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sp>
            <p:nvSpPr>
              <p:cNvPr id="1437" name="Rectangle 1436" descr="City outline">
                <a:extLst>
                  <a:ext uri="{FF2B5EF4-FFF2-40B4-BE49-F238E27FC236}">
                    <a16:creationId xmlns:a16="http://schemas.microsoft.com/office/drawing/2014/main" id="{11135BFC-4DD5-F289-BF9D-181E216BCEE7}"/>
                  </a:ext>
                </a:extLst>
              </p:cNvPr>
              <p:cNvSpPr/>
              <p:nvPr/>
            </p:nvSpPr>
            <p:spPr>
              <a:xfrm>
                <a:off x="2854340" y="796559"/>
                <a:ext cx="478037" cy="478037"/>
              </a:xfrm>
              <a:prstGeom prst="rect">
                <a:avLst/>
              </a:prstGeom>
              <a:blipFill>
                <a:blip r:embed="rId9">
                  <a:extLst>
                    <a:ext uri="{96DAC541-7B7A-43D3-8B79-37D633B846F1}">
                      <asvg:svgBlip xmlns:asvg="http://schemas.microsoft.com/office/drawing/2016/SVG/main" r:embed="rId10"/>
                    </a:ext>
                  </a:extLst>
                </a:blip>
                <a:srcRect/>
                <a:stretch>
                  <a:fillRect/>
                </a:stretch>
              </a:blipFill>
              <a:ln w="12700" cap="flat" cmpd="sng" algn="ctr">
                <a:noFill/>
                <a:prstDash val="solid"/>
                <a:miter lim="800000"/>
              </a:ln>
              <a:effectLst/>
            </p:spPr>
            <p:txBody>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hueOff val="0"/>
                      <a:satOff val="0"/>
                      <a:lumOff val="0"/>
                      <a:alphaOff val="0"/>
                    </a:prstClr>
                  </a:solidFill>
                  <a:effectLst/>
                  <a:uLnTx/>
                  <a:uFillTx/>
                  <a:latin typeface="Aptos" panose="02110004020202020204"/>
                  <a:ea typeface="+mn-ea"/>
                  <a:cs typeface="+mn-cs"/>
                </a:endParaRPr>
              </a:p>
            </p:txBody>
          </p:sp>
        </p:gr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3">
            <a:extLst>
              <a:ext uri="{FF2B5EF4-FFF2-40B4-BE49-F238E27FC236}">
                <a16:creationId xmlns:a16="http://schemas.microsoft.com/office/drawing/2014/main" id="{C927A537-E777-7B73-43B8-66BEEFE17239}"/>
              </a:ext>
            </a:extLst>
          </p:cNvPr>
          <p:cNvSpPr>
            <a:spLocks noGrp="1"/>
          </p:cNvSpPr>
          <p:nvPr>
            <p:ph type="title"/>
          </p:nvPr>
        </p:nvSpPr>
        <p:spPr>
          <a:xfrm>
            <a:off x="161246" y="-73566"/>
            <a:ext cx="9601200" cy="685800"/>
          </a:xfrm>
        </p:spPr>
        <p:txBody>
          <a:bodyPr>
            <a:normAutofit/>
          </a:bodyPr>
          <a:lstStyle/>
          <a:p>
            <a:r>
              <a:rPr lang="en-US" sz="1600" cap="all" dirty="0">
                <a:solidFill>
                  <a:srgbClr val="002F86"/>
                </a:solidFill>
              </a:rPr>
              <a:t>PORTFOLIO DIVERSIFICATION – GEOGRAPHY</a:t>
            </a:r>
          </a:p>
        </p:txBody>
      </p:sp>
      <p:sp>
        <p:nvSpPr>
          <p:cNvPr id="2" name="Slide Number Placeholder 1"/>
          <p:cNvSpPr>
            <a:spLocks noGrp="1"/>
          </p:cNvSpPr>
          <p:nvPr>
            <p:ph type="sldNum" sz="quarter" idx="12"/>
          </p:nvPr>
        </p:nvSpPr>
        <p:spPr/>
        <p:txBody>
          <a:bodyPr/>
          <a:lstStyle/>
          <a:p>
            <a:fld id="{0CDE22BD-A697-449A-B32E-82B3E933C80D}" type="slidenum">
              <a:rPr lang="en-US" smtClean="0"/>
              <a:pPr/>
              <a:t>24</a:t>
            </a:fld>
            <a:endParaRPr lang="en-US" dirty="0"/>
          </a:p>
        </p:txBody>
      </p:sp>
      <p:sp>
        <p:nvSpPr>
          <p:cNvPr id="14" name="TextBox 13">
            <a:extLst>
              <a:ext uri="{FF2B5EF4-FFF2-40B4-BE49-F238E27FC236}">
                <a16:creationId xmlns:a16="http://schemas.microsoft.com/office/drawing/2014/main" id="{A0E53519-5ABF-1ED3-88D9-E8A1EC13F4A5}"/>
              </a:ext>
            </a:extLst>
          </p:cNvPr>
          <p:cNvSpPr txBox="1"/>
          <p:nvPr/>
        </p:nvSpPr>
        <p:spPr>
          <a:xfrm>
            <a:off x="186646" y="530354"/>
            <a:ext cx="5869172" cy="200055"/>
          </a:xfrm>
          <a:prstGeom prst="rect">
            <a:avLst/>
          </a:prstGeom>
          <a:noFill/>
        </p:spPr>
        <p:txBody>
          <a:bodyPr wrap="square">
            <a:spAutoFit/>
          </a:bodyPr>
          <a:lstStyle/>
          <a:p>
            <a:r>
              <a:rPr lang="en-US" sz="700" cap="all" dirty="0">
                <a:cs typeface="Times New Roman" pitchFamily="18" charset="0"/>
              </a:rPr>
              <a:t>(AS OF DECEMBER 31, 2025, DOLLAR AMOUNTS IN THOUSANDS)</a:t>
            </a:r>
            <a:endParaRPr lang="en-US" sz="700" cap="all" dirty="0"/>
          </a:p>
        </p:txBody>
      </p:sp>
      <p:graphicFrame>
        <p:nvGraphicFramePr>
          <p:cNvPr id="4" name="Chart 3">
            <a:extLst>
              <a:ext uri="{FF2B5EF4-FFF2-40B4-BE49-F238E27FC236}">
                <a16:creationId xmlns:a16="http://schemas.microsoft.com/office/drawing/2014/main" id="{2E94EA70-CBF4-DBC5-71D3-20CD4DD2115A}"/>
              </a:ext>
            </a:extLst>
          </p:cNvPr>
          <p:cNvGraphicFramePr/>
          <p:nvPr>
            <p:extLst>
              <p:ext uri="{D42A27DB-BD31-4B8C-83A1-F6EECF244321}">
                <p14:modId xmlns:p14="http://schemas.microsoft.com/office/powerpoint/2010/main" val="1745985773"/>
              </p:ext>
            </p:extLst>
          </p:nvPr>
        </p:nvGraphicFramePr>
        <p:xfrm>
          <a:off x="226154" y="4810795"/>
          <a:ext cx="4134302" cy="1564725"/>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Group 5">
            <a:extLst>
              <a:ext uri="{FF2B5EF4-FFF2-40B4-BE49-F238E27FC236}">
                <a16:creationId xmlns:a16="http://schemas.microsoft.com/office/drawing/2014/main" id="{33384C79-CF10-D070-738C-196F17835F0F}"/>
              </a:ext>
            </a:extLst>
          </p:cNvPr>
          <p:cNvGrpSpPr/>
          <p:nvPr/>
        </p:nvGrpSpPr>
        <p:grpSpPr>
          <a:xfrm>
            <a:off x="6353100" y="4775013"/>
            <a:ext cx="3433510" cy="1511534"/>
            <a:chOff x="6169930" y="4322305"/>
            <a:chExt cx="3666341" cy="2046408"/>
          </a:xfrm>
        </p:grpSpPr>
        <p:graphicFrame>
          <p:nvGraphicFramePr>
            <p:cNvPr id="7" name="Chart 6">
              <a:extLst>
                <a:ext uri="{FF2B5EF4-FFF2-40B4-BE49-F238E27FC236}">
                  <a16:creationId xmlns:a16="http://schemas.microsoft.com/office/drawing/2014/main" id="{5E5A4433-1C13-09C6-DBE3-A37C19EAE954}"/>
                </a:ext>
              </a:extLst>
            </p:cNvPr>
            <p:cNvGraphicFramePr/>
            <p:nvPr>
              <p:extLst>
                <p:ext uri="{D42A27DB-BD31-4B8C-83A1-F6EECF244321}">
                  <p14:modId xmlns:p14="http://schemas.microsoft.com/office/powerpoint/2010/main" val="1133299300"/>
                </p:ext>
              </p:extLst>
            </p:nvPr>
          </p:nvGraphicFramePr>
          <p:xfrm>
            <a:off x="6306141" y="4322305"/>
            <a:ext cx="3530130" cy="2046408"/>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a:extLst>
                <a:ext uri="{FF2B5EF4-FFF2-40B4-BE49-F238E27FC236}">
                  <a16:creationId xmlns:a16="http://schemas.microsoft.com/office/drawing/2014/main" id="{24FC8C6A-F3B1-473B-06EE-E38BA93D9405}"/>
                </a:ext>
              </a:extLst>
            </p:cNvPr>
            <p:cNvSpPr txBox="1"/>
            <p:nvPr/>
          </p:nvSpPr>
          <p:spPr>
            <a:xfrm>
              <a:off x="6169930" y="4485488"/>
              <a:ext cx="382549" cy="1550779"/>
            </a:xfrm>
            <a:prstGeom prst="rect">
              <a:avLst/>
            </a:prstGeom>
            <a:noFill/>
          </p:spPr>
          <p:txBody>
            <a:bodyPr vert="vert270" wrap="square" rtlCol="0">
              <a:spAutoFit/>
            </a:bodyPr>
            <a:lstStyle/>
            <a:p>
              <a:pPr algn="ctr" fontAlgn="base">
                <a:spcBef>
                  <a:spcPct val="0"/>
                </a:spcBef>
                <a:spcAft>
                  <a:spcPct val="0"/>
                </a:spcAft>
              </a:pPr>
              <a:r>
                <a:rPr lang="en-US" sz="1000" dirty="0">
                  <a:solidFill>
                    <a:prstClr val="black"/>
                  </a:solidFill>
                </a:rPr>
                <a:t>Years</a:t>
              </a:r>
            </a:p>
          </p:txBody>
        </p:sp>
      </p:grpSp>
      <p:sp>
        <p:nvSpPr>
          <p:cNvPr id="9" name="TextBox 8">
            <a:extLst>
              <a:ext uri="{FF2B5EF4-FFF2-40B4-BE49-F238E27FC236}">
                <a16:creationId xmlns:a16="http://schemas.microsoft.com/office/drawing/2014/main" id="{0E8890A8-B4A0-F212-FF95-A5D49C075605}"/>
              </a:ext>
            </a:extLst>
          </p:cNvPr>
          <p:cNvSpPr txBox="1"/>
          <p:nvPr/>
        </p:nvSpPr>
        <p:spPr>
          <a:xfrm>
            <a:off x="330521" y="6361081"/>
            <a:ext cx="4516877" cy="438582"/>
          </a:xfrm>
          <a:prstGeom prst="rect">
            <a:avLst/>
          </a:prstGeom>
          <a:noFill/>
        </p:spPr>
        <p:txBody>
          <a:bodyPr wrap="square" rtlCol="0">
            <a:spAutoFit/>
          </a:bodyPr>
          <a:lstStyle/>
          <a:p>
            <a:pPr marL="243848" indent="-243848">
              <a:buFontTx/>
              <a:buAutoNum type="arabicParenBoth"/>
            </a:pPr>
            <a:r>
              <a:rPr lang="en-US" sz="750" dirty="0">
                <a:cs typeface="Times New Roman" pitchFamily="18" charset="0"/>
              </a:rPr>
              <a:t>The MSA rank by population as of July 1, 2024, as estimated by the United States Census Bureau.  Approximately 65% of our properties are in the top 100 MSAs. Represents </a:t>
            </a:r>
            <a:r>
              <a:rPr lang="en-US" sz="750" dirty="0">
                <a:latin typeface="+mj-lt"/>
                <a:cs typeface="Times New Roman" pitchFamily="18" charset="0"/>
              </a:rPr>
              <a:t>our real properties, properties accounted for as financing receivables, and properties secured by our mortgage loans.</a:t>
            </a:r>
            <a:endParaRPr lang="en-US" sz="750" dirty="0">
              <a:cs typeface="Times New Roman" pitchFamily="18" charset="0"/>
            </a:endParaRPr>
          </a:p>
        </p:txBody>
      </p:sp>
      <p:sp>
        <p:nvSpPr>
          <p:cNvPr id="10" name="Rectangle 9">
            <a:extLst>
              <a:ext uri="{FF2B5EF4-FFF2-40B4-BE49-F238E27FC236}">
                <a16:creationId xmlns:a16="http://schemas.microsoft.com/office/drawing/2014/main" id="{F64A8A03-1EA1-3352-7A90-F8A2C505C58A}"/>
              </a:ext>
            </a:extLst>
          </p:cNvPr>
          <p:cNvSpPr/>
          <p:nvPr/>
        </p:nvSpPr>
        <p:spPr>
          <a:xfrm>
            <a:off x="6505093" y="6361081"/>
            <a:ext cx="3431423" cy="438582"/>
          </a:xfrm>
          <a:prstGeom prst="rect">
            <a:avLst/>
          </a:prstGeom>
        </p:spPr>
        <p:txBody>
          <a:bodyPr wrap="square">
            <a:spAutoFit/>
          </a:bodyPr>
          <a:lstStyle/>
          <a:p>
            <a:pPr marL="228600" indent="-228600" algn="just" fontAlgn="base">
              <a:spcBef>
                <a:spcPct val="0"/>
              </a:spcBef>
              <a:spcAft>
                <a:spcPct val="0"/>
              </a:spcAft>
              <a:buFontTx/>
              <a:buAutoNum type="arabicParenBoth"/>
            </a:pPr>
            <a:r>
              <a:rPr lang="en-US" sz="750" dirty="0">
                <a:latin typeface="+mj-lt"/>
                <a:cs typeface="Times New Roman" pitchFamily="18" charset="0"/>
              </a:rPr>
              <a:t>As calculated from construction date or major renovation/expansion date. Represents our real properties, properties accounted for as financing receivables, and properties secured by our mortgage loans.</a:t>
            </a:r>
          </a:p>
        </p:txBody>
      </p:sp>
      <p:grpSp>
        <p:nvGrpSpPr>
          <p:cNvPr id="11" name="Group 10">
            <a:extLst>
              <a:ext uri="{FF2B5EF4-FFF2-40B4-BE49-F238E27FC236}">
                <a16:creationId xmlns:a16="http://schemas.microsoft.com/office/drawing/2014/main" id="{E9DF874F-9664-8E2F-5408-87C499A16A3F}"/>
              </a:ext>
            </a:extLst>
          </p:cNvPr>
          <p:cNvGrpSpPr/>
          <p:nvPr/>
        </p:nvGrpSpPr>
        <p:grpSpPr>
          <a:xfrm>
            <a:off x="-22818" y="4420928"/>
            <a:ext cx="3730617" cy="292388"/>
            <a:chOff x="0" y="874599"/>
            <a:chExt cx="5948816" cy="292388"/>
          </a:xfrm>
        </p:grpSpPr>
        <p:sp>
          <p:nvSpPr>
            <p:cNvPr id="20" name="Pentagon 31">
              <a:extLst>
                <a:ext uri="{FF2B5EF4-FFF2-40B4-BE49-F238E27FC236}">
                  <a16:creationId xmlns:a16="http://schemas.microsoft.com/office/drawing/2014/main" id="{4BB70816-6D10-9FDC-5575-CD3D24062CFB}"/>
                </a:ext>
              </a:extLst>
            </p:cNvPr>
            <p:cNvSpPr/>
            <p:nvPr/>
          </p:nvSpPr>
          <p:spPr>
            <a:xfrm>
              <a:off x="0" y="892435"/>
              <a:ext cx="5948816" cy="260113"/>
            </a:xfrm>
            <a:prstGeom prst="homePlate">
              <a:avLst/>
            </a:prstGeom>
            <a:solidFill>
              <a:srgbClr val="253C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1" name="TextBox 20">
              <a:extLst>
                <a:ext uri="{FF2B5EF4-FFF2-40B4-BE49-F238E27FC236}">
                  <a16:creationId xmlns:a16="http://schemas.microsoft.com/office/drawing/2014/main" id="{C90C0886-D359-231D-BD7B-BEFAC7FC5ADD}"/>
                </a:ext>
              </a:extLst>
            </p:cNvPr>
            <p:cNvSpPr txBox="1"/>
            <p:nvPr/>
          </p:nvSpPr>
          <p:spPr>
            <a:xfrm>
              <a:off x="462579" y="874599"/>
              <a:ext cx="5486237" cy="292388"/>
            </a:xfrm>
            <a:prstGeom prst="rect">
              <a:avLst/>
            </a:prstGeom>
            <a:noFill/>
            <a:ln>
              <a:noFill/>
            </a:ln>
          </p:spPr>
          <p:txBody>
            <a:bodyPr wrap="square" rtlCol="0">
              <a:spAutoFit/>
            </a:bodyPr>
            <a:lstStyle/>
            <a:p>
              <a:r>
                <a:rPr lang="en-US" sz="1300" b="1" cap="all" dirty="0">
                  <a:solidFill>
                    <a:schemeClr val="bg1"/>
                  </a:solidFill>
                  <a:latin typeface="+mj-lt"/>
                  <a:ea typeface="+mj-ea"/>
                  <a:cs typeface="+mj-cs"/>
                </a:rPr>
                <a:t>Gross Portfolio by MSA </a:t>
              </a:r>
              <a:r>
                <a:rPr lang="en-US" sz="1200" b="1" cap="all" baseline="30000" dirty="0">
                  <a:solidFill>
                    <a:schemeClr val="bg1"/>
                  </a:solidFill>
                </a:rPr>
                <a:t>(1)</a:t>
              </a:r>
            </a:p>
          </p:txBody>
        </p:sp>
      </p:grpSp>
      <p:grpSp>
        <p:nvGrpSpPr>
          <p:cNvPr id="28" name="Group 27">
            <a:extLst>
              <a:ext uri="{FF2B5EF4-FFF2-40B4-BE49-F238E27FC236}">
                <a16:creationId xmlns:a16="http://schemas.microsoft.com/office/drawing/2014/main" id="{C8AA1F49-21DD-9702-715D-2D25390BE012}"/>
              </a:ext>
            </a:extLst>
          </p:cNvPr>
          <p:cNvGrpSpPr/>
          <p:nvPr/>
        </p:nvGrpSpPr>
        <p:grpSpPr>
          <a:xfrm rot="10800000">
            <a:off x="5745960" y="4427360"/>
            <a:ext cx="4315904" cy="292388"/>
            <a:chOff x="0" y="874599"/>
            <a:chExt cx="5948816" cy="292388"/>
          </a:xfrm>
        </p:grpSpPr>
        <p:sp>
          <p:nvSpPr>
            <p:cNvPr id="29" name="Pentagon 31">
              <a:extLst>
                <a:ext uri="{FF2B5EF4-FFF2-40B4-BE49-F238E27FC236}">
                  <a16:creationId xmlns:a16="http://schemas.microsoft.com/office/drawing/2014/main" id="{24A74291-EE9F-3DA7-1A89-BF9FB27873A7}"/>
                </a:ext>
              </a:extLst>
            </p:cNvPr>
            <p:cNvSpPr/>
            <p:nvPr/>
          </p:nvSpPr>
          <p:spPr>
            <a:xfrm>
              <a:off x="0" y="892435"/>
              <a:ext cx="5948816" cy="260113"/>
            </a:xfrm>
            <a:prstGeom prst="homePlate">
              <a:avLst/>
            </a:prstGeom>
            <a:solidFill>
              <a:srgbClr val="253C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30" name="TextBox 29">
              <a:extLst>
                <a:ext uri="{FF2B5EF4-FFF2-40B4-BE49-F238E27FC236}">
                  <a16:creationId xmlns:a16="http://schemas.microsoft.com/office/drawing/2014/main" id="{B54A9B5A-942D-30B4-CC7C-5846CCF3E18C}"/>
                </a:ext>
              </a:extLst>
            </p:cNvPr>
            <p:cNvSpPr txBox="1"/>
            <p:nvPr/>
          </p:nvSpPr>
          <p:spPr>
            <a:xfrm rot="10800000">
              <a:off x="36226" y="874599"/>
              <a:ext cx="5664478" cy="292388"/>
            </a:xfrm>
            <a:prstGeom prst="rect">
              <a:avLst/>
            </a:prstGeom>
            <a:noFill/>
            <a:ln>
              <a:noFill/>
            </a:ln>
          </p:spPr>
          <p:txBody>
            <a:bodyPr wrap="square" rtlCol="0">
              <a:spAutoFit/>
            </a:bodyPr>
            <a:lstStyle/>
            <a:p>
              <a:pPr algn="ctr"/>
              <a:r>
                <a:rPr lang="en-US" sz="1300" b="1" cap="all" dirty="0">
                  <a:solidFill>
                    <a:schemeClr val="bg1"/>
                  </a:solidFill>
                  <a:latin typeface="+mj-lt"/>
                  <a:ea typeface="+mj-ea"/>
                  <a:cs typeface="+mj-cs"/>
                </a:rPr>
                <a:t>Average SENIORS HOUSING Portfolio Age </a:t>
              </a:r>
              <a:r>
                <a:rPr lang="en-US" sz="1200" b="1" baseline="30000" dirty="0">
                  <a:solidFill>
                    <a:schemeClr val="bg1"/>
                  </a:solidFill>
                </a:rPr>
                <a:t>(1)</a:t>
              </a:r>
            </a:p>
          </p:txBody>
        </p:sp>
      </p:grpSp>
      <p:sp>
        <p:nvSpPr>
          <p:cNvPr id="31" name="TextBox 30">
            <a:extLst>
              <a:ext uri="{FF2B5EF4-FFF2-40B4-BE49-F238E27FC236}">
                <a16:creationId xmlns:a16="http://schemas.microsoft.com/office/drawing/2014/main" id="{BDB93C2C-7405-FF9F-4248-6216B72252F5}"/>
              </a:ext>
            </a:extLst>
          </p:cNvPr>
          <p:cNvSpPr txBox="1"/>
          <p:nvPr/>
        </p:nvSpPr>
        <p:spPr>
          <a:xfrm>
            <a:off x="226154" y="3317490"/>
            <a:ext cx="9012909" cy="656590"/>
          </a:xfrm>
          <a:prstGeom prst="rect">
            <a:avLst/>
          </a:prstGeom>
          <a:noFill/>
        </p:spPr>
        <p:txBody>
          <a:bodyPr wrap="square" rtlCol="0">
            <a:spAutoFit/>
          </a:bodyPr>
          <a:lstStyle/>
          <a:p>
            <a:pPr marL="243848" indent="-243848">
              <a:spcAft>
                <a:spcPts val="400"/>
              </a:spcAft>
              <a:buFontTx/>
              <a:buAutoNum type="arabicParenBoth"/>
            </a:pPr>
            <a:r>
              <a:rPr lang="en-US" sz="750" dirty="0">
                <a:cs typeface="Times New Roman" pitchFamily="18" charset="0"/>
              </a:rPr>
              <a:t>Due to master leases with properties in various states, revenue by state is not available. Also, working capital notes are provided to certain operators under their master leases covering properties in various states. Therefore, the working capital notes outstanding balance totaling $874 is also not available by state and is excluded from the table above.</a:t>
            </a:r>
          </a:p>
          <a:p>
            <a:pPr marL="243848" indent="-243848">
              <a:spcAft>
                <a:spcPts val="400"/>
              </a:spcAft>
              <a:buFontTx/>
              <a:buAutoNum type="arabicParenBoth"/>
            </a:pPr>
            <a:r>
              <a:rPr lang="en-US" sz="750" dirty="0">
                <a:cs typeface="Times New Roman" pitchFamily="18" charset="0"/>
              </a:rPr>
              <a:t>Includes one behavioral health care hospital and three parcels for land held-for-use.</a:t>
            </a:r>
          </a:p>
          <a:p>
            <a:pPr marL="243848" indent="-243848">
              <a:spcAft>
                <a:spcPts val="400"/>
              </a:spcAft>
              <a:buFontTx/>
              <a:buAutoNum type="arabicParenBoth"/>
            </a:pPr>
            <a:r>
              <a:rPr lang="en-US" sz="750" dirty="0">
                <a:cs typeface="Times New Roman" pitchFamily="18" charset="0"/>
              </a:rPr>
              <a:t>Subsequent to December 31, 2025, we converted two seniors housing communities from our NNN portfolio into our SHOP segment. See Subsequent Events on page 9 for further discussion.</a:t>
            </a:r>
          </a:p>
        </p:txBody>
      </p:sp>
      <p:graphicFrame>
        <p:nvGraphicFramePr>
          <p:cNvPr id="33" name="Object 32">
            <a:extLst>
              <a:ext uri="{FF2B5EF4-FFF2-40B4-BE49-F238E27FC236}">
                <a16:creationId xmlns:a16="http://schemas.microsoft.com/office/drawing/2014/main" id="{1B1CEED8-A5A0-5C29-F040-7CDE15061C4B}"/>
              </a:ext>
            </a:extLst>
          </p:cNvPr>
          <p:cNvGraphicFramePr>
            <a:graphicFrameLocks noChangeAspect="1"/>
          </p:cNvGraphicFramePr>
          <p:nvPr>
            <p:extLst>
              <p:ext uri="{D42A27DB-BD31-4B8C-83A1-F6EECF244321}">
                <p14:modId xmlns:p14="http://schemas.microsoft.com/office/powerpoint/2010/main" val="2106571159"/>
              </p:ext>
            </p:extLst>
          </p:nvPr>
        </p:nvGraphicFramePr>
        <p:xfrm>
          <a:off x="101627" y="802421"/>
          <a:ext cx="9796468" cy="2469280"/>
        </p:xfrm>
        <a:graphic>
          <a:graphicData uri="http://schemas.openxmlformats.org/presentationml/2006/ole">
            <mc:AlternateContent xmlns:mc="http://schemas.openxmlformats.org/markup-compatibility/2006">
              <mc:Choice xmlns:v="urn:schemas-microsoft-com:vml" Requires="v">
                <p:oleObj name="Worksheet" r:id="rId5" imgW="11525257" imgH="2905035" progId="Excel.Sheet.12">
                  <p:link/>
                </p:oleObj>
              </mc:Choice>
              <mc:Fallback>
                <p:oleObj name="Worksheet" r:id="rId5" imgW="11525257" imgH="2905035" progId="Excel.Sheet.12">
                  <p:link/>
                  <p:pic>
                    <p:nvPicPr>
                      <p:cNvPr id="33" name="Object 32">
                        <a:extLst>
                          <a:ext uri="{FF2B5EF4-FFF2-40B4-BE49-F238E27FC236}">
                            <a16:creationId xmlns:a16="http://schemas.microsoft.com/office/drawing/2014/main" id="{1B1CEED8-A5A0-5C29-F040-7CDE15061C4B}"/>
                          </a:ext>
                        </a:extLst>
                      </p:cNvPr>
                      <p:cNvPicPr/>
                      <p:nvPr/>
                    </p:nvPicPr>
                    <p:blipFill>
                      <a:blip r:embed="rId6"/>
                      <a:stretch>
                        <a:fillRect/>
                      </a:stretch>
                    </p:blipFill>
                    <p:spPr>
                      <a:xfrm>
                        <a:off x="101627" y="802421"/>
                        <a:ext cx="9796468" cy="2469280"/>
                      </a:xfrm>
                      <a:prstGeom prst="rect">
                        <a:avLst/>
                      </a:prstGeom>
                    </p:spPr>
                  </p:pic>
                </p:oleObj>
              </mc:Fallback>
            </mc:AlternateContent>
          </a:graphicData>
        </a:graphic>
      </p:graphicFrame>
    </p:spTree>
    <p:extLst>
      <p:ext uri="{BB962C8B-B14F-4D97-AF65-F5344CB8AC3E}">
        <p14:creationId xmlns:p14="http://schemas.microsoft.com/office/powerpoint/2010/main" val="35995389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CDE22BD-A697-449A-B32E-82B3E933C80D}" type="slidenum">
              <a:rPr lang="en-US" smtClean="0"/>
              <a:pPr/>
              <a:t>25</a:t>
            </a:fld>
            <a:endParaRPr lang="en-US" dirty="0"/>
          </a:p>
        </p:txBody>
      </p:sp>
      <p:sp>
        <p:nvSpPr>
          <p:cNvPr id="23" name="TextBox 22">
            <a:extLst>
              <a:ext uri="{FF2B5EF4-FFF2-40B4-BE49-F238E27FC236}">
                <a16:creationId xmlns:a16="http://schemas.microsoft.com/office/drawing/2014/main" id="{76857B3D-D238-4564-BC0F-0E116061B293}"/>
              </a:ext>
            </a:extLst>
          </p:cNvPr>
          <p:cNvSpPr txBox="1"/>
          <p:nvPr/>
        </p:nvSpPr>
        <p:spPr>
          <a:xfrm>
            <a:off x="186646" y="530354"/>
            <a:ext cx="5869172" cy="200055"/>
          </a:xfrm>
          <a:prstGeom prst="rect">
            <a:avLst/>
          </a:prstGeom>
          <a:noFill/>
        </p:spPr>
        <p:txBody>
          <a:bodyPr wrap="square">
            <a:spAutoFit/>
          </a:bodyPr>
          <a:lstStyle/>
          <a:p>
            <a:r>
              <a:rPr lang="en-US" sz="700" cap="all" dirty="0">
                <a:cs typeface="Times New Roman" pitchFamily="18" charset="0"/>
              </a:rPr>
              <a:t>(AS OF DECEMBER 31, 2025, dollar amounts in thousands)</a:t>
            </a:r>
            <a:endParaRPr lang="en-US" sz="700" cap="all" dirty="0"/>
          </a:p>
        </p:txBody>
      </p:sp>
      <p:sp>
        <p:nvSpPr>
          <p:cNvPr id="10" name="Title 3">
            <a:extLst>
              <a:ext uri="{FF2B5EF4-FFF2-40B4-BE49-F238E27FC236}">
                <a16:creationId xmlns:a16="http://schemas.microsoft.com/office/drawing/2014/main" id="{98FAD5B4-1539-009C-403A-F7A88DD1BE48}"/>
              </a:ext>
            </a:extLst>
          </p:cNvPr>
          <p:cNvSpPr>
            <a:spLocks noGrp="1"/>
          </p:cNvSpPr>
          <p:nvPr>
            <p:ph type="title"/>
          </p:nvPr>
        </p:nvSpPr>
        <p:spPr>
          <a:xfrm>
            <a:off x="157770" y="-76200"/>
            <a:ext cx="9601200" cy="685800"/>
          </a:xfrm>
        </p:spPr>
        <p:txBody>
          <a:bodyPr>
            <a:normAutofit/>
          </a:bodyPr>
          <a:lstStyle/>
          <a:p>
            <a:r>
              <a:rPr lang="en-US" sz="1600" cap="all" dirty="0">
                <a:solidFill>
                  <a:srgbClr val="002F86"/>
                </a:solidFill>
              </a:rPr>
              <a:t>SHOP PERFORMANCE AND GUIDANCE</a:t>
            </a:r>
          </a:p>
        </p:txBody>
      </p:sp>
      <p:graphicFrame>
        <p:nvGraphicFramePr>
          <p:cNvPr id="5" name="Object 4">
            <a:extLst>
              <a:ext uri="{FF2B5EF4-FFF2-40B4-BE49-F238E27FC236}">
                <a16:creationId xmlns:a16="http://schemas.microsoft.com/office/drawing/2014/main" id="{24463D3C-4EF4-4C32-A9F3-56F2DBD296D1}"/>
              </a:ext>
            </a:extLst>
          </p:cNvPr>
          <p:cNvGraphicFramePr>
            <a:graphicFrameLocks noChangeAspect="1"/>
          </p:cNvGraphicFramePr>
          <p:nvPr>
            <p:extLst>
              <p:ext uri="{D42A27DB-BD31-4B8C-83A1-F6EECF244321}">
                <p14:modId xmlns:p14="http://schemas.microsoft.com/office/powerpoint/2010/main" val="617893946"/>
              </p:ext>
            </p:extLst>
          </p:nvPr>
        </p:nvGraphicFramePr>
        <p:xfrm>
          <a:off x="1328472" y="4783836"/>
          <a:ext cx="7401456" cy="1877489"/>
        </p:xfrm>
        <a:graphic>
          <a:graphicData uri="http://schemas.openxmlformats.org/presentationml/2006/ole">
            <mc:AlternateContent xmlns:mc="http://schemas.openxmlformats.org/markup-compatibility/2006">
              <mc:Choice xmlns:v="urn:schemas-microsoft-com:vml" Requires="v">
                <p:oleObj name="Worksheet" r:id="rId3" imgW="8410745" imgH="2133510" progId="Excel.Sheet.12">
                  <p:link/>
                </p:oleObj>
              </mc:Choice>
              <mc:Fallback>
                <p:oleObj name="Worksheet" r:id="rId3" imgW="8410745" imgH="2133510" progId="Excel.Sheet.12">
                  <p:link/>
                  <p:pic>
                    <p:nvPicPr>
                      <p:cNvPr id="5" name="Object 4">
                        <a:extLst>
                          <a:ext uri="{FF2B5EF4-FFF2-40B4-BE49-F238E27FC236}">
                            <a16:creationId xmlns:a16="http://schemas.microsoft.com/office/drawing/2014/main" id="{24463D3C-4EF4-4C32-A9F3-56F2DBD296D1}"/>
                          </a:ext>
                        </a:extLst>
                      </p:cNvPr>
                      <p:cNvPicPr/>
                      <p:nvPr/>
                    </p:nvPicPr>
                    <p:blipFill>
                      <a:blip r:embed="rId4"/>
                      <a:stretch>
                        <a:fillRect/>
                      </a:stretch>
                    </p:blipFill>
                    <p:spPr>
                      <a:xfrm>
                        <a:off x="1328472" y="4783836"/>
                        <a:ext cx="7401456" cy="1877489"/>
                      </a:xfrm>
                      <a:prstGeom prst="rect">
                        <a:avLst/>
                      </a:prstGeom>
                    </p:spPr>
                  </p:pic>
                </p:oleObj>
              </mc:Fallback>
            </mc:AlternateContent>
          </a:graphicData>
        </a:graphic>
      </p:graphicFrame>
      <p:grpSp>
        <p:nvGrpSpPr>
          <p:cNvPr id="11" name="Group 10">
            <a:extLst>
              <a:ext uri="{FF2B5EF4-FFF2-40B4-BE49-F238E27FC236}">
                <a16:creationId xmlns:a16="http://schemas.microsoft.com/office/drawing/2014/main" id="{2F37057E-01EF-DDBD-0AAD-B78E4C44195F}"/>
              </a:ext>
            </a:extLst>
          </p:cNvPr>
          <p:cNvGrpSpPr/>
          <p:nvPr/>
        </p:nvGrpSpPr>
        <p:grpSpPr>
          <a:xfrm>
            <a:off x="0" y="4501044"/>
            <a:ext cx="3378926" cy="292388"/>
            <a:chOff x="0" y="892435"/>
            <a:chExt cx="5948816" cy="292388"/>
          </a:xfrm>
        </p:grpSpPr>
        <p:sp>
          <p:nvSpPr>
            <p:cNvPr id="12" name="Pentagon 31">
              <a:extLst>
                <a:ext uri="{FF2B5EF4-FFF2-40B4-BE49-F238E27FC236}">
                  <a16:creationId xmlns:a16="http://schemas.microsoft.com/office/drawing/2014/main" id="{4C3ED9F6-F3D0-A3CF-1314-F55CCA76F2F6}"/>
                </a:ext>
              </a:extLst>
            </p:cNvPr>
            <p:cNvSpPr/>
            <p:nvPr/>
          </p:nvSpPr>
          <p:spPr>
            <a:xfrm>
              <a:off x="0" y="892435"/>
              <a:ext cx="5948816" cy="260113"/>
            </a:xfrm>
            <a:prstGeom prst="homePlate">
              <a:avLst/>
            </a:prstGeom>
            <a:solidFill>
              <a:srgbClr val="253C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14" name="TextBox 13">
              <a:extLst>
                <a:ext uri="{FF2B5EF4-FFF2-40B4-BE49-F238E27FC236}">
                  <a16:creationId xmlns:a16="http://schemas.microsoft.com/office/drawing/2014/main" id="{45059A49-455C-F56F-438E-CBDFC991F101}"/>
                </a:ext>
              </a:extLst>
            </p:cNvPr>
            <p:cNvSpPr txBox="1"/>
            <p:nvPr/>
          </p:nvSpPr>
          <p:spPr>
            <a:xfrm>
              <a:off x="464698" y="892435"/>
              <a:ext cx="3864536" cy="292388"/>
            </a:xfrm>
            <a:prstGeom prst="rect">
              <a:avLst/>
            </a:prstGeom>
            <a:noFill/>
            <a:ln>
              <a:noFill/>
            </a:ln>
          </p:spPr>
          <p:txBody>
            <a:bodyPr wrap="square" rtlCol="0">
              <a:spAutoFit/>
            </a:bodyPr>
            <a:lstStyle/>
            <a:p>
              <a:r>
                <a:rPr lang="en-US" sz="1300" b="1" cap="all" dirty="0">
                  <a:solidFill>
                    <a:schemeClr val="bg1"/>
                  </a:solidFill>
                  <a:latin typeface="+mj-lt"/>
                  <a:ea typeface="+mj-ea"/>
                  <a:cs typeface="+mj-cs"/>
                </a:rPr>
                <a:t>Operator DIVERSIFICATON</a:t>
              </a:r>
            </a:p>
          </p:txBody>
        </p:sp>
      </p:grpSp>
      <p:sp>
        <p:nvSpPr>
          <p:cNvPr id="15" name="TextBox 14">
            <a:extLst>
              <a:ext uri="{FF2B5EF4-FFF2-40B4-BE49-F238E27FC236}">
                <a16:creationId xmlns:a16="http://schemas.microsoft.com/office/drawing/2014/main" id="{7708A58A-25EA-3D2C-C713-CF6D9EA37BB5}"/>
              </a:ext>
            </a:extLst>
          </p:cNvPr>
          <p:cNvSpPr txBox="1"/>
          <p:nvPr/>
        </p:nvSpPr>
        <p:spPr>
          <a:xfrm>
            <a:off x="1112165" y="6595646"/>
            <a:ext cx="7913700" cy="338554"/>
          </a:xfrm>
          <a:prstGeom prst="rect">
            <a:avLst/>
          </a:prstGeom>
          <a:noFill/>
        </p:spPr>
        <p:txBody>
          <a:bodyPr wrap="square" rtlCol="0">
            <a:spAutoFit/>
          </a:bodyPr>
          <a:lstStyle/>
          <a:p>
            <a:pPr marL="243848" indent="-243848">
              <a:buFontTx/>
              <a:buAutoNum type="arabicParenBoth"/>
            </a:pPr>
            <a:r>
              <a:rPr lang="en-US" sz="800" dirty="0">
                <a:cs typeface="Times New Roman" pitchFamily="18" charset="0"/>
              </a:rPr>
              <a:t>Subsequent to December 31, 2025, we acquired three seniors housing communities with a total of 394 units and converted two seniors housing communities (Value-Add Conversions) with a total of 88 units into our SHOP segment. See Subsequent Events on page 9 for further discussion.</a:t>
            </a:r>
          </a:p>
        </p:txBody>
      </p:sp>
      <p:sp>
        <p:nvSpPr>
          <p:cNvPr id="16" name="Rectangle 15">
            <a:extLst>
              <a:ext uri="{FF2B5EF4-FFF2-40B4-BE49-F238E27FC236}">
                <a16:creationId xmlns:a16="http://schemas.microsoft.com/office/drawing/2014/main" id="{303B9FBC-B0C3-02E6-7947-CB587002236F}"/>
              </a:ext>
            </a:extLst>
          </p:cNvPr>
          <p:cNvSpPr/>
          <p:nvPr/>
        </p:nvSpPr>
        <p:spPr>
          <a:xfrm>
            <a:off x="5043108" y="1769664"/>
            <a:ext cx="4927971" cy="258219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171450" indent="-171450">
              <a:spcBef>
                <a:spcPts val="100"/>
              </a:spcBef>
              <a:spcAft>
                <a:spcPts val="100"/>
              </a:spcAft>
              <a:buFont typeface="Wingdings" panose="05000000000000000000" pitchFamily="2" charset="2"/>
              <a:buChar char="Ø"/>
            </a:pPr>
            <a:r>
              <a:rPr lang="en-US" sz="950" dirty="0">
                <a:solidFill>
                  <a:sysClr val="windowText" lastClr="000000">
                    <a:hueOff val="0"/>
                    <a:satOff val="0"/>
                    <a:lumOff val="0"/>
                    <a:alphaOff val="0"/>
                  </a:sysClr>
                </a:solidFill>
                <a:latin typeface="Franklin Gothic Book" panose="020B0503020102020204" pitchFamily="34" charset="0"/>
              </a:rPr>
              <a:t>Represents 27 properties (2,281 units) that include Initial Conversions (13) and Acquired SHOP properties (14) through January 31, 2026; excludes Value-Add Conversions and additional acquisitions</a:t>
            </a:r>
          </a:p>
          <a:p>
            <a:pPr marL="171450" indent="-171450">
              <a:spcBef>
                <a:spcPts val="100"/>
              </a:spcBef>
              <a:spcAft>
                <a:spcPts val="100"/>
              </a:spcAft>
              <a:buFont typeface="Wingdings" panose="05000000000000000000" pitchFamily="2" charset="2"/>
              <a:buChar char="Ø"/>
            </a:pPr>
            <a:endParaRPr lang="en-US" sz="950" dirty="0">
              <a:solidFill>
                <a:sysClr val="windowText" lastClr="000000">
                  <a:hueOff val="0"/>
                  <a:satOff val="0"/>
                  <a:lumOff val="0"/>
                  <a:alphaOff val="0"/>
                </a:sysClr>
              </a:solidFill>
              <a:latin typeface="Franklin Gothic Book" panose="020B0503020102020204" pitchFamily="34" charset="0"/>
            </a:endParaRPr>
          </a:p>
          <a:p>
            <a:pPr marL="171450" indent="-171450">
              <a:spcBef>
                <a:spcPts val="100"/>
              </a:spcBef>
              <a:spcAft>
                <a:spcPts val="100"/>
              </a:spcAft>
              <a:buFont typeface="Wingdings" panose="05000000000000000000" pitchFamily="2" charset="2"/>
              <a:buChar char="Ø"/>
            </a:pPr>
            <a:r>
              <a:rPr lang="en-US" sz="950" dirty="0">
                <a:solidFill>
                  <a:sysClr val="windowText" lastClr="000000">
                    <a:hueOff val="0"/>
                    <a:satOff val="0"/>
                    <a:lumOff val="0"/>
                    <a:alphaOff val="0"/>
                  </a:sysClr>
                </a:solidFill>
                <a:latin typeface="Franklin Gothic Book" panose="020B0503020102020204" pitchFamily="34" charset="0"/>
              </a:rPr>
              <a:t>Guidance at the midpoint:</a:t>
            </a:r>
          </a:p>
          <a:p>
            <a:pPr marL="457200" lvl="1" indent="-171450">
              <a:spcBef>
                <a:spcPts val="200"/>
              </a:spcBef>
              <a:spcAft>
                <a:spcPts val="200"/>
              </a:spcAft>
              <a:buFont typeface="Wingdings" panose="05000000000000000000" pitchFamily="2" charset="2"/>
              <a:buChar char="§"/>
            </a:pPr>
            <a:r>
              <a:rPr lang="en-US" sz="950" dirty="0">
                <a:solidFill>
                  <a:sysClr val="windowText" lastClr="000000">
                    <a:hueOff val="0"/>
                    <a:satOff val="0"/>
                    <a:lumOff val="0"/>
                    <a:alphaOff val="0"/>
                  </a:sysClr>
                </a:solidFill>
                <a:latin typeface="Franklin Gothic Book" panose="020B0503020102020204" pitchFamily="34" charset="0"/>
              </a:rPr>
              <a:t>NOI growth: ~14% over 2025 Proforma NOI</a:t>
            </a:r>
          </a:p>
          <a:p>
            <a:pPr marL="457200" lvl="1" indent="-171450">
              <a:spcBef>
                <a:spcPts val="200"/>
              </a:spcBef>
              <a:spcAft>
                <a:spcPts val="200"/>
              </a:spcAft>
              <a:buFont typeface="Wingdings" panose="05000000000000000000" pitchFamily="2" charset="2"/>
              <a:buChar char="§"/>
            </a:pPr>
            <a:r>
              <a:rPr lang="en-US" sz="950" dirty="0">
                <a:solidFill>
                  <a:sysClr val="windowText" lastClr="000000">
                    <a:hueOff val="0"/>
                    <a:satOff val="0"/>
                    <a:lumOff val="0"/>
                    <a:alphaOff val="0"/>
                  </a:sysClr>
                </a:solidFill>
                <a:latin typeface="Franklin Gothic Book" panose="020B0503020102020204" pitchFamily="34" charset="0"/>
              </a:rPr>
              <a:t>Occupancy growth: ~150 basis points from 2025 Proforma Ave Occupancy ~89.7%</a:t>
            </a:r>
          </a:p>
          <a:p>
            <a:pPr marL="457200" lvl="1" indent="-171450">
              <a:spcBef>
                <a:spcPts val="200"/>
              </a:spcBef>
              <a:spcAft>
                <a:spcPts val="200"/>
              </a:spcAft>
              <a:buFont typeface="Wingdings" panose="05000000000000000000" pitchFamily="2" charset="2"/>
              <a:buChar char="§"/>
            </a:pPr>
            <a:r>
              <a:rPr lang="en-US" sz="950" dirty="0">
                <a:solidFill>
                  <a:sysClr val="windowText" lastClr="000000">
                    <a:hueOff val="0"/>
                    <a:satOff val="0"/>
                    <a:lumOff val="0"/>
                    <a:alphaOff val="0"/>
                  </a:sysClr>
                </a:solidFill>
                <a:latin typeface="Franklin Gothic Book" panose="020B0503020102020204" pitchFamily="34" charset="0"/>
              </a:rPr>
              <a:t>Projected Increases: REVPOR ~5%; EXPOR ~2.5%</a:t>
            </a:r>
          </a:p>
          <a:p>
            <a:pPr marL="457200" lvl="1" indent="-171450">
              <a:spcBef>
                <a:spcPts val="100"/>
              </a:spcBef>
              <a:spcAft>
                <a:spcPts val="100"/>
              </a:spcAft>
              <a:buFont typeface="Wingdings" panose="05000000000000000000" pitchFamily="2" charset="2"/>
              <a:buChar char="§"/>
            </a:pPr>
            <a:r>
              <a:rPr lang="en-US" sz="950" dirty="0">
                <a:solidFill>
                  <a:sysClr val="windowText" lastClr="000000">
                    <a:hueOff val="0"/>
                    <a:satOff val="0"/>
                    <a:lumOff val="0"/>
                    <a:alphaOff val="0"/>
                  </a:sysClr>
                </a:solidFill>
                <a:latin typeface="Franklin Gothic Book" panose="020B0503020102020204" pitchFamily="34" charset="0"/>
              </a:rPr>
              <a:t>Projected margin: ~27.5%</a:t>
            </a:r>
          </a:p>
          <a:p>
            <a:pPr marL="457200" lvl="1" indent="-171450">
              <a:spcBef>
                <a:spcPts val="100"/>
              </a:spcBef>
              <a:spcAft>
                <a:spcPts val="100"/>
              </a:spcAft>
              <a:buFont typeface="Wingdings" panose="05000000000000000000" pitchFamily="2" charset="2"/>
              <a:buChar char="§"/>
            </a:pPr>
            <a:r>
              <a:rPr lang="en-US" sz="950" dirty="0">
                <a:solidFill>
                  <a:sysClr val="windowText" lastClr="000000">
                    <a:hueOff val="0"/>
                    <a:satOff val="0"/>
                    <a:lumOff val="0"/>
                    <a:alphaOff val="0"/>
                  </a:sysClr>
                </a:solidFill>
                <a:latin typeface="Franklin Gothic Book" panose="020B0503020102020204" pitchFamily="34" charset="0"/>
              </a:rPr>
              <a:t>2025 Proforma NOI and occupancy include results reported under prior owners; adjusted for current management fee structure</a:t>
            </a:r>
          </a:p>
          <a:p>
            <a:pPr marL="457200" lvl="1" indent="-171450">
              <a:spcBef>
                <a:spcPts val="100"/>
              </a:spcBef>
              <a:spcAft>
                <a:spcPts val="100"/>
              </a:spcAft>
              <a:buFont typeface="Wingdings" panose="05000000000000000000" pitchFamily="2" charset="2"/>
              <a:buChar char="§"/>
            </a:pPr>
            <a:endParaRPr lang="en-US" sz="950" dirty="0">
              <a:solidFill>
                <a:sysClr val="windowText" lastClr="000000">
                  <a:hueOff val="0"/>
                  <a:satOff val="0"/>
                  <a:lumOff val="0"/>
                  <a:alphaOff val="0"/>
                </a:sysClr>
              </a:solidFill>
              <a:latin typeface="Franklin Gothic Book" panose="020B0503020102020204" pitchFamily="34" charset="0"/>
            </a:endParaRPr>
          </a:p>
          <a:p>
            <a:pPr indent="-210632">
              <a:spcBef>
                <a:spcPts val="100"/>
              </a:spcBef>
              <a:spcAft>
                <a:spcPts val="100"/>
              </a:spcAft>
              <a:buFont typeface="Wingdings" panose="05000000000000000000" pitchFamily="2" charset="2"/>
              <a:buChar char="Ø"/>
            </a:pPr>
            <a:r>
              <a:rPr lang="en-US" sz="950" dirty="0">
                <a:solidFill>
                  <a:sysClr val="windowText" lastClr="000000">
                    <a:hueOff val="0"/>
                    <a:satOff val="0"/>
                    <a:lumOff val="0"/>
                    <a:alphaOff val="0"/>
                  </a:sysClr>
                </a:solidFill>
                <a:latin typeface="Franklin Gothic Book" panose="020B0503020102020204" pitchFamily="34" charset="0"/>
              </a:rPr>
              <a:t>2026 Total SHOP Capex Guidance:</a:t>
            </a:r>
          </a:p>
          <a:p>
            <a:pPr marL="457200" lvl="1" indent="-171450">
              <a:spcBef>
                <a:spcPts val="200"/>
              </a:spcBef>
              <a:spcAft>
                <a:spcPts val="200"/>
              </a:spcAft>
              <a:buFont typeface="Wingdings" panose="05000000000000000000" pitchFamily="2" charset="2"/>
              <a:buChar char="§"/>
            </a:pPr>
            <a:r>
              <a:rPr lang="es-ES" sz="950" dirty="0">
                <a:solidFill>
                  <a:sysClr val="windowText" lastClr="000000">
                    <a:hueOff val="0"/>
                    <a:satOff val="0"/>
                    <a:lumOff val="0"/>
                    <a:alphaOff val="0"/>
                  </a:sysClr>
                </a:solidFill>
                <a:latin typeface="Franklin Gothic Book" panose="020B0503020102020204" pitchFamily="34" charset="0"/>
              </a:rPr>
              <a:t>FAD: </a:t>
            </a:r>
            <a:r>
              <a:rPr lang="en-US" sz="950" dirty="0">
                <a:solidFill>
                  <a:sysClr val="windowText" lastClr="000000">
                    <a:hueOff val="0"/>
                    <a:satOff val="0"/>
                    <a:lumOff val="0"/>
                    <a:alphaOff val="0"/>
                  </a:sysClr>
                </a:solidFill>
                <a:latin typeface="Franklin Gothic Book" panose="020B0503020102020204" pitchFamily="34" charset="0"/>
              </a:rPr>
              <a:t>~$1,500 per unit, annually</a:t>
            </a:r>
          </a:p>
          <a:p>
            <a:pPr marL="457200" lvl="1" indent="-171450">
              <a:spcBef>
                <a:spcPts val="200"/>
              </a:spcBef>
              <a:spcAft>
                <a:spcPts val="200"/>
              </a:spcAft>
              <a:buFont typeface="Wingdings" panose="05000000000000000000" pitchFamily="2" charset="2"/>
              <a:buChar char="§"/>
            </a:pPr>
            <a:r>
              <a:rPr lang="en-US" sz="950" dirty="0">
                <a:solidFill>
                  <a:sysClr val="windowText" lastClr="000000">
                    <a:hueOff val="0"/>
                    <a:satOff val="0"/>
                    <a:lumOff val="0"/>
                    <a:alphaOff val="0"/>
                  </a:sysClr>
                </a:solidFill>
                <a:latin typeface="Franklin Gothic Book" panose="020B0503020102020204" pitchFamily="34" charset="0"/>
              </a:rPr>
              <a:t>Non-FAD: $9M; $4M announced for Initial Conversions; $4M underwritten for Acquired SHOP properties to date; $1M for Value-Add Conversions for three (3) properties</a:t>
            </a:r>
          </a:p>
        </p:txBody>
      </p:sp>
      <p:sp>
        <p:nvSpPr>
          <p:cNvPr id="17" name="Rectangle 16">
            <a:extLst>
              <a:ext uri="{FF2B5EF4-FFF2-40B4-BE49-F238E27FC236}">
                <a16:creationId xmlns:a16="http://schemas.microsoft.com/office/drawing/2014/main" id="{B078706D-2EB5-757C-EB85-4946C9B63141}"/>
              </a:ext>
            </a:extLst>
          </p:cNvPr>
          <p:cNvSpPr/>
          <p:nvPr/>
        </p:nvSpPr>
        <p:spPr>
          <a:xfrm>
            <a:off x="658375" y="533400"/>
            <a:ext cx="3712316" cy="85048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96382" rtl="0" eaLnBrk="1" fontAlgn="auto" latinLnBrk="0" hangingPunct="1">
              <a:lnSpc>
                <a:spcPct val="100000"/>
              </a:lnSpc>
              <a:spcBef>
                <a:spcPts val="0"/>
              </a:spcBef>
              <a:spcAft>
                <a:spcPts val="0"/>
              </a:spcAft>
              <a:buClrTx/>
              <a:buSzTx/>
              <a:buFontTx/>
              <a:buNone/>
              <a:tabLst/>
              <a:defRPr/>
            </a:pPr>
            <a:r>
              <a:rPr lang="en-US" sz="1500" b="1" dirty="0">
                <a:solidFill>
                  <a:srgbClr val="428D27"/>
                </a:solidFill>
                <a:latin typeface="Franklin Gothic Book" panose="020B0503020102020204" pitchFamily="34" charset="0"/>
              </a:rPr>
              <a:t>TOTAL SHOP PERFORMANCE</a:t>
            </a:r>
          </a:p>
        </p:txBody>
      </p:sp>
      <p:graphicFrame>
        <p:nvGraphicFramePr>
          <p:cNvPr id="20" name="Object 19">
            <a:extLst>
              <a:ext uri="{FF2B5EF4-FFF2-40B4-BE49-F238E27FC236}">
                <a16:creationId xmlns:a16="http://schemas.microsoft.com/office/drawing/2014/main" id="{D9CDAC54-F349-6682-A263-94645669D411}"/>
              </a:ext>
            </a:extLst>
          </p:cNvPr>
          <p:cNvGraphicFramePr>
            <a:graphicFrameLocks noChangeAspect="1"/>
          </p:cNvGraphicFramePr>
          <p:nvPr>
            <p:extLst>
              <p:ext uri="{D42A27DB-BD31-4B8C-83A1-F6EECF244321}">
                <p14:modId xmlns:p14="http://schemas.microsoft.com/office/powerpoint/2010/main" val="1631784046"/>
              </p:ext>
            </p:extLst>
          </p:nvPr>
        </p:nvGraphicFramePr>
        <p:xfrm>
          <a:off x="327025" y="1243668"/>
          <a:ext cx="4168775" cy="2036762"/>
        </p:xfrm>
        <a:graphic>
          <a:graphicData uri="http://schemas.openxmlformats.org/presentationml/2006/ole">
            <mc:AlternateContent xmlns:mc="http://schemas.openxmlformats.org/markup-compatibility/2006">
              <mc:Choice xmlns:v="urn:schemas-microsoft-com:vml" Requires="v">
                <p:oleObj name="Worksheet" r:id="rId5" imgW="4581370" imgH="2238465" progId="Excel.Sheet.12">
                  <p:link/>
                </p:oleObj>
              </mc:Choice>
              <mc:Fallback>
                <p:oleObj name="Worksheet" r:id="rId5" imgW="4581370" imgH="2238465" progId="Excel.Sheet.12">
                  <p:link/>
                  <p:pic>
                    <p:nvPicPr>
                      <p:cNvPr id="20" name="Object 19">
                        <a:extLst>
                          <a:ext uri="{FF2B5EF4-FFF2-40B4-BE49-F238E27FC236}">
                            <a16:creationId xmlns:a16="http://schemas.microsoft.com/office/drawing/2014/main" id="{D9CDAC54-F349-6682-A263-94645669D411}"/>
                          </a:ext>
                        </a:extLst>
                      </p:cNvPr>
                      <p:cNvPicPr/>
                      <p:nvPr/>
                    </p:nvPicPr>
                    <p:blipFill>
                      <a:blip r:embed="rId6"/>
                      <a:stretch>
                        <a:fillRect/>
                      </a:stretch>
                    </p:blipFill>
                    <p:spPr>
                      <a:xfrm>
                        <a:off x="327025" y="1243668"/>
                        <a:ext cx="4168775" cy="2036762"/>
                      </a:xfrm>
                      <a:prstGeom prst="rect">
                        <a:avLst/>
                      </a:prstGeom>
                    </p:spPr>
                  </p:pic>
                </p:oleObj>
              </mc:Fallback>
            </mc:AlternateContent>
          </a:graphicData>
        </a:graphic>
      </p:graphicFrame>
      <p:sp>
        <p:nvSpPr>
          <p:cNvPr id="21" name="Rectangle 20">
            <a:extLst>
              <a:ext uri="{FF2B5EF4-FFF2-40B4-BE49-F238E27FC236}">
                <a16:creationId xmlns:a16="http://schemas.microsoft.com/office/drawing/2014/main" id="{E22DD0C7-364F-FB4E-136F-29E81EF300E8}"/>
              </a:ext>
            </a:extLst>
          </p:cNvPr>
          <p:cNvSpPr/>
          <p:nvPr/>
        </p:nvSpPr>
        <p:spPr>
          <a:xfrm>
            <a:off x="5240446" y="542453"/>
            <a:ext cx="4662807" cy="85048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96382" rtl="0" eaLnBrk="1" fontAlgn="auto" latinLnBrk="0" hangingPunct="1">
              <a:lnSpc>
                <a:spcPct val="100000"/>
              </a:lnSpc>
              <a:spcBef>
                <a:spcPts val="0"/>
              </a:spcBef>
              <a:spcAft>
                <a:spcPts val="0"/>
              </a:spcAft>
              <a:buClrTx/>
              <a:buSzTx/>
              <a:buFontTx/>
              <a:buNone/>
              <a:tabLst/>
              <a:defRPr/>
            </a:pPr>
            <a:r>
              <a:rPr lang="en-US" sz="1500" b="1" dirty="0">
                <a:solidFill>
                  <a:srgbClr val="428D27"/>
                </a:solidFill>
                <a:latin typeface="Franklin Gothic Book" panose="020B0503020102020204" pitchFamily="34" charset="0"/>
              </a:rPr>
              <a:t>SHOP GUIDANCE</a:t>
            </a:r>
          </a:p>
        </p:txBody>
      </p:sp>
      <p:grpSp>
        <p:nvGrpSpPr>
          <p:cNvPr id="22" name="Group 21">
            <a:extLst>
              <a:ext uri="{FF2B5EF4-FFF2-40B4-BE49-F238E27FC236}">
                <a16:creationId xmlns:a16="http://schemas.microsoft.com/office/drawing/2014/main" id="{C62FD92A-A632-308E-AF84-11B70285208B}"/>
              </a:ext>
            </a:extLst>
          </p:cNvPr>
          <p:cNvGrpSpPr/>
          <p:nvPr/>
        </p:nvGrpSpPr>
        <p:grpSpPr>
          <a:xfrm>
            <a:off x="5823207" y="1096482"/>
            <a:ext cx="3055662" cy="593042"/>
            <a:chOff x="5098774" y="1138574"/>
            <a:chExt cx="3055662" cy="593042"/>
          </a:xfrm>
        </p:grpSpPr>
        <p:grpSp>
          <p:nvGrpSpPr>
            <p:cNvPr id="24" name="Group 23">
              <a:extLst>
                <a:ext uri="{FF2B5EF4-FFF2-40B4-BE49-F238E27FC236}">
                  <a16:creationId xmlns:a16="http://schemas.microsoft.com/office/drawing/2014/main" id="{AA967045-CD44-8D68-4A1A-49EA825A5BC5}"/>
                </a:ext>
              </a:extLst>
            </p:cNvPr>
            <p:cNvGrpSpPr/>
            <p:nvPr/>
          </p:nvGrpSpPr>
          <p:grpSpPr>
            <a:xfrm>
              <a:off x="6893168" y="1153155"/>
              <a:ext cx="1261268" cy="578461"/>
              <a:chOff x="5029201" y="844164"/>
              <a:chExt cx="1261268" cy="578461"/>
            </a:xfrm>
          </p:grpSpPr>
          <p:sp>
            <p:nvSpPr>
              <p:cNvPr id="26" name="Rectangle 25">
                <a:extLst>
                  <a:ext uri="{FF2B5EF4-FFF2-40B4-BE49-F238E27FC236}">
                    <a16:creationId xmlns:a16="http://schemas.microsoft.com/office/drawing/2014/main" id="{F1119DED-1B6D-09AB-D8DF-E53BD4277C51}"/>
                  </a:ext>
                </a:extLst>
              </p:cNvPr>
              <p:cNvSpPr/>
              <p:nvPr/>
            </p:nvSpPr>
            <p:spPr>
              <a:xfrm>
                <a:off x="5029201" y="849461"/>
                <a:ext cx="566530" cy="57316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96382" rtl="0" eaLnBrk="1" fontAlgn="auto" latinLnBrk="0" hangingPunct="1">
                  <a:lnSpc>
                    <a:spcPct val="100000"/>
                  </a:lnSpc>
                  <a:spcBef>
                    <a:spcPts val="0"/>
                  </a:spcBef>
                  <a:spcAft>
                    <a:spcPts val="0"/>
                  </a:spcAft>
                  <a:buClrTx/>
                  <a:buSzTx/>
                  <a:buFontTx/>
                  <a:buNone/>
                  <a:tabLst/>
                  <a:defRPr/>
                </a:pPr>
                <a:r>
                  <a:rPr lang="en-US" sz="900" b="1" u="sng" dirty="0">
                    <a:solidFill>
                      <a:schemeClr val="tx2"/>
                    </a:solidFill>
                    <a:latin typeface="Franklin Gothic Book" panose="020B0503020102020204" pitchFamily="34" charset="0"/>
                  </a:rPr>
                  <a:t>Low</a:t>
                </a:r>
              </a:p>
              <a:p>
                <a:pPr marL="0" marR="0" lvl="0" indent="0" algn="ctr" defTabSz="496382" rtl="0" eaLnBrk="1" fontAlgn="auto" latinLnBrk="0" hangingPunct="1">
                  <a:lnSpc>
                    <a:spcPct val="100000"/>
                  </a:lnSpc>
                  <a:spcBef>
                    <a:spcPts val="0"/>
                  </a:spcBef>
                  <a:spcAft>
                    <a:spcPts val="0"/>
                  </a:spcAft>
                  <a:buClrTx/>
                  <a:buSzTx/>
                  <a:buFontTx/>
                  <a:buNone/>
                  <a:tabLst/>
                  <a:defRPr/>
                </a:pPr>
                <a:r>
                  <a:rPr lang="en-US" sz="900" b="1" dirty="0">
                    <a:solidFill>
                      <a:srgbClr val="428D27"/>
                    </a:solidFill>
                    <a:latin typeface="Franklin Gothic Book" panose="020B0503020102020204" pitchFamily="34" charset="0"/>
                  </a:rPr>
                  <a:t>$53</a:t>
                </a:r>
              </a:p>
            </p:txBody>
          </p:sp>
          <p:sp>
            <p:nvSpPr>
              <p:cNvPr id="27" name="Rectangle 26">
                <a:extLst>
                  <a:ext uri="{FF2B5EF4-FFF2-40B4-BE49-F238E27FC236}">
                    <a16:creationId xmlns:a16="http://schemas.microsoft.com/office/drawing/2014/main" id="{4EF02DE3-0BB4-1F31-33F1-40CC17C590E9}"/>
                  </a:ext>
                </a:extLst>
              </p:cNvPr>
              <p:cNvSpPr/>
              <p:nvPr/>
            </p:nvSpPr>
            <p:spPr>
              <a:xfrm>
                <a:off x="5723939" y="844164"/>
                <a:ext cx="566530" cy="57316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96382" rtl="0" eaLnBrk="1" fontAlgn="auto" latinLnBrk="0" hangingPunct="1">
                  <a:lnSpc>
                    <a:spcPct val="100000"/>
                  </a:lnSpc>
                  <a:spcBef>
                    <a:spcPts val="0"/>
                  </a:spcBef>
                  <a:spcAft>
                    <a:spcPts val="0"/>
                  </a:spcAft>
                  <a:buClrTx/>
                  <a:buSzTx/>
                  <a:buFontTx/>
                  <a:buNone/>
                  <a:tabLst/>
                  <a:defRPr/>
                </a:pPr>
                <a:r>
                  <a:rPr lang="en-US" sz="900" b="1" u="sng" dirty="0">
                    <a:solidFill>
                      <a:schemeClr val="tx2"/>
                    </a:solidFill>
                    <a:latin typeface="Franklin Gothic Book" panose="020B0503020102020204" pitchFamily="34" charset="0"/>
                  </a:rPr>
                  <a:t>High</a:t>
                </a:r>
              </a:p>
              <a:p>
                <a:pPr marL="0" marR="0" lvl="0" indent="0" algn="ctr" defTabSz="496382" rtl="0" eaLnBrk="1" fontAlgn="auto" latinLnBrk="0" hangingPunct="1">
                  <a:lnSpc>
                    <a:spcPct val="100000"/>
                  </a:lnSpc>
                  <a:spcBef>
                    <a:spcPts val="0"/>
                  </a:spcBef>
                  <a:spcAft>
                    <a:spcPts val="0"/>
                  </a:spcAft>
                  <a:buClrTx/>
                  <a:buSzTx/>
                  <a:buFontTx/>
                  <a:buNone/>
                  <a:tabLst/>
                  <a:defRPr/>
                </a:pPr>
                <a:r>
                  <a:rPr lang="en-US" sz="900" b="1" dirty="0">
                    <a:solidFill>
                      <a:srgbClr val="428D27"/>
                    </a:solidFill>
                    <a:latin typeface="Franklin Gothic Book" panose="020B0503020102020204" pitchFamily="34" charset="0"/>
                  </a:rPr>
                  <a:t>$57</a:t>
                </a:r>
              </a:p>
            </p:txBody>
          </p:sp>
        </p:grpSp>
        <p:sp>
          <p:nvSpPr>
            <p:cNvPr id="25" name="Rectangle 24">
              <a:extLst>
                <a:ext uri="{FF2B5EF4-FFF2-40B4-BE49-F238E27FC236}">
                  <a16:creationId xmlns:a16="http://schemas.microsoft.com/office/drawing/2014/main" id="{20F8904E-0231-DA81-F97D-6972F79C3B0A}"/>
                </a:ext>
              </a:extLst>
            </p:cNvPr>
            <p:cNvSpPr/>
            <p:nvPr/>
          </p:nvSpPr>
          <p:spPr>
            <a:xfrm>
              <a:off x="5098774" y="1138574"/>
              <a:ext cx="1794394" cy="57316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en-US" sz="900" b="1" dirty="0">
                  <a:solidFill>
                    <a:schemeClr val="tx2"/>
                  </a:solidFill>
                  <a:latin typeface="Franklin Gothic Book" panose="020B0503020102020204" pitchFamily="34" charset="0"/>
                </a:rPr>
                <a:t>2026  PROJECTED NOI </a:t>
              </a:r>
            </a:p>
            <a:p>
              <a:pPr algn="ctr">
                <a:defRPr/>
              </a:pPr>
              <a:r>
                <a:rPr lang="en-US" sz="750" i="1" dirty="0">
                  <a:solidFill>
                    <a:schemeClr val="tx2"/>
                  </a:solidFill>
                  <a:latin typeface="Franklin Gothic Book" panose="020B0503020102020204" pitchFamily="34" charset="0"/>
                </a:rPr>
                <a:t>(millions)</a:t>
              </a:r>
            </a:p>
          </p:txBody>
        </p:sp>
      </p:grpSp>
      <p:cxnSp>
        <p:nvCxnSpPr>
          <p:cNvPr id="28" name="Straight Connector 27">
            <a:extLst>
              <a:ext uri="{FF2B5EF4-FFF2-40B4-BE49-F238E27FC236}">
                <a16:creationId xmlns:a16="http://schemas.microsoft.com/office/drawing/2014/main" id="{06B36D64-ECDF-86C1-AF28-3E9C12A36063}"/>
              </a:ext>
            </a:extLst>
          </p:cNvPr>
          <p:cNvCxnSpPr>
            <a:cxnSpLocks/>
          </p:cNvCxnSpPr>
          <p:nvPr/>
        </p:nvCxnSpPr>
        <p:spPr>
          <a:xfrm flipV="1">
            <a:off x="4876800" y="942469"/>
            <a:ext cx="0" cy="3558575"/>
          </a:xfrm>
          <a:prstGeom prst="line">
            <a:avLst/>
          </a:prstGeom>
          <a:noFill/>
          <a:ln w="19050" cap="flat" cmpd="sng" algn="ctr">
            <a:solidFill>
              <a:srgbClr val="156082"/>
            </a:solidFill>
            <a:prstDash val="solid"/>
            <a:miter lim="800000"/>
          </a:ln>
          <a:effectLst/>
        </p:spPr>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F1156-265F-A831-0312-A674074B255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F52A51-656B-B781-8493-D2575489E04E}"/>
              </a:ext>
            </a:extLst>
          </p:cNvPr>
          <p:cNvSpPr>
            <a:spLocks noGrp="1"/>
          </p:cNvSpPr>
          <p:nvPr>
            <p:ph type="sldNum" sz="quarter" idx="12"/>
          </p:nvPr>
        </p:nvSpPr>
        <p:spPr/>
        <p:txBody>
          <a:bodyPr/>
          <a:lstStyle/>
          <a:p>
            <a:fld id="{0CDE22BD-A697-449A-B32E-82B3E933C80D}" type="slidenum">
              <a:rPr lang="en-US" smtClean="0"/>
              <a:pPr/>
              <a:t>26</a:t>
            </a:fld>
            <a:endParaRPr lang="en-US" dirty="0"/>
          </a:p>
        </p:txBody>
      </p:sp>
      <p:sp>
        <p:nvSpPr>
          <p:cNvPr id="23" name="TextBox 22">
            <a:extLst>
              <a:ext uri="{FF2B5EF4-FFF2-40B4-BE49-F238E27FC236}">
                <a16:creationId xmlns:a16="http://schemas.microsoft.com/office/drawing/2014/main" id="{0B5CD5EE-5DE5-8463-539F-AB2E5D0D05B8}"/>
              </a:ext>
            </a:extLst>
          </p:cNvPr>
          <p:cNvSpPr txBox="1"/>
          <p:nvPr/>
        </p:nvSpPr>
        <p:spPr>
          <a:xfrm>
            <a:off x="76200" y="530354"/>
            <a:ext cx="5869172" cy="200055"/>
          </a:xfrm>
          <a:prstGeom prst="rect">
            <a:avLst/>
          </a:prstGeom>
          <a:noFill/>
        </p:spPr>
        <p:txBody>
          <a:bodyPr wrap="square">
            <a:spAutoFit/>
          </a:bodyPr>
          <a:lstStyle/>
          <a:p>
            <a:r>
              <a:rPr lang="en-US" sz="700" cap="all" dirty="0">
                <a:cs typeface="Times New Roman" pitchFamily="18" charset="0"/>
              </a:rPr>
              <a:t> (AS OF DECEMBER 31, 2025, dollar amounts in thousands)</a:t>
            </a:r>
            <a:endParaRPr lang="en-US" sz="700" cap="all" dirty="0"/>
          </a:p>
        </p:txBody>
      </p:sp>
      <p:sp>
        <p:nvSpPr>
          <p:cNvPr id="10" name="Title 3">
            <a:extLst>
              <a:ext uri="{FF2B5EF4-FFF2-40B4-BE49-F238E27FC236}">
                <a16:creationId xmlns:a16="http://schemas.microsoft.com/office/drawing/2014/main" id="{F5B06A4C-02E9-2D52-040B-C1AC33B8A6F8}"/>
              </a:ext>
            </a:extLst>
          </p:cNvPr>
          <p:cNvSpPr>
            <a:spLocks noGrp="1"/>
          </p:cNvSpPr>
          <p:nvPr>
            <p:ph type="title"/>
          </p:nvPr>
        </p:nvSpPr>
        <p:spPr>
          <a:xfrm>
            <a:off x="76200" y="-76200"/>
            <a:ext cx="10357830" cy="685800"/>
          </a:xfrm>
        </p:spPr>
        <p:txBody>
          <a:bodyPr>
            <a:normAutofit/>
          </a:bodyPr>
          <a:lstStyle/>
          <a:p>
            <a:r>
              <a:rPr lang="en-US" sz="1550" cap="all" dirty="0">
                <a:solidFill>
                  <a:srgbClr val="002F86"/>
                </a:solidFill>
              </a:rPr>
              <a:t>Real estate INVESTMENTs portfolio (excluding shop) diversification -operators </a:t>
            </a:r>
          </a:p>
        </p:txBody>
      </p:sp>
      <p:graphicFrame>
        <p:nvGraphicFramePr>
          <p:cNvPr id="4" name="Object 3">
            <a:extLst>
              <a:ext uri="{FF2B5EF4-FFF2-40B4-BE49-F238E27FC236}">
                <a16:creationId xmlns:a16="http://schemas.microsoft.com/office/drawing/2014/main" id="{9F6EE608-07B3-234E-C89B-FE95C0A71E5E}"/>
              </a:ext>
            </a:extLst>
          </p:cNvPr>
          <p:cNvGraphicFramePr>
            <a:graphicFrameLocks noChangeAspect="1"/>
          </p:cNvGraphicFramePr>
          <p:nvPr>
            <p:extLst>
              <p:ext uri="{D42A27DB-BD31-4B8C-83A1-F6EECF244321}">
                <p14:modId xmlns:p14="http://schemas.microsoft.com/office/powerpoint/2010/main" val="3265925597"/>
              </p:ext>
            </p:extLst>
          </p:nvPr>
        </p:nvGraphicFramePr>
        <p:xfrm>
          <a:off x="97960" y="763886"/>
          <a:ext cx="9862479" cy="2514768"/>
        </p:xfrm>
        <a:graphic>
          <a:graphicData uri="http://schemas.openxmlformats.org/presentationml/2006/ole">
            <mc:AlternateContent xmlns:mc="http://schemas.openxmlformats.org/markup-compatibility/2006">
              <mc:Choice xmlns:v="urn:schemas-microsoft-com:vml" Requires="v">
                <p:oleObj name="Worksheet" r:id="rId3" imgW="11467999" imgH="2924149" progId="Excel.Sheet.12">
                  <p:link/>
                </p:oleObj>
              </mc:Choice>
              <mc:Fallback>
                <p:oleObj name="Worksheet" r:id="rId3" imgW="11467999" imgH="2924149" progId="Excel.Sheet.12">
                  <p:link/>
                  <p:pic>
                    <p:nvPicPr>
                      <p:cNvPr id="4" name="Object 3">
                        <a:extLst>
                          <a:ext uri="{FF2B5EF4-FFF2-40B4-BE49-F238E27FC236}">
                            <a16:creationId xmlns:a16="http://schemas.microsoft.com/office/drawing/2014/main" id="{9F6EE608-07B3-234E-C89B-FE95C0A71E5E}"/>
                          </a:ext>
                        </a:extLst>
                      </p:cNvPr>
                      <p:cNvPicPr/>
                      <p:nvPr/>
                    </p:nvPicPr>
                    <p:blipFill>
                      <a:blip r:embed="rId4"/>
                      <a:stretch>
                        <a:fillRect/>
                      </a:stretch>
                    </p:blipFill>
                    <p:spPr>
                      <a:xfrm>
                        <a:off x="97960" y="763886"/>
                        <a:ext cx="9862479" cy="2514768"/>
                      </a:xfrm>
                      <a:prstGeom prst="rect">
                        <a:avLst/>
                      </a:prstGeom>
                    </p:spPr>
                  </p:pic>
                </p:oleObj>
              </mc:Fallback>
            </mc:AlternateContent>
          </a:graphicData>
        </a:graphic>
      </p:graphicFrame>
      <p:graphicFrame>
        <p:nvGraphicFramePr>
          <p:cNvPr id="6" name="Table 5">
            <a:extLst>
              <a:ext uri="{FF2B5EF4-FFF2-40B4-BE49-F238E27FC236}">
                <a16:creationId xmlns:a16="http://schemas.microsoft.com/office/drawing/2014/main" id="{71CCADB8-F4DB-E36D-1852-F7F9C1BE3E8F}"/>
              </a:ext>
            </a:extLst>
          </p:cNvPr>
          <p:cNvGraphicFramePr>
            <a:graphicFrameLocks noGrp="1" noChangeAspect="1"/>
          </p:cNvGraphicFramePr>
          <p:nvPr>
            <p:extLst>
              <p:ext uri="{D42A27DB-BD31-4B8C-83A1-F6EECF244321}">
                <p14:modId xmlns:p14="http://schemas.microsoft.com/office/powerpoint/2010/main" val="3414180797"/>
              </p:ext>
            </p:extLst>
          </p:nvPr>
        </p:nvGraphicFramePr>
        <p:xfrm>
          <a:off x="5294361" y="5163393"/>
          <a:ext cx="4348699" cy="1694607"/>
        </p:xfrm>
        <a:graphic>
          <a:graphicData uri="http://schemas.openxmlformats.org/drawingml/2006/table">
            <a:tbl>
              <a:tblPr firstRow="1" bandRow="1">
                <a:tableStyleId>{69CF1AB2-1976-4502-BF36-3FF5EA218861}</a:tableStyleId>
              </a:tblPr>
              <a:tblGrid>
                <a:gridCol w="976103">
                  <a:extLst>
                    <a:ext uri="{9D8B030D-6E8A-4147-A177-3AD203B41FA5}">
                      <a16:colId xmlns:a16="http://schemas.microsoft.com/office/drawing/2014/main" val="582186335"/>
                    </a:ext>
                  </a:extLst>
                </a:gridCol>
                <a:gridCol w="890584">
                  <a:extLst>
                    <a:ext uri="{9D8B030D-6E8A-4147-A177-3AD203B41FA5}">
                      <a16:colId xmlns:a16="http://schemas.microsoft.com/office/drawing/2014/main" val="3007374393"/>
                    </a:ext>
                  </a:extLst>
                </a:gridCol>
                <a:gridCol w="1128764">
                  <a:extLst>
                    <a:ext uri="{9D8B030D-6E8A-4147-A177-3AD203B41FA5}">
                      <a16:colId xmlns:a16="http://schemas.microsoft.com/office/drawing/2014/main" val="1980543083"/>
                    </a:ext>
                  </a:extLst>
                </a:gridCol>
                <a:gridCol w="787027">
                  <a:extLst>
                    <a:ext uri="{9D8B030D-6E8A-4147-A177-3AD203B41FA5}">
                      <a16:colId xmlns:a16="http://schemas.microsoft.com/office/drawing/2014/main" val="57336460"/>
                    </a:ext>
                  </a:extLst>
                </a:gridCol>
                <a:gridCol w="566221">
                  <a:extLst>
                    <a:ext uri="{9D8B030D-6E8A-4147-A177-3AD203B41FA5}">
                      <a16:colId xmlns:a16="http://schemas.microsoft.com/office/drawing/2014/main" val="482971997"/>
                    </a:ext>
                  </a:extLst>
                </a:gridCol>
              </a:tblGrid>
              <a:tr h="347070">
                <a:tc>
                  <a:txBody>
                    <a:bodyPr/>
                    <a:lstStyle/>
                    <a:p>
                      <a:pPr algn="ctr" fontAlgn="ctr"/>
                      <a:r>
                        <a:rPr lang="en-US" sz="800" b="1" i="0" u="none" strike="noStrike" dirty="0">
                          <a:solidFill>
                            <a:schemeClr val="tx1"/>
                          </a:solidFill>
                          <a:effectLst/>
                          <a:latin typeface="Franklin Gothic Book" panose="020B0503020102020204" pitchFamily="34" charset="0"/>
                        </a:rPr>
                        <a:t>BROOKDALE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NYSE: BKD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SNF/SH</a:t>
                      </a:r>
                      <a:br>
                        <a:rPr lang="en-US" sz="750" b="0" i="0" u="none" strike="noStrike" dirty="0">
                          <a:solidFill>
                            <a:schemeClr val="tx1"/>
                          </a:solidFill>
                          <a:effectLst/>
                          <a:latin typeface="Franklin Gothic Book" panose="020B0503020102020204" pitchFamily="34" charset="0"/>
                        </a:rPr>
                      </a:br>
                      <a:r>
                        <a:rPr lang="en-US" sz="750" b="0" i="0" u="none" strike="noStrike" dirty="0">
                          <a:solidFill>
                            <a:schemeClr val="tx1"/>
                          </a:solidFill>
                          <a:effectLst/>
                          <a:latin typeface="Franklin Gothic Book" panose="020B0503020102020204" pitchFamily="34" charset="0"/>
                        </a:rPr>
                        <a:t>Continuing Care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584 Properties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41 States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110033483"/>
                  </a:ext>
                </a:extLst>
              </a:tr>
              <a:tr h="323394">
                <a:tc>
                  <a:txBody>
                    <a:bodyPr/>
                    <a:lstStyle/>
                    <a:p>
                      <a:pPr marL="0" algn="ctr" defTabSz="496382" rtl="0" eaLnBrk="1" fontAlgn="ctr" latinLnBrk="0" hangingPunct="1"/>
                      <a:r>
                        <a:rPr lang="en-US" sz="800" b="1" i="0" u="none" strike="noStrike" kern="1200" dirty="0">
                          <a:solidFill>
                            <a:schemeClr val="tx1"/>
                          </a:solidFill>
                          <a:effectLst/>
                          <a:latin typeface="Franklin Gothic Book" panose="020B0503020102020204" pitchFamily="34" charset="0"/>
                          <a:ea typeface="+mn-ea"/>
                          <a:cs typeface="+mn-cs"/>
                        </a:rPr>
                        <a:t>GENESIS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Privately Held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750" b="0" i="0" u="none" strike="noStrike" dirty="0">
                          <a:solidFill>
                            <a:schemeClr val="tx1"/>
                          </a:solidFill>
                          <a:effectLst/>
                          <a:latin typeface="Franklin Gothic Book" panose="020B0503020102020204" pitchFamily="34" charset="0"/>
                        </a:rPr>
                        <a:t>SNF/SH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750" b="0" i="0" u="none" strike="noStrike" dirty="0">
                          <a:solidFill>
                            <a:schemeClr val="tx1"/>
                          </a:solidFill>
                          <a:effectLst/>
                          <a:latin typeface="Franklin Gothic Book" panose="020B0503020102020204" pitchFamily="34" charset="0"/>
                        </a:rPr>
                        <a:t>Nearly 200 Properties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750" b="0" i="0" u="none" strike="noStrike" dirty="0">
                          <a:solidFill>
                            <a:schemeClr val="tx1"/>
                          </a:solidFill>
                          <a:effectLst/>
                          <a:latin typeface="Franklin Gothic Book" panose="020B0503020102020204" pitchFamily="34" charset="0"/>
                        </a:rPr>
                        <a:t>19 States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67997461"/>
                  </a:ext>
                </a:extLst>
              </a:tr>
              <a:tr h="341381">
                <a:tc>
                  <a:txBody>
                    <a:bodyPr/>
                    <a:lstStyle/>
                    <a:p>
                      <a:pPr algn="ctr" fontAlgn="ctr"/>
                      <a:r>
                        <a:rPr lang="en-US" sz="800" b="1" i="0" u="none" strike="noStrike" dirty="0">
                          <a:solidFill>
                            <a:schemeClr val="tx1"/>
                          </a:solidFill>
                          <a:effectLst/>
                          <a:latin typeface="Franklin Gothic Book" panose="020B0503020102020204" pitchFamily="34" charset="0"/>
                        </a:rPr>
                        <a:t>IGNITE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Privately Held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SNF/SH</a:t>
                      </a:r>
                    </a:p>
                    <a:p>
                      <a:pPr algn="ctr" fontAlgn="ctr"/>
                      <a:r>
                        <a:rPr lang="en-US" sz="750" b="0" i="0" u="none" strike="noStrike" dirty="0">
                          <a:solidFill>
                            <a:schemeClr val="tx1"/>
                          </a:solidFill>
                          <a:effectLst/>
                          <a:latin typeface="Franklin Gothic Book" panose="020B0503020102020204" pitchFamily="34" charset="0"/>
                        </a:rPr>
                        <a:t>Transitional Care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27 Properties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6 States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664034155"/>
                  </a:ext>
                </a:extLst>
              </a:tr>
              <a:tr h="341381">
                <a:tc>
                  <a:txBody>
                    <a:bodyPr/>
                    <a:lstStyle/>
                    <a:p>
                      <a:pPr marL="0" algn="ctr" defTabSz="496382" rtl="0" eaLnBrk="1" fontAlgn="ctr" latinLnBrk="0" hangingPunct="1"/>
                      <a:r>
                        <a:rPr lang="en-US" sz="800" b="1" i="0" u="none" strike="noStrike" kern="1200" dirty="0">
                          <a:solidFill>
                            <a:schemeClr val="tx1"/>
                          </a:solidFill>
                          <a:effectLst/>
                          <a:latin typeface="Franklin Gothic Book" panose="020B0503020102020204" pitchFamily="34" charset="0"/>
                          <a:ea typeface="+mn-ea"/>
                          <a:cs typeface="+mn-cs"/>
                        </a:rPr>
                        <a:t>FUNDAMENTAL</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Privately Held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750" b="0" i="0" u="none" strike="noStrike" dirty="0">
                          <a:solidFill>
                            <a:schemeClr val="tx1"/>
                          </a:solidFill>
                          <a:effectLst/>
                          <a:latin typeface="Franklin Gothic Book" panose="020B0503020102020204" pitchFamily="34" charset="0"/>
                        </a:rPr>
                        <a:t>SNF/SH</a:t>
                      </a:r>
                    </a:p>
                    <a:p>
                      <a:pPr algn="ctr" fontAlgn="ctr"/>
                      <a:r>
                        <a:rPr lang="en-US" sz="750" b="0" i="0" u="none" strike="noStrike" dirty="0">
                          <a:solidFill>
                            <a:schemeClr val="tx1"/>
                          </a:solidFill>
                          <a:effectLst/>
                          <a:latin typeface="Franklin Gothic Book" panose="020B0503020102020204" pitchFamily="34" charset="0"/>
                        </a:rPr>
                        <a:t>Hospitals &amp; Other Rehab</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750" b="0" i="0" u="none" strike="noStrike" dirty="0">
                          <a:solidFill>
                            <a:schemeClr val="tx1"/>
                          </a:solidFill>
                          <a:effectLst/>
                          <a:latin typeface="Franklin Gothic Book" panose="020B0503020102020204" pitchFamily="34" charset="0"/>
                        </a:rPr>
                        <a:t>69 Properties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750" b="0" i="0" u="none" strike="noStrike" dirty="0">
                          <a:solidFill>
                            <a:schemeClr val="tx1"/>
                          </a:solidFill>
                          <a:effectLst/>
                          <a:latin typeface="Franklin Gothic Book" panose="020B0503020102020204" pitchFamily="34" charset="0"/>
                        </a:rPr>
                        <a:t>7 States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69363705"/>
                  </a:ext>
                </a:extLst>
              </a:tr>
              <a:tr h="341381">
                <a:tc>
                  <a:txBody>
                    <a:bodyPr/>
                    <a:lstStyle/>
                    <a:p>
                      <a:pPr marL="0" algn="ctr" defTabSz="496382" rtl="0" eaLnBrk="1" fontAlgn="ctr" latinLnBrk="0" hangingPunct="1"/>
                      <a:r>
                        <a:rPr lang="en-US" sz="800" b="1" i="0" u="none" strike="noStrike" kern="1200" dirty="0">
                          <a:solidFill>
                            <a:schemeClr val="tx1"/>
                          </a:solidFill>
                          <a:effectLst/>
                          <a:latin typeface="Franklin Gothic Book" panose="020B0503020102020204" pitchFamily="34" charset="0"/>
                          <a:ea typeface="+mn-ea"/>
                          <a:cs typeface="+mn-cs"/>
                        </a:rPr>
                        <a:t>JUNIPER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Privately Held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SH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496382" rtl="0" eaLnBrk="1" fontAlgn="ctr" latinLnBrk="0" hangingPunct="1">
                        <a:lnSpc>
                          <a:spcPct val="100000"/>
                        </a:lnSpc>
                        <a:spcBef>
                          <a:spcPts val="0"/>
                        </a:spcBef>
                        <a:spcAft>
                          <a:spcPts val="0"/>
                        </a:spcAft>
                        <a:buClrTx/>
                        <a:buSzTx/>
                        <a:buFontTx/>
                        <a:buNone/>
                        <a:tabLst/>
                        <a:defRPr/>
                      </a:pPr>
                      <a:r>
                        <a:rPr lang="en-US" sz="750" b="0" i="0" u="none" strike="noStrike" dirty="0">
                          <a:solidFill>
                            <a:schemeClr val="tx1"/>
                          </a:solidFill>
                          <a:effectLst/>
                          <a:latin typeface="Franklin Gothic Book" panose="020B0503020102020204" pitchFamily="34" charset="0"/>
                        </a:rPr>
                        <a:t>26 Properties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496382" rtl="0" eaLnBrk="1" fontAlgn="ctr" latinLnBrk="0" hangingPunct="1">
                        <a:lnSpc>
                          <a:spcPct val="100000"/>
                        </a:lnSpc>
                        <a:spcBef>
                          <a:spcPts val="0"/>
                        </a:spcBef>
                        <a:spcAft>
                          <a:spcPts val="0"/>
                        </a:spcAft>
                        <a:buClrTx/>
                        <a:buSzTx/>
                        <a:buFontTx/>
                        <a:buNone/>
                        <a:tabLst/>
                        <a:defRPr/>
                      </a:pPr>
                      <a:r>
                        <a:rPr lang="en-US" sz="750" b="0" i="0" u="none" strike="noStrike" dirty="0">
                          <a:solidFill>
                            <a:schemeClr val="tx1"/>
                          </a:solidFill>
                          <a:effectLst/>
                          <a:latin typeface="Franklin Gothic Book" panose="020B0503020102020204" pitchFamily="34" charset="0"/>
                        </a:rPr>
                        <a:t>5 States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850505147"/>
                  </a:ext>
                </a:extLst>
              </a:tr>
            </a:tbl>
          </a:graphicData>
        </a:graphic>
      </p:graphicFrame>
      <p:graphicFrame>
        <p:nvGraphicFramePr>
          <p:cNvPr id="8" name="Table 7">
            <a:extLst>
              <a:ext uri="{FF2B5EF4-FFF2-40B4-BE49-F238E27FC236}">
                <a16:creationId xmlns:a16="http://schemas.microsoft.com/office/drawing/2014/main" id="{E33DE668-B66C-AE18-E432-A4B04354243C}"/>
              </a:ext>
            </a:extLst>
          </p:cNvPr>
          <p:cNvGraphicFramePr>
            <a:graphicFrameLocks noGrp="1"/>
          </p:cNvGraphicFramePr>
          <p:nvPr>
            <p:extLst>
              <p:ext uri="{D42A27DB-BD31-4B8C-83A1-F6EECF244321}">
                <p14:modId xmlns:p14="http://schemas.microsoft.com/office/powerpoint/2010/main" val="1285595191"/>
              </p:ext>
            </p:extLst>
          </p:nvPr>
        </p:nvGraphicFramePr>
        <p:xfrm>
          <a:off x="544256" y="5163393"/>
          <a:ext cx="4418240" cy="1694607"/>
        </p:xfrm>
        <a:graphic>
          <a:graphicData uri="http://schemas.openxmlformats.org/drawingml/2006/table">
            <a:tbl>
              <a:tblPr firstRow="1" bandRow="1">
                <a:tableStyleId>{69CF1AB2-1976-4502-BF36-3FF5EA218861}</a:tableStyleId>
              </a:tblPr>
              <a:tblGrid>
                <a:gridCol w="973429">
                  <a:extLst>
                    <a:ext uri="{9D8B030D-6E8A-4147-A177-3AD203B41FA5}">
                      <a16:colId xmlns:a16="http://schemas.microsoft.com/office/drawing/2014/main" val="911400400"/>
                    </a:ext>
                  </a:extLst>
                </a:gridCol>
                <a:gridCol w="935075">
                  <a:extLst>
                    <a:ext uri="{9D8B030D-6E8A-4147-A177-3AD203B41FA5}">
                      <a16:colId xmlns:a16="http://schemas.microsoft.com/office/drawing/2014/main" val="1189038915"/>
                    </a:ext>
                  </a:extLst>
                </a:gridCol>
                <a:gridCol w="1070686">
                  <a:extLst>
                    <a:ext uri="{9D8B030D-6E8A-4147-A177-3AD203B41FA5}">
                      <a16:colId xmlns:a16="http://schemas.microsoft.com/office/drawing/2014/main" val="602822155"/>
                    </a:ext>
                  </a:extLst>
                </a:gridCol>
                <a:gridCol w="802425">
                  <a:extLst>
                    <a:ext uri="{9D8B030D-6E8A-4147-A177-3AD203B41FA5}">
                      <a16:colId xmlns:a16="http://schemas.microsoft.com/office/drawing/2014/main" val="1556286024"/>
                    </a:ext>
                  </a:extLst>
                </a:gridCol>
                <a:gridCol w="636625">
                  <a:extLst>
                    <a:ext uri="{9D8B030D-6E8A-4147-A177-3AD203B41FA5}">
                      <a16:colId xmlns:a16="http://schemas.microsoft.com/office/drawing/2014/main" val="1945435153"/>
                    </a:ext>
                  </a:extLst>
                </a:gridCol>
              </a:tblGrid>
              <a:tr h="431113">
                <a:tc>
                  <a:txBody>
                    <a:bodyPr/>
                    <a:lstStyle/>
                    <a:p>
                      <a:pPr algn="ctr" fontAlgn="ctr"/>
                      <a:r>
                        <a:rPr lang="en-US" sz="800" b="1" i="0" u="none" strike="noStrike" dirty="0">
                          <a:solidFill>
                            <a:schemeClr val="tx1"/>
                          </a:solidFill>
                          <a:effectLst/>
                          <a:latin typeface="Franklin Gothic Book" panose="020B0503020102020204" pitchFamily="34" charset="0"/>
                        </a:rPr>
                        <a:t>PRESTIGE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Privately Held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SNF/SH</a:t>
                      </a:r>
                      <a:br>
                        <a:rPr lang="en-US" sz="750" b="0" i="0" u="none" strike="noStrike" dirty="0">
                          <a:solidFill>
                            <a:schemeClr val="tx1"/>
                          </a:solidFill>
                          <a:effectLst/>
                          <a:latin typeface="Franklin Gothic Book" panose="020B0503020102020204" pitchFamily="34" charset="0"/>
                        </a:rPr>
                      </a:br>
                      <a:r>
                        <a:rPr lang="en-US" sz="750" b="0" i="0" u="none" strike="noStrike" dirty="0">
                          <a:solidFill>
                            <a:schemeClr val="tx1"/>
                          </a:solidFill>
                          <a:effectLst/>
                          <a:latin typeface="Franklin Gothic Book" panose="020B0503020102020204" pitchFamily="34" charset="0"/>
                        </a:rPr>
                        <a:t>Other Rehab</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82 Properties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4 States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535943868"/>
                  </a:ext>
                </a:extLst>
              </a:tr>
              <a:tr h="318446">
                <a:tc>
                  <a:txBody>
                    <a:bodyPr/>
                    <a:lstStyle/>
                    <a:p>
                      <a:pPr marL="0" algn="ctr" defTabSz="496382" rtl="0" eaLnBrk="1" fontAlgn="ctr" latinLnBrk="0" hangingPunct="1"/>
                      <a:r>
                        <a:rPr lang="en-US" sz="800" b="1" i="0" u="none" strike="noStrike" kern="1200" dirty="0">
                          <a:solidFill>
                            <a:schemeClr val="tx1"/>
                          </a:solidFill>
                          <a:effectLst/>
                          <a:latin typeface="Franklin Gothic Book" panose="020B0503020102020204" pitchFamily="34" charset="0"/>
                          <a:ea typeface="+mn-ea"/>
                          <a:cs typeface="+mn-cs"/>
                        </a:rPr>
                        <a:t>ALG</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Privately Held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750" b="0" i="0" u="none" strike="noStrike" dirty="0">
                          <a:solidFill>
                            <a:schemeClr val="tx1"/>
                          </a:solidFill>
                          <a:effectLst/>
                          <a:latin typeface="Franklin Gothic Book" panose="020B0503020102020204" pitchFamily="34" charset="0"/>
                        </a:rPr>
                        <a:t>SH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496382" rtl="0" eaLnBrk="1" fontAlgn="ctr" latinLnBrk="0" hangingPunct="1">
                        <a:lnSpc>
                          <a:spcPct val="100000"/>
                        </a:lnSpc>
                        <a:spcBef>
                          <a:spcPts val="0"/>
                        </a:spcBef>
                        <a:spcAft>
                          <a:spcPts val="0"/>
                        </a:spcAft>
                        <a:buClrTx/>
                        <a:buSzTx/>
                        <a:buFontTx/>
                        <a:buNone/>
                        <a:tabLst/>
                        <a:defRPr/>
                      </a:pPr>
                      <a:r>
                        <a:rPr lang="en-US" sz="750" b="0" i="0" u="none" strike="noStrike" dirty="0">
                          <a:solidFill>
                            <a:schemeClr val="tx1"/>
                          </a:solidFill>
                          <a:effectLst/>
                          <a:latin typeface="Franklin Gothic Book" panose="020B0503020102020204" pitchFamily="34" charset="0"/>
                        </a:rPr>
                        <a:t>118  Properties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496382" rtl="0" eaLnBrk="1" fontAlgn="ctr" latinLnBrk="0" hangingPunct="1">
                        <a:lnSpc>
                          <a:spcPct val="100000"/>
                        </a:lnSpc>
                        <a:spcBef>
                          <a:spcPts val="0"/>
                        </a:spcBef>
                        <a:spcAft>
                          <a:spcPts val="0"/>
                        </a:spcAft>
                        <a:buClrTx/>
                        <a:buSzTx/>
                        <a:buFontTx/>
                        <a:buNone/>
                        <a:tabLst/>
                        <a:defRPr/>
                      </a:pPr>
                      <a:r>
                        <a:rPr lang="en-US" sz="750" b="0" i="0" u="none" strike="noStrike" dirty="0">
                          <a:solidFill>
                            <a:schemeClr val="tx1"/>
                          </a:solidFill>
                          <a:effectLst/>
                          <a:latin typeface="Franklin Gothic Book" panose="020B0503020102020204" pitchFamily="34" charset="0"/>
                        </a:rPr>
                        <a:t>6 States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58212581"/>
                  </a:ext>
                </a:extLst>
              </a:tr>
              <a:tr h="342029">
                <a:tc>
                  <a:txBody>
                    <a:bodyPr/>
                    <a:lstStyle/>
                    <a:p>
                      <a:pPr algn="ctr" fontAlgn="ctr"/>
                      <a:r>
                        <a:rPr lang="en-US" sz="800" b="1" i="0" u="none" strike="noStrike" dirty="0">
                          <a:solidFill>
                            <a:schemeClr val="tx1"/>
                          </a:solidFill>
                          <a:effectLst/>
                          <a:latin typeface="Franklin Gothic Book" panose="020B0503020102020204" pitchFamily="34" charset="0"/>
                        </a:rPr>
                        <a:t>ENCORE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Privately Held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SH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34 Properties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5 States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749688995"/>
                  </a:ext>
                </a:extLst>
              </a:tr>
              <a:tr h="305161">
                <a:tc>
                  <a:txBody>
                    <a:bodyPr/>
                    <a:lstStyle/>
                    <a:p>
                      <a:pPr algn="ctr" fontAlgn="ctr"/>
                      <a:r>
                        <a:rPr lang="en-US" sz="800" b="1" i="0" u="none" strike="noStrike" dirty="0">
                          <a:solidFill>
                            <a:schemeClr val="tx1"/>
                          </a:solidFill>
                          <a:effectLst/>
                          <a:latin typeface="Franklin Gothic Book" panose="020B0503020102020204" pitchFamily="34" charset="0"/>
                        </a:rPr>
                        <a:t>HMG</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Privately Held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750" b="0" i="0" u="none" strike="noStrike" dirty="0">
                          <a:solidFill>
                            <a:schemeClr val="tx1"/>
                          </a:solidFill>
                          <a:effectLst/>
                          <a:latin typeface="Franklin Gothic Book" panose="020B0503020102020204" pitchFamily="34" charset="0"/>
                        </a:rPr>
                        <a:t>SNF/SH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750" b="0" i="0" u="none" strike="noStrike" dirty="0">
                          <a:solidFill>
                            <a:schemeClr val="tx1"/>
                          </a:solidFill>
                          <a:effectLst/>
                          <a:latin typeface="Franklin Gothic Book" panose="020B0503020102020204" pitchFamily="34" charset="0"/>
                        </a:rPr>
                        <a:t>37 Properties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750" b="0" i="0" u="none" strike="noStrike" dirty="0">
                          <a:solidFill>
                            <a:schemeClr val="tx1"/>
                          </a:solidFill>
                          <a:effectLst/>
                          <a:latin typeface="Franklin Gothic Book" panose="020B0503020102020204" pitchFamily="34" charset="0"/>
                        </a:rPr>
                        <a:t>2 States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34029345"/>
                  </a:ext>
                </a:extLst>
              </a:tr>
              <a:tr h="297858">
                <a:tc>
                  <a:txBody>
                    <a:bodyPr/>
                    <a:lstStyle/>
                    <a:p>
                      <a:pPr algn="ctr" fontAlgn="ctr"/>
                      <a:r>
                        <a:rPr lang="en-US" sz="800" b="1" i="0" u="none" strike="noStrike" dirty="0">
                          <a:solidFill>
                            <a:schemeClr val="tx1"/>
                          </a:solidFill>
                          <a:effectLst/>
                          <a:latin typeface="Franklin Gothic Book" panose="020B0503020102020204" pitchFamily="34" charset="0"/>
                        </a:rPr>
                        <a:t>CARESPRING</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Privately Held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SNF/SH</a:t>
                      </a:r>
                      <a:br>
                        <a:rPr lang="en-US" sz="750" b="0" i="0" u="none" strike="noStrike" dirty="0">
                          <a:solidFill>
                            <a:schemeClr val="tx1"/>
                          </a:solidFill>
                          <a:effectLst/>
                          <a:latin typeface="Franklin Gothic Book" panose="020B0503020102020204" pitchFamily="34" charset="0"/>
                        </a:rPr>
                      </a:br>
                      <a:r>
                        <a:rPr lang="en-US" sz="750" b="0" i="0" u="none" strike="noStrike" dirty="0">
                          <a:solidFill>
                            <a:schemeClr val="tx1"/>
                          </a:solidFill>
                          <a:effectLst/>
                          <a:latin typeface="Franklin Gothic Book" panose="020B0503020102020204" pitchFamily="34" charset="0"/>
                        </a:rPr>
                        <a:t>Transitional Care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18 Properties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2 States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496565532"/>
                  </a:ext>
                </a:extLst>
              </a:tr>
            </a:tbl>
          </a:graphicData>
        </a:graphic>
      </p:graphicFrame>
      <p:sp>
        <p:nvSpPr>
          <p:cNvPr id="9" name="Rectangle 8">
            <a:extLst>
              <a:ext uri="{FF2B5EF4-FFF2-40B4-BE49-F238E27FC236}">
                <a16:creationId xmlns:a16="http://schemas.microsoft.com/office/drawing/2014/main" id="{C48BE62F-178F-5A1B-91DD-88151EB4E0B8}"/>
              </a:ext>
            </a:extLst>
          </p:cNvPr>
          <p:cNvSpPr/>
          <p:nvPr/>
        </p:nvSpPr>
        <p:spPr>
          <a:xfrm>
            <a:off x="242234" y="3245371"/>
            <a:ext cx="9573929" cy="630942"/>
          </a:xfrm>
          <a:prstGeom prst="rect">
            <a:avLst/>
          </a:prstGeom>
        </p:spPr>
        <p:txBody>
          <a:bodyPr wrap="square">
            <a:spAutoFit/>
          </a:bodyPr>
          <a:lstStyle/>
          <a:p>
            <a:pPr marL="243848" indent="-243848" algn="just" fontAlgn="base">
              <a:spcBef>
                <a:spcPct val="0"/>
              </a:spcBef>
              <a:spcAft>
                <a:spcPts val="200"/>
              </a:spcAft>
              <a:buFontTx/>
              <a:buAutoNum type="arabicParenBoth"/>
            </a:pPr>
            <a:r>
              <a:rPr lang="en-US" sz="750" dirty="0">
                <a:cs typeface="Times New Roman" pitchFamily="18" charset="0"/>
              </a:rPr>
              <a:t>See Operator Update on page 9 for further discussion. </a:t>
            </a:r>
          </a:p>
          <a:p>
            <a:pPr marL="243848" indent="-243848" algn="just" fontAlgn="base">
              <a:spcBef>
                <a:spcPct val="0"/>
              </a:spcBef>
              <a:spcAft>
                <a:spcPts val="200"/>
              </a:spcAft>
              <a:buFontTx/>
              <a:buAutoNum type="arabicParenBoth"/>
            </a:pPr>
            <a:r>
              <a:rPr lang="en-US" sz="750" dirty="0">
                <a:cs typeface="Times New Roman" pitchFamily="18" charset="0"/>
              </a:rPr>
              <a:t>See Glossary for definition of Annualized Contractual Cash NOI and Annualized GAAP NOI. </a:t>
            </a:r>
          </a:p>
          <a:p>
            <a:pPr marL="243848" indent="-243848" algn="just" fontAlgn="base">
              <a:spcBef>
                <a:spcPct val="0"/>
              </a:spcBef>
              <a:spcAft>
                <a:spcPts val="200"/>
              </a:spcAft>
              <a:buFontTx/>
              <a:buAutoNum type="arabicParenBoth"/>
            </a:pPr>
            <a:r>
              <a:rPr lang="en-US" sz="750" dirty="0">
                <a:cs typeface="Times New Roman" pitchFamily="18" charset="0"/>
              </a:rPr>
              <a:t>Subsequent to December 31, 2025, we converted two seniors housing communities from our NNN portfolio into our SHOP segment. See Subsequent Events on page 9 for further discussion.</a:t>
            </a:r>
          </a:p>
          <a:p>
            <a:pPr marL="243848" indent="-243848" algn="just" fontAlgn="base">
              <a:spcBef>
                <a:spcPct val="0"/>
              </a:spcBef>
              <a:spcAft>
                <a:spcPts val="200"/>
              </a:spcAft>
              <a:buFontTx/>
              <a:buAutoNum type="arabicParenBoth"/>
            </a:pPr>
            <a:r>
              <a:rPr lang="en-US" sz="750" dirty="0">
                <a:cs typeface="Times New Roman" pitchFamily="18" charset="0"/>
              </a:rPr>
              <a:t>Includes the consolidated income from our joint ventures. The non-controlling member’s portion of the annualized contractual cash and annualized GAAP NOI are as follows:</a:t>
            </a:r>
          </a:p>
        </p:txBody>
      </p:sp>
      <p:graphicFrame>
        <p:nvGraphicFramePr>
          <p:cNvPr id="14" name="Object 13">
            <a:extLst>
              <a:ext uri="{FF2B5EF4-FFF2-40B4-BE49-F238E27FC236}">
                <a16:creationId xmlns:a16="http://schemas.microsoft.com/office/drawing/2014/main" id="{1844D5CE-967A-A1F6-CC00-E92ADC6E1CEE}"/>
              </a:ext>
            </a:extLst>
          </p:cNvPr>
          <p:cNvGraphicFramePr>
            <a:graphicFrameLocks noChangeAspect="1"/>
          </p:cNvGraphicFramePr>
          <p:nvPr>
            <p:extLst>
              <p:ext uri="{D42A27DB-BD31-4B8C-83A1-F6EECF244321}">
                <p14:modId xmlns:p14="http://schemas.microsoft.com/office/powerpoint/2010/main" val="4214685933"/>
              </p:ext>
            </p:extLst>
          </p:nvPr>
        </p:nvGraphicFramePr>
        <p:xfrm>
          <a:off x="578960" y="3933307"/>
          <a:ext cx="6889750" cy="920750"/>
        </p:xfrm>
        <a:graphic>
          <a:graphicData uri="http://schemas.openxmlformats.org/presentationml/2006/ole">
            <mc:AlternateContent xmlns:mc="http://schemas.openxmlformats.org/markup-compatibility/2006">
              <mc:Choice xmlns:v="urn:schemas-microsoft-com:vml" Requires="v">
                <p:oleObj name="Worksheet" r:id="rId5" imgW="8610629" imgH="1152422" progId="Excel.Sheet.12">
                  <p:link/>
                </p:oleObj>
              </mc:Choice>
              <mc:Fallback>
                <p:oleObj name="Worksheet" r:id="rId5" imgW="8610629" imgH="1152422" progId="Excel.Sheet.12">
                  <p:link/>
                  <p:pic>
                    <p:nvPicPr>
                      <p:cNvPr id="14" name="Object 13">
                        <a:extLst>
                          <a:ext uri="{FF2B5EF4-FFF2-40B4-BE49-F238E27FC236}">
                            <a16:creationId xmlns:a16="http://schemas.microsoft.com/office/drawing/2014/main" id="{1844D5CE-967A-A1F6-CC00-E92ADC6E1CEE}"/>
                          </a:ext>
                        </a:extLst>
                      </p:cNvPr>
                      <p:cNvPicPr/>
                      <p:nvPr/>
                    </p:nvPicPr>
                    <p:blipFill>
                      <a:blip r:embed="rId6"/>
                      <a:stretch>
                        <a:fillRect/>
                      </a:stretch>
                    </p:blipFill>
                    <p:spPr>
                      <a:xfrm>
                        <a:off x="578960" y="3933307"/>
                        <a:ext cx="6889750" cy="920750"/>
                      </a:xfrm>
                      <a:prstGeom prst="rect">
                        <a:avLst/>
                      </a:prstGeom>
                    </p:spPr>
                  </p:pic>
                </p:oleObj>
              </mc:Fallback>
            </mc:AlternateContent>
          </a:graphicData>
        </a:graphic>
      </p:graphicFrame>
    </p:spTree>
    <p:extLst>
      <p:ext uri="{BB962C8B-B14F-4D97-AF65-F5344CB8AC3E}">
        <p14:creationId xmlns:p14="http://schemas.microsoft.com/office/powerpoint/2010/main" val="21447839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CDE22BD-A697-449A-B32E-82B3E933C80D}" type="slidenum">
              <a:rPr lang="en-US" smtClean="0"/>
              <a:pPr/>
              <a:t>27</a:t>
            </a:fld>
            <a:endParaRPr lang="en-US" dirty="0"/>
          </a:p>
        </p:txBody>
      </p:sp>
      <p:sp>
        <p:nvSpPr>
          <p:cNvPr id="5" name="TextBox 4">
            <a:extLst>
              <a:ext uri="{FF2B5EF4-FFF2-40B4-BE49-F238E27FC236}">
                <a16:creationId xmlns:a16="http://schemas.microsoft.com/office/drawing/2014/main" id="{8462FA74-C0A6-76F2-E666-D2F8FADB43EE}"/>
              </a:ext>
            </a:extLst>
          </p:cNvPr>
          <p:cNvSpPr txBox="1"/>
          <p:nvPr/>
        </p:nvSpPr>
        <p:spPr>
          <a:xfrm>
            <a:off x="186646" y="530354"/>
            <a:ext cx="5869172" cy="307777"/>
          </a:xfrm>
          <a:prstGeom prst="rect">
            <a:avLst/>
          </a:prstGeom>
          <a:noFill/>
        </p:spPr>
        <p:txBody>
          <a:bodyPr wrap="square">
            <a:spAutoFit/>
          </a:bodyPr>
          <a:lstStyle/>
          <a:p>
            <a:r>
              <a:rPr lang="en-US" sz="700" cap="all" dirty="0">
                <a:cs typeface="Times New Roman" pitchFamily="18" charset="0"/>
              </a:rPr>
              <a:t>(AS OF DECEMBER 31, 2025, dollar amounts in thousands)</a:t>
            </a:r>
            <a:endParaRPr lang="en-US" sz="700" cap="all" dirty="0"/>
          </a:p>
          <a:p>
            <a:endParaRPr lang="en-US" sz="700" cap="all" dirty="0"/>
          </a:p>
        </p:txBody>
      </p:sp>
      <p:sp>
        <p:nvSpPr>
          <p:cNvPr id="6" name="Title 3">
            <a:extLst>
              <a:ext uri="{FF2B5EF4-FFF2-40B4-BE49-F238E27FC236}">
                <a16:creationId xmlns:a16="http://schemas.microsoft.com/office/drawing/2014/main" id="{B19733F8-C90D-A06A-A536-D06498757D48}"/>
              </a:ext>
            </a:extLst>
          </p:cNvPr>
          <p:cNvSpPr>
            <a:spLocks noGrp="1"/>
          </p:cNvSpPr>
          <p:nvPr>
            <p:ph type="title"/>
          </p:nvPr>
        </p:nvSpPr>
        <p:spPr>
          <a:xfrm>
            <a:off x="152400" y="-76200"/>
            <a:ext cx="9601200" cy="685800"/>
          </a:xfrm>
        </p:spPr>
        <p:txBody>
          <a:bodyPr>
            <a:normAutofit/>
          </a:bodyPr>
          <a:lstStyle/>
          <a:p>
            <a:r>
              <a:rPr lang="en-US" sz="1600" cap="all" dirty="0">
                <a:solidFill>
                  <a:srgbClr val="002F86"/>
                </a:solidFill>
              </a:rPr>
              <a:t>Real estate INVESTMENTs portfolio (excluding shop) - maturity</a:t>
            </a:r>
          </a:p>
        </p:txBody>
      </p:sp>
      <p:sp>
        <p:nvSpPr>
          <p:cNvPr id="4" name="Rectangle 3">
            <a:extLst>
              <a:ext uri="{FF2B5EF4-FFF2-40B4-BE49-F238E27FC236}">
                <a16:creationId xmlns:a16="http://schemas.microsoft.com/office/drawing/2014/main" id="{529816A0-7250-F729-F8E0-0D26543C8E58}"/>
              </a:ext>
            </a:extLst>
          </p:cNvPr>
          <p:cNvSpPr/>
          <p:nvPr/>
        </p:nvSpPr>
        <p:spPr>
          <a:xfrm>
            <a:off x="148338" y="5435610"/>
            <a:ext cx="9601626" cy="1574790"/>
          </a:xfrm>
          <a:prstGeom prst="rect">
            <a:avLst/>
          </a:prstGeom>
        </p:spPr>
        <p:txBody>
          <a:bodyPr wrap="square">
            <a:spAutoFit/>
          </a:bodyPr>
          <a:lstStyle/>
          <a:p>
            <a:pPr marL="243848" indent="-243848" fontAlgn="base">
              <a:spcBef>
                <a:spcPct val="0"/>
              </a:spcBef>
              <a:spcAft>
                <a:spcPts val="400"/>
              </a:spcAft>
              <a:buFontTx/>
              <a:buAutoNum type="arabicParenBoth"/>
            </a:pPr>
            <a:r>
              <a:rPr lang="en-US" sz="750" dirty="0">
                <a:cs typeface="Times New Roman" pitchFamily="18" charset="0"/>
              </a:rPr>
              <a:t>See Annualized GAAP NOI definition in the Glossary. </a:t>
            </a:r>
          </a:p>
          <a:p>
            <a:pPr marL="243848" indent="-243848" fontAlgn="base">
              <a:spcBef>
                <a:spcPct val="0"/>
              </a:spcBef>
              <a:spcAft>
                <a:spcPts val="400"/>
              </a:spcAft>
              <a:buFontTx/>
              <a:buAutoNum type="arabicParenBoth"/>
            </a:pPr>
            <a:r>
              <a:rPr lang="en-US" sz="750" dirty="0">
                <a:cs typeface="Times New Roman" pitchFamily="18" charset="0"/>
              </a:rPr>
              <a:t>One of the six lease maturities is a master lease covering two skilled nursing centers in Tennessee which represents 15% of rental income and 11% of annualized GAAP NOI maturing in 2026. In 4Q25, the operator provided notice of its intent to exercise its purchase option. Another of the six 2026 maturities is a master lease that was terminated subsequent to December 31, 2025. The master lease, which covered two seniors housing communities in Texas converted into our SHOP segment. Additionally, we expect to terminate another master lease that was scheduled to mature in 2026 and covers two seniors housing communities in Georgia and South Carolina. The properties will convert into our SHOP segment. Lastly, we intend to extend one of the three loans maturing in 2026 t</a:t>
            </a:r>
            <a:r>
              <a:rPr lang="en-US" sz="750" dirty="0">
                <a:ea typeface="Malgun Gothic" panose="020B0503020000020004" pitchFamily="34" charset="-127"/>
                <a:cs typeface="Times New Roman" panose="02020603050405020304" pitchFamily="18" charset="0"/>
              </a:rPr>
              <a:t>o 1Q27. </a:t>
            </a:r>
            <a:r>
              <a:rPr lang="en-US" sz="750" dirty="0">
                <a:cs typeface="Times New Roman" pitchFamily="18" charset="0"/>
              </a:rPr>
              <a:t>See page 9 for further discussion. </a:t>
            </a:r>
          </a:p>
          <a:p>
            <a:pPr marL="243848" indent="-243848" fontAlgn="base">
              <a:spcBef>
                <a:spcPct val="0"/>
              </a:spcBef>
              <a:spcAft>
                <a:spcPts val="400"/>
              </a:spcAft>
              <a:buFontTx/>
              <a:buAutoNum type="arabicParenBoth"/>
            </a:pPr>
            <a:r>
              <a:rPr lang="en-US" sz="750" dirty="0">
                <a:cs typeface="Times New Roman" pitchFamily="18" charset="0"/>
              </a:rPr>
              <a:t>Represents income from three skilled nursing centers in Florida acquired through a sale-leaseback transaction, subject to a lease agreement that contains a purchase option. In accordance with GAAP, the purchased properties are presented as a financing receivable on our Consolidated Balance Sheets. The operator provided notice of intent to exercise the purchase option.</a:t>
            </a:r>
          </a:p>
          <a:p>
            <a:pPr marL="243848" indent="-243848" fontAlgn="base">
              <a:spcBef>
                <a:spcPct val="0"/>
              </a:spcBef>
              <a:spcAft>
                <a:spcPts val="400"/>
              </a:spcAft>
              <a:buFontTx/>
              <a:buAutoNum type="arabicParenBoth"/>
            </a:pPr>
            <a:r>
              <a:rPr lang="en-US" sz="750" dirty="0">
                <a:cs typeface="Times New Roman" pitchFamily="18" charset="0"/>
              </a:rPr>
              <a:t>The Prestige $179,885 mortgage loan secured by 14 skilled nursing centers in Michigan has an option to prepay the loan without penalty during the 12-month window starting July 2026, subject to customary conditions and contingent on Prestige’s ability to obtain replacement financing. This loan represents $20,313 of annualized GAAP interest income. See Operator Update on page 9 for further discussion.</a:t>
            </a:r>
          </a:p>
          <a:p>
            <a:pPr marL="243848" indent="-243848" fontAlgn="base">
              <a:spcBef>
                <a:spcPct val="0"/>
              </a:spcBef>
              <a:spcAft>
                <a:spcPts val="400"/>
              </a:spcAft>
              <a:buFontTx/>
              <a:buAutoNum type="arabicParenBoth"/>
            </a:pPr>
            <a:r>
              <a:rPr lang="en-US" sz="750" dirty="0">
                <a:cs typeface="Times New Roman" pitchFamily="18" charset="0"/>
              </a:rPr>
              <a:t>Subsequent to December 31, 2025, an operator provided notice of its intent to payoff the mortgage loan, which is accounted for as an unconsolidated joint venture. We expect to receive the payoff in 2Q26. See Subsequent Events on page 9 for further discussion.</a:t>
            </a:r>
          </a:p>
        </p:txBody>
      </p:sp>
      <p:sp>
        <p:nvSpPr>
          <p:cNvPr id="7" name="Rectangle 6">
            <a:extLst>
              <a:ext uri="{FF2B5EF4-FFF2-40B4-BE49-F238E27FC236}">
                <a16:creationId xmlns:a16="http://schemas.microsoft.com/office/drawing/2014/main" id="{6B3D5509-0ADB-B87E-FC66-B84C8C2F7241}"/>
              </a:ext>
            </a:extLst>
          </p:cNvPr>
          <p:cNvSpPr/>
          <p:nvPr/>
        </p:nvSpPr>
        <p:spPr>
          <a:xfrm>
            <a:off x="6739792" y="3195541"/>
            <a:ext cx="3062922" cy="2113399"/>
          </a:xfrm>
          <a:prstGeom prst="rect">
            <a:avLst/>
          </a:prstGeom>
          <a:solidFill>
            <a:schemeClr val="bg1">
              <a:lumMod val="95000"/>
            </a:schemeClr>
          </a:solidFill>
        </p:spPr>
        <p:txBody>
          <a:bodyPr wrap="square">
            <a:spAutoFit/>
          </a:bodyPr>
          <a:lstStyle/>
          <a:p>
            <a:pPr algn="ctr">
              <a:spcAft>
                <a:spcPts val="600"/>
              </a:spcAft>
            </a:pPr>
            <a:endParaRPr lang="en-US" sz="800" dirty="0"/>
          </a:p>
          <a:p>
            <a:pPr algn="ctr">
              <a:spcAft>
                <a:spcPts val="600"/>
              </a:spcAft>
            </a:pPr>
            <a:r>
              <a:rPr lang="en-US" sz="800" dirty="0"/>
              <a:t>Near Term Lease and Loan Maturities:</a:t>
            </a:r>
          </a:p>
          <a:p>
            <a:pPr marL="171450" indent="-171450">
              <a:spcAft>
                <a:spcPts val="600"/>
              </a:spcAft>
              <a:buFont typeface="Wingdings" panose="05000000000000000000" pitchFamily="2" charset="2"/>
              <a:buChar char="Ø"/>
            </a:pPr>
            <a:r>
              <a:rPr lang="en-US" sz="800" dirty="0"/>
              <a:t>Six leases and three loans in 2026 with an annualized GAAP NOI totaling $9.2 million.</a:t>
            </a:r>
            <a:r>
              <a:rPr lang="en-US" sz="800" baseline="30000" dirty="0"/>
              <a:t>(2)</a:t>
            </a:r>
            <a:r>
              <a:rPr lang="en-US" sz="800" dirty="0"/>
              <a:t> </a:t>
            </a:r>
          </a:p>
          <a:p>
            <a:pPr marL="171450" indent="-171450">
              <a:spcAft>
                <a:spcPts val="600"/>
              </a:spcAft>
              <a:buFont typeface="Wingdings" panose="05000000000000000000" pitchFamily="2" charset="2"/>
              <a:buChar char="Ø"/>
            </a:pPr>
            <a:r>
              <a:rPr lang="en-US" sz="800" dirty="0"/>
              <a:t>Three leases and one loan in 2027 with an annualized GAAP NOI totaling $14.2 million.</a:t>
            </a:r>
          </a:p>
          <a:p>
            <a:pPr marL="171450" indent="-171450">
              <a:spcAft>
                <a:spcPts val="600"/>
              </a:spcAft>
              <a:buFont typeface="Wingdings" panose="05000000000000000000" pitchFamily="2" charset="2"/>
              <a:buChar char="Ø"/>
            </a:pPr>
            <a:r>
              <a:rPr lang="en-US" sz="800" dirty="0"/>
              <a:t>Three leases and one loan in 2028 with an annualized GAAP NOI totaling $12.7 million.</a:t>
            </a:r>
            <a:endParaRPr lang="en-US" sz="800" dirty="0">
              <a:effectLst/>
              <a:ea typeface="Franklin Gothic Book" charset="0"/>
              <a:cs typeface="Franklin Gothic Book" charset="0"/>
            </a:endParaRPr>
          </a:p>
          <a:p>
            <a:pPr marL="171450" indent="-171450">
              <a:spcAft>
                <a:spcPts val="600"/>
              </a:spcAft>
              <a:buFont typeface="Wingdings" panose="05000000000000000000" pitchFamily="2" charset="2"/>
              <a:buChar char="Ø"/>
            </a:pPr>
            <a:r>
              <a:rPr lang="en-US" sz="800" dirty="0">
                <a:ea typeface="Franklin Gothic Book" charset="0"/>
                <a:cs typeface="Franklin Gothic Book" charset="0"/>
              </a:rPr>
              <a:t>As of December 31, 2025, approximately 95% of owned properties are covered under master leases and approximately 95% of rental revenues come from master leases or cross-default leases.</a:t>
            </a:r>
          </a:p>
          <a:p>
            <a:pPr marL="171450" indent="-171450">
              <a:spcAft>
                <a:spcPts val="600"/>
              </a:spcAft>
              <a:buFont typeface="Wingdings" panose="05000000000000000000" pitchFamily="2" charset="2"/>
              <a:buChar char="Ø"/>
            </a:pPr>
            <a:endParaRPr lang="en-US" sz="800" baseline="30000" dirty="0">
              <a:ea typeface="Franklin Gothic Book" charset="0"/>
              <a:cs typeface="Franklin Gothic Book" charset="0"/>
            </a:endParaRPr>
          </a:p>
        </p:txBody>
      </p:sp>
      <p:graphicFrame>
        <p:nvGraphicFramePr>
          <p:cNvPr id="8" name="Object 7">
            <a:extLst>
              <a:ext uri="{FF2B5EF4-FFF2-40B4-BE49-F238E27FC236}">
                <a16:creationId xmlns:a16="http://schemas.microsoft.com/office/drawing/2014/main" id="{06801E3A-6E90-4EF0-749D-52BFC6C3059A}"/>
              </a:ext>
            </a:extLst>
          </p:cNvPr>
          <p:cNvGraphicFramePr>
            <a:graphicFrameLocks noChangeAspect="1"/>
          </p:cNvGraphicFramePr>
          <p:nvPr>
            <p:extLst>
              <p:ext uri="{D42A27DB-BD31-4B8C-83A1-F6EECF244321}">
                <p14:modId xmlns:p14="http://schemas.microsoft.com/office/powerpoint/2010/main" val="1481027911"/>
              </p:ext>
            </p:extLst>
          </p:nvPr>
        </p:nvGraphicFramePr>
        <p:xfrm>
          <a:off x="193595" y="3078236"/>
          <a:ext cx="6364252" cy="2348008"/>
        </p:xfrm>
        <a:graphic>
          <a:graphicData uri="http://schemas.openxmlformats.org/presentationml/2006/ole">
            <mc:AlternateContent xmlns:mc="http://schemas.openxmlformats.org/markup-compatibility/2006">
              <mc:Choice xmlns:v="urn:schemas-microsoft-com:vml" Requires="v">
                <p:oleObj name="Worksheet" r:id="rId3" imgW="7667773" imgH="2828925" progId="Excel.Sheet.12">
                  <p:link/>
                </p:oleObj>
              </mc:Choice>
              <mc:Fallback>
                <p:oleObj name="Worksheet" r:id="rId3" imgW="7667773" imgH="2828925" progId="Excel.Sheet.12">
                  <p:link/>
                  <p:pic>
                    <p:nvPicPr>
                      <p:cNvPr id="8" name="Object 7">
                        <a:extLst>
                          <a:ext uri="{FF2B5EF4-FFF2-40B4-BE49-F238E27FC236}">
                            <a16:creationId xmlns:a16="http://schemas.microsoft.com/office/drawing/2014/main" id="{06801E3A-6E90-4EF0-749D-52BFC6C3059A}"/>
                          </a:ext>
                        </a:extLst>
                      </p:cNvPr>
                      <p:cNvPicPr/>
                      <p:nvPr/>
                    </p:nvPicPr>
                    <p:blipFill>
                      <a:blip r:embed="rId4"/>
                      <a:stretch>
                        <a:fillRect/>
                      </a:stretch>
                    </p:blipFill>
                    <p:spPr>
                      <a:xfrm>
                        <a:off x="193595" y="3078236"/>
                        <a:ext cx="6364252" cy="2348008"/>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B873BC52-8CA6-F6FB-F9C4-A9E1A96AF047}"/>
              </a:ext>
            </a:extLst>
          </p:cNvPr>
          <p:cNvGraphicFramePr>
            <a:graphicFrameLocks noChangeAspect="1"/>
          </p:cNvGraphicFramePr>
          <p:nvPr>
            <p:extLst>
              <p:ext uri="{D42A27DB-BD31-4B8C-83A1-F6EECF244321}">
                <p14:modId xmlns:p14="http://schemas.microsoft.com/office/powerpoint/2010/main" val="233127399"/>
              </p:ext>
            </p:extLst>
          </p:nvPr>
        </p:nvGraphicFramePr>
        <p:xfrm>
          <a:off x="121179" y="684534"/>
          <a:ext cx="9777143" cy="2435486"/>
        </p:xfrm>
        <a:graphic>
          <a:graphicData uri="http://schemas.openxmlformats.org/presentationml/2006/ole">
            <mc:AlternateContent xmlns:mc="http://schemas.openxmlformats.org/markup-compatibility/2006">
              <mc:Choice xmlns:v="urn:schemas-microsoft-com:vml" Requires="v">
                <p:oleObj name="Worksheet" r:id="rId5" imgW="10744113" imgH="2676358" progId="Excel.Sheet.12">
                  <p:link/>
                </p:oleObj>
              </mc:Choice>
              <mc:Fallback>
                <p:oleObj name="Worksheet" r:id="rId5" imgW="10744113" imgH="2676358" progId="Excel.Sheet.12">
                  <p:link/>
                  <p:pic>
                    <p:nvPicPr>
                      <p:cNvPr id="10" name="Object 9">
                        <a:extLst>
                          <a:ext uri="{FF2B5EF4-FFF2-40B4-BE49-F238E27FC236}">
                            <a16:creationId xmlns:a16="http://schemas.microsoft.com/office/drawing/2014/main" id="{B873BC52-8CA6-F6FB-F9C4-A9E1A96AF047}"/>
                          </a:ext>
                        </a:extLst>
                      </p:cNvPr>
                      <p:cNvPicPr/>
                      <p:nvPr/>
                    </p:nvPicPr>
                    <p:blipFill>
                      <a:blip r:embed="rId6"/>
                      <a:stretch>
                        <a:fillRect/>
                      </a:stretch>
                    </p:blipFill>
                    <p:spPr>
                      <a:xfrm>
                        <a:off x="121179" y="684534"/>
                        <a:ext cx="9777143" cy="2435486"/>
                      </a:xfrm>
                      <a:prstGeom prst="rect">
                        <a:avLst/>
                      </a:prstGeom>
                    </p:spPr>
                  </p:pic>
                </p:oleObj>
              </mc:Fallback>
            </mc:AlternateContent>
          </a:graphicData>
        </a:graphic>
      </p:graphicFrame>
    </p:spTree>
    <p:extLst>
      <p:ext uri="{BB962C8B-B14F-4D97-AF65-F5344CB8AC3E}">
        <p14:creationId xmlns:p14="http://schemas.microsoft.com/office/powerpoint/2010/main" val="17029780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itle 3">
            <a:extLst>
              <a:ext uri="{FF2B5EF4-FFF2-40B4-BE49-F238E27FC236}">
                <a16:creationId xmlns:a16="http://schemas.microsoft.com/office/drawing/2014/main" id="{5207BD76-13B8-4826-8055-3D02568D8A32}"/>
              </a:ext>
            </a:extLst>
          </p:cNvPr>
          <p:cNvSpPr>
            <a:spLocks noGrp="1"/>
          </p:cNvSpPr>
          <p:nvPr>
            <p:ph type="title"/>
          </p:nvPr>
        </p:nvSpPr>
        <p:spPr>
          <a:xfrm>
            <a:off x="152400" y="-76200"/>
            <a:ext cx="9601200" cy="685800"/>
          </a:xfrm>
        </p:spPr>
        <p:txBody>
          <a:bodyPr>
            <a:normAutofit/>
          </a:bodyPr>
          <a:lstStyle/>
          <a:p>
            <a:r>
              <a:rPr lang="en-US" sz="1600" cap="all" dirty="0">
                <a:solidFill>
                  <a:srgbClr val="002F86"/>
                </a:solidFill>
              </a:rPr>
              <a:t>Real estate INVESTMENTs portfolio (excluding shop) - metrics</a:t>
            </a:r>
          </a:p>
        </p:txBody>
      </p:sp>
      <p:sp>
        <p:nvSpPr>
          <p:cNvPr id="3" name="Slide Number Placeholder 2"/>
          <p:cNvSpPr>
            <a:spLocks noGrp="1"/>
          </p:cNvSpPr>
          <p:nvPr>
            <p:ph type="sldNum" sz="quarter" idx="12"/>
          </p:nvPr>
        </p:nvSpPr>
        <p:spPr/>
        <p:txBody>
          <a:bodyPr/>
          <a:lstStyle/>
          <a:p>
            <a:fld id="{0CDE22BD-A697-449A-B32E-82B3E933C80D}" type="slidenum">
              <a:rPr lang="en-US" smtClean="0"/>
              <a:pPr/>
              <a:t>28</a:t>
            </a:fld>
            <a:endParaRPr lang="en-US" dirty="0"/>
          </a:p>
        </p:txBody>
      </p:sp>
      <p:sp>
        <p:nvSpPr>
          <p:cNvPr id="52" name="Rectangle 51">
            <a:extLst>
              <a:ext uri="{FF2B5EF4-FFF2-40B4-BE49-F238E27FC236}">
                <a16:creationId xmlns:a16="http://schemas.microsoft.com/office/drawing/2014/main" id="{FDCE61CB-A9C4-4348-A25D-D81077194BE7}"/>
              </a:ext>
            </a:extLst>
          </p:cNvPr>
          <p:cNvSpPr/>
          <p:nvPr/>
        </p:nvSpPr>
        <p:spPr>
          <a:xfrm>
            <a:off x="179692" y="516485"/>
            <a:ext cx="3858908" cy="200055"/>
          </a:xfrm>
          <a:prstGeom prst="rect">
            <a:avLst/>
          </a:prstGeom>
        </p:spPr>
        <p:txBody>
          <a:bodyPr wrap="square">
            <a:spAutoFit/>
          </a:bodyPr>
          <a:lstStyle/>
          <a:p>
            <a:pPr marL="243848" indent="-243848"/>
            <a:r>
              <a:rPr lang="en-US" sz="700" cap="all" dirty="0">
                <a:latin typeface="+mj-lt"/>
                <a:cs typeface="Times New Roman" pitchFamily="18" charset="0"/>
              </a:rPr>
              <a:t>(</a:t>
            </a:r>
            <a:r>
              <a:rPr lang="en-US" sz="700" cap="all" dirty="0">
                <a:cs typeface="Times New Roman" pitchFamily="18" charset="0"/>
              </a:rPr>
              <a:t>TRAILING TWELVE </a:t>
            </a:r>
            <a:r>
              <a:rPr lang="en-US" sz="700" dirty="0">
                <a:cs typeface="Times New Roman" pitchFamily="18" charset="0"/>
              </a:rPr>
              <a:t>MONTHS THROUGH SEPTEMBER 30, 2025 AND  JUNE 30, 2025)</a:t>
            </a:r>
            <a:endParaRPr lang="en-US" sz="700" cap="all" dirty="0">
              <a:latin typeface="+mj-lt"/>
              <a:cs typeface="Times New Roman" pitchFamily="18" charset="0"/>
            </a:endParaRPr>
          </a:p>
        </p:txBody>
      </p:sp>
      <p:sp>
        <p:nvSpPr>
          <p:cNvPr id="4" name="TextBox 3">
            <a:extLst>
              <a:ext uri="{FF2B5EF4-FFF2-40B4-BE49-F238E27FC236}">
                <a16:creationId xmlns:a16="http://schemas.microsoft.com/office/drawing/2014/main" id="{AA96DB46-E1B4-4E6D-F94A-58837F6C4E80}"/>
              </a:ext>
            </a:extLst>
          </p:cNvPr>
          <p:cNvSpPr txBox="1"/>
          <p:nvPr/>
        </p:nvSpPr>
        <p:spPr>
          <a:xfrm>
            <a:off x="673638" y="1379255"/>
            <a:ext cx="3914745" cy="246221"/>
          </a:xfrm>
          <a:prstGeom prst="rect">
            <a:avLst/>
          </a:prstGeom>
          <a:noFill/>
        </p:spPr>
        <p:txBody>
          <a:bodyPr wrap="square" rtlCol="0">
            <a:spAutoFit/>
          </a:bodyPr>
          <a:lstStyle/>
          <a:p>
            <a:pPr algn="ctr"/>
            <a:r>
              <a:rPr lang="en-US" sz="1000" cap="all" dirty="0"/>
              <a:t>SENIORS HOUSING</a:t>
            </a:r>
            <a:endParaRPr lang="en-US" sz="1000" baseline="30000" dirty="0"/>
          </a:p>
        </p:txBody>
      </p:sp>
      <p:sp>
        <p:nvSpPr>
          <p:cNvPr id="5" name="TextBox 4">
            <a:extLst>
              <a:ext uri="{FF2B5EF4-FFF2-40B4-BE49-F238E27FC236}">
                <a16:creationId xmlns:a16="http://schemas.microsoft.com/office/drawing/2014/main" id="{11143C8D-7095-A892-85D3-7D88DF27902E}"/>
              </a:ext>
            </a:extLst>
          </p:cNvPr>
          <p:cNvSpPr txBox="1"/>
          <p:nvPr/>
        </p:nvSpPr>
        <p:spPr>
          <a:xfrm>
            <a:off x="5635802" y="1380226"/>
            <a:ext cx="3914745" cy="246221"/>
          </a:xfrm>
          <a:prstGeom prst="rect">
            <a:avLst/>
          </a:prstGeom>
          <a:noFill/>
        </p:spPr>
        <p:txBody>
          <a:bodyPr wrap="square" rtlCol="0">
            <a:spAutoFit/>
          </a:bodyPr>
          <a:lstStyle/>
          <a:p>
            <a:pPr algn="ctr"/>
            <a:r>
              <a:rPr lang="en-US" sz="1000" cap="all" dirty="0"/>
              <a:t>Skilled nursing</a:t>
            </a:r>
            <a:endParaRPr lang="en-US" sz="1000" baseline="30000" dirty="0"/>
          </a:p>
        </p:txBody>
      </p:sp>
      <p:grpSp>
        <p:nvGrpSpPr>
          <p:cNvPr id="12" name="Group 11">
            <a:extLst>
              <a:ext uri="{FF2B5EF4-FFF2-40B4-BE49-F238E27FC236}">
                <a16:creationId xmlns:a16="http://schemas.microsoft.com/office/drawing/2014/main" id="{9761463E-893C-613B-9446-7CFC5A68E69E}"/>
              </a:ext>
            </a:extLst>
          </p:cNvPr>
          <p:cNvGrpSpPr/>
          <p:nvPr/>
        </p:nvGrpSpPr>
        <p:grpSpPr>
          <a:xfrm>
            <a:off x="4205" y="960190"/>
            <a:ext cx="9973464" cy="292388"/>
            <a:chOff x="0" y="863212"/>
            <a:chExt cx="5948816" cy="292388"/>
          </a:xfrm>
        </p:grpSpPr>
        <p:sp>
          <p:nvSpPr>
            <p:cNvPr id="13" name="Pentagon 31">
              <a:extLst>
                <a:ext uri="{FF2B5EF4-FFF2-40B4-BE49-F238E27FC236}">
                  <a16:creationId xmlns:a16="http://schemas.microsoft.com/office/drawing/2014/main" id="{55D9DB71-781C-83A0-AF66-1AA8F5B42A69}"/>
                </a:ext>
              </a:extLst>
            </p:cNvPr>
            <p:cNvSpPr/>
            <p:nvPr/>
          </p:nvSpPr>
          <p:spPr>
            <a:xfrm>
              <a:off x="0" y="892435"/>
              <a:ext cx="5948816" cy="260113"/>
            </a:xfrm>
            <a:prstGeom prst="homePlate">
              <a:avLst/>
            </a:prstGeom>
            <a:solidFill>
              <a:srgbClr val="253C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14" name="TextBox 13">
              <a:extLst>
                <a:ext uri="{FF2B5EF4-FFF2-40B4-BE49-F238E27FC236}">
                  <a16:creationId xmlns:a16="http://schemas.microsoft.com/office/drawing/2014/main" id="{FED63553-9839-16C8-CF35-D37D3621F4BD}"/>
                </a:ext>
              </a:extLst>
            </p:cNvPr>
            <p:cNvSpPr txBox="1"/>
            <p:nvPr/>
          </p:nvSpPr>
          <p:spPr>
            <a:xfrm>
              <a:off x="1704943" y="863212"/>
              <a:ext cx="2976468" cy="292388"/>
            </a:xfrm>
            <a:prstGeom prst="rect">
              <a:avLst/>
            </a:prstGeom>
            <a:noFill/>
            <a:ln>
              <a:noFill/>
            </a:ln>
          </p:spPr>
          <p:txBody>
            <a:bodyPr wrap="square" rtlCol="0">
              <a:spAutoFit/>
            </a:bodyPr>
            <a:lstStyle/>
            <a:p>
              <a:pPr algn="ctr"/>
              <a:r>
                <a:rPr lang="en-US" sz="1300" b="1" cap="all" dirty="0">
                  <a:solidFill>
                    <a:schemeClr val="bg1"/>
                  </a:solidFill>
                  <a:latin typeface="+mj-lt"/>
                  <a:ea typeface="+mj-ea"/>
                  <a:cs typeface="+mj-cs"/>
                </a:rPr>
                <a:t>Same Property Portfolio (“SPP”) Coverage Statistics</a:t>
              </a:r>
              <a:r>
                <a:rPr lang="en-US" sz="1300" b="1" cap="all" baseline="30000" dirty="0">
                  <a:solidFill>
                    <a:schemeClr val="bg1"/>
                  </a:solidFill>
                  <a:latin typeface="+mj-lt"/>
                  <a:ea typeface="+mj-ea"/>
                  <a:cs typeface="+mj-cs"/>
                </a:rPr>
                <a:t> (1) </a:t>
              </a:r>
              <a:endParaRPr lang="en-US" sz="1300" b="1" cap="all" dirty="0">
                <a:solidFill>
                  <a:schemeClr val="bg1"/>
                </a:solidFill>
                <a:latin typeface="+mj-lt"/>
                <a:ea typeface="+mj-ea"/>
                <a:cs typeface="+mj-cs"/>
              </a:endParaRPr>
            </a:p>
          </p:txBody>
        </p:sp>
      </p:grpSp>
      <p:sp>
        <p:nvSpPr>
          <p:cNvPr id="6" name="TextBox 5">
            <a:extLst>
              <a:ext uri="{FF2B5EF4-FFF2-40B4-BE49-F238E27FC236}">
                <a16:creationId xmlns:a16="http://schemas.microsoft.com/office/drawing/2014/main" id="{986F31BE-C0DC-D8E7-0232-CB3867848B25}"/>
              </a:ext>
            </a:extLst>
          </p:cNvPr>
          <p:cNvSpPr txBox="1"/>
          <p:nvPr/>
        </p:nvSpPr>
        <p:spPr>
          <a:xfrm>
            <a:off x="549306" y="3863400"/>
            <a:ext cx="8594694" cy="323165"/>
          </a:xfrm>
          <a:prstGeom prst="rect">
            <a:avLst/>
          </a:prstGeom>
          <a:solidFill>
            <a:schemeClr val="bg1"/>
          </a:solidFill>
        </p:spPr>
        <p:txBody>
          <a:bodyPr wrap="square" rtlCol="0">
            <a:spAutoFit/>
          </a:bodyPr>
          <a:lstStyle/>
          <a:p>
            <a:pPr marL="243848" indent="-243848">
              <a:buFontTx/>
              <a:buAutoNum type="arabicParenBoth"/>
            </a:pPr>
            <a:r>
              <a:rPr lang="en-US" sz="750" dirty="0"/>
              <a:t>Information is from property level operator financial statements which are unaudited and have not been independently verified by LTC.  The same store portfolio excludes properties re-tenanted or sold after July 1, 2024; and excludes properties transitioned to LTC’s SHOP portfolio prior to December 31, 2025.</a:t>
            </a:r>
            <a:endParaRPr lang="en-US" sz="750" dirty="0">
              <a:cs typeface="Times New Roman" pitchFamily="18" charset="0"/>
            </a:endParaRPr>
          </a:p>
        </p:txBody>
      </p:sp>
      <p:graphicFrame>
        <p:nvGraphicFramePr>
          <p:cNvPr id="8" name="Chart 7">
            <a:extLst>
              <a:ext uri="{FF2B5EF4-FFF2-40B4-BE49-F238E27FC236}">
                <a16:creationId xmlns:a16="http://schemas.microsoft.com/office/drawing/2014/main" id="{70F56F36-AF1C-0E6A-E4DB-463D34C66A97}"/>
              </a:ext>
            </a:extLst>
          </p:cNvPr>
          <p:cNvGraphicFramePr>
            <a:graphicFrameLocks/>
          </p:cNvGraphicFramePr>
          <p:nvPr>
            <p:extLst>
              <p:ext uri="{D42A27DB-BD31-4B8C-83A1-F6EECF244321}">
                <p14:modId xmlns:p14="http://schemas.microsoft.com/office/powerpoint/2010/main" val="1596575434"/>
              </p:ext>
            </p:extLst>
          </p:nvPr>
        </p:nvGraphicFramePr>
        <p:xfrm>
          <a:off x="5528809" y="1628426"/>
          <a:ext cx="3892074" cy="17152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E5C469E8-A999-D8D7-681A-EA8DBB49B049}"/>
              </a:ext>
            </a:extLst>
          </p:cNvPr>
          <p:cNvGraphicFramePr>
            <a:graphicFrameLocks/>
          </p:cNvGraphicFramePr>
          <p:nvPr>
            <p:extLst>
              <p:ext uri="{D42A27DB-BD31-4B8C-83A1-F6EECF244321}">
                <p14:modId xmlns:p14="http://schemas.microsoft.com/office/powerpoint/2010/main" val="998880349"/>
              </p:ext>
            </p:extLst>
          </p:nvPr>
        </p:nvGraphicFramePr>
        <p:xfrm>
          <a:off x="711536" y="1642887"/>
          <a:ext cx="3892074" cy="1715247"/>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a:extLst>
              <a:ext uri="{FF2B5EF4-FFF2-40B4-BE49-F238E27FC236}">
                <a16:creationId xmlns:a16="http://schemas.microsoft.com/office/drawing/2014/main" id="{48D70169-CC41-BC8A-773A-7DC5B0B3D9F2}"/>
              </a:ext>
            </a:extLst>
          </p:cNvPr>
          <p:cNvSpPr txBox="1"/>
          <p:nvPr/>
        </p:nvSpPr>
        <p:spPr>
          <a:xfrm>
            <a:off x="5543015" y="3268304"/>
            <a:ext cx="4259699" cy="461665"/>
          </a:xfrm>
          <a:prstGeom prst="rect">
            <a:avLst/>
          </a:prstGeom>
          <a:solidFill>
            <a:schemeClr val="bg1"/>
          </a:solidFill>
        </p:spPr>
        <p:txBody>
          <a:bodyPr wrap="square" rtlCol="0">
            <a:spAutoFit/>
          </a:bodyPr>
          <a:lstStyle/>
          <a:p>
            <a:r>
              <a:rPr lang="en-US" sz="800" dirty="0"/>
              <a:t>SNF metrics exclude CSF, as allocated/reported by operators. Occupancy represents the average TTM occupancy. See Normalized EBITDAR and Normalized EBITDARM definitions in the Glossary.</a:t>
            </a:r>
            <a:endParaRPr lang="en-US" sz="800" dirty="0">
              <a:highlight>
                <a:srgbClr val="FFFF00"/>
              </a:highlight>
            </a:endParaRPr>
          </a:p>
        </p:txBody>
      </p:sp>
      <p:sp>
        <p:nvSpPr>
          <p:cNvPr id="11" name="TextBox 10">
            <a:extLst>
              <a:ext uri="{FF2B5EF4-FFF2-40B4-BE49-F238E27FC236}">
                <a16:creationId xmlns:a16="http://schemas.microsoft.com/office/drawing/2014/main" id="{45DFA5E9-7638-39AE-891F-2527560B31F3}"/>
              </a:ext>
            </a:extLst>
          </p:cNvPr>
          <p:cNvSpPr txBox="1"/>
          <p:nvPr/>
        </p:nvSpPr>
        <p:spPr>
          <a:xfrm>
            <a:off x="549307" y="3198807"/>
            <a:ext cx="4660868" cy="461665"/>
          </a:xfrm>
          <a:prstGeom prst="rect">
            <a:avLst/>
          </a:prstGeom>
          <a:solidFill>
            <a:schemeClr val="bg1"/>
          </a:solidFill>
        </p:spPr>
        <p:txBody>
          <a:bodyPr wrap="square" rtlCol="0">
            <a:spAutoFit/>
          </a:bodyPr>
          <a:lstStyle/>
          <a:p>
            <a:r>
              <a:rPr lang="en-US" sz="800" dirty="0"/>
              <a:t>SH metrics exclude Coronavirus Stimulus Funds (“CSF”) as allocated/reported by operators.</a:t>
            </a:r>
            <a:r>
              <a:rPr lang="en-US" sz="800" dirty="0">
                <a:solidFill>
                  <a:srgbClr val="FF0000"/>
                </a:solidFill>
              </a:rPr>
              <a:t> </a:t>
            </a:r>
            <a:r>
              <a:rPr lang="en-US" sz="800" dirty="0"/>
              <a:t>See Coronavirus Stimulus Funds definition in the Glossary. Occupancy represents the average TTM occupancy. See Normalized EBITDAR and Normalized EBITDARM definitions in the Glossary.</a:t>
            </a:r>
          </a:p>
        </p:txBody>
      </p:sp>
    </p:spTree>
    <p:extLst>
      <p:ext uri="{BB962C8B-B14F-4D97-AF65-F5344CB8AC3E}">
        <p14:creationId xmlns:p14="http://schemas.microsoft.com/office/powerpoint/2010/main" val="41375789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3">
            <a:extLst>
              <a:ext uri="{FF2B5EF4-FFF2-40B4-BE49-F238E27FC236}">
                <a16:creationId xmlns:a16="http://schemas.microsoft.com/office/drawing/2014/main" id="{6B0E23B7-5487-4A51-8D7D-2AF3CF04DB48}"/>
              </a:ext>
            </a:extLst>
          </p:cNvPr>
          <p:cNvSpPr>
            <a:spLocks noGrp="1"/>
          </p:cNvSpPr>
          <p:nvPr>
            <p:ph type="title"/>
          </p:nvPr>
        </p:nvSpPr>
        <p:spPr>
          <a:xfrm>
            <a:off x="164452" y="-76200"/>
            <a:ext cx="9601200" cy="685800"/>
          </a:xfrm>
        </p:spPr>
        <p:txBody>
          <a:bodyPr>
            <a:normAutofit/>
          </a:bodyPr>
          <a:lstStyle/>
          <a:p>
            <a:r>
              <a:rPr lang="en-US" sz="1600" cap="all" dirty="0">
                <a:solidFill>
                  <a:srgbClr val="002F86"/>
                </a:solidFill>
              </a:rPr>
              <a:t>ENTERPRISE VALUE </a:t>
            </a:r>
            <a:endParaRPr lang="en-US" sz="1600" cap="all" baseline="30000" dirty="0">
              <a:solidFill>
                <a:srgbClr val="002F86"/>
              </a:solidFill>
            </a:endParaRPr>
          </a:p>
        </p:txBody>
      </p:sp>
      <p:sp>
        <p:nvSpPr>
          <p:cNvPr id="2" name="Slide Number Placeholder 1"/>
          <p:cNvSpPr>
            <a:spLocks noGrp="1"/>
          </p:cNvSpPr>
          <p:nvPr>
            <p:ph type="sldNum" sz="quarter" idx="12"/>
          </p:nvPr>
        </p:nvSpPr>
        <p:spPr/>
        <p:txBody>
          <a:bodyPr/>
          <a:lstStyle/>
          <a:p>
            <a:fld id="{0CDE22BD-A697-449A-B32E-82B3E933C80D}" type="slidenum">
              <a:rPr lang="en-US" smtClean="0">
                <a:solidFill>
                  <a:schemeClr val="tx1"/>
                </a:solidFill>
              </a:rPr>
              <a:pPr/>
              <a:t>29</a:t>
            </a:fld>
            <a:endParaRPr lang="en-US" dirty="0">
              <a:solidFill>
                <a:schemeClr val="tx1"/>
              </a:solidFill>
            </a:endParaRPr>
          </a:p>
        </p:txBody>
      </p:sp>
      <p:sp>
        <p:nvSpPr>
          <p:cNvPr id="17" name="Rectangle 16">
            <a:extLst>
              <a:ext uri="{FF2B5EF4-FFF2-40B4-BE49-F238E27FC236}">
                <a16:creationId xmlns:a16="http://schemas.microsoft.com/office/drawing/2014/main" id="{F4D69D47-967B-4FC9-BD66-5614CA3EBA9B}"/>
              </a:ext>
            </a:extLst>
          </p:cNvPr>
          <p:cNvSpPr/>
          <p:nvPr/>
        </p:nvSpPr>
        <p:spPr>
          <a:xfrm>
            <a:off x="179692" y="516485"/>
            <a:ext cx="5306708" cy="207301"/>
          </a:xfrm>
          <a:prstGeom prst="rect">
            <a:avLst/>
          </a:prstGeom>
        </p:spPr>
        <p:txBody>
          <a:bodyPr wrap="square">
            <a:spAutoFit/>
          </a:bodyPr>
          <a:lstStyle/>
          <a:p>
            <a:pPr marL="243848" indent="-243848"/>
            <a:r>
              <a:rPr lang="en-US" sz="747" cap="all" dirty="0">
                <a:latin typeface="+mj-lt"/>
                <a:cs typeface="Times New Roman" pitchFamily="18" charset="0"/>
              </a:rPr>
              <a:t>(</a:t>
            </a:r>
            <a:r>
              <a:rPr lang="en-US" sz="700" cap="all" dirty="0">
                <a:cs typeface="Times New Roman" pitchFamily="18" charset="0"/>
              </a:rPr>
              <a:t>amounts in thousands, except per share amounts and number of shares)</a:t>
            </a:r>
            <a:endParaRPr lang="en-US" sz="747" cap="all" dirty="0">
              <a:latin typeface="+mj-lt"/>
              <a:cs typeface="Times New Roman" pitchFamily="18" charset="0"/>
            </a:endParaRPr>
          </a:p>
        </p:txBody>
      </p:sp>
      <p:pic>
        <p:nvPicPr>
          <p:cNvPr id="3" name="Picture 2" descr="3/30/20">
            <a:extLst>
              <a:ext uri="{FF2B5EF4-FFF2-40B4-BE49-F238E27FC236}">
                <a16:creationId xmlns:a16="http://schemas.microsoft.com/office/drawing/2014/main" id="{6E04B0F3-3615-4E18-AE9D-C7932A590338}"/>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295400" y="146439"/>
            <a:ext cx="810312" cy="577347"/>
          </a:xfrm>
          <a:prstGeom prst="rect">
            <a:avLst/>
          </a:prstGeom>
        </p:spPr>
      </p:pic>
      <p:grpSp>
        <p:nvGrpSpPr>
          <p:cNvPr id="6" name="Group 5">
            <a:extLst>
              <a:ext uri="{FF2B5EF4-FFF2-40B4-BE49-F238E27FC236}">
                <a16:creationId xmlns:a16="http://schemas.microsoft.com/office/drawing/2014/main" id="{2917FA51-B442-2090-3BF1-B346B0F62A29}"/>
              </a:ext>
            </a:extLst>
          </p:cNvPr>
          <p:cNvGrpSpPr/>
          <p:nvPr/>
        </p:nvGrpSpPr>
        <p:grpSpPr>
          <a:xfrm>
            <a:off x="1524000" y="5180232"/>
            <a:ext cx="6141285" cy="1215430"/>
            <a:chOff x="1678209" y="4896706"/>
            <a:chExt cx="8644700" cy="1215430"/>
          </a:xfrm>
        </p:grpSpPr>
        <p:sp>
          <p:nvSpPr>
            <p:cNvPr id="7" name="Rectangle 6">
              <a:extLst>
                <a:ext uri="{FF2B5EF4-FFF2-40B4-BE49-F238E27FC236}">
                  <a16:creationId xmlns:a16="http://schemas.microsoft.com/office/drawing/2014/main" id="{CC64A477-6F80-B85B-56F8-D48854CBF328}"/>
                </a:ext>
              </a:extLst>
            </p:cNvPr>
            <p:cNvSpPr/>
            <p:nvPr/>
          </p:nvSpPr>
          <p:spPr>
            <a:xfrm>
              <a:off x="1678209" y="5006705"/>
              <a:ext cx="8644700" cy="1105431"/>
            </a:xfrm>
            <a:prstGeom prst="rect">
              <a:avLst/>
            </a:prstGeom>
          </p:spPr>
          <p:txBody>
            <a:bodyPr wrap="square">
              <a:spAutoFit/>
            </a:bodyPr>
            <a:lstStyle/>
            <a:p>
              <a:pPr marL="243848" indent="-243848" defTabSz="992764">
                <a:spcAft>
                  <a:spcPts val="400"/>
                </a:spcAft>
                <a:buFontTx/>
                <a:buAutoNum type="arabicParenBoth"/>
                <a:defRPr/>
              </a:pPr>
              <a:r>
                <a:rPr lang="en-US" sz="750" dirty="0">
                  <a:cs typeface="Times New Roman" pitchFamily="18" charset="0"/>
                </a:rPr>
                <a:t>Subsequent to December 31, 2025, we borrowed $107,000 under our unsecured revolving line of credit. Accordingly, we have $359,863 outstanding and $240,137 available for borrowing under our unsecured revolving line of credit.  </a:t>
              </a:r>
            </a:p>
            <a:p>
              <a:pPr marL="243848" indent="-243848" defTabSz="992764">
                <a:spcAft>
                  <a:spcPts val="400"/>
                </a:spcAft>
                <a:buFontTx/>
                <a:buAutoNum type="arabicParenBoth"/>
                <a:defRPr/>
              </a:pPr>
              <a:r>
                <a:rPr lang="en-US" sz="750" dirty="0">
                  <a:cs typeface="Times New Roman" pitchFamily="18" charset="0"/>
                </a:rPr>
                <a:t>Represents outstanding balance of $200,000, net of debt issue costs of $1,787.</a:t>
              </a:r>
            </a:p>
            <a:p>
              <a:pPr marL="243848" indent="-243848" defTabSz="992764">
                <a:spcAft>
                  <a:spcPts val="400"/>
                </a:spcAft>
                <a:buFontTx/>
                <a:buAutoNum type="arabicParenBoth"/>
                <a:defRPr/>
              </a:pPr>
              <a:r>
                <a:rPr lang="en-US" sz="750" dirty="0">
                  <a:cs typeface="Times New Roman" pitchFamily="18" charset="0"/>
                </a:rPr>
                <a:t>Represents outstanding balance of $392,000, net of debt issue costs of $895. Subsequent to December 31, 2025, we repaid $5,000 in scheduled principal paydown on our senior unsecured notes.</a:t>
              </a:r>
              <a:endParaRPr lang="en-US" sz="750" dirty="0">
                <a:latin typeface="+mj-lt"/>
                <a:cs typeface="Times New Roman" pitchFamily="18" charset="0"/>
              </a:endParaRPr>
            </a:p>
            <a:p>
              <a:pPr marL="243848" indent="-243848" defTabSz="992764">
                <a:spcAft>
                  <a:spcPts val="400"/>
                </a:spcAft>
                <a:buFontTx/>
                <a:buAutoNum type="arabicParenBoth"/>
                <a:defRPr/>
              </a:pPr>
              <a:r>
                <a:rPr lang="en-US" sz="750" dirty="0">
                  <a:latin typeface="+mj-lt"/>
                  <a:cs typeface="Times New Roman" pitchFamily="18" charset="0"/>
                </a:rPr>
                <a:t>Closing price of our common stock as reported by the NYSE on March 10, 2026.</a:t>
              </a:r>
            </a:p>
            <a:p>
              <a:pPr marL="243848" indent="-243848" defTabSz="992764">
                <a:spcAft>
                  <a:spcPts val="400"/>
                </a:spcAft>
                <a:buFontTx/>
                <a:buAutoNum type="arabicParenBoth"/>
                <a:defRPr/>
              </a:pPr>
              <a:r>
                <a:rPr lang="en-US" sz="750" dirty="0">
                  <a:latin typeface="+mj-lt"/>
                  <a:cs typeface="Times New Roman" pitchFamily="18" charset="0"/>
                </a:rPr>
                <a:t>See Reconciliation of Annualized Adjusted EBITDA</a:t>
              </a:r>
              <a:r>
                <a:rPr lang="en-US" sz="750" i="1" dirty="0">
                  <a:latin typeface="+mj-lt"/>
                  <a:cs typeface="Times New Roman" pitchFamily="18" charset="0"/>
                </a:rPr>
                <a:t>re </a:t>
              </a:r>
              <a:r>
                <a:rPr lang="en-US" sz="750" dirty="0">
                  <a:latin typeface="+mj-lt"/>
                  <a:cs typeface="Times New Roman" pitchFamily="18" charset="0"/>
                </a:rPr>
                <a:t>on page </a:t>
              </a:r>
              <a:r>
                <a:rPr lang="en-US" sz="750" dirty="0">
                  <a:highlight>
                    <a:srgbClr val="FFFF00"/>
                  </a:highlight>
                  <a:latin typeface="+mj-lt"/>
                  <a:cs typeface="Times New Roman" pitchFamily="18" charset="0"/>
                </a:rPr>
                <a:t>21</a:t>
              </a:r>
              <a:r>
                <a:rPr lang="en-US" sz="750" dirty="0">
                  <a:latin typeface="+mj-lt"/>
                  <a:cs typeface="Times New Roman" pitchFamily="18" charset="0"/>
                </a:rPr>
                <a:t>. </a:t>
              </a:r>
            </a:p>
          </p:txBody>
        </p:sp>
        <p:cxnSp>
          <p:nvCxnSpPr>
            <p:cNvPr id="8" name="Straight Connector 7">
              <a:extLst>
                <a:ext uri="{FF2B5EF4-FFF2-40B4-BE49-F238E27FC236}">
                  <a16:creationId xmlns:a16="http://schemas.microsoft.com/office/drawing/2014/main" id="{91EF0A33-136A-C51D-F6B9-813D3BAB2D37}"/>
                </a:ext>
              </a:extLst>
            </p:cNvPr>
            <p:cNvCxnSpPr/>
            <p:nvPr/>
          </p:nvCxnSpPr>
          <p:spPr>
            <a:xfrm>
              <a:off x="1780952" y="4896706"/>
              <a:ext cx="33324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0" name="Picture 9">
            <a:extLst>
              <a:ext uri="{FF2B5EF4-FFF2-40B4-BE49-F238E27FC236}">
                <a16:creationId xmlns:a16="http://schemas.microsoft.com/office/drawing/2014/main" id="{A0AA3DD7-AAF8-CD9B-8612-3E1D15055533}"/>
              </a:ext>
            </a:extLst>
          </p:cNvPr>
          <p:cNvPicPr>
            <a:picLocks noChangeAspect="1"/>
          </p:cNvPicPr>
          <p:nvPr/>
        </p:nvPicPr>
        <p:blipFill>
          <a:blip r:embed="rId5"/>
          <a:stretch>
            <a:fillRect/>
          </a:stretch>
        </p:blipFill>
        <p:spPr>
          <a:xfrm>
            <a:off x="1600200" y="832944"/>
            <a:ext cx="7117080" cy="4123944"/>
          </a:xfrm>
          <a:prstGeom prst="rect">
            <a:avLst/>
          </a:prstGeom>
        </p:spPr>
      </p:pic>
    </p:spTree>
    <p:extLst>
      <p:ext uri="{BB962C8B-B14F-4D97-AF65-F5344CB8AC3E}">
        <p14:creationId xmlns:p14="http://schemas.microsoft.com/office/powerpoint/2010/main" val="3569267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Chart 25">
            <a:extLst>
              <a:ext uri="{FF2B5EF4-FFF2-40B4-BE49-F238E27FC236}">
                <a16:creationId xmlns:a16="http://schemas.microsoft.com/office/drawing/2014/main" id="{A488C830-0C1D-7BCC-31DC-44B0FD560D59}"/>
              </a:ext>
            </a:extLst>
          </p:cNvPr>
          <p:cNvGraphicFramePr>
            <a:graphicFrameLocks noChangeAspect="1"/>
          </p:cNvGraphicFramePr>
          <p:nvPr>
            <p:extLst>
              <p:ext uri="{D42A27DB-BD31-4B8C-83A1-F6EECF244321}">
                <p14:modId xmlns:p14="http://schemas.microsoft.com/office/powerpoint/2010/main" val="3095887442"/>
              </p:ext>
            </p:extLst>
          </p:nvPr>
        </p:nvGraphicFramePr>
        <p:xfrm>
          <a:off x="2140842" y="1144102"/>
          <a:ext cx="6012558" cy="2547789"/>
        </p:xfrm>
        <a:graphic>
          <a:graphicData uri="http://schemas.openxmlformats.org/drawingml/2006/chart">
            <c:chart xmlns:c="http://schemas.openxmlformats.org/drawingml/2006/chart" xmlns:r="http://schemas.openxmlformats.org/officeDocument/2006/relationships" r:id="rId3"/>
          </a:graphicData>
        </a:graphic>
      </p:graphicFrame>
      <p:sp>
        <p:nvSpPr>
          <p:cNvPr id="21" name="Title 3">
            <a:extLst>
              <a:ext uri="{FF2B5EF4-FFF2-40B4-BE49-F238E27FC236}">
                <a16:creationId xmlns:a16="http://schemas.microsoft.com/office/drawing/2014/main" id="{63F0E6F2-5245-44CB-AA65-4558D494C941}"/>
              </a:ext>
            </a:extLst>
          </p:cNvPr>
          <p:cNvSpPr>
            <a:spLocks noGrp="1"/>
          </p:cNvSpPr>
          <p:nvPr>
            <p:ph type="title"/>
          </p:nvPr>
        </p:nvSpPr>
        <p:spPr>
          <a:xfrm>
            <a:off x="149860" y="-76200"/>
            <a:ext cx="9601200" cy="685800"/>
          </a:xfrm>
        </p:spPr>
        <p:txBody>
          <a:bodyPr>
            <a:normAutofit/>
          </a:bodyPr>
          <a:lstStyle/>
          <a:p>
            <a:r>
              <a:rPr lang="en-US" sz="1600" cap="all" dirty="0">
                <a:solidFill>
                  <a:srgbClr val="002F86"/>
                </a:solidFill>
              </a:rPr>
              <a:t>DEBT METRICS</a:t>
            </a:r>
            <a:endParaRPr lang="en-US" sz="1600" cap="all" baseline="30000" dirty="0">
              <a:solidFill>
                <a:srgbClr val="002F86"/>
              </a:solidFill>
            </a:endParaRPr>
          </a:p>
        </p:txBody>
      </p:sp>
      <p:sp>
        <p:nvSpPr>
          <p:cNvPr id="3" name="Slide Number Placeholder 2"/>
          <p:cNvSpPr>
            <a:spLocks noGrp="1"/>
          </p:cNvSpPr>
          <p:nvPr>
            <p:ph type="sldNum" sz="quarter" idx="12"/>
          </p:nvPr>
        </p:nvSpPr>
        <p:spPr/>
        <p:txBody>
          <a:bodyPr/>
          <a:lstStyle/>
          <a:p>
            <a:fld id="{0CDE22BD-A697-449A-B32E-82B3E933C80D}" type="slidenum">
              <a:rPr lang="en-US" smtClean="0"/>
              <a:pPr/>
              <a:t>30</a:t>
            </a:fld>
            <a:endParaRPr lang="en-US" dirty="0"/>
          </a:p>
        </p:txBody>
      </p:sp>
      <p:sp>
        <p:nvSpPr>
          <p:cNvPr id="19" name="Rectangle 18">
            <a:extLst>
              <a:ext uri="{FF2B5EF4-FFF2-40B4-BE49-F238E27FC236}">
                <a16:creationId xmlns:a16="http://schemas.microsoft.com/office/drawing/2014/main" id="{3154E952-D943-4116-A32A-96CAB2D7A639}"/>
              </a:ext>
            </a:extLst>
          </p:cNvPr>
          <p:cNvSpPr/>
          <p:nvPr/>
        </p:nvSpPr>
        <p:spPr>
          <a:xfrm>
            <a:off x="179692" y="516485"/>
            <a:ext cx="3554107" cy="207301"/>
          </a:xfrm>
          <a:prstGeom prst="rect">
            <a:avLst/>
          </a:prstGeom>
        </p:spPr>
        <p:txBody>
          <a:bodyPr wrap="square">
            <a:spAutoFit/>
          </a:bodyPr>
          <a:lstStyle/>
          <a:p>
            <a:pPr marL="243848" indent="-243848"/>
            <a:r>
              <a:rPr lang="en-US" sz="700" cap="all" dirty="0">
                <a:latin typeface="+mj-lt"/>
                <a:cs typeface="Times New Roman" pitchFamily="18" charset="0"/>
              </a:rPr>
              <a:t>(</a:t>
            </a:r>
            <a:r>
              <a:rPr lang="en-US" sz="700" cap="all" dirty="0">
                <a:cs typeface="Times New Roman" pitchFamily="18" charset="0"/>
              </a:rPr>
              <a:t>dollar amounts in thousands)</a:t>
            </a:r>
            <a:endParaRPr lang="en-US" sz="700" cap="all" dirty="0">
              <a:latin typeface="+mj-lt"/>
              <a:cs typeface="Times New Roman" pitchFamily="18" charset="0"/>
            </a:endParaRPr>
          </a:p>
        </p:txBody>
      </p:sp>
      <p:sp>
        <p:nvSpPr>
          <p:cNvPr id="11" name="TextBox 10">
            <a:extLst>
              <a:ext uri="{FF2B5EF4-FFF2-40B4-BE49-F238E27FC236}">
                <a16:creationId xmlns:a16="http://schemas.microsoft.com/office/drawing/2014/main" id="{E3C42485-AF59-CB3F-40A1-DA69223EFA3E}"/>
              </a:ext>
            </a:extLst>
          </p:cNvPr>
          <p:cNvSpPr txBox="1"/>
          <p:nvPr/>
        </p:nvSpPr>
        <p:spPr>
          <a:xfrm>
            <a:off x="-1830426" y="4306476"/>
            <a:ext cx="1580322" cy="600164"/>
          </a:xfrm>
          <a:prstGeom prst="rect">
            <a:avLst/>
          </a:prstGeom>
          <a:solidFill>
            <a:srgbClr val="FF0000"/>
          </a:solidFill>
        </p:spPr>
        <p:txBody>
          <a:bodyPr wrap="square" rtlCol="0">
            <a:spAutoFit/>
          </a:bodyPr>
          <a:lstStyle/>
          <a:p>
            <a:r>
              <a:rPr lang="en-US" sz="1100" dirty="0">
                <a:solidFill>
                  <a:schemeClr val="bg1"/>
                </a:solidFill>
              </a:rPr>
              <a:t>Leverage Ratios – found in </a:t>
            </a:r>
          </a:p>
          <a:p>
            <a:r>
              <a:rPr lang="en-US" sz="1100" dirty="0">
                <a:solidFill>
                  <a:schemeClr val="bg1"/>
                </a:solidFill>
              </a:rPr>
              <a:t>Fin Data Summary Tab</a:t>
            </a:r>
          </a:p>
        </p:txBody>
      </p:sp>
      <p:sp>
        <p:nvSpPr>
          <p:cNvPr id="12" name="TextBox 11">
            <a:extLst>
              <a:ext uri="{FF2B5EF4-FFF2-40B4-BE49-F238E27FC236}">
                <a16:creationId xmlns:a16="http://schemas.microsoft.com/office/drawing/2014/main" id="{D12DE76E-0BE7-719B-79AB-322C8875A0F9}"/>
              </a:ext>
            </a:extLst>
          </p:cNvPr>
          <p:cNvSpPr txBox="1"/>
          <p:nvPr/>
        </p:nvSpPr>
        <p:spPr>
          <a:xfrm>
            <a:off x="10319989" y="4434799"/>
            <a:ext cx="1597027" cy="600164"/>
          </a:xfrm>
          <a:prstGeom prst="rect">
            <a:avLst/>
          </a:prstGeom>
          <a:solidFill>
            <a:srgbClr val="FF0000"/>
          </a:solidFill>
        </p:spPr>
        <p:txBody>
          <a:bodyPr wrap="square" rtlCol="0">
            <a:spAutoFit/>
          </a:bodyPr>
          <a:lstStyle/>
          <a:p>
            <a:r>
              <a:rPr lang="en-US" sz="1100" dirty="0">
                <a:solidFill>
                  <a:schemeClr val="bg1"/>
                </a:solidFill>
              </a:rPr>
              <a:t>Coverage Ratios – found in </a:t>
            </a:r>
          </a:p>
          <a:p>
            <a:r>
              <a:rPr lang="en-US" sz="1100" dirty="0">
                <a:solidFill>
                  <a:schemeClr val="bg1"/>
                </a:solidFill>
              </a:rPr>
              <a:t>Annlzd EBITDAre Tab</a:t>
            </a:r>
          </a:p>
        </p:txBody>
      </p:sp>
      <p:sp>
        <p:nvSpPr>
          <p:cNvPr id="20" name="Round Same Side Corner Rectangle 14">
            <a:extLst>
              <a:ext uri="{FF2B5EF4-FFF2-40B4-BE49-F238E27FC236}">
                <a16:creationId xmlns:a16="http://schemas.microsoft.com/office/drawing/2014/main" id="{CCBAFB98-27AA-0C83-97AE-0376E7D84143}"/>
              </a:ext>
            </a:extLst>
          </p:cNvPr>
          <p:cNvSpPr/>
          <p:nvPr/>
        </p:nvSpPr>
        <p:spPr>
          <a:xfrm>
            <a:off x="1975460" y="821300"/>
            <a:ext cx="6151415" cy="322347"/>
          </a:xfrm>
          <a:prstGeom prst="round2SameRect">
            <a:avLst>
              <a:gd name="adj1" fmla="val 50000"/>
              <a:gd name="adj2" fmla="val 0"/>
            </a:avLst>
          </a:prstGeom>
          <a:solidFill>
            <a:srgbClr val="253C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t>LINE OF CREDIT LIQUIDITY</a:t>
            </a:r>
          </a:p>
        </p:txBody>
      </p:sp>
      <p:sp>
        <p:nvSpPr>
          <p:cNvPr id="16" name="Rectangle 15">
            <a:extLst>
              <a:ext uri="{FF2B5EF4-FFF2-40B4-BE49-F238E27FC236}">
                <a16:creationId xmlns:a16="http://schemas.microsoft.com/office/drawing/2014/main" id="{EA638700-58BE-7E4E-D759-6F664839D1BB}"/>
              </a:ext>
            </a:extLst>
          </p:cNvPr>
          <p:cNvSpPr/>
          <p:nvPr/>
        </p:nvSpPr>
        <p:spPr>
          <a:xfrm>
            <a:off x="7467600" y="3333533"/>
            <a:ext cx="304800" cy="207749"/>
          </a:xfrm>
          <a:prstGeom prst="rect">
            <a:avLst/>
          </a:prstGeom>
        </p:spPr>
        <p:txBody>
          <a:bodyPr wrap="square">
            <a:spAutoFit/>
          </a:bodyPr>
          <a:lstStyle/>
          <a:p>
            <a:pPr defTabSz="992764">
              <a:spcAft>
                <a:spcPts val="400"/>
              </a:spcAft>
              <a:defRPr/>
            </a:pPr>
            <a:r>
              <a:rPr lang="en-US" sz="750" dirty="0">
                <a:latin typeface="+mj-lt"/>
                <a:cs typeface="Times New Roman" pitchFamily="18" charset="0"/>
              </a:rPr>
              <a:t>(1)</a:t>
            </a:r>
          </a:p>
        </p:txBody>
      </p:sp>
      <p:grpSp>
        <p:nvGrpSpPr>
          <p:cNvPr id="15" name="Group 14">
            <a:extLst>
              <a:ext uri="{FF2B5EF4-FFF2-40B4-BE49-F238E27FC236}">
                <a16:creationId xmlns:a16="http://schemas.microsoft.com/office/drawing/2014/main" id="{9CAE296A-B221-C09C-5DE6-163F00682152}"/>
              </a:ext>
            </a:extLst>
          </p:cNvPr>
          <p:cNvGrpSpPr/>
          <p:nvPr/>
        </p:nvGrpSpPr>
        <p:grpSpPr>
          <a:xfrm>
            <a:off x="0" y="4382172"/>
            <a:ext cx="3313355" cy="292388"/>
            <a:chOff x="0" y="874599"/>
            <a:chExt cx="5948816" cy="292388"/>
          </a:xfrm>
        </p:grpSpPr>
        <p:sp>
          <p:nvSpPr>
            <p:cNvPr id="17" name="Pentagon 31">
              <a:extLst>
                <a:ext uri="{FF2B5EF4-FFF2-40B4-BE49-F238E27FC236}">
                  <a16:creationId xmlns:a16="http://schemas.microsoft.com/office/drawing/2014/main" id="{6B049236-EE80-D5FA-FE36-2DE8F76E0913}"/>
                </a:ext>
              </a:extLst>
            </p:cNvPr>
            <p:cNvSpPr/>
            <p:nvPr/>
          </p:nvSpPr>
          <p:spPr>
            <a:xfrm>
              <a:off x="0" y="892435"/>
              <a:ext cx="5948816" cy="260113"/>
            </a:xfrm>
            <a:prstGeom prst="homePlate">
              <a:avLst/>
            </a:prstGeom>
            <a:solidFill>
              <a:srgbClr val="253C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2" name="TextBox 21">
              <a:extLst>
                <a:ext uri="{FF2B5EF4-FFF2-40B4-BE49-F238E27FC236}">
                  <a16:creationId xmlns:a16="http://schemas.microsoft.com/office/drawing/2014/main" id="{F27CDBD6-9AA3-E251-3A22-2DD2C84B30B8}"/>
                </a:ext>
              </a:extLst>
            </p:cNvPr>
            <p:cNvSpPr txBox="1"/>
            <p:nvPr/>
          </p:nvSpPr>
          <p:spPr>
            <a:xfrm>
              <a:off x="670288" y="874599"/>
              <a:ext cx="5278528" cy="292388"/>
            </a:xfrm>
            <a:prstGeom prst="rect">
              <a:avLst/>
            </a:prstGeom>
            <a:noFill/>
            <a:ln>
              <a:noFill/>
            </a:ln>
          </p:spPr>
          <p:txBody>
            <a:bodyPr wrap="square" rtlCol="0">
              <a:spAutoFit/>
            </a:bodyPr>
            <a:lstStyle/>
            <a:p>
              <a:r>
                <a:rPr lang="en-US" sz="1300" b="1" cap="all" dirty="0">
                  <a:solidFill>
                    <a:schemeClr val="bg1"/>
                  </a:solidFill>
                  <a:latin typeface="+mj-lt"/>
                  <a:ea typeface="+mj-ea"/>
                  <a:cs typeface="+mj-cs"/>
                </a:rPr>
                <a:t>LEVERAGE RATIOS</a:t>
              </a:r>
              <a:endParaRPr lang="en-US" sz="1200" b="1" cap="all" baseline="30000" dirty="0">
                <a:solidFill>
                  <a:schemeClr val="bg1"/>
                </a:solidFill>
              </a:endParaRPr>
            </a:p>
          </p:txBody>
        </p:sp>
      </p:grpSp>
      <p:grpSp>
        <p:nvGrpSpPr>
          <p:cNvPr id="23" name="Group 22">
            <a:extLst>
              <a:ext uri="{FF2B5EF4-FFF2-40B4-BE49-F238E27FC236}">
                <a16:creationId xmlns:a16="http://schemas.microsoft.com/office/drawing/2014/main" id="{5E88E670-8E06-433F-47A3-E0A7E32BBB5E}"/>
              </a:ext>
            </a:extLst>
          </p:cNvPr>
          <p:cNvGrpSpPr/>
          <p:nvPr/>
        </p:nvGrpSpPr>
        <p:grpSpPr>
          <a:xfrm rot="10800000">
            <a:off x="6375918" y="4375599"/>
            <a:ext cx="3670997" cy="292388"/>
            <a:chOff x="0" y="879165"/>
            <a:chExt cx="5948816" cy="292388"/>
          </a:xfrm>
        </p:grpSpPr>
        <p:sp>
          <p:nvSpPr>
            <p:cNvPr id="24" name="Pentagon 31">
              <a:extLst>
                <a:ext uri="{FF2B5EF4-FFF2-40B4-BE49-F238E27FC236}">
                  <a16:creationId xmlns:a16="http://schemas.microsoft.com/office/drawing/2014/main" id="{3DAEFF3A-915F-E802-7F08-D7ACBC04872B}"/>
                </a:ext>
              </a:extLst>
            </p:cNvPr>
            <p:cNvSpPr/>
            <p:nvPr/>
          </p:nvSpPr>
          <p:spPr>
            <a:xfrm>
              <a:off x="0" y="892435"/>
              <a:ext cx="5948816" cy="260113"/>
            </a:xfrm>
            <a:prstGeom prst="homePlate">
              <a:avLst/>
            </a:prstGeom>
            <a:solidFill>
              <a:srgbClr val="253C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5" name="TextBox 24">
              <a:extLst>
                <a:ext uri="{FF2B5EF4-FFF2-40B4-BE49-F238E27FC236}">
                  <a16:creationId xmlns:a16="http://schemas.microsoft.com/office/drawing/2014/main" id="{E6994E17-C555-E0FC-5C0F-31D424B7E8A3}"/>
                </a:ext>
              </a:extLst>
            </p:cNvPr>
            <p:cNvSpPr txBox="1"/>
            <p:nvPr/>
          </p:nvSpPr>
          <p:spPr>
            <a:xfrm rot="10800000">
              <a:off x="856479" y="879165"/>
              <a:ext cx="4897030" cy="292388"/>
            </a:xfrm>
            <a:prstGeom prst="rect">
              <a:avLst/>
            </a:prstGeom>
            <a:noFill/>
            <a:ln>
              <a:noFill/>
            </a:ln>
          </p:spPr>
          <p:txBody>
            <a:bodyPr wrap="square" rtlCol="0">
              <a:spAutoFit/>
            </a:bodyPr>
            <a:lstStyle/>
            <a:p>
              <a:pPr algn="r"/>
              <a:r>
                <a:rPr lang="en-US" sz="1300" b="1" cap="all" dirty="0">
                  <a:solidFill>
                    <a:schemeClr val="bg1"/>
                  </a:solidFill>
                  <a:latin typeface="+mj-lt"/>
                  <a:ea typeface="+mj-ea"/>
                  <a:cs typeface="+mj-cs"/>
                </a:rPr>
                <a:t>COVERAGE RATIOS</a:t>
              </a:r>
              <a:endParaRPr lang="en-US" sz="1200" b="1" baseline="30000" dirty="0">
                <a:solidFill>
                  <a:schemeClr val="bg1"/>
                </a:solidFill>
              </a:endParaRPr>
            </a:p>
          </p:txBody>
        </p:sp>
      </p:grpSp>
      <p:graphicFrame>
        <p:nvGraphicFramePr>
          <p:cNvPr id="27" name="Chart 26">
            <a:extLst>
              <a:ext uri="{FF2B5EF4-FFF2-40B4-BE49-F238E27FC236}">
                <a16:creationId xmlns:a16="http://schemas.microsoft.com/office/drawing/2014/main" id="{7A4FE800-FE12-674A-166D-88E3FD82E32C}"/>
              </a:ext>
            </a:extLst>
          </p:cNvPr>
          <p:cNvGraphicFramePr/>
          <p:nvPr>
            <p:extLst>
              <p:ext uri="{D42A27DB-BD31-4B8C-83A1-F6EECF244321}">
                <p14:modId xmlns:p14="http://schemas.microsoft.com/office/powerpoint/2010/main" val="1762001327"/>
              </p:ext>
            </p:extLst>
          </p:nvPr>
        </p:nvGraphicFramePr>
        <p:xfrm>
          <a:off x="95250" y="4813614"/>
          <a:ext cx="4655865" cy="223229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8" name="Chart 27">
            <a:extLst>
              <a:ext uri="{FF2B5EF4-FFF2-40B4-BE49-F238E27FC236}">
                <a16:creationId xmlns:a16="http://schemas.microsoft.com/office/drawing/2014/main" id="{E99BDF73-7D74-663B-A435-4B07F1FD2664}"/>
              </a:ext>
            </a:extLst>
          </p:cNvPr>
          <p:cNvGraphicFramePr/>
          <p:nvPr>
            <p:extLst>
              <p:ext uri="{D42A27DB-BD31-4B8C-83A1-F6EECF244321}">
                <p14:modId xmlns:p14="http://schemas.microsoft.com/office/powerpoint/2010/main" val="922664967"/>
              </p:ext>
            </p:extLst>
          </p:nvPr>
        </p:nvGraphicFramePr>
        <p:xfrm>
          <a:off x="5402535" y="4794546"/>
          <a:ext cx="4655865" cy="2232299"/>
        </p:xfrm>
        <a:graphic>
          <a:graphicData uri="http://schemas.openxmlformats.org/drawingml/2006/chart">
            <c:chart xmlns:c="http://schemas.openxmlformats.org/drawingml/2006/chart" xmlns:r="http://schemas.openxmlformats.org/officeDocument/2006/relationships" r:id="rId5"/>
          </a:graphicData>
        </a:graphic>
      </p:graphicFrame>
      <p:sp>
        <p:nvSpPr>
          <p:cNvPr id="29" name="TextBox 28">
            <a:extLst>
              <a:ext uri="{FF2B5EF4-FFF2-40B4-BE49-F238E27FC236}">
                <a16:creationId xmlns:a16="http://schemas.microsoft.com/office/drawing/2014/main" id="{A8FF2686-DD34-B0D1-A97F-CB559ABC076C}"/>
              </a:ext>
            </a:extLst>
          </p:cNvPr>
          <p:cNvSpPr txBox="1"/>
          <p:nvPr/>
        </p:nvSpPr>
        <p:spPr>
          <a:xfrm>
            <a:off x="2226145" y="3744921"/>
            <a:ext cx="5504322" cy="323165"/>
          </a:xfrm>
          <a:prstGeom prst="rect">
            <a:avLst/>
          </a:prstGeom>
          <a:noFill/>
        </p:spPr>
        <p:txBody>
          <a:bodyPr wrap="square">
            <a:spAutoFit/>
          </a:bodyPr>
          <a:lstStyle/>
          <a:p>
            <a:pPr marL="243848" indent="-243848" defTabSz="992764">
              <a:spcAft>
                <a:spcPts val="400"/>
              </a:spcAft>
              <a:buFontTx/>
              <a:buAutoNum type="arabicParenBoth"/>
              <a:defRPr/>
            </a:pPr>
            <a:r>
              <a:rPr lang="en-US" sz="750" dirty="0">
                <a:cs typeface="Times New Roman" pitchFamily="18" charset="0"/>
              </a:rPr>
              <a:t>Subsequent to December 31, 2025, we borrowed $107,000 under our unsecured revolving line of credit. Accordingly, we have $359,863 outstanding and $240,137 available for borrowing under our unsecured revolving line of credit.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3">
            <a:extLst>
              <a:ext uri="{FF2B5EF4-FFF2-40B4-BE49-F238E27FC236}">
                <a16:creationId xmlns:a16="http://schemas.microsoft.com/office/drawing/2014/main" id="{1A3FF940-74E4-4F8F-835F-BE38794F3F4E}"/>
              </a:ext>
            </a:extLst>
          </p:cNvPr>
          <p:cNvSpPr>
            <a:spLocks noGrp="1"/>
          </p:cNvSpPr>
          <p:nvPr>
            <p:ph type="title"/>
          </p:nvPr>
        </p:nvSpPr>
        <p:spPr>
          <a:xfrm>
            <a:off x="152400" y="-76200"/>
            <a:ext cx="9601200" cy="685800"/>
          </a:xfrm>
        </p:spPr>
        <p:txBody>
          <a:bodyPr>
            <a:normAutofit/>
          </a:bodyPr>
          <a:lstStyle/>
          <a:p>
            <a:r>
              <a:rPr lang="en-US" sz="1600" cap="all" dirty="0">
                <a:solidFill>
                  <a:srgbClr val="002F86"/>
                </a:solidFill>
              </a:rPr>
              <a:t>DEBT MATURITY</a:t>
            </a:r>
            <a:endParaRPr lang="en-US" sz="1600" cap="all" baseline="30000" dirty="0">
              <a:solidFill>
                <a:srgbClr val="002F86"/>
              </a:solidFill>
            </a:endParaRPr>
          </a:p>
        </p:txBody>
      </p:sp>
      <p:sp>
        <p:nvSpPr>
          <p:cNvPr id="3" name="Slide Number Placeholder 2"/>
          <p:cNvSpPr>
            <a:spLocks noGrp="1"/>
          </p:cNvSpPr>
          <p:nvPr>
            <p:ph type="sldNum" sz="quarter" idx="12"/>
          </p:nvPr>
        </p:nvSpPr>
        <p:spPr/>
        <p:txBody>
          <a:bodyPr/>
          <a:lstStyle/>
          <a:p>
            <a:fld id="{0CDE22BD-A697-449A-B32E-82B3E933C80D}" type="slidenum">
              <a:rPr lang="en-US" smtClean="0"/>
              <a:pPr/>
              <a:t>31</a:t>
            </a:fld>
            <a:endParaRPr lang="en-US" dirty="0"/>
          </a:p>
        </p:txBody>
      </p:sp>
      <p:sp>
        <p:nvSpPr>
          <p:cNvPr id="18" name="Rectangle 17">
            <a:extLst>
              <a:ext uri="{FF2B5EF4-FFF2-40B4-BE49-F238E27FC236}">
                <a16:creationId xmlns:a16="http://schemas.microsoft.com/office/drawing/2014/main" id="{B1064CE1-0292-4538-9551-6BD48433BAEA}"/>
              </a:ext>
            </a:extLst>
          </p:cNvPr>
          <p:cNvSpPr/>
          <p:nvPr/>
        </p:nvSpPr>
        <p:spPr>
          <a:xfrm>
            <a:off x="179692" y="516485"/>
            <a:ext cx="3554107" cy="207301"/>
          </a:xfrm>
          <a:prstGeom prst="rect">
            <a:avLst/>
          </a:prstGeom>
        </p:spPr>
        <p:txBody>
          <a:bodyPr wrap="square">
            <a:spAutoFit/>
          </a:bodyPr>
          <a:lstStyle/>
          <a:p>
            <a:r>
              <a:rPr lang="en-US" sz="700" cap="all" dirty="0">
                <a:cs typeface="Times New Roman" pitchFamily="18" charset="0"/>
              </a:rPr>
              <a:t>(AS OF DECEMBER 31, 2025, dollar amounts in thousands)</a:t>
            </a:r>
            <a:endParaRPr lang="en-US" sz="700" cap="all" dirty="0"/>
          </a:p>
        </p:txBody>
      </p:sp>
      <p:graphicFrame>
        <p:nvGraphicFramePr>
          <p:cNvPr id="4" name="Object 3">
            <a:extLst>
              <a:ext uri="{FF2B5EF4-FFF2-40B4-BE49-F238E27FC236}">
                <a16:creationId xmlns:a16="http://schemas.microsoft.com/office/drawing/2014/main" id="{93269A3C-7CBF-DBBB-B803-85176217D3C5}"/>
              </a:ext>
            </a:extLst>
          </p:cNvPr>
          <p:cNvGraphicFramePr>
            <a:graphicFrameLocks noChangeAspect="1"/>
          </p:cNvGraphicFramePr>
          <p:nvPr>
            <p:extLst>
              <p:ext uri="{D42A27DB-BD31-4B8C-83A1-F6EECF244321}">
                <p14:modId xmlns:p14="http://schemas.microsoft.com/office/powerpoint/2010/main" val="1409365883"/>
              </p:ext>
            </p:extLst>
          </p:nvPr>
        </p:nvGraphicFramePr>
        <p:xfrm>
          <a:off x="360165" y="866335"/>
          <a:ext cx="5632450" cy="2516188"/>
        </p:xfrm>
        <a:graphic>
          <a:graphicData uri="http://schemas.openxmlformats.org/presentationml/2006/ole">
            <mc:AlternateContent xmlns:mc="http://schemas.openxmlformats.org/markup-compatibility/2006">
              <mc:Choice xmlns:v="urn:schemas-microsoft-com:vml" Requires="v">
                <p:oleObj name="Worksheet" r:id="rId3" imgW="5991315" imgH="2676358" progId="Excel.Sheet.12">
                  <p:link/>
                </p:oleObj>
              </mc:Choice>
              <mc:Fallback>
                <p:oleObj name="Worksheet" r:id="rId3" imgW="5991315" imgH="2676358" progId="Excel.Sheet.12">
                  <p:link/>
                  <p:pic>
                    <p:nvPicPr>
                      <p:cNvPr id="4" name="Object 3">
                        <a:extLst>
                          <a:ext uri="{FF2B5EF4-FFF2-40B4-BE49-F238E27FC236}">
                            <a16:creationId xmlns:a16="http://schemas.microsoft.com/office/drawing/2014/main" id="{93269A3C-7CBF-DBBB-B803-85176217D3C5}"/>
                          </a:ext>
                        </a:extLst>
                      </p:cNvPr>
                      <p:cNvPicPr/>
                      <p:nvPr/>
                    </p:nvPicPr>
                    <p:blipFill>
                      <a:blip r:embed="rId4"/>
                      <a:stretch>
                        <a:fillRect/>
                      </a:stretch>
                    </p:blipFill>
                    <p:spPr>
                      <a:xfrm>
                        <a:off x="360165" y="866335"/>
                        <a:ext cx="5632450" cy="2516188"/>
                      </a:xfrm>
                      <a:prstGeom prst="rect">
                        <a:avLst/>
                      </a:prstGeom>
                    </p:spPr>
                  </p:pic>
                </p:oleObj>
              </mc:Fallback>
            </mc:AlternateContent>
          </a:graphicData>
        </a:graphic>
      </p:graphicFrame>
      <p:graphicFrame>
        <p:nvGraphicFramePr>
          <p:cNvPr id="5" name="Chart 4">
            <a:extLst>
              <a:ext uri="{FF2B5EF4-FFF2-40B4-BE49-F238E27FC236}">
                <a16:creationId xmlns:a16="http://schemas.microsoft.com/office/drawing/2014/main" id="{EB0AE1D7-12B8-6275-DE1D-76727B61ED07}"/>
              </a:ext>
            </a:extLst>
          </p:cNvPr>
          <p:cNvGraphicFramePr/>
          <p:nvPr>
            <p:extLst>
              <p:ext uri="{D42A27DB-BD31-4B8C-83A1-F6EECF244321}">
                <p14:modId xmlns:p14="http://schemas.microsoft.com/office/powerpoint/2010/main" val="2006973259"/>
              </p:ext>
            </p:extLst>
          </p:nvPr>
        </p:nvGraphicFramePr>
        <p:xfrm>
          <a:off x="1322206" y="4345969"/>
          <a:ext cx="7553326" cy="258501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Chart 7">
            <a:extLst>
              <a:ext uri="{FF2B5EF4-FFF2-40B4-BE49-F238E27FC236}">
                <a16:creationId xmlns:a16="http://schemas.microsoft.com/office/drawing/2014/main" id="{7ADAD0EE-0DD9-B4B0-AEF8-67117AC2C149}"/>
              </a:ext>
            </a:extLst>
          </p:cNvPr>
          <p:cNvGraphicFramePr/>
          <p:nvPr>
            <p:extLst>
              <p:ext uri="{D42A27DB-BD31-4B8C-83A1-F6EECF244321}">
                <p14:modId xmlns:p14="http://schemas.microsoft.com/office/powerpoint/2010/main" val="1923818522"/>
              </p:ext>
            </p:extLst>
          </p:nvPr>
        </p:nvGraphicFramePr>
        <p:xfrm>
          <a:off x="6054693" y="866335"/>
          <a:ext cx="3805084" cy="3371190"/>
        </p:xfrm>
        <a:graphic>
          <a:graphicData uri="http://schemas.openxmlformats.org/drawingml/2006/chart">
            <c:chart xmlns:c="http://schemas.openxmlformats.org/drawingml/2006/chart" xmlns:r="http://schemas.openxmlformats.org/officeDocument/2006/relationships" r:id="rId6"/>
          </a:graphicData>
        </a:graphic>
      </p:graphicFrame>
      <p:sp>
        <p:nvSpPr>
          <p:cNvPr id="9" name="Round Same Side Corner Rectangle 14">
            <a:extLst>
              <a:ext uri="{FF2B5EF4-FFF2-40B4-BE49-F238E27FC236}">
                <a16:creationId xmlns:a16="http://schemas.microsoft.com/office/drawing/2014/main" id="{45CE2C80-8EE2-B272-33BC-C3EC80DC2CA4}"/>
              </a:ext>
            </a:extLst>
          </p:cNvPr>
          <p:cNvSpPr/>
          <p:nvPr/>
        </p:nvSpPr>
        <p:spPr>
          <a:xfrm>
            <a:off x="6822159" y="981477"/>
            <a:ext cx="2589687" cy="322347"/>
          </a:xfrm>
          <a:prstGeom prst="round2SameRect">
            <a:avLst>
              <a:gd name="adj1" fmla="val 50000"/>
              <a:gd name="adj2" fmla="val 0"/>
            </a:avLst>
          </a:prstGeom>
          <a:solidFill>
            <a:srgbClr val="253C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DEBT STRUCTURE </a:t>
            </a:r>
            <a:r>
              <a:rPr lang="en-US" sz="1200" b="1" baseline="30000" dirty="0"/>
              <a:t>(2)</a:t>
            </a:r>
          </a:p>
        </p:txBody>
      </p:sp>
      <p:sp>
        <p:nvSpPr>
          <p:cNvPr id="10" name="Rectangle 9">
            <a:extLst>
              <a:ext uri="{FF2B5EF4-FFF2-40B4-BE49-F238E27FC236}">
                <a16:creationId xmlns:a16="http://schemas.microsoft.com/office/drawing/2014/main" id="{3101B09C-3D8B-E58F-1483-E60ABAA159B1}"/>
              </a:ext>
            </a:extLst>
          </p:cNvPr>
          <p:cNvSpPr/>
          <p:nvPr/>
        </p:nvSpPr>
        <p:spPr>
          <a:xfrm>
            <a:off x="360165" y="3391138"/>
            <a:ext cx="5694528" cy="746358"/>
          </a:xfrm>
          <a:prstGeom prst="rect">
            <a:avLst/>
          </a:prstGeom>
        </p:spPr>
        <p:txBody>
          <a:bodyPr wrap="square">
            <a:spAutoFit/>
          </a:bodyPr>
          <a:lstStyle/>
          <a:p>
            <a:pPr marL="243848" indent="-243848">
              <a:spcAft>
                <a:spcPts val="300"/>
              </a:spcAft>
              <a:buFontTx/>
              <a:buAutoNum type="arabicParenBoth"/>
              <a:defRPr/>
            </a:pPr>
            <a:r>
              <a:rPr lang="en-US" sz="750" dirty="0">
                <a:latin typeface="+mj-lt"/>
                <a:cs typeface="Times New Roman" pitchFamily="18" charset="0"/>
              </a:rPr>
              <a:t>Reflects scheduled principal payments and e</a:t>
            </a:r>
            <a:r>
              <a:rPr lang="en-US" sz="750" dirty="0">
                <a:cs typeface="Times New Roman" pitchFamily="18" charset="0"/>
              </a:rPr>
              <a:t>xcludes debt issue costs on our term loans and senior unsecured notes, which are netted against the principal outstanding balances on our </a:t>
            </a:r>
            <a:r>
              <a:rPr lang="en-US" sz="750" i="1" dirty="0">
                <a:cs typeface="Times New Roman" pitchFamily="18" charset="0"/>
              </a:rPr>
              <a:t>Consolidated Balance Sheets.</a:t>
            </a:r>
            <a:endParaRPr lang="en-US" sz="750" dirty="0">
              <a:latin typeface="+mj-lt"/>
              <a:cs typeface="Times New Roman" pitchFamily="18" charset="0"/>
            </a:endParaRPr>
          </a:p>
          <a:p>
            <a:pPr marL="243848" indent="-243848">
              <a:spcAft>
                <a:spcPts val="300"/>
              </a:spcAft>
              <a:buFontTx/>
              <a:buAutoNum type="arabicParenBoth"/>
              <a:defRPr/>
            </a:pPr>
            <a:r>
              <a:rPr lang="en-US" sz="750" dirty="0">
                <a:latin typeface="+mj-lt"/>
                <a:cs typeface="Times New Roman" pitchFamily="18" charset="0"/>
              </a:rPr>
              <a:t>Subsequent to December 31, 2025, we borrowed $107,000 under our unsecured revolving line of credit. Accordingly, we have $359,863 outstanding and $240,137 available for borrowing under our unsecured revolving line of credit.  </a:t>
            </a:r>
          </a:p>
          <a:p>
            <a:pPr marL="243848" indent="-243848">
              <a:spcAft>
                <a:spcPts val="300"/>
              </a:spcAft>
              <a:buFontTx/>
              <a:buAutoNum type="arabicParenBoth"/>
              <a:defRPr/>
            </a:pPr>
            <a:r>
              <a:rPr lang="en-US" sz="750" dirty="0">
                <a:latin typeface="+mj-lt"/>
                <a:cs typeface="Times New Roman" pitchFamily="18" charset="0"/>
              </a:rPr>
              <a:t>Subsequent to December 31, 2025, we repaid $5,000 in scheduled principal paydowns on our senior unsecured notes.</a:t>
            </a:r>
          </a:p>
        </p:txBody>
      </p:sp>
    </p:spTree>
    <p:extLst>
      <p:ext uri="{BB962C8B-B14F-4D97-AF65-F5344CB8AC3E}">
        <p14:creationId xmlns:p14="http://schemas.microsoft.com/office/powerpoint/2010/main" val="6974085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A4AD3-D250-8114-A326-57D5CB304E2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B56F2F6-2D62-A848-AD1A-AB9B1201F64A}"/>
              </a:ext>
            </a:extLst>
          </p:cNvPr>
          <p:cNvSpPr>
            <a:spLocks noGrp="1"/>
          </p:cNvSpPr>
          <p:nvPr>
            <p:ph type="sldNum" sz="quarter" idx="12"/>
          </p:nvPr>
        </p:nvSpPr>
        <p:spPr/>
        <p:txBody>
          <a:bodyPr/>
          <a:lstStyle/>
          <a:p>
            <a:fld id="{0CDE22BD-A697-449A-B32E-82B3E933C80D}" type="slidenum">
              <a:rPr lang="en-US" smtClean="0"/>
              <a:pPr/>
              <a:t>32</a:t>
            </a:fld>
            <a:endParaRPr lang="en-US" dirty="0"/>
          </a:p>
        </p:txBody>
      </p:sp>
      <p:sp>
        <p:nvSpPr>
          <p:cNvPr id="15" name="Rectangle 14">
            <a:extLst>
              <a:ext uri="{FF2B5EF4-FFF2-40B4-BE49-F238E27FC236}">
                <a16:creationId xmlns:a16="http://schemas.microsoft.com/office/drawing/2014/main" id="{DA9ACCCB-D322-7248-1827-4FDAE5F36537}"/>
              </a:ext>
            </a:extLst>
          </p:cNvPr>
          <p:cNvSpPr/>
          <p:nvPr/>
        </p:nvSpPr>
        <p:spPr>
          <a:xfrm>
            <a:off x="179692" y="516485"/>
            <a:ext cx="3401707" cy="200055"/>
          </a:xfrm>
          <a:prstGeom prst="rect">
            <a:avLst/>
          </a:prstGeom>
        </p:spPr>
        <p:txBody>
          <a:bodyPr wrap="square">
            <a:spAutoFit/>
          </a:bodyPr>
          <a:lstStyle/>
          <a:p>
            <a:pPr marL="243848" indent="-243848"/>
            <a:r>
              <a:rPr lang="en-US" sz="700" cap="all" dirty="0">
                <a:latin typeface="+mj-lt"/>
                <a:cs typeface="Times New Roman" pitchFamily="18" charset="0"/>
              </a:rPr>
              <a:t>(UN</a:t>
            </a:r>
            <a:r>
              <a:rPr lang="en-US" sz="700" cap="all" dirty="0">
                <a:cs typeface="Times New Roman" pitchFamily="18" charset="0"/>
              </a:rPr>
              <a:t>audited, amounts in thousands, except per share amounts)</a:t>
            </a:r>
            <a:endParaRPr lang="en-US" sz="700" cap="all" dirty="0">
              <a:latin typeface="+mj-lt"/>
              <a:cs typeface="Times New Roman" pitchFamily="18" charset="0"/>
            </a:endParaRPr>
          </a:p>
        </p:txBody>
      </p:sp>
      <p:sp>
        <p:nvSpPr>
          <p:cNvPr id="3" name="Title 3">
            <a:extLst>
              <a:ext uri="{FF2B5EF4-FFF2-40B4-BE49-F238E27FC236}">
                <a16:creationId xmlns:a16="http://schemas.microsoft.com/office/drawing/2014/main" id="{928FE731-6ABD-5260-A3F3-4F31AD74B36F}"/>
              </a:ext>
            </a:extLst>
          </p:cNvPr>
          <p:cNvSpPr txBox="1">
            <a:spLocks/>
          </p:cNvSpPr>
          <p:nvPr/>
        </p:nvSpPr>
        <p:spPr>
          <a:xfrm>
            <a:off x="152399" y="-55418"/>
            <a:ext cx="9601200" cy="685800"/>
          </a:xfrm>
          <a:prstGeom prst="rect">
            <a:avLst/>
          </a:prstGeom>
        </p:spPr>
        <p:txBody>
          <a:bodyPr vert="horz" lIns="99276" tIns="49638" rIns="99276" bIns="49638" rtlCol="0" anchor="b">
            <a:normAutofit/>
          </a:bodyPr>
          <a:lstStyle>
            <a:lvl1pPr algn="l" defTabSz="496382" rtl="0" eaLnBrk="1" latinLnBrk="0" hangingPunct="1">
              <a:spcBef>
                <a:spcPct val="0"/>
              </a:spcBef>
              <a:buNone/>
              <a:defRPr sz="2400" kern="1200">
                <a:solidFill>
                  <a:schemeClr val="accent1">
                    <a:lumMod val="75000"/>
                  </a:schemeClr>
                </a:solidFill>
                <a:latin typeface="Aptos" panose="020B0004020202020204" pitchFamily="34" charset="0"/>
                <a:ea typeface="+mj-ea"/>
                <a:cs typeface="+mj-cs"/>
              </a:defRPr>
            </a:lvl1pPr>
          </a:lstStyle>
          <a:p>
            <a:r>
              <a:rPr lang="en-US" sz="1600" cap="all" dirty="0">
                <a:solidFill>
                  <a:srgbClr val="002F86"/>
                </a:solidFill>
              </a:rPr>
              <a:t>Reconciliation of 2026 GUIDANCE</a:t>
            </a:r>
          </a:p>
        </p:txBody>
      </p:sp>
      <p:sp>
        <p:nvSpPr>
          <p:cNvPr id="4" name="TextBox 3">
            <a:extLst>
              <a:ext uri="{FF2B5EF4-FFF2-40B4-BE49-F238E27FC236}">
                <a16:creationId xmlns:a16="http://schemas.microsoft.com/office/drawing/2014/main" id="{D06EDB5B-6740-F6D6-891E-7CA536094155}"/>
              </a:ext>
            </a:extLst>
          </p:cNvPr>
          <p:cNvSpPr txBox="1"/>
          <p:nvPr/>
        </p:nvSpPr>
        <p:spPr>
          <a:xfrm>
            <a:off x="736701" y="867162"/>
            <a:ext cx="8583562" cy="769441"/>
          </a:xfrm>
          <a:prstGeom prst="rect">
            <a:avLst/>
          </a:prstGeom>
          <a:noFill/>
        </p:spPr>
        <p:txBody>
          <a:bodyPr wrap="square" rtlCol="0">
            <a:spAutoFit/>
          </a:bodyPr>
          <a:lstStyle/>
          <a:p>
            <a:pPr algn="just"/>
            <a:r>
              <a:rPr lang="en-US" sz="1100" b="1" dirty="0"/>
              <a:t>Guidance</a:t>
            </a:r>
            <a:endParaRPr lang="en-US" sz="1100" b="1" baseline="30000" dirty="0"/>
          </a:p>
          <a:p>
            <a:pPr algn="just"/>
            <a:endParaRPr lang="en-US" sz="900" dirty="0"/>
          </a:p>
          <a:p>
            <a:pPr algn="just"/>
            <a:r>
              <a:rPr lang="en-US" sz="800" dirty="0"/>
              <a:t>The Company is introducing guidance for the 2026 full year, and is providing 1Q26 guidance. The following guidance ranges reflect management's view of current and future market conditions. There can be no assurance that the Company's actual results will not differ materially from the estimates set forth below. Except as otherwise required by law, the Company assumes no, and hereby disclaims any, obligation to update any of the foregoing guidance ranges as a result of new information or new or future developments. </a:t>
            </a:r>
          </a:p>
        </p:txBody>
      </p:sp>
      <p:grpSp>
        <p:nvGrpSpPr>
          <p:cNvPr id="5" name="Group 4">
            <a:extLst>
              <a:ext uri="{FF2B5EF4-FFF2-40B4-BE49-F238E27FC236}">
                <a16:creationId xmlns:a16="http://schemas.microsoft.com/office/drawing/2014/main" id="{4784D05C-B27D-C519-2C88-2918C9AE135B}"/>
              </a:ext>
            </a:extLst>
          </p:cNvPr>
          <p:cNvGrpSpPr/>
          <p:nvPr/>
        </p:nvGrpSpPr>
        <p:grpSpPr>
          <a:xfrm>
            <a:off x="1543964" y="4684036"/>
            <a:ext cx="7245533" cy="2097764"/>
            <a:chOff x="1292140" y="6518618"/>
            <a:chExt cx="6873426" cy="1708895"/>
          </a:xfrm>
        </p:grpSpPr>
        <p:sp>
          <p:nvSpPr>
            <p:cNvPr id="6" name="TextBox 5">
              <a:extLst>
                <a:ext uri="{FF2B5EF4-FFF2-40B4-BE49-F238E27FC236}">
                  <a16:creationId xmlns:a16="http://schemas.microsoft.com/office/drawing/2014/main" id="{2EB5E951-B0B8-29D7-B643-91D8BF7D6B0D}"/>
                </a:ext>
              </a:extLst>
            </p:cNvPr>
            <p:cNvSpPr txBox="1"/>
            <p:nvPr/>
          </p:nvSpPr>
          <p:spPr>
            <a:xfrm>
              <a:off x="1292140" y="6618706"/>
              <a:ext cx="6873426" cy="1608807"/>
            </a:xfrm>
            <a:prstGeom prst="rect">
              <a:avLst/>
            </a:prstGeom>
            <a:noFill/>
          </p:spPr>
          <p:txBody>
            <a:bodyPr wrap="square" rtlCol="0">
              <a:spAutoFit/>
            </a:bodyPr>
            <a:lstStyle/>
            <a:p>
              <a:pPr marR="0" lvl="0" fontAlgn="base">
                <a:spcBef>
                  <a:spcPts val="150"/>
                </a:spcBef>
                <a:spcAft>
                  <a:spcPts val="150"/>
                </a:spcAft>
              </a:pPr>
              <a:r>
                <a:rPr lang="en-US" sz="800" dirty="0">
                  <a:effectLst/>
                  <a:latin typeface="+mj-lt"/>
                  <a:ea typeface="Times New Roman" panose="02020603050405020304" pitchFamily="18" charset="0"/>
                  <a:cs typeface="Times New Roman" panose="02020603050405020304" pitchFamily="18" charset="0"/>
                </a:rPr>
                <a:t>The assumptions underlying the full year and 1Q26 guidance are as follows:</a:t>
              </a:r>
            </a:p>
            <a:p>
              <a:pPr marL="742950" lvl="1" indent="-285750">
                <a:spcBef>
                  <a:spcPts val="150"/>
                </a:spcBef>
                <a:spcAft>
                  <a:spcPts val="150"/>
                </a:spcAft>
                <a:buFont typeface="Wingdings" panose="05000000000000000000" pitchFamily="2" charset="2"/>
                <a:buChar char="§"/>
              </a:pPr>
              <a:r>
                <a:rPr lang="en-US" sz="800" dirty="0">
                  <a:effectLst/>
                  <a:latin typeface="+mj-lt"/>
                  <a:ea typeface="Times New Roman" panose="02020603050405020304" pitchFamily="18" charset="0"/>
                  <a:cs typeface="Times New Roman" panose="02020603050405020304" pitchFamily="18" charset="0"/>
                </a:rPr>
                <a:t>Gross investments for the full year in the range of $400,000 and $800,000, including transactions closed to date or expected to close over the next 60 days; </a:t>
              </a:r>
            </a:p>
            <a:p>
              <a:pPr marL="742950" lvl="1" indent="-285750">
                <a:spcBef>
                  <a:spcPts val="150"/>
                </a:spcBef>
                <a:spcAft>
                  <a:spcPts val="150"/>
                </a:spcAft>
                <a:buFont typeface="Wingdings" panose="05000000000000000000" pitchFamily="2" charset="2"/>
                <a:buChar char="§"/>
              </a:pPr>
              <a:r>
                <a:rPr lang="en-US" sz="800" dirty="0">
                  <a:effectLst/>
                  <a:latin typeface="+mj-lt"/>
                  <a:ea typeface="Times New Roman" panose="02020603050405020304" pitchFamily="18" charset="0"/>
                  <a:cs typeface="Times New Roman" panose="02020603050405020304" pitchFamily="18" charset="0"/>
                </a:rPr>
                <a:t>Asset sales and loan payoffs of $265,941 for the 2026 full year and $73,532 for 1Q26;</a:t>
              </a:r>
            </a:p>
            <a:p>
              <a:pPr marL="742950" lvl="1" indent="-285750">
                <a:spcBef>
                  <a:spcPts val="150"/>
                </a:spcBef>
                <a:spcAft>
                  <a:spcPts val="150"/>
                </a:spcAft>
                <a:buFont typeface="Wingdings" panose="05000000000000000000" pitchFamily="2" charset="2"/>
                <a:buChar char="§"/>
              </a:pPr>
              <a:r>
                <a:rPr lang="en-US" sz="800" dirty="0">
                  <a:effectLst/>
                  <a:latin typeface="+mj-lt"/>
                  <a:ea typeface="Times New Roman" panose="02020603050405020304" pitchFamily="18" charset="0"/>
                  <a:cs typeface="Times New Roman" panose="02020603050405020304" pitchFamily="18" charset="0"/>
                </a:rPr>
                <a:t>SHOP NOI, inclusive of expected net investments, in the range of $65,100 to $77,200 for the full year, and $12,100 to $13,000 for 1Q26. See SHOP guidance on page 12 for further discussion.</a:t>
              </a:r>
            </a:p>
            <a:p>
              <a:pPr marL="742950" lvl="1" indent="-285750">
                <a:spcBef>
                  <a:spcPts val="150"/>
                </a:spcBef>
                <a:spcAft>
                  <a:spcPts val="150"/>
                </a:spcAft>
                <a:buFont typeface="Wingdings" panose="05000000000000000000" pitchFamily="2" charset="2"/>
                <a:buChar char="§"/>
              </a:pPr>
              <a:r>
                <a:rPr lang="en-US" sz="800" dirty="0">
                  <a:effectLst/>
                  <a:latin typeface="+mj-lt"/>
                  <a:ea typeface="Times New Roman" panose="02020603050405020304" pitchFamily="18" charset="0"/>
                  <a:cs typeface="Times New Roman" panose="02020603050405020304" pitchFamily="18" charset="0"/>
                </a:rPr>
                <a:t>SHOP FAD capital expenditures in the range of $4,600 to $4,900 for the full year, and $890 to $910 for 1Q26; </a:t>
              </a:r>
            </a:p>
            <a:p>
              <a:pPr marL="742950" lvl="1" indent="-285750">
                <a:spcBef>
                  <a:spcPts val="150"/>
                </a:spcBef>
                <a:spcAft>
                  <a:spcPts val="150"/>
                </a:spcAft>
                <a:buFont typeface="Wingdings" panose="05000000000000000000" pitchFamily="2" charset="2"/>
                <a:buChar char="§"/>
              </a:pPr>
              <a:r>
                <a:rPr lang="en-US" sz="800" dirty="0">
                  <a:effectLst/>
                  <a:latin typeface="+mj-lt"/>
                  <a:ea typeface="Times New Roman" panose="02020603050405020304" pitchFamily="18" charset="0"/>
                  <a:cs typeface="Times New Roman" panose="02020603050405020304" pitchFamily="18" charset="0"/>
                </a:rPr>
                <a:t>General and administrative costs for the full year in the range of $31,700 to $33,900, and $8,400 to $8,700 for 1Q26; and</a:t>
              </a:r>
            </a:p>
            <a:p>
              <a:pPr marL="742950" lvl="1" indent="-285750">
                <a:buFont typeface="Wingdings" panose="05000000000000000000" pitchFamily="2" charset="2"/>
                <a:buChar char="§"/>
              </a:pPr>
              <a:r>
                <a:rPr lang="en-US" sz="800" dirty="0">
                  <a:effectLst/>
                  <a:latin typeface="+mj-lt"/>
                  <a:ea typeface="Times New Roman" panose="02020603050405020304" pitchFamily="18" charset="0"/>
                  <a:cs typeface="Times New Roman" panose="02020603050405020304" pitchFamily="18" charset="0"/>
                </a:rPr>
                <a:t>Adjustments to Core FFO and Core FAD include the following:</a:t>
              </a:r>
            </a:p>
            <a:p>
              <a:pPr marL="1125032" lvl="2" indent="-171450">
                <a:buFont typeface="Courier New" panose="02070309020205020404" pitchFamily="49" charset="0"/>
                <a:buChar char="o"/>
              </a:pPr>
              <a:r>
                <a:rPr lang="en-US" sz="800" dirty="0">
                  <a:effectLst/>
                  <a:latin typeface="+mj-lt"/>
                  <a:ea typeface="Times New Roman" panose="02020603050405020304" pitchFamily="18" charset="0"/>
                  <a:cs typeface="Times New Roman" panose="02020603050405020304" pitchFamily="18" charset="0"/>
                </a:rPr>
                <a:t>One-time exit IRR income of $1,500 that we expect to receive in connection with the sale of three skilled nursing centers accounted for as a Financing receivable on our </a:t>
              </a:r>
              <a:r>
                <a:rPr lang="en-US" sz="800" i="1" dirty="0">
                  <a:effectLst/>
                  <a:latin typeface="+mj-lt"/>
                  <a:ea typeface="Times New Roman" panose="02020603050405020304" pitchFamily="18" charset="0"/>
                  <a:cs typeface="Times New Roman" panose="02020603050405020304" pitchFamily="18" charset="0"/>
                </a:rPr>
                <a:t>Consolidated Balance Sheets; </a:t>
              </a:r>
              <a:r>
                <a:rPr lang="en-US" sz="800" dirty="0">
                  <a:effectLst/>
                  <a:latin typeface="+mj-lt"/>
                  <a:ea typeface="Times New Roman" panose="02020603050405020304" pitchFamily="18" charset="0"/>
                  <a:cs typeface="Times New Roman" panose="02020603050405020304" pitchFamily="18" charset="0"/>
                </a:rPr>
                <a:t>See Operator Update on page 9 for further discussion.</a:t>
              </a:r>
              <a:endParaRPr lang="en-US" sz="800" dirty="0">
                <a:latin typeface="+mj-lt"/>
                <a:ea typeface="Times New Roman" panose="02020603050405020304" pitchFamily="18" charset="0"/>
                <a:cs typeface="Times New Roman" panose="02020603050405020304" pitchFamily="18" charset="0"/>
              </a:endParaRPr>
            </a:p>
            <a:p>
              <a:pPr marL="1125032" lvl="2" indent="-171450">
                <a:buFont typeface="Courier New" panose="02070309020205020404" pitchFamily="49" charset="0"/>
                <a:buChar char="o"/>
              </a:pPr>
              <a:r>
                <a:rPr lang="en-US" sz="800" dirty="0">
                  <a:effectLst/>
                  <a:latin typeface="+mj-lt"/>
                  <a:ea typeface="Times New Roman" panose="02020603050405020304" pitchFamily="18" charset="0"/>
                  <a:cs typeface="Times New Roman" panose="02020603050405020304" pitchFamily="18" charset="0"/>
                </a:rPr>
                <a:t>Transaction costs in the range of $1,900 to $2,400 for the full year, and $400 to $500 for 1Q26;</a:t>
              </a:r>
            </a:p>
            <a:p>
              <a:pPr marL="1125032" lvl="2" indent="-171450">
                <a:buFont typeface="Courier New" panose="02070309020205020404" pitchFamily="49" charset="0"/>
                <a:buChar char="o"/>
              </a:pPr>
              <a:r>
                <a:rPr lang="en-US" sz="800" dirty="0">
                  <a:effectLst/>
                  <a:latin typeface="+mj-lt"/>
                  <a:ea typeface="Times New Roman" panose="02020603050405020304" pitchFamily="18" charset="0"/>
                  <a:cs typeface="Times New Roman" panose="02020603050405020304" pitchFamily="18" charset="0"/>
                </a:rPr>
                <a:t> Recovery of provision for credit losses related to loan payoffs. </a:t>
              </a:r>
            </a:p>
          </p:txBody>
        </p:sp>
        <p:cxnSp>
          <p:nvCxnSpPr>
            <p:cNvPr id="8" name="Straight Connector 7">
              <a:extLst>
                <a:ext uri="{FF2B5EF4-FFF2-40B4-BE49-F238E27FC236}">
                  <a16:creationId xmlns:a16="http://schemas.microsoft.com/office/drawing/2014/main" id="{BDC6032E-478E-A833-4439-DC31686556E2}"/>
                </a:ext>
              </a:extLst>
            </p:cNvPr>
            <p:cNvCxnSpPr>
              <a:cxnSpLocks/>
            </p:cNvCxnSpPr>
            <p:nvPr/>
          </p:nvCxnSpPr>
          <p:spPr>
            <a:xfrm>
              <a:off x="1385433" y="6518618"/>
              <a:ext cx="2226897" cy="14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aphicFrame>
        <p:nvGraphicFramePr>
          <p:cNvPr id="9" name="Object 8">
            <a:extLst>
              <a:ext uri="{FF2B5EF4-FFF2-40B4-BE49-F238E27FC236}">
                <a16:creationId xmlns:a16="http://schemas.microsoft.com/office/drawing/2014/main" id="{70E1F158-2E48-5924-BB7D-515C8C98EF42}"/>
              </a:ext>
            </a:extLst>
          </p:cNvPr>
          <p:cNvGraphicFramePr>
            <a:graphicFrameLocks noChangeAspect="1"/>
          </p:cNvGraphicFramePr>
          <p:nvPr>
            <p:extLst>
              <p:ext uri="{D42A27DB-BD31-4B8C-83A1-F6EECF244321}">
                <p14:modId xmlns:p14="http://schemas.microsoft.com/office/powerpoint/2010/main" val="4121871228"/>
              </p:ext>
            </p:extLst>
          </p:nvPr>
        </p:nvGraphicFramePr>
        <p:xfrm>
          <a:off x="1734751" y="1712803"/>
          <a:ext cx="6587462" cy="2823173"/>
        </p:xfrm>
        <a:graphic>
          <a:graphicData uri="http://schemas.openxmlformats.org/presentationml/2006/ole">
            <mc:AlternateContent xmlns:mc="http://schemas.openxmlformats.org/markup-compatibility/2006">
              <mc:Choice xmlns:v="urn:schemas-microsoft-com:vml" Requires="v">
                <p:oleObj name="Worksheet" r:id="rId3" imgW="6934171" imgH="2971761" progId="Excel.Sheet.12">
                  <p:link/>
                </p:oleObj>
              </mc:Choice>
              <mc:Fallback>
                <p:oleObj name="Worksheet" r:id="rId3" imgW="6934171" imgH="2971761" progId="Excel.Sheet.12">
                  <p:link/>
                  <p:pic>
                    <p:nvPicPr>
                      <p:cNvPr id="9" name="Object 8">
                        <a:extLst>
                          <a:ext uri="{FF2B5EF4-FFF2-40B4-BE49-F238E27FC236}">
                            <a16:creationId xmlns:a16="http://schemas.microsoft.com/office/drawing/2014/main" id="{70E1F158-2E48-5924-BB7D-515C8C98EF42}"/>
                          </a:ext>
                        </a:extLst>
                      </p:cNvPr>
                      <p:cNvPicPr/>
                      <p:nvPr/>
                    </p:nvPicPr>
                    <p:blipFill>
                      <a:blip r:embed="rId4"/>
                      <a:stretch>
                        <a:fillRect/>
                      </a:stretch>
                    </p:blipFill>
                    <p:spPr>
                      <a:xfrm>
                        <a:off x="1734751" y="1712803"/>
                        <a:ext cx="6587462" cy="2823173"/>
                      </a:xfrm>
                      <a:prstGeom prst="rect">
                        <a:avLst/>
                      </a:prstGeom>
                    </p:spPr>
                  </p:pic>
                </p:oleObj>
              </mc:Fallback>
            </mc:AlternateContent>
          </a:graphicData>
        </a:graphic>
      </p:graphicFrame>
    </p:spTree>
    <p:extLst>
      <p:ext uri="{BB962C8B-B14F-4D97-AF65-F5344CB8AC3E}">
        <p14:creationId xmlns:p14="http://schemas.microsoft.com/office/powerpoint/2010/main" val="19677892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CDE22BD-A697-449A-B32E-82B3E933C80D}" type="slidenum">
              <a:rPr lang="en-US" smtClean="0"/>
              <a:pPr/>
              <a:t>33</a:t>
            </a:fld>
            <a:endParaRPr lang="en-US" dirty="0"/>
          </a:p>
        </p:txBody>
      </p:sp>
      <p:sp>
        <p:nvSpPr>
          <p:cNvPr id="3" name="Rectangle 2">
            <a:extLst>
              <a:ext uri="{FF2B5EF4-FFF2-40B4-BE49-F238E27FC236}">
                <a16:creationId xmlns:a16="http://schemas.microsoft.com/office/drawing/2014/main" id="{F900FAFD-03D2-FD28-9728-CDB3AC084A51}"/>
              </a:ext>
            </a:extLst>
          </p:cNvPr>
          <p:cNvSpPr/>
          <p:nvPr/>
        </p:nvSpPr>
        <p:spPr>
          <a:xfrm>
            <a:off x="179692" y="516485"/>
            <a:ext cx="3401707" cy="200055"/>
          </a:xfrm>
          <a:prstGeom prst="rect">
            <a:avLst/>
          </a:prstGeom>
        </p:spPr>
        <p:txBody>
          <a:bodyPr wrap="square">
            <a:spAutoFit/>
          </a:bodyPr>
          <a:lstStyle/>
          <a:p>
            <a:pPr marL="243848" indent="-243848"/>
            <a:r>
              <a:rPr lang="en-US" sz="700" cap="all" dirty="0">
                <a:latin typeface="+mj-lt"/>
                <a:cs typeface="Times New Roman" pitchFamily="18" charset="0"/>
              </a:rPr>
              <a:t>(DOLLAR </a:t>
            </a:r>
            <a:r>
              <a:rPr lang="en-US" sz="700" cap="all" dirty="0">
                <a:cs typeface="Times New Roman" pitchFamily="18" charset="0"/>
              </a:rPr>
              <a:t>amounts in thousands)</a:t>
            </a:r>
            <a:endParaRPr lang="en-US" sz="700" cap="all" dirty="0">
              <a:latin typeface="+mj-lt"/>
              <a:cs typeface="Times New Roman" pitchFamily="18" charset="0"/>
            </a:endParaRPr>
          </a:p>
        </p:txBody>
      </p:sp>
      <p:sp>
        <p:nvSpPr>
          <p:cNvPr id="4" name="Title 3">
            <a:extLst>
              <a:ext uri="{FF2B5EF4-FFF2-40B4-BE49-F238E27FC236}">
                <a16:creationId xmlns:a16="http://schemas.microsoft.com/office/drawing/2014/main" id="{7249FCD7-7580-BBC5-920C-F8B90068C602}"/>
              </a:ext>
            </a:extLst>
          </p:cNvPr>
          <p:cNvSpPr txBox="1">
            <a:spLocks/>
          </p:cNvSpPr>
          <p:nvPr/>
        </p:nvSpPr>
        <p:spPr>
          <a:xfrm>
            <a:off x="152399" y="-55418"/>
            <a:ext cx="9601200" cy="685800"/>
          </a:xfrm>
          <a:prstGeom prst="rect">
            <a:avLst/>
          </a:prstGeom>
        </p:spPr>
        <p:txBody>
          <a:bodyPr vert="horz" lIns="99276" tIns="49638" rIns="99276" bIns="49638" rtlCol="0" anchor="b">
            <a:normAutofit/>
          </a:bodyPr>
          <a:lstStyle>
            <a:lvl1pPr algn="l" defTabSz="496382" rtl="0" eaLnBrk="1" latinLnBrk="0" hangingPunct="1">
              <a:spcBef>
                <a:spcPct val="0"/>
              </a:spcBef>
              <a:buNone/>
              <a:defRPr sz="2400" kern="1200">
                <a:solidFill>
                  <a:schemeClr val="accent1">
                    <a:lumMod val="75000"/>
                  </a:schemeClr>
                </a:solidFill>
                <a:latin typeface="Aptos" panose="020B0004020202020204" pitchFamily="34" charset="0"/>
                <a:ea typeface="+mj-ea"/>
                <a:cs typeface="+mj-cs"/>
              </a:defRPr>
            </a:lvl1pPr>
          </a:lstStyle>
          <a:p>
            <a:r>
              <a:rPr lang="en-US" sz="1600" cap="all" dirty="0">
                <a:solidFill>
                  <a:srgbClr val="002F86"/>
                </a:solidFill>
              </a:rPr>
              <a:t>Financial data summary</a:t>
            </a:r>
          </a:p>
        </p:txBody>
      </p:sp>
      <p:sp>
        <p:nvSpPr>
          <p:cNvPr id="6" name="TextBox 5">
            <a:extLst>
              <a:ext uri="{FF2B5EF4-FFF2-40B4-BE49-F238E27FC236}">
                <a16:creationId xmlns:a16="http://schemas.microsoft.com/office/drawing/2014/main" id="{3C6F9991-1F46-0C52-EBA5-A27C9C74C094}"/>
              </a:ext>
            </a:extLst>
          </p:cNvPr>
          <p:cNvSpPr txBox="1"/>
          <p:nvPr/>
        </p:nvSpPr>
        <p:spPr>
          <a:xfrm>
            <a:off x="6496624" y="3331076"/>
            <a:ext cx="3496035" cy="707886"/>
          </a:xfrm>
          <a:prstGeom prst="rect">
            <a:avLst/>
          </a:prstGeom>
          <a:noFill/>
        </p:spPr>
        <p:txBody>
          <a:bodyPr wrap="square" rtlCol="0">
            <a:spAutoFit/>
          </a:bodyPr>
          <a:lstStyle/>
          <a:p>
            <a:pPr marL="243848" indent="-243848">
              <a:spcAft>
                <a:spcPts val="300"/>
              </a:spcAft>
              <a:buFontTx/>
              <a:buAutoNum type="arabicParenBoth"/>
            </a:pPr>
            <a:r>
              <a:rPr lang="en-US" sz="750" dirty="0"/>
              <a:t>For leases and loans in place at December 31, 2025 and adjusted for the anticipated activities listed on the Operator Update on page 9.</a:t>
            </a:r>
          </a:p>
          <a:p>
            <a:pPr marL="243848" indent="-243848">
              <a:spcAft>
                <a:spcPts val="300"/>
              </a:spcAft>
              <a:buFontTx/>
              <a:buAutoNum type="arabicParenBoth"/>
            </a:pPr>
            <a:r>
              <a:rPr lang="en-US" sz="750" dirty="0"/>
              <a:t>Decrease of $200 due to the expected write-off of effective interest related to the anticipated 1Q26 sale of three properties in Florida accounted for as a financing receivable. See Operator Update on page 9.</a:t>
            </a:r>
          </a:p>
        </p:txBody>
      </p:sp>
      <p:sp>
        <p:nvSpPr>
          <p:cNvPr id="7" name="TextBox 6">
            <a:extLst>
              <a:ext uri="{FF2B5EF4-FFF2-40B4-BE49-F238E27FC236}">
                <a16:creationId xmlns:a16="http://schemas.microsoft.com/office/drawing/2014/main" id="{2C8321A0-BC8F-2944-E287-04CBB4011288}"/>
              </a:ext>
            </a:extLst>
          </p:cNvPr>
          <p:cNvSpPr txBox="1"/>
          <p:nvPr/>
        </p:nvSpPr>
        <p:spPr>
          <a:xfrm>
            <a:off x="6452750" y="5376325"/>
            <a:ext cx="3539909" cy="1631216"/>
          </a:xfrm>
          <a:prstGeom prst="rect">
            <a:avLst/>
          </a:prstGeom>
          <a:noFill/>
        </p:spPr>
        <p:txBody>
          <a:bodyPr wrap="square" rtlCol="0">
            <a:spAutoFit/>
          </a:bodyPr>
          <a:lstStyle/>
          <a:p>
            <a:pPr marL="243848" indent="-243848">
              <a:spcAft>
                <a:spcPts val="100"/>
              </a:spcAft>
              <a:buFontTx/>
              <a:buAutoNum type="arabicParenBoth"/>
            </a:pPr>
            <a:r>
              <a:rPr lang="en-US" sz="750" dirty="0">
                <a:effectLst/>
                <a:ea typeface="Times New Roman" panose="02020603050405020304" pitchFamily="18" charset="0"/>
                <a:cs typeface="Calibri" panose="020F0502020204030204" pitchFamily="34" charset="0"/>
              </a:rPr>
              <a:t>Decreas</a:t>
            </a:r>
            <a:r>
              <a:rPr lang="en-US" sz="750" dirty="0">
                <a:ea typeface="Times New Roman" panose="02020603050405020304" pitchFamily="18" charset="0"/>
                <a:cs typeface="Calibri" panose="020F0502020204030204" pitchFamily="34" charset="0"/>
              </a:rPr>
              <a:t>e</a:t>
            </a:r>
            <a:r>
              <a:rPr lang="en-US" sz="750" dirty="0">
                <a:effectLst/>
                <a:ea typeface="Times New Roman" panose="02020603050405020304" pitchFamily="18" charset="0"/>
                <a:cs typeface="Calibri" panose="020F0502020204030204" pitchFamily="34" charset="0"/>
              </a:rPr>
              <a:t> primarily due to the conversion of 15 communities from triple-net to our new SHOP segment and lower rent due to property sales, partially offset by rent increases from fair-market rent resets, escalations and capital improvements.</a:t>
            </a:r>
          </a:p>
          <a:p>
            <a:pPr marL="243848" indent="-243848">
              <a:spcAft>
                <a:spcPts val="100"/>
              </a:spcAft>
              <a:buFontTx/>
              <a:buAutoNum type="arabicParenBoth"/>
            </a:pPr>
            <a:r>
              <a:rPr lang="en-US" sz="750" dirty="0"/>
              <a:t>Decrease primarily due to the repayment of $2,377 rent credit received in 2024 and (1) above.</a:t>
            </a:r>
          </a:p>
          <a:p>
            <a:pPr marL="243848" indent="-243848">
              <a:spcAft>
                <a:spcPts val="100"/>
              </a:spcAft>
              <a:buFontTx/>
              <a:buAutoNum type="arabicParenBoth"/>
            </a:pPr>
            <a:r>
              <a:rPr lang="en-US" sz="750" dirty="0"/>
              <a:t>Decrease due to the conversion of 15 communities from triple-net to our new SHOP segment and property sales.</a:t>
            </a:r>
            <a:endParaRPr lang="en-US" sz="750" dirty="0">
              <a:solidFill>
                <a:srgbClr val="FF0000"/>
              </a:solidFill>
              <a:effectLst/>
              <a:ea typeface="Times New Roman" panose="02020603050405020304" pitchFamily="18" charset="0"/>
              <a:cs typeface="Calibri" panose="020F0502020204030204" pitchFamily="34" charset="0"/>
            </a:endParaRPr>
          </a:p>
          <a:p>
            <a:pPr marL="243848" indent="-243848">
              <a:spcAft>
                <a:spcPts val="100"/>
              </a:spcAft>
              <a:buFontTx/>
              <a:buAutoNum type="arabicParenBoth"/>
            </a:pPr>
            <a:r>
              <a:rPr lang="en-US" sz="750" dirty="0">
                <a:ea typeface="Times New Roman" panose="02020603050405020304" pitchFamily="18" charset="0"/>
                <a:cs typeface="Calibri" panose="020F0502020204030204" pitchFamily="34" charset="0"/>
              </a:rPr>
              <a:t>Due to Genesis’ on-going Chapter 11 bankruptcy filing, we wrote off the Genesis master lease straight-line rent receivable balance of $1,271 and we also wrote off a straight-line rent receivable of $243 in connection with the termination of two existing leases with the same operator, combining them into a single master lease.</a:t>
            </a:r>
          </a:p>
        </p:txBody>
      </p:sp>
      <p:grpSp>
        <p:nvGrpSpPr>
          <p:cNvPr id="8" name="Group 7">
            <a:extLst>
              <a:ext uri="{FF2B5EF4-FFF2-40B4-BE49-F238E27FC236}">
                <a16:creationId xmlns:a16="http://schemas.microsoft.com/office/drawing/2014/main" id="{7B2A206A-BFFD-B772-244B-0DE65FD284B7}"/>
              </a:ext>
            </a:extLst>
          </p:cNvPr>
          <p:cNvGrpSpPr/>
          <p:nvPr/>
        </p:nvGrpSpPr>
        <p:grpSpPr>
          <a:xfrm>
            <a:off x="-13479" y="4682721"/>
            <a:ext cx="3293796" cy="336211"/>
            <a:chOff x="0" y="892435"/>
            <a:chExt cx="5948816" cy="298358"/>
          </a:xfrm>
        </p:grpSpPr>
        <p:sp>
          <p:nvSpPr>
            <p:cNvPr id="16" name="Pentagon 31">
              <a:extLst>
                <a:ext uri="{FF2B5EF4-FFF2-40B4-BE49-F238E27FC236}">
                  <a16:creationId xmlns:a16="http://schemas.microsoft.com/office/drawing/2014/main" id="{E2211822-26B1-2557-96D4-E270FD844BD6}"/>
                </a:ext>
              </a:extLst>
            </p:cNvPr>
            <p:cNvSpPr/>
            <p:nvPr/>
          </p:nvSpPr>
          <p:spPr>
            <a:xfrm>
              <a:off x="0" y="892435"/>
              <a:ext cx="5948816" cy="260113"/>
            </a:xfrm>
            <a:prstGeom prst="homePlate">
              <a:avLst/>
            </a:prstGeom>
            <a:solidFill>
              <a:srgbClr val="253C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17" name="TextBox 16">
              <a:extLst>
                <a:ext uri="{FF2B5EF4-FFF2-40B4-BE49-F238E27FC236}">
                  <a16:creationId xmlns:a16="http://schemas.microsoft.com/office/drawing/2014/main" id="{7C03ABDB-8A1E-B543-F618-C66E7317CE56}"/>
                </a:ext>
              </a:extLst>
            </p:cNvPr>
            <p:cNvSpPr txBox="1"/>
            <p:nvPr/>
          </p:nvSpPr>
          <p:spPr>
            <a:xfrm>
              <a:off x="438235" y="898405"/>
              <a:ext cx="5486237" cy="292388"/>
            </a:xfrm>
            <a:prstGeom prst="rect">
              <a:avLst/>
            </a:prstGeom>
            <a:noFill/>
            <a:ln>
              <a:noFill/>
            </a:ln>
          </p:spPr>
          <p:txBody>
            <a:bodyPr wrap="square" rtlCol="0">
              <a:spAutoFit/>
            </a:bodyPr>
            <a:lstStyle/>
            <a:p>
              <a:r>
                <a:rPr lang="en-US" sz="1300" b="1" cap="all" dirty="0">
                  <a:solidFill>
                    <a:schemeClr val="bg1"/>
                  </a:solidFill>
                  <a:latin typeface="+mj-lt"/>
                  <a:ea typeface="+mj-ea"/>
                  <a:cs typeface="+mj-cs"/>
                </a:rPr>
                <a:t>COMPONENTS OF RENTAL INCOME</a:t>
              </a:r>
              <a:endParaRPr lang="en-US" sz="1200" b="1" cap="all" baseline="30000" dirty="0">
                <a:solidFill>
                  <a:schemeClr val="bg1"/>
                </a:solidFill>
              </a:endParaRPr>
            </a:p>
          </p:txBody>
        </p:sp>
      </p:grpSp>
      <p:graphicFrame>
        <p:nvGraphicFramePr>
          <p:cNvPr id="23" name="Object 22">
            <a:extLst>
              <a:ext uri="{FF2B5EF4-FFF2-40B4-BE49-F238E27FC236}">
                <a16:creationId xmlns:a16="http://schemas.microsoft.com/office/drawing/2014/main" id="{ED0635E6-5E57-889F-48EB-691AAD244055}"/>
              </a:ext>
            </a:extLst>
          </p:cNvPr>
          <p:cNvGraphicFramePr>
            <a:graphicFrameLocks noChangeAspect="1"/>
          </p:cNvGraphicFramePr>
          <p:nvPr>
            <p:extLst>
              <p:ext uri="{D42A27DB-BD31-4B8C-83A1-F6EECF244321}">
                <p14:modId xmlns:p14="http://schemas.microsoft.com/office/powerpoint/2010/main" val="3128035232"/>
              </p:ext>
            </p:extLst>
          </p:nvPr>
        </p:nvGraphicFramePr>
        <p:xfrm>
          <a:off x="689183" y="716567"/>
          <a:ext cx="5657967" cy="1808809"/>
        </p:xfrm>
        <a:graphic>
          <a:graphicData uri="http://schemas.openxmlformats.org/presentationml/2006/ole">
            <mc:AlternateContent xmlns:mc="http://schemas.openxmlformats.org/markup-compatibility/2006">
              <mc:Choice xmlns:v="urn:schemas-microsoft-com:vml" Requires="v">
                <p:oleObj name="Worksheet" r:id="rId3" imgW="6286630" imgH="2009788" progId="Excel.Sheet.12">
                  <p:link/>
                </p:oleObj>
              </mc:Choice>
              <mc:Fallback>
                <p:oleObj name="Worksheet" r:id="rId3" imgW="6286630" imgH="2009788" progId="Excel.Sheet.12">
                  <p:link/>
                  <p:pic>
                    <p:nvPicPr>
                      <p:cNvPr id="23" name="Object 22">
                        <a:extLst>
                          <a:ext uri="{FF2B5EF4-FFF2-40B4-BE49-F238E27FC236}">
                            <a16:creationId xmlns:a16="http://schemas.microsoft.com/office/drawing/2014/main" id="{ED0635E6-5E57-889F-48EB-691AAD244055}"/>
                          </a:ext>
                        </a:extLst>
                      </p:cNvPr>
                      <p:cNvPicPr/>
                      <p:nvPr/>
                    </p:nvPicPr>
                    <p:blipFill>
                      <a:blip r:embed="rId4"/>
                      <a:stretch>
                        <a:fillRect/>
                      </a:stretch>
                    </p:blipFill>
                    <p:spPr>
                      <a:xfrm>
                        <a:off x="689183" y="716567"/>
                        <a:ext cx="5657967" cy="1808809"/>
                      </a:xfrm>
                      <a:prstGeom prst="rect">
                        <a:avLst/>
                      </a:prstGeom>
                    </p:spPr>
                  </p:pic>
                </p:oleObj>
              </mc:Fallback>
            </mc:AlternateContent>
          </a:graphicData>
        </a:graphic>
      </p:graphicFrame>
      <p:graphicFrame>
        <p:nvGraphicFramePr>
          <p:cNvPr id="24" name="Object 23">
            <a:extLst>
              <a:ext uri="{FF2B5EF4-FFF2-40B4-BE49-F238E27FC236}">
                <a16:creationId xmlns:a16="http://schemas.microsoft.com/office/drawing/2014/main" id="{BCA0FCCE-839B-F605-80AC-48AE9EA752A2}"/>
              </a:ext>
            </a:extLst>
          </p:cNvPr>
          <p:cNvGraphicFramePr>
            <a:graphicFrameLocks noChangeAspect="1"/>
          </p:cNvGraphicFramePr>
          <p:nvPr>
            <p:extLst>
              <p:ext uri="{D42A27DB-BD31-4B8C-83A1-F6EECF244321}">
                <p14:modId xmlns:p14="http://schemas.microsoft.com/office/powerpoint/2010/main" val="2928336810"/>
              </p:ext>
            </p:extLst>
          </p:nvPr>
        </p:nvGraphicFramePr>
        <p:xfrm>
          <a:off x="109538" y="5133975"/>
          <a:ext cx="6209956" cy="1805507"/>
        </p:xfrm>
        <a:graphic>
          <a:graphicData uri="http://schemas.openxmlformats.org/presentationml/2006/ole">
            <mc:AlternateContent xmlns:mc="http://schemas.openxmlformats.org/markup-compatibility/2006">
              <mc:Choice xmlns:v="urn:schemas-microsoft-com:vml" Requires="v">
                <p:oleObj name="Worksheet" r:id="rId5" imgW="7305830" imgH="2124126" progId="Excel.Sheet.12">
                  <p:link/>
                </p:oleObj>
              </mc:Choice>
              <mc:Fallback>
                <p:oleObj name="Worksheet" r:id="rId5" imgW="7305830" imgH="2124126" progId="Excel.Sheet.12">
                  <p:link/>
                  <p:pic>
                    <p:nvPicPr>
                      <p:cNvPr id="24" name="Object 23">
                        <a:extLst>
                          <a:ext uri="{FF2B5EF4-FFF2-40B4-BE49-F238E27FC236}">
                            <a16:creationId xmlns:a16="http://schemas.microsoft.com/office/drawing/2014/main" id="{BCA0FCCE-839B-F605-80AC-48AE9EA752A2}"/>
                          </a:ext>
                        </a:extLst>
                      </p:cNvPr>
                      <p:cNvPicPr/>
                      <p:nvPr/>
                    </p:nvPicPr>
                    <p:blipFill>
                      <a:blip r:embed="rId6"/>
                      <a:stretch>
                        <a:fillRect/>
                      </a:stretch>
                    </p:blipFill>
                    <p:spPr>
                      <a:xfrm>
                        <a:off x="109538" y="5133975"/>
                        <a:ext cx="6209956" cy="1805507"/>
                      </a:xfrm>
                      <a:prstGeom prst="rect">
                        <a:avLst/>
                      </a:prstGeom>
                    </p:spPr>
                  </p:pic>
                </p:oleObj>
              </mc:Fallback>
            </mc:AlternateContent>
          </a:graphicData>
        </a:graphic>
      </p:graphicFrame>
      <p:sp>
        <p:nvSpPr>
          <p:cNvPr id="25" name="Rectangle 24">
            <a:extLst>
              <a:ext uri="{FF2B5EF4-FFF2-40B4-BE49-F238E27FC236}">
                <a16:creationId xmlns:a16="http://schemas.microsoft.com/office/drawing/2014/main" id="{564A5EA4-B9A4-08EB-2A03-E920DACBFB43}"/>
              </a:ext>
            </a:extLst>
          </p:cNvPr>
          <p:cNvSpPr/>
          <p:nvPr/>
        </p:nvSpPr>
        <p:spPr>
          <a:xfrm>
            <a:off x="6495448" y="1129696"/>
            <a:ext cx="3096869" cy="438582"/>
          </a:xfrm>
          <a:prstGeom prst="rect">
            <a:avLst/>
          </a:prstGeom>
        </p:spPr>
        <p:txBody>
          <a:bodyPr wrap="square">
            <a:spAutoFit/>
          </a:bodyPr>
          <a:lstStyle/>
          <a:p>
            <a:pPr marL="243848" indent="-243848">
              <a:spcAft>
                <a:spcPts val="400"/>
              </a:spcAft>
              <a:buFontTx/>
              <a:buAutoNum type="arabicParenBoth"/>
            </a:pPr>
            <a:r>
              <a:rPr lang="en-US" sz="750" dirty="0">
                <a:cs typeface="Times New Roman" pitchFamily="18" charset="0"/>
              </a:rPr>
              <a:t>Includes outstanding gross revolving line of credit, term loans, net of debt issue costs, and senior unsecured notes, net of debt issue costs.</a:t>
            </a:r>
          </a:p>
        </p:txBody>
      </p:sp>
      <p:grpSp>
        <p:nvGrpSpPr>
          <p:cNvPr id="26" name="Group 25">
            <a:extLst>
              <a:ext uri="{FF2B5EF4-FFF2-40B4-BE49-F238E27FC236}">
                <a16:creationId xmlns:a16="http://schemas.microsoft.com/office/drawing/2014/main" id="{8DC25896-4DFE-BBC2-0893-8BE2C26A251A}"/>
              </a:ext>
            </a:extLst>
          </p:cNvPr>
          <p:cNvGrpSpPr/>
          <p:nvPr/>
        </p:nvGrpSpPr>
        <p:grpSpPr>
          <a:xfrm>
            <a:off x="0" y="2710495"/>
            <a:ext cx="3293796" cy="299115"/>
            <a:chOff x="0" y="892435"/>
            <a:chExt cx="5948816" cy="265438"/>
          </a:xfrm>
        </p:grpSpPr>
        <p:sp>
          <p:nvSpPr>
            <p:cNvPr id="27" name="Pentagon 31">
              <a:extLst>
                <a:ext uri="{FF2B5EF4-FFF2-40B4-BE49-F238E27FC236}">
                  <a16:creationId xmlns:a16="http://schemas.microsoft.com/office/drawing/2014/main" id="{916EF924-F249-489F-BD9E-1BD7CB357508}"/>
                </a:ext>
              </a:extLst>
            </p:cNvPr>
            <p:cNvSpPr/>
            <p:nvPr/>
          </p:nvSpPr>
          <p:spPr>
            <a:xfrm>
              <a:off x="0" y="892435"/>
              <a:ext cx="5948816" cy="260113"/>
            </a:xfrm>
            <a:prstGeom prst="homePlate">
              <a:avLst/>
            </a:prstGeom>
            <a:solidFill>
              <a:srgbClr val="253C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8" name="TextBox 27">
              <a:extLst>
                <a:ext uri="{FF2B5EF4-FFF2-40B4-BE49-F238E27FC236}">
                  <a16:creationId xmlns:a16="http://schemas.microsoft.com/office/drawing/2014/main" id="{40D2BC95-BA81-5FB5-09DF-9B19FA9B074D}"/>
                </a:ext>
              </a:extLst>
            </p:cNvPr>
            <p:cNvSpPr txBox="1"/>
            <p:nvPr/>
          </p:nvSpPr>
          <p:spPr>
            <a:xfrm>
              <a:off x="438235" y="898405"/>
              <a:ext cx="5486237" cy="259468"/>
            </a:xfrm>
            <a:prstGeom prst="rect">
              <a:avLst/>
            </a:prstGeom>
            <a:noFill/>
            <a:ln>
              <a:noFill/>
            </a:ln>
          </p:spPr>
          <p:txBody>
            <a:bodyPr wrap="square" rtlCol="0">
              <a:spAutoFit/>
            </a:bodyPr>
            <a:lstStyle/>
            <a:p>
              <a:r>
                <a:rPr lang="en-US" sz="1300" b="1" cap="all" dirty="0">
                  <a:solidFill>
                    <a:schemeClr val="bg1"/>
                  </a:solidFill>
                  <a:latin typeface="+mj-lt"/>
                  <a:ea typeface="+mj-ea"/>
                  <a:cs typeface="+mj-cs"/>
                </a:rPr>
                <a:t>Non-cash revenue components</a:t>
              </a:r>
              <a:endParaRPr lang="en-US" sz="1200" b="1" cap="all" baseline="30000" dirty="0">
                <a:solidFill>
                  <a:schemeClr val="bg1"/>
                </a:solidFill>
              </a:endParaRPr>
            </a:p>
          </p:txBody>
        </p:sp>
      </p:grpSp>
      <p:graphicFrame>
        <p:nvGraphicFramePr>
          <p:cNvPr id="29" name="Object 28">
            <a:extLst>
              <a:ext uri="{FF2B5EF4-FFF2-40B4-BE49-F238E27FC236}">
                <a16:creationId xmlns:a16="http://schemas.microsoft.com/office/drawing/2014/main" id="{455E412B-B594-345F-BA0F-D2BF8F596F33}"/>
              </a:ext>
            </a:extLst>
          </p:cNvPr>
          <p:cNvGraphicFramePr>
            <a:graphicFrameLocks noChangeAspect="1"/>
          </p:cNvGraphicFramePr>
          <p:nvPr>
            <p:extLst>
              <p:ext uri="{D42A27DB-BD31-4B8C-83A1-F6EECF244321}">
                <p14:modId xmlns:p14="http://schemas.microsoft.com/office/powerpoint/2010/main" val="2753121596"/>
              </p:ext>
            </p:extLst>
          </p:nvPr>
        </p:nvGraphicFramePr>
        <p:xfrm>
          <a:off x="303739" y="3060920"/>
          <a:ext cx="6192886" cy="1416986"/>
        </p:xfrm>
        <a:graphic>
          <a:graphicData uri="http://schemas.openxmlformats.org/presentationml/2006/ole">
            <mc:AlternateContent xmlns:mc="http://schemas.openxmlformats.org/markup-compatibility/2006">
              <mc:Choice xmlns:v="urn:schemas-microsoft-com:vml" Requires="v">
                <p:oleObj name="Worksheet" r:id="rId7" imgW="7201030" imgH="1647658" progId="Excel.Sheet.12">
                  <p:link/>
                </p:oleObj>
              </mc:Choice>
              <mc:Fallback>
                <p:oleObj name="Worksheet" r:id="rId7" imgW="7201030" imgH="1647658" progId="Excel.Sheet.12">
                  <p:link/>
                  <p:pic>
                    <p:nvPicPr>
                      <p:cNvPr id="29" name="Object 28">
                        <a:extLst>
                          <a:ext uri="{FF2B5EF4-FFF2-40B4-BE49-F238E27FC236}">
                            <a16:creationId xmlns:a16="http://schemas.microsoft.com/office/drawing/2014/main" id="{455E412B-B594-345F-BA0F-D2BF8F596F33}"/>
                          </a:ext>
                        </a:extLst>
                      </p:cNvPr>
                      <p:cNvPicPr/>
                      <p:nvPr/>
                    </p:nvPicPr>
                    <p:blipFill>
                      <a:blip r:embed="rId8"/>
                      <a:stretch>
                        <a:fillRect/>
                      </a:stretch>
                    </p:blipFill>
                    <p:spPr>
                      <a:xfrm>
                        <a:off x="303739" y="3060920"/>
                        <a:ext cx="6192886" cy="1416986"/>
                      </a:xfrm>
                      <a:prstGeom prst="rect">
                        <a:avLst/>
                      </a:prstGeom>
                    </p:spPr>
                  </p:pic>
                </p:oleObj>
              </mc:Fallback>
            </mc:AlternateContent>
          </a:graphicData>
        </a:graphic>
      </p:graphicFrame>
    </p:spTree>
    <p:extLst>
      <p:ext uri="{BB962C8B-B14F-4D97-AF65-F5344CB8AC3E}">
        <p14:creationId xmlns:p14="http://schemas.microsoft.com/office/powerpoint/2010/main" val="36701113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CDE22BD-A697-449A-B32E-82B3E933C80D}" type="slidenum">
              <a:rPr lang="en-US" smtClean="0"/>
              <a:pPr/>
              <a:t>34</a:t>
            </a:fld>
            <a:endParaRPr lang="en-US" dirty="0"/>
          </a:p>
        </p:txBody>
      </p:sp>
      <p:sp>
        <p:nvSpPr>
          <p:cNvPr id="6" name="Title 3">
            <a:extLst>
              <a:ext uri="{FF2B5EF4-FFF2-40B4-BE49-F238E27FC236}">
                <a16:creationId xmlns:a16="http://schemas.microsoft.com/office/drawing/2014/main" id="{60A06B2D-7FFE-2046-45B3-E901D4DBB965}"/>
              </a:ext>
            </a:extLst>
          </p:cNvPr>
          <p:cNvSpPr txBox="1">
            <a:spLocks/>
          </p:cNvSpPr>
          <p:nvPr/>
        </p:nvSpPr>
        <p:spPr>
          <a:xfrm>
            <a:off x="152399" y="-55418"/>
            <a:ext cx="9601200" cy="685800"/>
          </a:xfrm>
          <a:prstGeom prst="rect">
            <a:avLst/>
          </a:prstGeom>
        </p:spPr>
        <p:txBody>
          <a:bodyPr vert="horz" lIns="99276" tIns="49638" rIns="99276" bIns="49638" rtlCol="0" anchor="b">
            <a:normAutofit/>
          </a:bodyPr>
          <a:lstStyle>
            <a:lvl1pPr algn="l" defTabSz="496382" rtl="0" eaLnBrk="1" latinLnBrk="0" hangingPunct="1">
              <a:spcBef>
                <a:spcPct val="0"/>
              </a:spcBef>
              <a:buNone/>
              <a:defRPr sz="2400" kern="1200">
                <a:solidFill>
                  <a:schemeClr val="accent1">
                    <a:lumMod val="75000"/>
                  </a:schemeClr>
                </a:solidFill>
                <a:latin typeface="Aptos" panose="020B0004020202020204" pitchFamily="34" charset="0"/>
                <a:ea typeface="+mj-ea"/>
                <a:cs typeface="+mj-cs"/>
              </a:defRPr>
            </a:lvl1pPr>
          </a:lstStyle>
          <a:p>
            <a:r>
              <a:rPr lang="en-US" sz="1600" cap="all" dirty="0">
                <a:solidFill>
                  <a:srgbClr val="002F86"/>
                </a:solidFill>
              </a:rPr>
              <a:t>CONSOLIDATED STATEMENTS OF Income</a:t>
            </a:r>
          </a:p>
        </p:txBody>
      </p:sp>
      <p:sp>
        <p:nvSpPr>
          <p:cNvPr id="14" name="Rectangle 13">
            <a:extLst>
              <a:ext uri="{FF2B5EF4-FFF2-40B4-BE49-F238E27FC236}">
                <a16:creationId xmlns:a16="http://schemas.microsoft.com/office/drawing/2014/main" id="{51F114C2-52A7-C4F5-4CEC-F00759312066}"/>
              </a:ext>
            </a:extLst>
          </p:cNvPr>
          <p:cNvSpPr/>
          <p:nvPr/>
        </p:nvSpPr>
        <p:spPr>
          <a:xfrm>
            <a:off x="179692" y="516485"/>
            <a:ext cx="3554107" cy="207301"/>
          </a:xfrm>
          <a:prstGeom prst="rect">
            <a:avLst/>
          </a:prstGeom>
        </p:spPr>
        <p:txBody>
          <a:bodyPr wrap="square">
            <a:spAutoFit/>
          </a:bodyPr>
          <a:lstStyle/>
          <a:p>
            <a:pPr marL="243848" indent="-243848"/>
            <a:r>
              <a:rPr lang="en-US" sz="700" cap="all" dirty="0">
                <a:latin typeface="+mj-lt"/>
                <a:cs typeface="Times New Roman" pitchFamily="18" charset="0"/>
              </a:rPr>
              <a:t>(</a:t>
            </a:r>
            <a:r>
              <a:rPr lang="en-US" sz="700" cap="all" dirty="0">
                <a:cs typeface="Times New Roman" pitchFamily="18" charset="0"/>
              </a:rPr>
              <a:t>amounts in thousands, except per share amounts)</a:t>
            </a:r>
            <a:endParaRPr lang="en-US" sz="700" cap="all" dirty="0">
              <a:latin typeface="+mj-lt"/>
              <a:cs typeface="Times New Roman" pitchFamily="18" charset="0"/>
            </a:endParaRPr>
          </a:p>
        </p:txBody>
      </p:sp>
      <p:graphicFrame>
        <p:nvGraphicFramePr>
          <p:cNvPr id="4" name="Object 3">
            <a:extLst>
              <a:ext uri="{FF2B5EF4-FFF2-40B4-BE49-F238E27FC236}">
                <a16:creationId xmlns:a16="http://schemas.microsoft.com/office/drawing/2014/main" id="{53C70EED-96D5-A5EA-C866-3923C5FBF16E}"/>
              </a:ext>
            </a:extLst>
          </p:cNvPr>
          <p:cNvGraphicFramePr>
            <a:graphicFrameLocks noChangeAspect="1"/>
          </p:cNvGraphicFramePr>
          <p:nvPr>
            <p:extLst>
              <p:ext uri="{D42A27DB-BD31-4B8C-83A1-F6EECF244321}">
                <p14:modId xmlns:p14="http://schemas.microsoft.com/office/powerpoint/2010/main" val="3216701666"/>
              </p:ext>
            </p:extLst>
          </p:nvPr>
        </p:nvGraphicFramePr>
        <p:xfrm>
          <a:off x="1753876" y="651519"/>
          <a:ext cx="6736456" cy="5772102"/>
        </p:xfrm>
        <a:graphic>
          <a:graphicData uri="http://schemas.openxmlformats.org/presentationml/2006/ole">
            <mc:AlternateContent xmlns:mc="http://schemas.openxmlformats.org/markup-compatibility/2006">
              <mc:Choice xmlns:v="urn:schemas-microsoft-com:vml" Requires="v">
                <p:oleObj name="Worksheet" r:id="rId3" imgW="8981941" imgH="7696136" progId="Excel.Sheet.12">
                  <p:link/>
                </p:oleObj>
              </mc:Choice>
              <mc:Fallback>
                <p:oleObj name="Worksheet" r:id="rId3" imgW="8981941" imgH="7696136" progId="Excel.Sheet.12">
                  <p:link/>
                  <p:pic>
                    <p:nvPicPr>
                      <p:cNvPr id="4" name="Object 3">
                        <a:extLst>
                          <a:ext uri="{FF2B5EF4-FFF2-40B4-BE49-F238E27FC236}">
                            <a16:creationId xmlns:a16="http://schemas.microsoft.com/office/drawing/2014/main" id="{53C70EED-96D5-A5EA-C866-3923C5FBF16E}"/>
                          </a:ext>
                        </a:extLst>
                      </p:cNvPr>
                      <p:cNvPicPr/>
                      <p:nvPr/>
                    </p:nvPicPr>
                    <p:blipFill>
                      <a:blip r:embed="rId4"/>
                      <a:stretch>
                        <a:fillRect/>
                      </a:stretch>
                    </p:blipFill>
                    <p:spPr>
                      <a:xfrm>
                        <a:off x="1753876" y="651519"/>
                        <a:ext cx="6736456" cy="5772102"/>
                      </a:xfrm>
                      <a:prstGeom prst="rect">
                        <a:avLst/>
                      </a:prstGeom>
                    </p:spPr>
                  </p:pic>
                </p:oleObj>
              </mc:Fallback>
            </mc:AlternateContent>
          </a:graphicData>
        </a:graphic>
      </p:graphicFrame>
      <p:grpSp>
        <p:nvGrpSpPr>
          <p:cNvPr id="7" name="Group 6">
            <a:extLst>
              <a:ext uri="{FF2B5EF4-FFF2-40B4-BE49-F238E27FC236}">
                <a16:creationId xmlns:a16="http://schemas.microsoft.com/office/drawing/2014/main" id="{792CBEF6-9D4C-4D5A-9F8C-2AC968F575E9}"/>
              </a:ext>
            </a:extLst>
          </p:cNvPr>
          <p:cNvGrpSpPr/>
          <p:nvPr/>
        </p:nvGrpSpPr>
        <p:grpSpPr>
          <a:xfrm>
            <a:off x="1685328" y="6496875"/>
            <a:ext cx="6736457" cy="589725"/>
            <a:chOff x="1562843" y="6594579"/>
            <a:chExt cx="7493862" cy="589725"/>
          </a:xfrm>
        </p:grpSpPr>
        <p:sp>
          <p:nvSpPr>
            <p:cNvPr id="10" name="Rectangle 9">
              <a:extLst>
                <a:ext uri="{FF2B5EF4-FFF2-40B4-BE49-F238E27FC236}">
                  <a16:creationId xmlns:a16="http://schemas.microsoft.com/office/drawing/2014/main" id="{5C6A7371-51D0-14A6-04B4-39F14D6FED62}"/>
                </a:ext>
              </a:extLst>
            </p:cNvPr>
            <p:cNvSpPr/>
            <p:nvPr/>
          </p:nvSpPr>
          <p:spPr>
            <a:xfrm>
              <a:off x="1562843" y="6630306"/>
              <a:ext cx="7493862" cy="553998"/>
            </a:xfrm>
            <a:prstGeom prst="rect">
              <a:avLst/>
            </a:prstGeom>
          </p:spPr>
          <p:txBody>
            <a:bodyPr wrap="square">
              <a:spAutoFit/>
            </a:bodyPr>
            <a:lstStyle/>
            <a:p>
              <a:pPr marL="243848" indent="-243848" algn="just" fontAlgn="base">
                <a:spcBef>
                  <a:spcPct val="0"/>
                </a:spcBef>
                <a:spcAft>
                  <a:spcPct val="0"/>
                </a:spcAft>
                <a:buAutoNum type="arabicParenBoth"/>
              </a:pPr>
              <a:r>
                <a:rPr lang="en-US" sz="750" dirty="0">
                  <a:cs typeface="Times New Roman" pitchFamily="18" charset="0"/>
                </a:rPr>
                <a:t>Represents our seniors housing operating portfolio (“SHOP”) operating income and expense. </a:t>
              </a:r>
            </a:p>
            <a:p>
              <a:pPr marL="243848" indent="-243848" algn="just" fontAlgn="base">
                <a:spcBef>
                  <a:spcPct val="0"/>
                </a:spcBef>
                <a:spcAft>
                  <a:spcPct val="0"/>
                </a:spcAft>
                <a:buAutoNum type="arabicParenBoth"/>
              </a:pPr>
              <a:r>
                <a:rPr lang="en-US" sz="750" dirty="0">
                  <a:cs typeface="Times New Roman" pitchFamily="18" charset="0"/>
                </a:rPr>
                <a:t>Represents rental income from acquisitions through sale-leaseback transactions, subject to leases which contain purchase options. In accordance with GAAP, the properties are required to be presented as Financing receivables on our </a:t>
              </a:r>
              <a:r>
                <a:rPr lang="en-US" sz="750" i="1" dirty="0">
                  <a:cs typeface="Times New Roman" pitchFamily="18" charset="0"/>
                </a:rPr>
                <a:t>Consolidated Balance Sheets </a:t>
              </a:r>
              <a:r>
                <a:rPr lang="en-US" sz="750" dirty="0">
                  <a:cs typeface="Times New Roman" pitchFamily="18" charset="0"/>
                </a:rPr>
                <a:t>and the rental income to be presented as Interest income from financing receivables on our </a:t>
              </a:r>
              <a:r>
                <a:rPr lang="en-US" sz="750" i="1" dirty="0">
                  <a:cs typeface="Times New Roman" pitchFamily="18" charset="0"/>
                </a:rPr>
                <a:t>Consolidated Statements of Income</a:t>
              </a:r>
              <a:r>
                <a:rPr lang="en-US" sz="750" dirty="0">
                  <a:cs typeface="Times New Roman" pitchFamily="18" charset="0"/>
                </a:rPr>
                <a:t>.</a:t>
              </a:r>
            </a:p>
          </p:txBody>
        </p:sp>
        <p:cxnSp>
          <p:nvCxnSpPr>
            <p:cNvPr id="12" name="Straight Connector 11">
              <a:extLst>
                <a:ext uri="{FF2B5EF4-FFF2-40B4-BE49-F238E27FC236}">
                  <a16:creationId xmlns:a16="http://schemas.microsoft.com/office/drawing/2014/main" id="{1EAC2ED6-1EB1-0355-708E-D88C64B0C1E9}"/>
                </a:ext>
              </a:extLst>
            </p:cNvPr>
            <p:cNvCxnSpPr/>
            <p:nvPr/>
          </p:nvCxnSpPr>
          <p:spPr>
            <a:xfrm>
              <a:off x="1644299" y="6594579"/>
              <a:ext cx="33324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301498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CDE22BD-A697-449A-B32E-82B3E933C80D}" type="slidenum">
              <a:rPr lang="en-US" smtClean="0"/>
              <a:pPr/>
              <a:t>35</a:t>
            </a:fld>
            <a:endParaRPr lang="en-US" dirty="0"/>
          </a:p>
        </p:txBody>
      </p:sp>
      <p:sp>
        <p:nvSpPr>
          <p:cNvPr id="9" name="Rectangle 8">
            <a:extLst>
              <a:ext uri="{FF2B5EF4-FFF2-40B4-BE49-F238E27FC236}">
                <a16:creationId xmlns:a16="http://schemas.microsoft.com/office/drawing/2014/main" id="{893250AD-7F9C-43C9-897B-D25A4097E391}"/>
              </a:ext>
            </a:extLst>
          </p:cNvPr>
          <p:cNvSpPr/>
          <p:nvPr/>
        </p:nvSpPr>
        <p:spPr>
          <a:xfrm>
            <a:off x="179692" y="516485"/>
            <a:ext cx="3554107" cy="207301"/>
          </a:xfrm>
          <a:prstGeom prst="rect">
            <a:avLst/>
          </a:prstGeom>
        </p:spPr>
        <p:txBody>
          <a:bodyPr wrap="square">
            <a:spAutoFit/>
          </a:bodyPr>
          <a:lstStyle/>
          <a:p>
            <a:pPr marL="243848" indent="-243848"/>
            <a:r>
              <a:rPr lang="en-US" sz="700" cap="all" dirty="0">
                <a:latin typeface="+mj-lt"/>
                <a:cs typeface="Times New Roman" pitchFamily="18" charset="0"/>
              </a:rPr>
              <a:t>(AUDITED, </a:t>
            </a:r>
            <a:r>
              <a:rPr lang="en-US" sz="700" cap="all" dirty="0">
                <a:cs typeface="Times New Roman" pitchFamily="18" charset="0"/>
              </a:rPr>
              <a:t>amounts in thousands, except per share amounts)</a:t>
            </a:r>
            <a:endParaRPr lang="en-US" sz="700" cap="all" dirty="0">
              <a:latin typeface="+mj-lt"/>
              <a:cs typeface="Times New Roman" pitchFamily="18" charset="0"/>
            </a:endParaRPr>
          </a:p>
        </p:txBody>
      </p:sp>
      <p:sp>
        <p:nvSpPr>
          <p:cNvPr id="4" name="Title 3">
            <a:extLst>
              <a:ext uri="{FF2B5EF4-FFF2-40B4-BE49-F238E27FC236}">
                <a16:creationId xmlns:a16="http://schemas.microsoft.com/office/drawing/2014/main" id="{547BD490-81D8-30FE-874C-842D916B338A}"/>
              </a:ext>
            </a:extLst>
          </p:cNvPr>
          <p:cNvSpPr txBox="1">
            <a:spLocks/>
          </p:cNvSpPr>
          <p:nvPr/>
        </p:nvSpPr>
        <p:spPr>
          <a:xfrm>
            <a:off x="152399" y="-55418"/>
            <a:ext cx="9601200" cy="685800"/>
          </a:xfrm>
          <a:prstGeom prst="rect">
            <a:avLst/>
          </a:prstGeom>
        </p:spPr>
        <p:txBody>
          <a:bodyPr vert="horz" lIns="99276" tIns="49638" rIns="99276" bIns="49638" rtlCol="0" anchor="b">
            <a:normAutofit/>
          </a:bodyPr>
          <a:lstStyle>
            <a:lvl1pPr algn="l" defTabSz="496382" rtl="0" eaLnBrk="1" latinLnBrk="0" hangingPunct="1">
              <a:spcBef>
                <a:spcPct val="0"/>
              </a:spcBef>
              <a:buNone/>
              <a:defRPr sz="2400" kern="1200">
                <a:solidFill>
                  <a:schemeClr val="accent1">
                    <a:lumMod val="75000"/>
                  </a:schemeClr>
                </a:solidFill>
                <a:latin typeface="Aptos" panose="020B0004020202020204" pitchFamily="34" charset="0"/>
                <a:ea typeface="+mj-ea"/>
                <a:cs typeface="+mj-cs"/>
              </a:defRPr>
            </a:lvl1pPr>
          </a:lstStyle>
          <a:p>
            <a:r>
              <a:rPr lang="en-US" sz="1600" cap="all" dirty="0">
                <a:solidFill>
                  <a:srgbClr val="002F86"/>
                </a:solidFill>
              </a:rPr>
              <a:t>Consolidated Balance sheets</a:t>
            </a:r>
          </a:p>
        </p:txBody>
      </p:sp>
      <p:graphicFrame>
        <p:nvGraphicFramePr>
          <p:cNvPr id="6" name="Object 5">
            <a:extLst>
              <a:ext uri="{FF2B5EF4-FFF2-40B4-BE49-F238E27FC236}">
                <a16:creationId xmlns:a16="http://schemas.microsoft.com/office/drawing/2014/main" id="{32E5948A-9330-E431-93DE-42DD6B00D310}"/>
              </a:ext>
            </a:extLst>
          </p:cNvPr>
          <p:cNvGraphicFramePr>
            <a:graphicFrameLocks noChangeAspect="1"/>
          </p:cNvGraphicFramePr>
          <p:nvPr>
            <p:extLst>
              <p:ext uri="{D42A27DB-BD31-4B8C-83A1-F6EECF244321}">
                <p14:modId xmlns:p14="http://schemas.microsoft.com/office/powerpoint/2010/main" val="153337863"/>
              </p:ext>
            </p:extLst>
          </p:nvPr>
        </p:nvGraphicFramePr>
        <p:xfrm>
          <a:off x="1066800" y="865591"/>
          <a:ext cx="7896959" cy="5776679"/>
        </p:xfrm>
        <a:graphic>
          <a:graphicData uri="http://schemas.openxmlformats.org/presentationml/2006/ole">
            <mc:AlternateContent xmlns:mc="http://schemas.openxmlformats.org/markup-compatibility/2006">
              <mc:Choice xmlns:v="urn:schemas-microsoft-com:vml" Requires="v">
                <p:oleObj name="Worksheet" r:id="rId3" imgW="9401142" imgH="6876999" progId="Excel.Sheet.12">
                  <p:link/>
                </p:oleObj>
              </mc:Choice>
              <mc:Fallback>
                <p:oleObj name="Worksheet" r:id="rId3" imgW="9401142" imgH="6876999" progId="Excel.Sheet.12">
                  <p:link/>
                  <p:pic>
                    <p:nvPicPr>
                      <p:cNvPr id="6" name="Object 5">
                        <a:extLst>
                          <a:ext uri="{FF2B5EF4-FFF2-40B4-BE49-F238E27FC236}">
                            <a16:creationId xmlns:a16="http://schemas.microsoft.com/office/drawing/2014/main" id="{32E5948A-9330-E431-93DE-42DD6B00D310}"/>
                          </a:ext>
                        </a:extLst>
                      </p:cNvPr>
                      <p:cNvPicPr/>
                      <p:nvPr/>
                    </p:nvPicPr>
                    <p:blipFill>
                      <a:blip r:embed="rId4"/>
                      <a:stretch>
                        <a:fillRect/>
                      </a:stretch>
                    </p:blipFill>
                    <p:spPr>
                      <a:xfrm>
                        <a:off x="1066800" y="865591"/>
                        <a:ext cx="7896959" cy="5776679"/>
                      </a:xfrm>
                      <a:prstGeom prst="rect">
                        <a:avLst/>
                      </a:prstGeom>
                    </p:spPr>
                  </p:pic>
                </p:oleObj>
              </mc:Fallback>
            </mc:AlternateContent>
          </a:graphicData>
        </a:graphic>
      </p:graphicFrame>
      <p:grpSp>
        <p:nvGrpSpPr>
          <p:cNvPr id="7" name="Group 6">
            <a:extLst>
              <a:ext uri="{FF2B5EF4-FFF2-40B4-BE49-F238E27FC236}">
                <a16:creationId xmlns:a16="http://schemas.microsoft.com/office/drawing/2014/main" id="{9C073ACA-7905-9343-6CA6-FD210D2472D5}"/>
              </a:ext>
            </a:extLst>
          </p:cNvPr>
          <p:cNvGrpSpPr/>
          <p:nvPr/>
        </p:nvGrpSpPr>
        <p:grpSpPr>
          <a:xfrm>
            <a:off x="1067414" y="6654821"/>
            <a:ext cx="7716929" cy="355579"/>
            <a:chOff x="1166739" y="6483225"/>
            <a:chExt cx="7716929" cy="355579"/>
          </a:xfrm>
        </p:grpSpPr>
        <p:sp>
          <p:nvSpPr>
            <p:cNvPr id="8" name="Rectangle 7">
              <a:extLst>
                <a:ext uri="{FF2B5EF4-FFF2-40B4-BE49-F238E27FC236}">
                  <a16:creationId xmlns:a16="http://schemas.microsoft.com/office/drawing/2014/main" id="{E8297184-731A-BEFB-99A1-2B55A470F649}"/>
                </a:ext>
              </a:extLst>
            </p:cNvPr>
            <p:cNvSpPr/>
            <p:nvPr/>
          </p:nvSpPr>
          <p:spPr>
            <a:xfrm>
              <a:off x="1166739" y="6515639"/>
              <a:ext cx="7716929" cy="323165"/>
            </a:xfrm>
            <a:prstGeom prst="rect">
              <a:avLst/>
            </a:prstGeom>
          </p:spPr>
          <p:txBody>
            <a:bodyPr wrap="square">
              <a:spAutoFit/>
            </a:bodyPr>
            <a:lstStyle/>
            <a:p>
              <a:pPr marL="243848" indent="-243848" algn="just" fontAlgn="base">
                <a:spcBef>
                  <a:spcPct val="0"/>
                </a:spcBef>
                <a:spcAft>
                  <a:spcPct val="0"/>
                </a:spcAft>
                <a:buAutoNum type="arabicParenBoth"/>
              </a:pPr>
              <a:r>
                <a:rPr lang="en-US" sz="750" dirty="0">
                  <a:cs typeface="Times New Roman" pitchFamily="18" charset="0"/>
                </a:rPr>
                <a:t>Represents acquisitions through sale-leaseback transactions, subject to leases which contain purchase options. In accordance with GAAP, the properties are required to be presented as financing receivables on our </a:t>
              </a:r>
              <a:r>
                <a:rPr lang="en-US" sz="750" i="1" dirty="0">
                  <a:cs typeface="Times New Roman" pitchFamily="18" charset="0"/>
                </a:rPr>
                <a:t>Consolidated Balance Sheets</a:t>
              </a:r>
              <a:r>
                <a:rPr lang="en-US" sz="750" dirty="0">
                  <a:cs typeface="Times New Roman" pitchFamily="18" charset="0"/>
                </a:rPr>
                <a:t>.</a:t>
              </a:r>
            </a:p>
          </p:txBody>
        </p:sp>
        <p:cxnSp>
          <p:nvCxnSpPr>
            <p:cNvPr id="10" name="Straight Connector 9">
              <a:extLst>
                <a:ext uri="{FF2B5EF4-FFF2-40B4-BE49-F238E27FC236}">
                  <a16:creationId xmlns:a16="http://schemas.microsoft.com/office/drawing/2014/main" id="{278C3BC9-0517-02AE-5FDB-5DAA30218119}"/>
                </a:ext>
              </a:extLst>
            </p:cNvPr>
            <p:cNvCxnSpPr/>
            <p:nvPr/>
          </p:nvCxnSpPr>
          <p:spPr>
            <a:xfrm>
              <a:off x="1228381" y="6483225"/>
              <a:ext cx="33324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628359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CDE22BD-A697-449A-B32E-82B3E933C80D}" type="slidenum">
              <a:rPr lang="en-US" smtClean="0"/>
              <a:pPr/>
              <a:t>36</a:t>
            </a:fld>
            <a:endParaRPr lang="en-US" dirty="0"/>
          </a:p>
        </p:txBody>
      </p:sp>
      <p:sp>
        <p:nvSpPr>
          <p:cNvPr id="4" name="TextBox 3"/>
          <p:cNvSpPr txBox="1"/>
          <p:nvPr/>
        </p:nvSpPr>
        <p:spPr>
          <a:xfrm>
            <a:off x="0" y="2133600"/>
            <a:ext cx="10058400" cy="1569660"/>
          </a:xfrm>
          <a:prstGeom prst="rect">
            <a:avLst/>
          </a:prstGeom>
          <a:noFill/>
        </p:spPr>
        <p:txBody>
          <a:bodyPr wrap="square" rtlCol="0">
            <a:spAutoFit/>
          </a:bodyPr>
          <a:lstStyle/>
          <a:p>
            <a:pPr algn="ctr"/>
            <a:r>
              <a:rPr lang="en-US" sz="4800" dirty="0">
                <a:solidFill>
                  <a:schemeClr val="accent1">
                    <a:lumMod val="75000"/>
                  </a:schemeClr>
                </a:solidFill>
                <a:latin typeface="Franklin Gothic Medium Cond" panose="020B0606030402020204" pitchFamily="34" charset="0"/>
              </a:rPr>
              <a:t>Appendix A:  </a:t>
            </a:r>
            <a:br>
              <a:rPr lang="en-US" sz="4800" dirty="0">
                <a:solidFill>
                  <a:schemeClr val="accent1">
                    <a:lumMod val="75000"/>
                  </a:schemeClr>
                </a:solidFill>
                <a:latin typeface="Franklin Gothic Medium Cond" panose="020B0606030402020204" pitchFamily="34" charset="0"/>
              </a:rPr>
            </a:br>
            <a:r>
              <a:rPr lang="en-US" sz="4800" dirty="0">
                <a:solidFill>
                  <a:schemeClr val="accent1">
                    <a:lumMod val="75000"/>
                  </a:schemeClr>
                </a:solidFill>
                <a:latin typeface="Franklin Gothic Medium Cond" panose="020B0606030402020204" pitchFamily="34" charset="0"/>
              </a:rPr>
              <a:t>SEC Reg. G Compliance</a:t>
            </a:r>
            <a:endParaRPr lang="en-US" sz="4800" dirty="0">
              <a:solidFill>
                <a:schemeClr val="accent1">
                  <a:lumMod val="75000"/>
                </a:schemeClr>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CDE22BD-A697-449A-B32E-82B3E933C80D}" type="slidenum">
              <a:rPr lang="en-US" smtClean="0"/>
              <a:pPr/>
              <a:t>37</a:t>
            </a:fld>
            <a:endParaRPr lang="en-US" dirty="0"/>
          </a:p>
        </p:txBody>
      </p:sp>
      <p:sp>
        <p:nvSpPr>
          <p:cNvPr id="15" name="Rectangle 14">
            <a:extLst>
              <a:ext uri="{FF2B5EF4-FFF2-40B4-BE49-F238E27FC236}">
                <a16:creationId xmlns:a16="http://schemas.microsoft.com/office/drawing/2014/main" id="{4072C947-F386-400D-B221-9B098C42D9C0}"/>
              </a:ext>
            </a:extLst>
          </p:cNvPr>
          <p:cNvSpPr/>
          <p:nvPr/>
        </p:nvSpPr>
        <p:spPr>
          <a:xfrm>
            <a:off x="179692" y="516485"/>
            <a:ext cx="2868307" cy="200055"/>
          </a:xfrm>
          <a:prstGeom prst="rect">
            <a:avLst/>
          </a:prstGeom>
        </p:spPr>
        <p:txBody>
          <a:bodyPr wrap="square">
            <a:spAutoFit/>
          </a:bodyPr>
          <a:lstStyle/>
          <a:p>
            <a:pPr marL="243848" indent="-243848"/>
            <a:r>
              <a:rPr lang="en-US" sz="700" cap="all" dirty="0">
                <a:latin typeface="+mj-lt"/>
                <a:cs typeface="Times New Roman" pitchFamily="18" charset="0"/>
              </a:rPr>
              <a:t>(dollar amounts in thousands)</a:t>
            </a:r>
          </a:p>
        </p:txBody>
      </p:sp>
      <p:sp>
        <p:nvSpPr>
          <p:cNvPr id="16" name="Title 3">
            <a:extLst>
              <a:ext uri="{FF2B5EF4-FFF2-40B4-BE49-F238E27FC236}">
                <a16:creationId xmlns:a16="http://schemas.microsoft.com/office/drawing/2014/main" id="{63F256AB-B5C9-4AA4-8846-D696FCE4A53A}"/>
              </a:ext>
            </a:extLst>
          </p:cNvPr>
          <p:cNvSpPr>
            <a:spLocks noGrp="1"/>
          </p:cNvSpPr>
          <p:nvPr>
            <p:ph type="title"/>
          </p:nvPr>
        </p:nvSpPr>
        <p:spPr>
          <a:xfrm>
            <a:off x="152399" y="-55418"/>
            <a:ext cx="9601200" cy="685800"/>
          </a:xfrm>
        </p:spPr>
        <p:txBody>
          <a:bodyPr>
            <a:normAutofit/>
          </a:bodyPr>
          <a:lstStyle/>
          <a:p>
            <a:r>
              <a:rPr lang="en-US" sz="1600" cap="all" dirty="0">
                <a:solidFill>
                  <a:srgbClr val="002F86"/>
                </a:solidFill>
              </a:rPr>
              <a:t>Appendix a:  sec reg. g compliance</a:t>
            </a:r>
          </a:p>
        </p:txBody>
      </p:sp>
      <p:sp>
        <p:nvSpPr>
          <p:cNvPr id="7" name="Round Same Side Corner Rectangle 14">
            <a:extLst>
              <a:ext uri="{FF2B5EF4-FFF2-40B4-BE49-F238E27FC236}">
                <a16:creationId xmlns:a16="http://schemas.microsoft.com/office/drawing/2014/main" id="{70DEBBF1-F913-45C5-8E8E-E77C682C432F}"/>
              </a:ext>
            </a:extLst>
          </p:cNvPr>
          <p:cNvSpPr/>
          <p:nvPr/>
        </p:nvSpPr>
        <p:spPr>
          <a:xfrm>
            <a:off x="723900" y="838200"/>
            <a:ext cx="8610600" cy="322347"/>
          </a:xfrm>
          <a:prstGeom prst="round2SameRect">
            <a:avLst>
              <a:gd name="adj1" fmla="val 50000"/>
              <a:gd name="adj2" fmla="val 0"/>
            </a:avLst>
          </a:prstGeom>
          <a:solidFill>
            <a:srgbClr val="253C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50" b="1" cap="all" dirty="0">
                <a:solidFill>
                  <a:schemeClr val="bg1"/>
                </a:solidFill>
                <a:latin typeface="+mj-lt"/>
                <a:ea typeface="Adobe Fan Heiti Std B" panose="020B0700000000000000" pitchFamily="34" charset="-128"/>
                <a:cs typeface="Times New Roman" pitchFamily="18" charset="0"/>
              </a:rPr>
              <a:t>Reconciliation of Annualized adjusted EBITDA</a:t>
            </a:r>
            <a:r>
              <a:rPr lang="en-US" sz="1250" b="1" i="1" dirty="0">
                <a:solidFill>
                  <a:schemeClr val="bg1"/>
                </a:solidFill>
                <a:latin typeface="+mj-lt"/>
              </a:rPr>
              <a:t>re</a:t>
            </a:r>
            <a:r>
              <a:rPr lang="en-US" sz="1250" b="1" cap="all" dirty="0">
                <a:solidFill>
                  <a:schemeClr val="bg1"/>
                </a:solidFill>
                <a:latin typeface="+mj-lt"/>
                <a:ea typeface="Adobe Fan Heiti Std B" panose="020B0700000000000000" pitchFamily="34" charset="-128"/>
                <a:cs typeface="Times New Roman" pitchFamily="18" charset="0"/>
              </a:rPr>
              <a:t> and Fixed Charges</a:t>
            </a:r>
            <a:endParaRPr lang="en-US" sz="1250" b="1" dirty="0"/>
          </a:p>
        </p:txBody>
      </p:sp>
      <p:graphicFrame>
        <p:nvGraphicFramePr>
          <p:cNvPr id="4" name="Object 3">
            <a:extLst>
              <a:ext uri="{FF2B5EF4-FFF2-40B4-BE49-F238E27FC236}">
                <a16:creationId xmlns:a16="http://schemas.microsoft.com/office/drawing/2014/main" id="{C11B501D-CB47-1703-686C-6F631AA1415C}"/>
              </a:ext>
            </a:extLst>
          </p:cNvPr>
          <p:cNvGraphicFramePr>
            <a:graphicFrameLocks noChangeAspect="1"/>
          </p:cNvGraphicFramePr>
          <p:nvPr>
            <p:extLst>
              <p:ext uri="{D42A27DB-BD31-4B8C-83A1-F6EECF244321}">
                <p14:modId xmlns:p14="http://schemas.microsoft.com/office/powerpoint/2010/main" val="3354714428"/>
              </p:ext>
            </p:extLst>
          </p:nvPr>
        </p:nvGraphicFramePr>
        <p:xfrm>
          <a:off x="1137551" y="1078541"/>
          <a:ext cx="7880709" cy="4242940"/>
        </p:xfrm>
        <a:graphic>
          <a:graphicData uri="http://schemas.openxmlformats.org/presentationml/2006/ole">
            <mc:AlternateContent xmlns:mc="http://schemas.openxmlformats.org/markup-compatibility/2006">
              <mc:Choice xmlns:v="urn:schemas-microsoft-com:vml" Requires="v">
                <p:oleObj name="Worksheet" r:id="rId2" imgW="9058286" imgH="4876942" progId="Excel.Sheet.12">
                  <p:link/>
                </p:oleObj>
              </mc:Choice>
              <mc:Fallback>
                <p:oleObj name="Worksheet" r:id="rId2" imgW="9058286" imgH="4876942" progId="Excel.Sheet.12">
                  <p:link/>
                  <p:pic>
                    <p:nvPicPr>
                      <p:cNvPr id="4" name="Object 3">
                        <a:extLst>
                          <a:ext uri="{FF2B5EF4-FFF2-40B4-BE49-F238E27FC236}">
                            <a16:creationId xmlns:a16="http://schemas.microsoft.com/office/drawing/2014/main" id="{C11B501D-CB47-1703-686C-6F631AA1415C}"/>
                          </a:ext>
                        </a:extLst>
                      </p:cNvPr>
                      <p:cNvPicPr/>
                      <p:nvPr/>
                    </p:nvPicPr>
                    <p:blipFill>
                      <a:blip r:embed="rId3"/>
                      <a:stretch>
                        <a:fillRect/>
                      </a:stretch>
                    </p:blipFill>
                    <p:spPr>
                      <a:xfrm>
                        <a:off x="1137551" y="1078541"/>
                        <a:ext cx="7880709" cy="4242940"/>
                      </a:xfrm>
                      <a:prstGeom prst="rect">
                        <a:avLst/>
                      </a:prstGeom>
                    </p:spPr>
                  </p:pic>
                </p:oleObj>
              </mc:Fallback>
            </mc:AlternateContent>
          </a:graphicData>
        </a:graphic>
      </p:graphicFrame>
      <p:grpSp>
        <p:nvGrpSpPr>
          <p:cNvPr id="5" name="Group 4">
            <a:extLst>
              <a:ext uri="{FF2B5EF4-FFF2-40B4-BE49-F238E27FC236}">
                <a16:creationId xmlns:a16="http://schemas.microsoft.com/office/drawing/2014/main" id="{257CFF92-3AF3-1AC7-A3EA-1F01C06B4233}"/>
              </a:ext>
            </a:extLst>
          </p:cNvPr>
          <p:cNvGrpSpPr/>
          <p:nvPr/>
        </p:nvGrpSpPr>
        <p:grpSpPr>
          <a:xfrm>
            <a:off x="1066800" y="5524535"/>
            <a:ext cx="8022212" cy="1333465"/>
            <a:chOff x="1450827" y="5356065"/>
            <a:chExt cx="7072254" cy="1333465"/>
          </a:xfrm>
        </p:grpSpPr>
        <p:sp>
          <p:nvSpPr>
            <p:cNvPr id="9" name="TextBox 8">
              <a:extLst>
                <a:ext uri="{FF2B5EF4-FFF2-40B4-BE49-F238E27FC236}">
                  <a16:creationId xmlns:a16="http://schemas.microsoft.com/office/drawing/2014/main" id="{D38C4E16-3306-82FC-0F36-57DEE665E429}"/>
                </a:ext>
              </a:extLst>
            </p:cNvPr>
            <p:cNvSpPr txBox="1">
              <a:spLocks noChangeAspect="1"/>
            </p:cNvSpPr>
            <p:nvPr/>
          </p:nvSpPr>
          <p:spPr>
            <a:xfrm>
              <a:off x="1450827" y="5443035"/>
              <a:ext cx="7072254" cy="1246495"/>
            </a:xfrm>
            <a:prstGeom prst="rect">
              <a:avLst/>
            </a:prstGeom>
            <a:noFill/>
          </p:spPr>
          <p:txBody>
            <a:bodyPr wrap="square" rtlCol="0">
              <a:spAutoFit/>
            </a:bodyPr>
            <a:lstStyle/>
            <a:p>
              <a:pPr marL="228600" indent="-228600" algn="just">
                <a:spcAft>
                  <a:spcPts val="300"/>
                </a:spcAft>
                <a:buFontTx/>
                <a:buAutoNum type="arabicParenBoth"/>
              </a:pPr>
              <a:r>
                <a:rPr lang="en-US" sz="750" dirty="0"/>
                <a:t>Includes the $3,561 note receivable write-off related to the sale and transition of 10 seniors housing communities, $1,832 of provision for credit losses related to the acquisition of 11 seniors housing communities accounted for as financing receivables and two mortgage loan originations, partially offset by the $1,570 exit IRR and prepayment fee received in connection with the payoff of two mezzanine loans.</a:t>
              </a:r>
            </a:p>
            <a:p>
              <a:pPr marL="228600" indent="-228600" algn="just">
                <a:spcAft>
                  <a:spcPts val="300"/>
                </a:spcAft>
                <a:buFontTx/>
                <a:buAutoNum type="arabicParenBoth"/>
              </a:pPr>
              <a:r>
                <a:rPr lang="en-US" sz="750" dirty="0"/>
                <a:t>Represents $4,052 of one-time income received from former operators, $3,158 of one-time additional straight-line income related to restoring accrual basis accounting for two master leases, $2,818 of rental income received in connection with the sale of two properties, and $1,738 recovery of provision for credit losses related to the payoffs of five mortgage loan receivables, partially offset by $1,635 of provision for credit losses related to acquisitions totaling $163,460 accounted for as financing receivables, $613 of effective interest receivable write-off related to the partial paydown of a mortgage loan receivable, and the write-off of straight-line rent receivable ($321) and notes receivable ($290). </a:t>
              </a:r>
            </a:p>
            <a:p>
              <a:pPr marL="228600" indent="-228600" algn="just">
                <a:spcAft>
                  <a:spcPts val="300"/>
                </a:spcAft>
                <a:buFontTx/>
                <a:buAutoNum type="arabicParenBoth"/>
              </a:pPr>
              <a:r>
                <a:rPr lang="en-US" sz="750" dirty="0"/>
                <a:t>See the reconciliation of non-recurring items on page 26 for further detail. </a:t>
              </a:r>
            </a:p>
            <a:p>
              <a:pPr marL="228600" indent="-228600" algn="just">
                <a:spcAft>
                  <a:spcPts val="300"/>
                </a:spcAft>
                <a:buFontTx/>
                <a:buAutoNum type="arabicParenBoth"/>
              </a:pPr>
              <a:r>
                <a:rPr lang="en-US" sz="750" dirty="0"/>
                <a:t>Given we do not have preferred stock, our fixed charge coverage ratio and interest coverage ratio are the same. </a:t>
              </a:r>
            </a:p>
          </p:txBody>
        </p:sp>
        <p:cxnSp>
          <p:nvCxnSpPr>
            <p:cNvPr id="10" name="Straight Connector 9">
              <a:extLst>
                <a:ext uri="{FF2B5EF4-FFF2-40B4-BE49-F238E27FC236}">
                  <a16:creationId xmlns:a16="http://schemas.microsoft.com/office/drawing/2014/main" id="{7FAB3A93-FBD3-8DB7-D3C9-376DDA4EE218}"/>
                </a:ext>
              </a:extLst>
            </p:cNvPr>
            <p:cNvCxnSpPr/>
            <p:nvPr/>
          </p:nvCxnSpPr>
          <p:spPr>
            <a:xfrm>
              <a:off x="1527250" y="5356065"/>
              <a:ext cx="33324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CDE22BD-A697-449A-B32E-82B3E933C80D}" type="slidenum">
              <a:rPr lang="en-US" smtClean="0"/>
              <a:pPr/>
              <a:t>38</a:t>
            </a:fld>
            <a:endParaRPr lang="en-US" dirty="0"/>
          </a:p>
        </p:txBody>
      </p:sp>
      <p:sp>
        <p:nvSpPr>
          <p:cNvPr id="15" name="Rectangle 14">
            <a:extLst>
              <a:ext uri="{FF2B5EF4-FFF2-40B4-BE49-F238E27FC236}">
                <a16:creationId xmlns:a16="http://schemas.microsoft.com/office/drawing/2014/main" id="{FE5B3680-86C9-405E-A095-20E1A7F9DCB5}"/>
              </a:ext>
            </a:extLst>
          </p:cNvPr>
          <p:cNvSpPr/>
          <p:nvPr/>
        </p:nvSpPr>
        <p:spPr>
          <a:xfrm>
            <a:off x="179692" y="516485"/>
            <a:ext cx="3401707" cy="200055"/>
          </a:xfrm>
          <a:prstGeom prst="rect">
            <a:avLst/>
          </a:prstGeom>
        </p:spPr>
        <p:txBody>
          <a:bodyPr wrap="square">
            <a:spAutoFit/>
          </a:bodyPr>
          <a:lstStyle/>
          <a:p>
            <a:pPr marL="243848" indent="-243848"/>
            <a:r>
              <a:rPr lang="en-US" sz="700" cap="all" dirty="0">
                <a:latin typeface="+mj-lt"/>
                <a:cs typeface="Times New Roman" pitchFamily="18" charset="0"/>
              </a:rPr>
              <a:t>(UN</a:t>
            </a:r>
            <a:r>
              <a:rPr lang="en-US" sz="700" cap="all" dirty="0">
                <a:cs typeface="Times New Roman" pitchFamily="18" charset="0"/>
              </a:rPr>
              <a:t>audited, amounts in thousands, except per share amounts)</a:t>
            </a:r>
            <a:endParaRPr lang="en-US" sz="700" cap="all" dirty="0">
              <a:latin typeface="+mj-lt"/>
              <a:cs typeface="Times New Roman" pitchFamily="18" charset="0"/>
            </a:endParaRPr>
          </a:p>
        </p:txBody>
      </p:sp>
      <p:sp>
        <p:nvSpPr>
          <p:cNvPr id="4" name="Title 3">
            <a:extLst>
              <a:ext uri="{FF2B5EF4-FFF2-40B4-BE49-F238E27FC236}">
                <a16:creationId xmlns:a16="http://schemas.microsoft.com/office/drawing/2014/main" id="{127D08E5-45C4-6789-CAA0-7600730742D5}"/>
              </a:ext>
            </a:extLst>
          </p:cNvPr>
          <p:cNvSpPr txBox="1">
            <a:spLocks/>
          </p:cNvSpPr>
          <p:nvPr/>
        </p:nvSpPr>
        <p:spPr>
          <a:xfrm>
            <a:off x="152399" y="-55418"/>
            <a:ext cx="9601200" cy="685800"/>
          </a:xfrm>
          <a:prstGeom prst="rect">
            <a:avLst/>
          </a:prstGeom>
        </p:spPr>
        <p:txBody>
          <a:bodyPr vert="horz" lIns="99276" tIns="49638" rIns="99276" bIns="49638" rtlCol="0" anchor="b">
            <a:normAutofit/>
          </a:bodyPr>
          <a:lstStyle>
            <a:lvl1pPr algn="l" defTabSz="496382" rtl="0" eaLnBrk="1" latinLnBrk="0" hangingPunct="1">
              <a:spcBef>
                <a:spcPct val="0"/>
              </a:spcBef>
              <a:buNone/>
              <a:defRPr sz="2400" kern="1200">
                <a:solidFill>
                  <a:schemeClr val="accent1">
                    <a:lumMod val="75000"/>
                  </a:schemeClr>
                </a:solidFill>
                <a:latin typeface="Aptos" panose="020B0004020202020204" pitchFamily="34" charset="0"/>
                <a:ea typeface="+mj-ea"/>
                <a:cs typeface="+mj-cs"/>
              </a:defRPr>
            </a:lvl1pPr>
          </a:lstStyle>
          <a:p>
            <a:r>
              <a:rPr lang="en-US" sz="1600" cap="all" dirty="0">
                <a:solidFill>
                  <a:srgbClr val="002F86"/>
                </a:solidFill>
              </a:rPr>
              <a:t>Appendix a:  sec reg. g compliance - Reconciliation of FFO and FAD</a:t>
            </a:r>
          </a:p>
        </p:txBody>
      </p:sp>
      <p:graphicFrame>
        <p:nvGraphicFramePr>
          <p:cNvPr id="5" name="Object 4">
            <a:extLst>
              <a:ext uri="{FF2B5EF4-FFF2-40B4-BE49-F238E27FC236}">
                <a16:creationId xmlns:a16="http://schemas.microsoft.com/office/drawing/2014/main" id="{8021D92A-8253-1C8F-170F-0FAD6B3A8CA9}"/>
              </a:ext>
            </a:extLst>
          </p:cNvPr>
          <p:cNvGraphicFramePr>
            <a:graphicFrameLocks noChangeAspect="1"/>
          </p:cNvGraphicFramePr>
          <p:nvPr>
            <p:extLst>
              <p:ext uri="{D42A27DB-BD31-4B8C-83A1-F6EECF244321}">
                <p14:modId xmlns:p14="http://schemas.microsoft.com/office/powerpoint/2010/main" val="2729949484"/>
              </p:ext>
            </p:extLst>
          </p:nvPr>
        </p:nvGraphicFramePr>
        <p:xfrm>
          <a:off x="1295400" y="680934"/>
          <a:ext cx="7534219" cy="5850116"/>
        </p:xfrm>
        <a:graphic>
          <a:graphicData uri="http://schemas.openxmlformats.org/presentationml/2006/ole">
            <mc:AlternateContent xmlns:mc="http://schemas.openxmlformats.org/markup-compatibility/2006">
              <mc:Choice xmlns:v="urn:schemas-microsoft-com:vml" Requires="v">
                <p:oleObj name="Worksheet" r:id="rId3" imgW="9077372" imgH="7048333" progId="Excel.Sheet.12">
                  <p:link/>
                </p:oleObj>
              </mc:Choice>
              <mc:Fallback>
                <p:oleObj name="Worksheet" r:id="rId3" imgW="9077372" imgH="7048333" progId="Excel.Sheet.12">
                  <p:link/>
                  <p:pic>
                    <p:nvPicPr>
                      <p:cNvPr id="5" name="Object 4">
                        <a:extLst>
                          <a:ext uri="{FF2B5EF4-FFF2-40B4-BE49-F238E27FC236}">
                            <a16:creationId xmlns:a16="http://schemas.microsoft.com/office/drawing/2014/main" id="{8021D92A-8253-1C8F-170F-0FAD6B3A8CA9}"/>
                          </a:ext>
                        </a:extLst>
                      </p:cNvPr>
                      <p:cNvPicPr/>
                      <p:nvPr/>
                    </p:nvPicPr>
                    <p:blipFill>
                      <a:blip r:embed="rId4"/>
                      <a:stretch>
                        <a:fillRect/>
                      </a:stretch>
                    </p:blipFill>
                    <p:spPr>
                      <a:xfrm>
                        <a:off x="1295400" y="680934"/>
                        <a:ext cx="7534219" cy="5850116"/>
                      </a:xfrm>
                      <a:prstGeom prst="rect">
                        <a:avLst/>
                      </a:prstGeom>
                    </p:spPr>
                  </p:pic>
                </p:oleObj>
              </mc:Fallback>
            </mc:AlternateContent>
          </a:graphicData>
        </a:graphic>
      </p:graphicFrame>
      <p:grpSp>
        <p:nvGrpSpPr>
          <p:cNvPr id="6" name="Group 5">
            <a:extLst>
              <a:ext uri="{FF2B5EF4-FFF2-40B4-BE49-F238E27FC236}">
                <a16:creationId xmlns:a16="http://schemas.microsoft.com/office/drawing/2014/main" id="{028DEB46-4A56-0A09-A871-E2D4FB9D2308}"/>
              </a:ext>
            </a:extLst>
          </p:cNvPr>
          <p:cNvGrpSpPr/>
          <p:nvPr/>
        </p:nvGrpSpPr>
        <p:grpSpPr>
          <a:xfrm>
            <a:off x="1333701" y="6534835"/>
            <a:ext cx="6262424" cy="323165"/>
            <a:chOff x="2320261" y="5890199"/>
            <a:chExt cx="6262424" cy="323165"/>
          </a:xfrm>
        </p:grpSpPr>
        <p:sp>
          <p:nvSpPr>
            <p:cNvPr id="7" name="TextBox 6">
              <a:extLst>
                <a:ext uri="{FF2B5EF4-FFF2-40B4-BE49-F238E27FC236}">
                  <a16:creationId xmlns:a16="http://schemas.microsoft.com/office/drawing/2014/main" id="{3688FEEC-F87E-5D0D-A8D0-096A7AFCD85C}"/>
                </a:ext>
              </a:extLst>
            </p:cNvPr>
            <p:cNvSpPr txBox="1"/>
            <p:nvPr/>
          </p:nvSpPr>
          <p:spPr>
            <a:xfrm>
              <a:off x="2320261" y="5890199"/>
              <a:ext cx="6262424" cy="323165"/>
            </a:xfrm>
            <a:prstGeom prst="rect">
              <a:avLst/>
            </a:prstGeom>
            <a:noFill/>
          </p:spPr>
          <p:txBody>
            <a:bodyPr wrap="square" rtlCol="0">
              <a:spAutoFit/>
            </a:bodyPr>
            <a:lstStyle/>
            <a:p>
              <a:pPr marL="228600" indent="-228600" algn="just">
                <a:buFontTx/>
                <a:buAutoNum type="arabicParenBoth"/>
              </a:pPr>
              <a:endParaRPr lang="en-US" sz="750" dirty="0"/>
            </a:p>
            <a:p>
              <a:pPr marL="228600" indent="-228600" algn="just">
                <a:spcAft>
                  <a:spcPts val="400"/>
                </a:spcAft>
                <a:buFontTx/>
                <a:buAutoNum type="arabicParenBoth"/>
              </a:pPr>
              <a:r>
                <a:rPr lang="en-US" sz="750" dirty="0"/>
                <a:t>See the reconciliation of non-recurring items on </a:t>
              </a:r>
              <a:r>
                <a:rPr lang="en-US" sz="750" dirty="0">
                  <a:highlight>
                    <a:srgbClr val="FFFF00"/>
                  </a:highlight>
                </a:rPr>
                <a:t>page 26 </a:t>
              </a:r>
              <a:r>
                <a:rPr lang="en-US" sz="750" dirty="0"/>
                <a:t>for further detail.</a:t>
              </a:r>
            </a:p>
          </p:txBody>
        </p:sp>
        <p:cxnSp>
          <p:nvCxnSpPr>
            <p:cNvPr id="8" name="Straight Connector 7">
              <a:extLst>
                <a:ext uri="{FF2B5EF4-FFF2-40B4-BE49-F238E27FC236}">
                  <a16:creationId xmlns:a16="http://schemas.microsoft.com/office/drawing/2014/main" id="{3BAAF3CD-7DB5-8539-069A-59290760F204}"/>
                </a:ext>
              </a:extLst>
            </p:cNvPr>
            <p:cNvCxnSpPr/>
            <p:nvPr/>
          </p:nvCxnSpPr>
          <p:spPr>
            <a:xfrm>
              <a:off x="2320261" y="5922385"/>
              <a:ext cx="35399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CDE22BD-A697-449A-B32E-82B3E933C80D}" type="slidenum">
              <a:rPr lang="en-US" smtClean="0"/>
              <a:pPr/>
              <a:t>39</a:t>
            </a:fld>
            <a:endParaRPr lang="en-US" dirty="0"/>
          </a:p>
        </p:txBody>
      </p:sp>
      <p:sp>
        <p:nvSpPr>
          <p:cNvPr id="15" name="Rectangle 14">
            <a:extLst>
              <a:ext uri="{FF2B5EF4-FFF2-40B4-BE49-F238E27FC236}">
                <a16:creationId xmlns:a16="http://schemas.microsoft.com/office/drawing/2014/main" id="{052365EC-C9AB-423A-81B6-ADE5BD5827EF}"/>
              </a:ext>
            </a:extLst>
          </p:cNvPr>
          <p:cNvSpPr/>
          <p:nvPr/>
        </p:nvSpPr>
        <p:spPr>
          <a:xfrm>
            <a:off x="179692" y="516485"/>
            <a:ext cx="3401707" cy="200055"/>
          </a:xfrm>
          <a:prstGeom prst="rect">
            <a:avLst/>
          </a:prstGeom>
        </p:spPr>
        <p:txBody>
          <a:bodyPr wrap="square">
            <a:spAutoFit/>
          </a:bodyPr>
          <a:lstStyle/>
          <a:p>
            <a:pPr marL="243848" indent="-243848"/>
            <a:r>
              <a:rPr lang="en-US" sz="700" cap="all" dirty="0">
                <a:latin typeface="+mj-lt"/>
                <a:cs typeface="Times New Roman" pitchFamily="18" charset="0"/>
              </a:rPr>
              <a:t>(UN</a:t>
            </a:r>
            <a:r>
              <a:rPr lang="en-US" sz="700" cap="all" dirty="0">
                <a:cs typeface="Times New Roman" pitchFamily="18" charset="0"/>
              </a:rPr>
              <a:t>audited, amounts in thousands)</a:t>
            </a:r>
            <a:endParaRPr lang="en-US" sz="700" cap="all" dirty="0">
              <a:latin typeface="+mj-lt"/>
              <a:cs typeface="Times New Roman" pitchFamily="18" charset="0"/>
            </a:endParaRPr>
          </a:p>
        </p:txBody>
      </p:sp>
      <p:sp>
        <p:nvSpPr>
          <p:cNvPr id="3" name="Title 3">
            <a:extLst>
              <a:ext uri="{FF2B5EF4-FFF2-40B4-BE49-F238E27FC236}">
                <a16:creationId xmlns:a16="http://schemas.microsoft.com/office/drawing/2014/main" id="{4EFAB731-DC81-2499-E965-8B6B2860AEEE}"/>
              </a:ext>
            </a:extLst>
          </p:cNvPr>
          <p:cNvSpPr txBox="1">
            <a:spLocks/>
          </p:cNvSpPr>
          <p:nvPr/>
        </p:nvSpPr>
        <p:spPr>
          <a:xfrm>
            <a:off x="152399" y="-55418"/>
            <a:ext cx="9601200" cy="685800"/>
          </a:xfrm>
          <a:prstGeom prst="rect">
            <a:avLst/>
          </a:prstGeom>
        </p:spPr>
        <p:txBody>
          <a:bodyPr vert="horz" lIns="99276" tIns="49638" rIns="99276" bIns="49638" rtlCol="0" anchor="b">
            <a:normAutofit/>
          </a:bodyPr>
          <a:lstStyle>
            <a:lvl1pPr algn="l" defTabSz="496382" rtl="0" eaLnBrk="1" latinLnBrk="0" hangingPunct="1">
              <a:spcBef>
                <a:spcPct val="0"/>
              </a:spcBef>
              <a:buNone/>
              <a:defRPr sz="2400" kern="1200">
                <a:solidFill>
                  <a:schemeClr val="accent1">
                    <a:lumMod val="75000"/>
                  </a:schemeClr>
                </a:solidFill>
                <a:latin typeface="Aptos" panose="020B0004020202020204" pitchFamily="34" charset="0"/>
                <a:ea typeface="+mj-ea"/>
                <a:cs typeface="+mj-cs"/>
              </a:defRPr>
            </a:lvl1pPr>
          </a:lstStyle>
          <a:p>
            <a:r>
              <a:rPr lang="en-US" sz="1600" cap="all" dirty="0">
                <a:solidFill>
                  <a:srgbClr val="002F86"/>
                </a:solidFill>
              </a:rPr>
              <a:t>Appendix a:  sec reg. g compliance - Reconciliation of FFO PER SHARE</a:t>
            </a:r>
          </a:p>
        </p:txBody>
      </p:sp>
      <p:graphicFrame>
        <p:nvGraphicFramePr>
          <p:cNvPr id="6" name="Object 5">
            <a:extLst>
              <a:ext uri="{FF2B5EF4-FFF2-40B4-BE49-F238E27FC236}">
                <a16:creationId xmlns:a16="http://schemas.microsoft.com/office/drawing/2014/main" id="{D748D870-489E-4BC3-3064-0B7BCFC0FA00}"/>
              </a:ext>
            </a:extLst>
          </p:cNvPr>
          <p:cNvGraphicFramePr>
            <a:graphicFrameLocks noChangeAspect="1"/>
          </p:cNvGraphicFramePr>
          <p:nvPr>
            <p:extLst>
              <p:ext uri="{D42A27DB-BD31-4B8C-83A1-F6EECF244321}">
                <p14:modId xmlns:p14="http://schemas.microsoft.com/office/powerpoint/2010/main" val="3478352875"/>
              </p:ext>
            </p:extLst>
          </p:nvPr>
        </p:nvGraphicFramePr>
        <p:xfrm>
          <a:off x="1714499" y="692150"/>
          <a:ext cx="6703870" cy="5585393"/>
        </p:xfrm>
        <a:graphic>
          <a:graphicData uri="http://schemas.openxmlformats.org/presentationml/2006/ole">
            <mc:AlternateContent xmlns:mc="http://schemas.openxmlformats.org/markup-compatibility/2006">
              <mc:Choice xmlns:v="urn:schemas-microsoft-com:vml" Requires="v">
                <p:oleObj name="Worksheet" r:id="rId3" imgW="7705598" imgH="6419992" progId="Excel.Sheet.12">
                  <p:link/>
                </p:oleObj>
              </mc:Choice>
              <mc:Fallback>
                <p:oleObj name="Worksheet" r:id="rId3" imgW="7705598" imgH="6419992" progId="Excel.Sheet.12">
                  <p:link/>
                  <p:pic>
                    <p:nvPicPr>
                      <p:cNvPr id="6" name="Object 5">
                        <a:extLst>
                          <a:ext uri="{FF2B5EF4-FFF2-40B4-BE49-F238E27FC236}">
                            <a16:creationId xmlns:a16="http://schemas.microsoft.com/office/drawing/2014/main" id="{D748D870-489E-4BC3-3064-0B7BCFC0FA00}"/>
                          </a:ext>
                        </a:extLst>
                      </p:cNvPr>
                      <p:cNvPicPr/>
                      <p:nvPr/>
                    </p:nvPicPr>
                    <p:blipFill>
                      <a:blip r:embed="rId4"/>
                      <a:stretch>
                        <a:fillRect/>
                      </a:stretch>
                    </p:blipFill>
                    <p:spPr>
                      <a:xfrm>
                        <a:off x="1714499" y="692150"/>
                        <a:ext cx="6703870" cy="5585393"/>
                      </a:xfrm>
                      <a:prstGeom prst="rect">
                        <a:avLst/>
                      </a:prstGeom>
                    </p:spPr>
                  </p:pic>
                </p:oleObj>
              </mc:Fallback>
            </mc:AlternateContent>
          </a:graphicData>
        </a:graphic>
      </p:graphicFrame>
      <p:grpSp>
        <p:nvGrpSpPr>
          <p:cNvPr id="7" name="Group 6">
            <a:extLst>
              <a:ext uri="{FF2B5EF4-FFF2-40B4-BE49-F238E27FC236}">
                <a16:creationId xmlns:a16="http://schemas.microsoft.com/office/drawing/2014/main" id="{C023DE75-8238-A9A8-6FC2-4A5DE7723CBE}"/>
              </a:ext>
            </a:extLst>
          </p:cNvPr>
          <p:cNvGrpSpPr/>
          <p:nvPr/>
        </p:nvGrpSpPr>
        <p:grpSpPr>
          <a:xfrm>
            <a:off x="1640778" y="6329905"/>
            <a:ext cx="5038977" cy="409943"/>
            <a:chOff x="1860480" y="8964342"/>
            <a:chExt cx="5038977" cy="409943"/>
          </a:xfrm>
        </p:grpSpPr>
        <p:sp>
          <p:nvSpPr>
            <p:cNvPr id="8" name="TextBox 7">
              <a:extLst>
                <a:ext uri="{FF2B5EF4-FFF2-40B4-BE49-F238E27FC236}">
                  <a16:creationId xmlns:a16="http://schemas.microsoft.com/office/drawing/2014/main" id="{9229E581-D7DF-AEFD-EC0E-F64CFE47DAC0}"/>
                </a:ext>
              </a:extLst>
            </p:cNvPr>
            <p:cNvSpPr txBox="1"/>
            <p:nvPr/>
          </p:nvSpPr>
          <p:spPr>
            <a:xfrm>
              <a:off x="1860480" y="9051120"/>
              <a:ext cx="5038977" cy="323165"/>
            </a:xfrm>
            <a:prstGeom prst="rect">
              <a:avLst/>
            </a:prstGeom>
            <a:noFill/>
          </p:spPr>
          <p:txBody>
            <a:bodyPr wrap="square" rtlCol="0">
              <a:spAutoFit/>
            </a:bodyPr>
            <a:lstStyle/>
            <a:p>
              <a:pPr marL="228600" indent="-228600" algn="just">
                <a:buFontTx/>
                <a:buAutoNum type="arabicParenBoth"/>
              </a:pPr>
              <a:r>
                <a:rPr lang="en-US" sz="750" dirty="0"/>
                <a:t>See the reconciliation of non-recurring items on </a:t>
              </a:r>
              <a:r>
                <a:rPr lang="en-US" sz="750" dirty="0">
                  <a:highlight>
                    <a:srgbClr val="FFFF00"/>
                  </a:highlight>
                </a:rPr>
                <a:t>page 26 </a:t>
              </a:r>
              <a:r>
                <a:rPr lang="en-US" sz="750" dirty="0"/>
                <a:t>for further detail.</a:t>
              </a:r>
            </a:p>
            <a:p>
              <a:pPr algn="just"/>
              <a:endParaRPr lang="en-US" sz="750" dirty="0"/>
            </a:p>
          </p:txBody>
        </p:sp>
        <p:cxnSp>
          <p:nvCxnSpPr>
            <p:cNvPr id="12" name="Straight Connector 11">
              <a:extLst>
                <a:ext uri="{FF2B5EF4-FFF2-40B4-BE49-F238E27FC236}">
                  <a16:creationId xmlns:a16="http://schemas.microsoft.com/office/drawing/2014/main" id="{C43DAF17-3936-43F9-47A0-4FF7F1FBB794}"/>
                </a:ext>
              </a:extLst>
            </p:cNvPr>
            <p:cNvCxnSpPr/>
            <p:nvPr/>
          </p:nvCxnSpPr>
          <p:spPr>
            <a:xfrm>
              <a:off x="1940241" y="8964342"/>
              <a:ext cx="33324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978474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CDE22BD-A697-449A-B32E-82B3E933C80D}" type="slidenum">
              <a:rPr lang="en-US" smtClean="0"/>
              <a:pPr/>
              <a:t>40</a:t>
            </a:fld>
            <a:endParaRPr lang="en-US" dirty="0"/>
          </a:p>
        </p:txBody>
      </p:sp>
      <p:sp>
        <p:nvSpPr>
          <p:cNvPr id="15" name="Rectangle 14">
            <a:extLst>
              <a:ext uri="{FF2B5EF4-FFF2-40B4-BE49-F238E27FC236}">
                <a16:creationId xmlns:a16="http://schemas.microsoft.com/office/drawing/2014/main" id="{FE5B3680-86C9-405E-A095-20E1A7F9DCB5}"/>
              </a:ext>
            </a:extLst>
          </p:cNvPr>
          <p:cNvSpPr/>
          <p:nvPr/>
        </p:nvSpPr>
        <p:spPr>
          <a:xfrm>
            <a:off x="179692" y="516485"/>
            <a:ext cx="3401707" cy="200055"/>
          </a:xfrm>
          <a:prstGeom prst="rect">
            <a:avLst/>
          </a:prstGeom>
        </p:spPr>
        <p:txBody>
          <a:bodyPr wrap="square">
            <a:spAutoFit/>
          </a:bodyPr>
          <a:lstStyle/>
          <a:p>
            <a:pPr marL="243848" indent="-243848"/>
            <a:r>
              <a:rPr lang="en-US" sz="700" cap="all" dirty="0">
                <a:latin typeface="+mj-lt"/>
                <a:cs typeface="Times New Roman" pitchFamily="18" charset="0"/>
              </a:rPr>
              <a:t>(UN</a:t>
            </a:r>
            <a:r>
              <a:rPr lang="en-US" sz="700" cap="all" dirty="0">
                <a:cs typeface="Times New Roman" pitchFamily="18" charset="0"/>
              </a:rPr>
              <a:t>audited, amounts in thousands)</a:t>
            </a:r>
            <a:endParaRPr lang="en-US" sz="700" cap="all" dirty="0">
              <a:latin typeface="+mj-lt"/>
              <a:cs typeface="Times New Roman" pitchFamily="18" charset="0"/>
            </a:endParaRPr>
          </a:p>
        </p:txBody>
      </p:sp>
      <p:sp>
        <p:nvSpPr>
          <p:cNvPr id="3" name="Title 3">
            <a:extLst>
              <a:ext uri="{FF2B5EF4-FFF2-40B4-BE49-F238E27FC236}">
                <a16:creationId xmlns:a16="http://schemas.microsoft.com/office/drawing/2014/main" id="{E8CC6281-91AF-C6F3-3F6D-D1F13DF3E01D}"/>
              </a:ext>
            </a:extLst>
          </p:cNvPr>
          <p:cNvSpPr txBox="1">
            <a:spLocks/>
          </p:cNvSpPr>
          <p:nvPr/>
        </p:nvSpPr>
        <p:spPr>
          <a:xfrm>
            <a:off x="152399" y="-55418"/>
            <a:ext cx="9601200" cy="685800"/>
          </a:xfrm>
          <a:prstGeom prst="rect">
            <a:avLst/>
          </a:prstGeom>
        </p:spPr>
        <p:txBody>
          <a:bodyPr vert="horz" lIns="99276" tIns="49638" rIns="99276" bIns="49638" rtlCol="0" anchor="b">
            <a:normAutofit/>
          </a:bodyPr>
          <a:lstStyle>
            <a:lvl1pPr algn="l" defTabSz="496382" rtl="0" eaLnBrk="1" latinLnBrk="0" hangingPunct="1">
              <a:spcBef>
                <a:spcPct val="0"/>
              </a:spcBef>
              <a:buNone/>
              <a:defRPr sz="2400" kern="1200">
                <a:solidFill>
                  <a:schemeClr val="accent1">
                    <a:lumMod val="75000"/>
                  </a:schemeClr>
                </a:solidFill>
                <a:latin typeface="Aptos" panose="020B0004020202020204" pitchFamily="34" charset="0"/>
                <a:ea typeface="+mj-ea"/>
                <a:cs typeface="+mj-cs"/>
              </a:defRPr>
            </a:lvl1pPr>
          </a:lstStyle>
          <a:p>
            <a:r>
              <a:rPr lang="en-US" sz="1540" cap="all" dirty="0">
                <a:solidFill>
                  <a:srgbClr val="002F86"/>
                </a:solidFill>
              </a:rPr>
              <a:t>Appendix a:  sec reg. g compliance - Reconciliation of FFO and FAD (NON-RECURRING ITEMS)</a:t>
            </a:r>
          </a:p>
        </p:txBody>
      </p:sp>
      <p:graphicFrame>
        <p:nvGraphicFramePr>
          <p:cNvPr id="5" name="Object 4">
            <a:extLst>
              <a:ext uri="{FF2B5EF4-FFF2-40B4-BE49-F238E27FC236}">
                <a16:creationId xmlns:a16="http://schemas.microsoft.com/office/drawing/2014/main" id="{A5554910-4948-8B88-359F-F5C285E7BFF7}"/>
              </a:ext>
            </a:extLst>
          </p:cNvPr>
          <p:cNvGraphicFramePr>
            <a:graphicFrameLocks noChangeAspect="1"/>
          </p:cNvGraphicFramePr>
          <p:nvPr>
            <p:extLst>
              <p:ext uri="{D42A27DB-BD31-4B8C-83A1-F6EECF244321}">
                <p14:modId xmlns:p14="http://schemas.microsoft.com/office/powerpoint/2010/main" val="936372083"/>
              </p:ext>
            </p:extLst>
          </p:nvPr>
        </p:nvGraphicFramePr>
        <p:xfrm>
          <a:off x="179692" y="838200"/>
          <a:ext cx="6848165" cy="5342470"/>
        </p:xfrm>
        <a:graphic>
          <a:graphicData uri="http://schemas.openxmlformats.org/presentationml/2006/ole">
            <mc:AlternateContent xmlns:mc="http://schemas.openxmlformats.org/markup-compatibility/2006">
              <mc:Choice xmlns:v="urn:schemas-microsoft-com:vml" Requires="v">
                <p:oleObj name="Worksheet" r:id="rId3" imgW="9010744" imgH="7029566" progId="Excel.Sheet.12">
                  <p:link/>
                </p:oleObj>
              </mc:Choice>
              <mc:Fallback>
                <p:oleObj name="Worksheet" r:id="rId3" imgW="9010744" imgH="7029566" progId="Excel.Sheet.12">
                  <p:link/>
                  <p:pic>
                    <p:nvPicPr>
                      <p:cNvPr id="5" name="Object 4">
                        <a:extLst>
                          <a:ext uri="{FF2B5EF4-FFF2-40B4-BE49-F238E27FC236}">
                            <a16:creationId xmlns:a16="http://schemas.microsoft.com/office/drawing/2014/main" id="{A5554910-4948-8B88-359F-F5C285E7BFF7}"/>
                          </a:ext>
                        </a:extLst>
                      </p:cNvPr>
                      <p:cNvPicPr/>
                      <p:nvPr/>
                    </p:nvPicPr>
                    <p:blipFill>
                      <a:blip r:embed="rId4"/>
                      <a:stretch>
                        <a:fillRect/>
                      </a:stretch>
                    </p:blipFill>
                    <p:spPr>
                      <a:xfrm>
                        <a:off x="179692" y="838200"/>
                        <a:ext cx="6848165" cy="5342470"/>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B65C0297-9EE4-8C14-FE23-DC8ECCF59391}"/>
              </a:ext>
            </a:extLst>
          </p:cNvPr>
          <p:cNvSpPr txBox="1"/>
          <p:nvPr/>
        </p:nvSpPr>
        <p:spPr>
          <a:xfrm>
            <a:off x="7117287" y="1208810"/>
            <a:ext cx="2822795" cy="4850046"/>
          </a:xfrm>
          <a:prstGeom prst="rect">
            <a:avLst/>
          </a:prstGeom>
          <a:noFill/>
        </p:spPr>
        <p:txBody>
          <a:bodyPr wrap="square" rtlCol="0">
            <a:spAutoFit/>
          </a:bodyPr>
          <a:lstStyle/>
          <a:p>
            <a:pPr marL="228600" indent="-228600" algn="just">
              <a:spcAft>
                <a:spcPts val="200"/>
              </a:spcAft>
              <a:buFontTx/>
              <a:buAutoNum type="arabicParenBoth"/>
            </a:pPr>
            <a:endParaRPr lang="en-US" sz="750" dirty="0"/>
          </a:p>
          <a:p>
            <a:pPr marL="228600" indent="-228600">
              <a:buFontTx/>
              <a:buAutoNum type="arabicParenBoth"/>
              <a:tabLst>
                <a:tab pos="114300" algn="l"/>
                <a:tab pos="227013" algn="l"/>
              </a:tabLst>
            </a:pPr>
            <a:r>
              <a:rPr lang="en-US" sz="750" dirty="0"/>
              <a:t>Represents the write-off of a working capital note and related interest receivable balance, if applicable, in connection with the transition to SHOP.</a:t>
            </a:r>
          </a:p>
          <a:p>
            <a:pPr marL="228600" indent="-228600">
              <a:buFontTx/>
              <a:buAutoNum type="arabicParenBoth"/>
              <a:tabLst>
                <a:tab pos="114300" algn="l"/>
                <a:tab pos="227013" algn="l"/>
              </a:tabLst>
            </a:pPr>
            <a:endParaRPr lang="en-US" sz="750" dirty="0"/>
          </a:p>
          <a:p>
            <a:pPr marL="228600" indent="-228600">
              <a:buFontTx/>
              <a:buAutoNum type="arabicParenBoth"/>
              <a:tabLst>
                <a:tab pos="114300" algn="l"/>
                <a:tab pos="227013" algn="l"/>
              </a:tabLst>
            </a:pPr>
            <a:r>
              <a:rPr lang="en-US" sz="750" dirty="0"/>
              <a:t>Represents a note receivable write-off in connection with the pending closure of a 56-unit seniors housing community located in Texas. The property was sold during 3Q25.</a:t>
            </a:r>
          </a:p>
          <a:p>
            <a:pPr marL="228600" indent="-228600">
              <a:buFontTx/>
              <a:buAutoNum type="arabicParenBoth"/>
              <a:tabLst>
                <a:tab pos="114300" algn="l"/>
                <a:tab pos="227013" algn="l"/>
              </a:tabLst>
            </a:pPr>
            <a:endParaRPr lang="en-US" sz="750" dirty="0"/>
          </a:p>
          <a:p>
            <a:pPr marL="228600" indent="-228600">
              <a:buFontTx/>
              <a:buAutoNum type="arabicParenBoth"/>
              <a:tabLst>
                <a:tab pos="114300" algn="l"/>
                <a:tab pos="227013" algn="l"/>
              </a:tabLst>
            </a:pPr>
            <a:r>
              <a:rPr lang="en-US" sz="750" dirty="0"/>
              <a:t>During 2025, we wrote off $41,455 of effective interest receivable related to a mortgage loan amendment that permits penalty-free early payoff within an allowable window.</a:t>
            </a:r>
          </a:p>
          <a:p>
            <a:pPr marL="228600" indent="-228600">
              <a:buFontTx/>
              <a:buAutoNum type="arabicParenBoth"/>
              <a:tabLst>
                <a:tab pos="114300" algn="l"/>
                <a:tab pos="227013" algn="l"/>
              </a:tabLst>
            </a:pPr>
            <a:endParaRPr lang="en-US" sz="750" dirty="0"/>
          </a:p>
          <a:p>
            <a:pPr marL="228600" indent="-228600">
              <a:buFontTx/>
              <a:buAutoNum type="arabicParenBoth"/>
              <a:tabLst>
                <a:tab pos="114300" algn="l"/>
                <a:tab pos="227013" algn="l"/>
              </a:tabLst>
            </a:pPr>
            <a:r>
              <a:rPr lang="en-US" sz="750" dirty="0"/>
              <a:t>During 2025, we wrote off $1,271 of straight-line rent receivable due to an operator’s ongoing bankruptcy filing. During 2024, we wrote off $321 of straight-line rent receivable related to a lease that converted to fair market rent. The straight-line rent write-offs are recorded as contra-revenue on the </a:t>
            </a:r>
            <a:r>
              <a:rPr lang="en-US" sz="750" i="1" dirty="0"/>
              <a:t>Consolidated Statements of Income</a:t>
            </a:r>
            <a:r>
              <a:rPr lang="en-US" sz="750" dirty="0"/>
              <a:t>.</a:t>
            </a:r>
          </a:p>
          <a:p>
            <a:pPr marL="228600" indent="-228600">
              <a:buFontTx/>
              <a:buAutoNum type="arabicParenBoth"/>
              <a:tabLst>
                <a:tab pos="114300" algn="l"/>
                <a:tab pos="227013" algn="l"/>
              </a:tabLst>
            </a:pPr>
            <a:endParaRPr lang="en-US" sz="750" dirty="0"/>
          </a:p>
          <a:p>
            <a:pPr marL="228600" indent="-228600">
              <a:buFontTx/>
              <a:buAutoNum type="arabicParenBoth"/>
              <a:tabLst>
                <a:tab pos="114300" algn="l"/>
                <a:tab pos="227013" algn="l"/>
              </a:tabLst>
            </a:pPr>
            <a:r>
              <a:rPr lang="en-US" sz="750" dirty="0"/>
              <a:t>The exit IRR income adjustment includes the following:</a:t>
            </a:r>
          </a:p>
          <a:p>
            <a:pPr marL="457200" lvl="1" indent="-91440">
              <a:tabLst>
                <a:tab pos="114300" algn="l"/>
                <a:tab pos="227013" algn="l"/>
              </a:tabLst>
            </a:pPr>
            <a:r>
              <a:rPr lang="en-US" sz="750" dirty="0"/>
              <a:t>a. $1,800 received in connection with the redemption of our preferred equity investment in a joint venture during 4Q25. The 12% exit IRR was not previously recorded;</a:t>
            </a:r>
          </a:p>
          <a:p>
            <a:pPr marL="457200" lvl="1" indent="-91440">
              <a:tabLst>
                <a:tab pos="114300" algn="l"/>
                <a:tab pos="227013" algn="l"/>
              </a:tabLst>
            </a:pPr>
            <a:r>
              <a:rPr lang="en-US" sz="750" dirty="0"/>
              <a:t>b. $2,599 received upon the early payoff of a mezzanine loan during 3Q25. The FFO adjustment represents the $2,599 offset by $1,624 of effective interest receivable balance previously recognized over the term of the loan through payoff; and</a:t>
            </a:r>
          </a:p>
          <a:p>
            <a:pPr marL="457200" lvl="1" indent="-91440">
              <a:tabLst>
                <a:tab pos="114300" algn="l"/>
                <a:tab pos="227013" algn="l"/>
              </a:tabLst>
            </a:pPr>
            <a:r>
              <a:rPr lang="en-US" sz="750" dirty="0"/>
              <a:t>c. $2,962 received in connection with the redemption of our preferred equity investment in a joint venture during 1Q25. The 13% exit IRR was not previously recorded. </a:t>
            </a:r>
          </a:p>
          <a:p>
            <a:pPr marL="228600" indent="-228600">
              <a:buFontTx/>
              <a:buAutoNum type="arabicParenBoth"/>
              <a:tabLst>
                <a:tab pos="114300" algn="l"/>
                <a:tab pos="227013" algn="l"/>
              </a:tabLst>
            </a:pPr>
            <a:endParaRPr lang="en-US" sz="750" dirty="0"/>
          </a:p>
          <a:p>
            <a:pPr marL="228600" marR="0" lvl="0" indent="-228600">
              <a:spcBef>
                <a:spcPts val="0"/>
              </a:spcBef>
              <a:buFontTx/>
              <a:buAutoNum type="arabicParenBoth"/>
              <a:tabLst>
                <a:tab pos="114300" algn="l"/>
                <a:tab pos="227013" algn="l"/>
              </a:tabLst>
            </a:pPr>
            <a:r>
              <a:rPr lang="en-US" sz="750" dirty="0"/>
              <a:t>The exit IRR income was received upon the payoff of three mortgage loans in 2024. The exit IRR was previously recorded ratably over the term of the loan through effective interest income.</a:t>
            </a:r>
          </a:p>
        </p:txBody>
      </p:sp>
    </p:spTree>
    <p:extLst>
      <p:ext uri="{BB962C8B-B14F-4D97-AF65-F5344CB8AC3E}">
        <p14:creationId xmlns:p14="http://schemas.microsoft.com/office/powerpoint/2010/main" val="20002055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F2DF1-E126-DF89-44F7-379F666C8EB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7FDF08-C786-9A71-0A10-F3B25655DB2C}"/>
              </a:ext>
            </a:extLst>
          </p:cNvPr>
          <p:cNvSpPr>
            <a:spLocks noGrp="1"/>
          </p:cNvSpPr>
          <p:nvPr>
            <p:ph type="sldNum" sz="quarter" idx="12"/>
          </p:nvPr>
        </p:nvSpPr>
        <p:spPr/>
        <p:txBody>
          <a:bodyPr/>
          <a:lstStyle/>
          <a:p>
            <a:fld id="{0CDE22BD-A697-449A-B32E-82B3E933C80D}" type="slidenum">
              <a:rPr lang="en-US" smtClean="0"/>
              <a:pPr/>
              <a:t>41</a:t>
            </a:fld>
            <a:endParaRPr lang="en-US" dirty="0"/>
          </a:p>
        </p:txBody>
      </p:sp>
      <p:sp>
        <p:nvSpPr>
          <p:cNvPr id="15" name="Rectangle 14">
            <a:extLst>
              <a:ext uri="{FF2B5EF4-FFF2-40B4-BE49-F238E27FC236}">
                <a16:creationId xmlns:a16="http://schemas.microsoft.com/office/drawing/2014/main" id="{A8459B2D-7080-F6A9-73AD-FD2F1C81E68B}"/>
              </a:ext>
            </a:extLst>
          </p:cNvPr>
          <p:cNvSpPr/>
          <p:nvPr/>
        </p:nvSpPr>
        <p:spPr>
          <a:xfrm>
            <a:off x="179692" y="516485"/>
            <a:ext cx="3401707" cy="200055"/>
          </a:xfrm>
          <a:prstGeom prst="rect">
            <a:avLst/>
          </a:prstGeom>
        </p:spPr>
        <p:txBody>
          <a:bodyPr wrap="square">
            <a:spAutoFit/>
          </a:bodyPr>
          <a:lstStyle/>
          <a:p>
            <a:pPr marL="243848" indent="-243848"/>
            <a:r>
              <a:rPr lang="en-US" sz="700" cap="all" dirty="0">
                <a:latin typeface="+mj-lt"/>
                <a:cs typeface="Times New Roman" pitchFamily="18" charset="0"/>
              </a:rPr>
              <a:t>(UN</a:t>
            </a:r>
            <a:r>
              <a:rPr lang="en-US" sz="700" cap="all" dirty="0">
                <a:cs typeface="Times New Roman" pitchFamily="18" charset="0"/>
              </a:rPr>
              <a:t>audited, amounts in thousands)</a:t>
            </a:r>
            <a:endParaRPr lang="en-US" sz="700" cap="all" dirty="0">
              <a:latin typeface="+mj-lt"/>
              <a:cs typeface="Times New Roman" pitchFamily="18" charset="0"/>
            </a:endParaRPr>
          </a:p>
        </p:txBody>
      </p:sp>
      <p:sp>
        <p:nvSpPr>
          <p:cNvPr id="3" name="Title 3">
            <a:extLst>
              <a:ext uri="{FF2B5EF4-FFF2-40B4-BE49-F238E27FC236}">
                <a16:creationId xmlns:a16="http://schemas.microsoft.com/office/drawing/2014/main" id="{8C4D2B56-844E-1BA2-38D5-81AE800C77AE}"/>
              </a:ext>
            </a:extLst>
          </p:cNvPr>
          <p:cNvSpPr txBox="1">
            <a:spLocks/>
          </p:cNvSpPr>
          <p:nvPr/>
        </p:nvSpPr>
        <p:spPr>
          <a:xfrm>
            <a:off x="152399" y="-55418"/>
            <a:ext cx="9601200" cy="685800"/>
          </a:xfrm>
          <a:prstGeom prst="rect">
            <a:avLst/>
          </a:prstGeom>
        </p:spPr>
        <p:txBody>
          <a:bodyPr vert="horz" lIns="99276" tIns="49638" rIns="99276" bIns="49638" rtlCol="0" anchor="b">
            <a:normAutofit/>
          </a:bodyPr>
          <a:lstStyle>
            <a:lvl1pPr algn="l" defTabSz="496382" rtl="0" eaLnBrk="1" latinLnBrk="0" hangingPunct="1">
              <a:spcBef>
                <a:spcPct val="0"/>
              </a:spcBef>
              <a:buNone/>
              <a:defRPr sz="2400" kern="1200">
                <a:solidFill>
                  <a:schemeClr val="accent1">
                    <a:lumMod val="75000"/>
                  </a:schemeClr>
                </a:solidFill>
                <a:latin typeface="Aptos" panose="020B0004020202020204" pitchFamily="34" charset="0"/>
                <a:ea typeface="+mj-ea"/>
                <a:cs typeface="+mj-cs"/>
              </a:defRPr>
            </a:lvl1pPr>
          </a:lstStyle>
          <a:p>
            <a:r>
              <a:rPr lang="en-US" sz="1540" cap="all" dirty="0">
                <a:solidFill>
                  <a:srgbClr val="002F86"/>
                </a:solidFill>
              </a:rPr>
              <a:t>Appendix a:  sec reg. g compliance - Reconciliation of </a:t>
            </a:r>
            <a:r>
              <a:rPr lang="en-US" sz="1540" cap="all" dirty="0" err="1">
                <a:solidFill>
                  <a:srgbClr val="002F86"/>
                </a:solidFill>
              </a:rPr>
              <a:t>noi</a:t>
            </a:r>
            <a:endParaRPr lang="en-US" sz="1540" cap="all" dirty="0">
              <a:solidFill>
                <a:srgbClr val="002F86"/>
              </a:solidFill>
            </a:endParaRPr>
          </a:p>
        </p:txBody>
      </p:sp>
      <p:sp>
        <p:nvSpPr>
          <p:cNvPr id="6" name="TextBox 5">
            <a:extLst>
              <a:ext uri="{FF2B5EF4-FFF2-40B4-BE49-F238E27FC236}">
                <a16:creationId xmlns:a16="http://schemas.microsoft.com/office/drawing/2014/main" id="{9A1867C6-0777-B7E3-E00B-4E5A3D4198DA}"/>
              </a:ext>
            </a:extLst>
          </p:cNvPr>
          <p:cNvSpPr txBox="1"/>
          <p:nvPr/>
        </p:nvSpPr>
        <p:spPr>
          <a:xfrm>
            <a:off x="1283172" y="1940502"/>
            <a:ext cx="7492055" cy="3100849"/>
          </a:xfrm>
          <a:prstGeom prst="rect">
            <a:avLst/>
          </a:prstGeom>
          <a:noFill/>
        </p:spPr>
        <p:txBody>
          <a:bodyPr wrap="square" rtlCol="0">
            <a:spAutoFit/>
          </a:bodyPr>
          <a:lstStyle/>
          <a:p>
            <a:pPr marL="228600" indent="-228600" algn="just">
              <a:spcAft>
                <a:spcPts val="200"/>
              </a:spcAft>
              <a:buFontTx/>
              <a:buAutoNum type="arabicParenBoth"/>
            </a:pPr>
            <a:endParaRPr lang="en-US" sz="750" dirty="0"/>
          </a:p>
          <a:p>
            <a:pPr marL="228600" indent="-228600">
              <a:buFontTx/>
              <a:buAutoNum type="arabicParenBoth"/>
              <a:tabLst>
                <a:tab pos="114300" algn="l"/>
                <a:tab pos="227013" algn="l"/>
              </a:tabLst>
            </a:pPr>
            <a:r>
              <a:rPr lang="en-US" sz="750" dirty="0"/>
              <a:t>NEED TO ADD:</a:t>
            </a:r>
          </a:p>
          <a:p>
            <a:pPr marL="228600" indent="-228600">
              <a:buFontTx/>
              <a:buAutoNum type="arabicParenBoth"/>
              <a:tabLst>
                <a:tab pos="114300" algn="l"/>
                <a:tab pos="227013" algn="l"/>
              </a:tabLst>
            </a:pPr>
            <a:endParaRPr lang="en-US" sz="750" dirty="0"/>
          </a:p>
          <a:p>
            <a:pPr marL="228600" indent="-228600">
              <a:buFontTx/>
              <a:buAutoNum type="arabicParenBoth"/>
              <a:tabLst>
                <a:tab pos="114300" algn="l"/>
                <a:tab pos="227013" algn="l"/>
              </a:tabLst>
            </a:pPr>
            <a:endParaRPr lang="en-US" sz="750" dirty="0"/>
          </a:p>
          <a:p>
            <a:r>
              <a:rPr lang="en-US" dirty="0"/>
              <a:t>Based on the NOI provided, we’ll need to reconcile TTM NOI and Annualized NOI. I suspect we’ll need something like this lay out for each of the categories:</a:t>
            </a:r>
          </a:p>
          <a:p>
            <a:r>
              <a:rPr lang="en-US" dirty="0"/>
              <a:t> </a:t>
            </a:r>
          </a:p>
          <a:p>
            <a:r>
              <a:rPr lang="en-US" dirty="0"/>
              <a:t>Rental income per 10Q</a:t>
            </a:r>
          </a:p>
          <a:p>
            <a:r>
              <a:rPr lang="en-US" dirty="0"/>
              <a:t>Less: revenue from properties sold/payoffs</a:t>
            </a:r>
          </a:p>
          <a:p>
            <a:r>
              <a:rPr lang="en-US" dirty="0"/>
              <a:t>Less: property tax revenue</a:t>
            </a:r>
          </a:p>
          <a:p>
            <a:r>
              <a:rPr lang="en-US" dirty="0"/>
              <a:t>Rental income NOI</a:t>
            </a:r>
          </a:p>
          <a:p>
            <a:pPr marL="228600" indent="-228600">
              <a:buFontTx/>
              <a:buAutoNum type="arabicParenBoth"/>
              <a:tabLst>
                <a:tab pos="114300" algn="l"/>
                <a:tab pos="227013" algn="l"/>
              </a:tabLst>
            </a:pPr>
            <a:endParaRPr lang="en-US" sz="750" dirty="0"/>
          </a:p>
        </p:txBody>
      </p:sp>
      <p:sp>
        <p:nvSpPr>
          <p:cNvPr id="4" name="Rectangle 3">
            <a:extLst>
              <a:ext uri="{FF2B5EF4-FFF2-40B4-BE49-F238E27FC236}">
                <a16:creationId xmlns:a16="http://schemas.microsoft.com/office/drawing/2014/main" id="{FEA76308-2168-EFF1-B722-D43F499CD697}"/>
              </a:ext>
            </a:extLst>
          </p:cNvPr>
          <p:cNvSpPr/>
          <p:nvPr/>
        </p:nvSpPr>
        <p:spPr>
          <a:xfrm>
            <a:off x="1600200" y="823777"/>
            <a:ext cx="5227970" cy="923330"/>
          </a:xfrm>
          <a:prstGeom prst="rect">
            <a:avLst/>
          </a:prstGeom>
          <a:solidFill>
            <a:schemeClr val="accent2"/>
          </a:solidFill>
        </p:spPr>
        <p:txBody>
          <a:bodyPr wrap="none" lIns="91440" tIns="45720" rIns="91440" bIns="45720">
            <a:spAutoFit/>
          </a:bodyPr>
          <a:lstStyle/>
          <a:p>
            <a:pPr algn="ctr"/>
            <a:r>
              <a:rPr lang="en-US" sz="5400" b="0" cap="none" spc="0" dirty="0">
                <a:ln w="0"/>
                <a:solidFill>
                  <a:schemeClr val="bg1"/>
                </a:solidFill>
                <a:effectLst>
                  <a:outerShdw blurRad="38100" dist="19050" dir="2700000" algn="tl" rotWithShape="0">
                    <a:schemeClr val="dk1">
                      <a:alpha val="40000"/>
                    </a:schemeClr>
                  </a:outerShdw>
                </a:effectLst>
              </a:rPr>
              <a:t>NEED TO UPDATE</a:t>
            </a:r>
          </a:p>
        </p:txBody>
      </p:sp>
    </p:spTree>
    <p:extLst>
      <p:ext uri="{BB962C8B-B14F-4D97-AF65-F5344CB8AC3E}">
        <p14:creationId xmlns:p14="http://schemas.microsoft.com/office/powerpoint/2010/main" val="7661013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CDE22BD-A697-449A-B32E-82B3E933C80D}" type="slidenum">
              <a:rPr lang="en-US" smtClean="0"/>
              <a:pPr/>
              <a:t>42</a:t>
            </a:fld>
            <a:endParaRPr lang="en-US" dirty="0"/>
          </a:p>
        </p:txBody>
      </p:sp>
      <p:sp>
        <p:nvSpPr>
          <p:cNvPr id="8" name="Title 3">
            <a:extLst>
              <a:ext uri="{FF2B5EF4-FFF2-40B4-BE49-F238E27FC236}">
                <a16:creationId xmlns:a16="http://schemas.microsoft.com/office/drawing/2014/main" id="{178D1FE6-45EA-BAF0-69EE-7A9DE4ED0BE3}"/>
              </a:ext>
            </a:extLst>
          </p:cNvPr>
          <p:cNvSpPr>
            <a:spLocks noGrp="1"/>
          </p:cNvSpPr>
          <p:nvPr>
            <p:ph type="title"/>
          </p:nvPr>
        </p:nvSpPr>
        <p:spPr>
          <a:xfrm>
            <a:off x="152400" y="-76200"/>
            <a:ext cx="9601200" cy="685800"/>
          </a:xfrm>
        </p:spPr>
        <p:txBody>
          <a:bodyPr>
            <a:normAutofit/>
          </a:bodyPr>
          <a:lstStyle/>
          <a:p>
            <a:r>
              <a:rPr lang="en-US" sz="1600" dirty="0"/>
              <a:t>GLOSSARY</a:t>
            </a:r>
          </a:p>
        </p:txBody>
      </p:sp>
      <p:sp>
        <p:nvSpPr>
          <p:cNvPr id="4" name="TextBox 3">
            <a:extLst>
              <a:ext uri="{FF2B5EF4-FFF2-40B4-BE49-F238E27FC236}">
                <a16:creationId xmlns:a16="http://schemas.microsoft.com/office/drawing/2014/main" id="{09E3ED3D-B095-53C7-2433-2CF6CAA0124C}"/>
              </a:ext>
            </a:extLst>
          </p:cNvPr>
          <p:cNvSpPr txBox="1"/>
          <p:nvPr/>
        </p:nvSpPr>
        <p:spPr>
          <a:xfrm>
            <a:off x="47898" y="903666"/>
            <a:ext cx="4981303" cy="5472267"/>
          </a:xfrm>
          <a:prstGeom prst="rect">
            <a:avLst/>
          </a:prstGeom>
          <a:noFill/>
        </p:spPr>
        <p:txBody>
          <a:bodyPr wrap="square" rtlCol="0">
            <a:spAutoFit/>
          </a:bodyPr>
          <a:lstStyle/>
          <a:p>
            <a:pPr marR="57150"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Annualized Contractual Cash NOI:</a:t>
            </a:r>
            <a:r>
              <a:rPr lang="en-US" sz="700" dirty="0">
                <a:solidFill>
                  <a:schemeClr val="accent1"/>
                </a:solidFill>
                <a:latin typeface="+mj-lt"/>
                <a:ea typeface="Calibri" panose="020F0502020204030204" pitchFamily="34" charset="0"/>
                <a:cs typeface="Times New Roman" panose="02020603050405020304" pitchFamily="18" charset="0"/>
              </a:rPr>
              <a:t>  </a:t>
            </a:r>
            <a:r>
              <a:rPr kumimoji="0" lang="en-US" sz="700" b="0" i="0" u="none" strike="noStrike" kern="1200" cap="none" spc="0" normalizeH="0" baseline="0" noProof="0" dirty="0">
                <a:ln>
                  <a:noFill/>
                </a:ln>
                <a:solidFill>
                  <a:prstClr val="black"/>
                </a:solidFill>
                <a:effectLst/>
                <a:uLnTx/>
                <a:uFillTx/>
                <a:latin typeface="+mj-lt"/>
                <a:ea typeface="+mn-ea"/>
                <a:cs typeface="Times New Roman" pitchFamily="18" charset="0"/>
              </a:rPr>
              <a:t>Represents annualized contractual cash rental income (prior to abatements &amp; deferred rent repayment and </a:t>
            </a:r>
            <a:r>
              <a:rPr lang="en-US" sz="700" dirty="0">
                <a:solidFill>
                  <a:prstClr val="black"/>
                </a:solidFill>
                <a:latin typeface="+mj-lt"/>
                <a:cs typeface="Times New Roman" pitchFamily="18" charset="0"/>
              </a:rPr>
              <a:t>excludes real estate tax reimbursement),</a:t>
            </a:r>
            <a:r>
              <a:rPr kumimoji="0" lang="en-US" sz="700" b="0" i="0" u="none" strike="noStrike" kern="1200" cap="none" spc="0" normalizeH="0" baseline="0" noProof="0" dirty="0">
                <a:ln>
                  <a:noFill/>
                </a:ln>
                <a:solidFill>
                  <a:prstClr val="black"/>
                </a:solidFill>
                <a:effectLst/>
                <a:uLnTx/>
                <a:uFillTx/>
                <a:latin typeface="+mj-lt"/>
                <a:ea typeface="+mn-ea"/>
                <a:cs typeface="Times New Roman" pitchFamily="18" charset="0"/>
              </a:rPr>
              <a:t> interest income from financing receivables, mortgage loans, mezzanine loans and working capital notes, and income from unconsolidated joint ventures for the </a:t>
            </a:r>
            <a:r>
              <a:rPr lang="en-US" sz="700" dirty="0">
                <a:solidFill>
                  <a:prstClr val="black"/>
                </a:solidFill>
                <a:latin typeface="+mj-lt"/>
                <a:cs typeface="Times New Roman" pitchFamily="18" charset="0"/>
              </a:rPr>
              <a:t>final </a:t>
            </a:r>
            <a:r>
              <a:rPr kumimoji="0" lang="en-US" sz="700" b="0" i="0" u="none" strike="noStrike" kern="1200" cap="none" spc="0" normalizeH="0" baseline="0" noProof="0" dirty="0">
                <a:ln>
                  <a:noFill/>
                </a:ln>
                <a:solidFill>
                  <a:prstClr val="black"/>
                </a:solidFill>
                <a:effectLst/>
                <a:uLnTx/>
                <a:uFillTx/>
                <a:latin typeface="+mj-lt"/>
                <a:ea typeface="+mn-ea"/>
                <a:cs typeface="Times New Roman" pitchFamily="18" charset="0"/>
              </a:rPr>
              <a:t>month of the quarter reported herein</a:t>
            </a:r>
            <a:r>
              <a:rPr lang="en-US" sz="700" dirty="0">
                <a:latin typeface="+mj-lt"/>
                <a:ea typeface="Calibri" panose="020F0502020204030204" pitchFamily="34" charset="0"/>
                <a:cs typeface="Times New Roman" panose="02020603050405020304" pitchFamily="18" charset="0"/>
              </a:rPr>
              <a:t>. </a:t>
            </a:r>
            <a:endParaRPr kumimoji="0" lang="en-US" sz="700" b="0" i="0" u="none" strike="noStrike" kern="1200" cap="none" spc="0" normalizeH="0" baseline="0" noProof="0" dirty="0">
              <a:ln>
                <a:noFill/>
              </a:ln>
              <a:solidFill>
                <a:prstClr val="black"/>
              </a:solidFill>
              <a:effectLst/>
              <a:uLnTx/>
              <a:uFillTx/>
              <a:latin typeface="+mj-lt"/>
              <a:ea typeface="+mn-ea"/>
              <a:cs typeface="Times New Roman" pitchFamily="18" charset="0"/>
            </a:endParaRPr>
          </a:p>
          <a:p>
            <a:pPr marR="57150" algn="just">
              <a:lnSpc>
                <a:spcPct val="115000"/>
              </a:lnSpc>
            </a:pPr>
            <a:endParaRPr lang="en-US" sz="700" b="1" dirty="0">
              <a:solidFill>
                <a:srgbClr val="4F81BD"/>
              </a:solidFill>
              <a:latin typeface="+mj-lt"/>
              <a:ea typeface="Calibri" panose="020F0502020204030204" pitchFamily="34" charset="0"/>
              <a:cs typeface="Times New Roman" panose="02020603050405020304" pitchFamily="18" charset="0"/>
            </a:endParaRPr>
          </a:p>
          <a:p>
            <a:pPr marR="57150"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Annualized GAAP NOI:</a:t>
            </a:r>
            <a:r>
              <a:rPr lang="en-US" sz="700" dirty="0">
                <a:solidFill>
                  <a:schemeClr val="accent1"/>
                </a:solidFill>
                <a:latin typeface="+mj-lt"/>
                <a:ea typeface="Calibri" panose="020F0502020204030204" pitchFamily="34" charset="0"/>
                <a:cs typeface="Times New Roman" panose="02020603050405020304" pitchFamily="18" charset="0"/>
              </a:rPr>
              <a:t>  </a:t>
            </a:r>
            <a:r>
              <a:rPr kumimoji="0" lang="en-US" sz="700" b="0" i="0" u="none" strike="noStrike" kern="1200" cap="none" spc="0" normalizeH="0" baseline="0" noProof="0" dirty="0">
                <a:ln>
                  <a:noFill/>
                </a:ln>
                <a:solidFill>
                  <a:prstClr val="black"/>
                </a:solidFill>
                <a:effectLst/>
                <a:uLnTx/>
                <a:uFillTx/>
                <a:latin typeface="+mj-lt"/>
                <a:ea typeface="+mn-ea"/>
                <a:cs typeface="Times New Roman" pitchFamily="18" charset="0"/>
              </a:rPr>
              <a:t>Represents annualized GAAP rent which </a:t>
            </a:r>
            <a:r>
              <a:rPr lang="en-US" sz="700" dirty="0">
                <a:latin typeface="+mj-lt"/>
                <a:ea typeface="Calibri" panose="020F0502020204030204" pitchFamily="34" charset="0"/>
                <a:cs typeface="Times New Roman" panose="02020603050405020304" pitchFamily="18" charset="0"/>
              </a:rPr>
              <a:t>includes contractual cash rent, straight-line rent and amortization of lease incentives and excludes real estate tax reimbursement</a:t>
            </a:r>
            <a:r>
              <a:rPr kumimoji="0" lang="en-US" sz="700" b="0" i="0" u="none" strike="noStrike" kern="1200" cap="none" spc="0" normalizeH="0" baseline="0" noProof="0" dirty="0">
                <a:ln>
                  <a:noFill/>
                </a:ln>
                <a:solidFill>
                  <a:prstClr val="black"/>
                </a:solidFill>
                <a:effectLst/>
                <a:uLnTx/>
                <a:uFillTx/>
                <a:latin typeface="+mj-lt"/>
                <a:ea typeface="+mn-ea"/>
                <a:cs typeface="Times New Roman" pitchFamily="18" charset="0"/>
              </a:rPr>
              <a:t>, GAAP interest income from financing receivables, mortgage loans, mezzanine loans and working capital notes, and income from unconsolidated joint ventures for the final month of the quarter reported herein</a:t>
            </a:r>
            <a:r>
              <a:rPr lang="en-US" sz="700" dirty="0">
                <a:latin typeface="+mj-lt"/>
                <a:ea typeface="Calibri" panose="020F0502020204030204" pitchFamily="34" charset="0"/>
                <a:cs typeface="Times New Roman" panose="02020603050405020304" pitchFamily="18" charset="0"/>
              </a:rPr>
              <a:t>. </a:t>
            </a:r>
          </a:p>
          <a:p>
            <a:pPr marR="57150" algn="just">
              <a:lnSpc>
                <a:spcPct val="115000"/>
              </a:lnSpc>
            </a:pPr>
            <a:endParaRPr lang="en-US" sz="700" b="1" dirty="0">
              <a:solidFill>
                <a:schemeClr val="accent1"/>
              </a:solidFill>
              <a:latin typeface="+mj-lt"/>
              <a:ea typeface="Calibri" panose="020F0502020204030204" pitchFamily="34" charset="0"/>
              <a:cs typeface="Times New Roman" panose="02020603050405020304" pitchFamily="18" charset="0"/>
            </a:endParaRPr>
          </a:p>
          <a:p>
            <a:pPr marR="57150"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Assisted Living Communities (“ALF”):</a:t>
            </a:r>
            <a:r>
              <a:rPr lang="en-US" sz="700" dirty="0">
                <a:solidFill>
                  <a:schemeClr val="accent1"/>
                </a:solidFill>
                <a:latin typeface="+mj-lt"/>
                <a:ea typeface="Calibri" panose="020F0502020204030204" pitchFamily="34" charset="0"/>
                <a:cs typeface="Times New Roman" panose="02020603050405020304" pitchFamily="18" charset="0"/>
              </a:rPr>
              <a:t>  </a:t>
            </a:r>
            <a:r>
              <a:rPr lang="en-US" sz="700" dirty="0">
                <a:latin typeface="+mj-lt"/>
                <a:ea typeface="Calibri" panose="020F0502020204030204" pitchFamily="34" charset="0"/>
                <a:cs typeface="Times New Roman" panose="02020603050405020304" pitchFamily="18" charset="0"/>
              </a:rPr>
              <a:t>The ALF portfolio consists of assisted living, independent living, and/or memory care properties (see definitions for Independent Living and Memory Care Communities). Assisted living properties are seniors housing properties serving elderly persons who require assistance with activities of daily living, but do not require the constant supervision skilled nursing properties provide.  Services are usually available 24 hours a day and include personal supervision and assistance with eating, bathing, grooming and administering medication.  The facilities provide a combination of housing, supportive services, personalized assistance and health care designed to respond to individual needs.</a:t>
            </a:r>
          </a:p>
          <a:p>
            <a:pPr marR="57150" algn="just">
              <a:lnSpc>
                <a:spcPct val="115000"/>
              </a:lnSpc>
            </a:pPr>
            <a:endParaRPr lang="en-US" sz="700" dirty="0">
              <a:latin typeface="+mj-lt"/>
              <a:ea typeface="Calibri" panose="020F0502020204030204" pitchFamily="34" charset="0"/>
              <a:cs typeface="Times New Roman" panose="02020603050405020304" pitchFamily="18" charset="0"/>
            </a:endParaRPr>
          </a:p>
          <a:p>
            <a:pPr marR="57150"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Contractual Lease Rent:</a:t>
            </a:r>
            <a:r>
              <a:rPr lang="en-US" sz="700" dirty="0">
                <a:solidFill>
                  <a:schemeClr val="accent1"/>
                </a:solidFill>
                <a:latin typeface="+mj-lt"/>
                <a:ea typeface="Calibri" panose="020F0502020204030204" pitchFamily="34" charset="0"/>
                <a:cs typeface="Times New Roman" panose="02020603050405020304" pitchFamily="18" charset="0"/>
              </a:rPr>
              <a:t>  </a:t>
            </a:r>
            <a:r>
              <a:rPr lang="en-US" sz="700" dirty="0">
                <a:latin typeface="+mj-lt"/>
                <a:ea typeface="Calibri" panose="020F0502020204030204" pitchFamily="34" charset="0"/>
                <a:cs typeface="Times New Roman" panose="02020603050405020304" pitchFamily="18" charset="0"/>
              </a:rPr>
              <a:t>Rental revenue as defined by the lease agreement between us and the operator for the lease year.</a:t>
            </a:r>
          </a:p>
          <a:p>
            <a:pPr marR="57150" algn="just"/>
            <a:r>
              <a:rPr lang="en-US" sz="700" dirty="0">
                <a:latin typeface="+mj-lt"/>
                <a:ea typeface="Times New Roman" panose="02020603050405020304" pitchFamily="18" charset="0"/>
              </a:rPr>
              <a:t> </a:t>
            </a:r>
          </a:p>
          <a:p>
            <a:pPr marR="57150" algn="just">
              <a:lnSpc>
                <a:spcPct val="114000"/>
              </a:lnSpc>
            </a:pPr>
            <a:r>
              <a:rPr lang="en-US" sz="700" b="1" dirty="0">
                <a:solidFill>
                  <a:schemeClr val="accent1"/>
                </a:solidFill>
                <a:latin typeface="+mj-lt"/>
                <a:ea typeface="Calibri" panose="020F0502020204030204" pitchFamily="34" charset="0"/>
                <a:cs typeface="Times New Roman" panose="02020603050405020304" pitchFamily="18" charset="0"/>
              </a:rPr>
              <a:t>Coronavirus Stimulus Funds (“CSF”):</a:t>
            </a:r>
            <a:r>
              <a:rPr lang="en-US" sz="700" dirty="0">
                <a:solidFill>
                  <a:schemeClr val="accent1"/>
                </a:solidFill>
                <a:latin typeface="+mj-lt"/>
                <a:ea typeface="Calibri" panose="020F0502020204030204" pitchFamily="34" charset="0"/>
                <a:cs typeface="Times New Roman" panose="02020603050405020304" pitchFamily="18" charset="0"/>
              </a:rPr>
              <a:t>  </a:t>
            </a:r>
            <a:r>
              <a:rPr lang="en-US" sz="700" dirty="0">
                <a:latin typeface="+mj-lt"/>
                <a:ea typeface="Calibri" panose="020F0502020204030204" pitchFamily="34" charset="0"/>
                <a:cs typeface="Times New Roman" panose="02020603050405020304" pitchFamily="18" charset="0"/>
              </a:rPr>
              <a:t>CSF includes funding from various state and federal programs to support healthcare providers in dealing with the challenges of the coronavirus pandemic.  Included in CSF are state-specific payments identified by operators as well as federal payments connected to the Paycheck Protection Program and the Provider Relief Fund.  CSF is self-reported by operators in unaudited financial statements provided to LTC.  Specifically excluded from CSF are the suspension of the Medicare sequestration cut, and increases to the Federal Medical Assistance Percentages (FMAP), both of which are reflected in reported coverage both including and excluding CSF. </a:t>
            </a:r>
          </a:p>
          <a:p>
            <a:pPr marR="57150" algn="just"/>
            <a:endParaRPr lang="en-US" sz="700" dirty="0">
              <a:solidFill>
                <a:schemeClr val="accent1"/>
              </a:solidFill>
              <a:latin typeface="+mj-lt"/>
              <a:ea typeface="Times New Roman" panose="02020603050405020304" pitchFamily="18" charset="0"/>
            </a:endParaRPr>
          </a:p>
          <a:p>
            <a:pPr marR="57150" algn="just">
              <a:lnSpc>
                <a:spcPct val="114000"/>
              </a:lnSpc>
            </a:pPr>
            <a:r>
              <a:rPr lang="en-US" sz="700" b="1" dirty="0">
                <a:solidFill>
                  <a:schemeClr val="accent1"/>
                </a:solidFill>
                <a:latin typeface="+mj-lt"/>
                <a:ea typeface="Times New Roman" panose="02020603050405020304" pitchFamily="18" charset="0"/>
              </a:rPr>
              <a:t>Earnings Before Interest, Tax, Depreciation and Amortization for Real Estate (“EBITDA</a:t>
            </a:r>
            <a:r>
              <a:rPr lang="en-US" sz="700" b="1" i="1" dirty="0">
                <a:solidFill>
                  <a:schemeClr val="accent1"/>
                </a:solidFill>
                <a:latin typeface="+mj-lt"/>
                <a:ea typeface="Times New Roman" panose="02020603050405020304" pitchFamily="18" charset="0"/>
              </a:rPr>
              <a:t>re”)</a:t>
            </a:r>
            <a:r>
              <a:rPr lang="en-US" sz="700" b="1" dirty="0">
                <a:solidFill>
                  <a:schemeClr val="accent1"/>
                </a:solidFill>
                <a:latin typeface="+mj-lt"/>
                <a:ea typeface="Times New Roman" panose="02020603050405020304" pitchFamily="18" charset="0"/>
              </a:rPr>
              <a:t>: </a:t>
            </a:r>
            <a:r>
              <a:rPr lang="en-US" sz="700" spc="-15" dirty="0">
                <a:solidFill>
                  <a:schemeClr val="accent1"/>
                </a:solidFill>
                <a:latin typeface="+mj-lt"/>
                <a:ea typeface="Calibri" panose="020F0502020204030204" pitchFamily="34" charset="0"/>
                <a:cs typeface="Times New Roman" panose="02020603050405020304" pitchFamily="18" charset="0"/>
              </a:rPr>
              <a:t> </a:t>
            </a:r>
            <a:r>
              <a:rPr lang="en-US" sz="700" spc="-15" dirty="0">
                <a:latin typeface="+mj-lt"/>
                <a:ea typeface="Calibri" panose="020F0502020204030204" pitchFamily="34" charset="0"/>
                <a:cs typeface="Times New Roman" panose="02020603050405020304" pitchFamily="18" charset="0"/>
              </a:rPr>
              <a:t>As defined by the National Association of Real Estate Investment Trusts (“</a:t>
            </a:r>
            <a:r>
              <a:rPr lang="en-US" sz="700" dirty="0" err="1">
                <a:latin typeface="+mj-lt"/>
                <a:ea typeface="Times New Roman" panose="02020603050405020304" pitchFamily="18" charset="0"/>
              </a:rPr>
              <a:t>Nareit</a:t>
            </a:r>
            <a:r>
              <a:rPr lang="en-US" sz="700" dirty="0">
                <a:latin typeface="+mj-lt"/>
                <a:ea typeface="Times New Roman" panose="02020603050405020304" pitchFamily="18" charset="0"/>
              </a:rPr>
              <a:t>”), EBITDA</a:t>
            </a:r>
            <a:r>
              <a:rPr lang="en-US" sz="700" i="1" dirty="0">
                <a:latin typeface="+mj-lt"/>
                <a:ea typeface="Times New Roman" panose="02020603050405020304" pitchFamily="18" charset="0"/>
              </a:rPr>
              <a:t>re</a:t>
            </a:r>
            <a:r>
              <a:rPr lang="en-US" sz="700" dirty="0">
                <a:latin typeface="+mj-lt"/>
                <a:ea typeface="Times New Roman" panose="02020603050405020304" pitchFamily="18" charset="0"/>
              </a:rPr>
              <a:t> is calculated as net income (computed in accordance with GAAP) excluding (i) interest expense, (ii) income tax expense, (iii) real estate depreciation and amortization, (iv) impairment write-downs of depreciable real estate, (v) gains or losses on the sale of depreciable real estate, and (vi) adjustments for unconsolidated partnerships and joint ventures.</a:t>
            </a:r>
          </a:p>
          <a:p>
            <a:pPr marR="57150" algn="just"/>
            <a:endParaRPr lang="en-US" sz="700" dirty="0">
              <a:latin typeface="+mj-lt"/>
              <a:ea typeface="Times New Roman" panose="02020603050405020304" pitchFamily="18" charset="0"/>
            </a:endParaRPr>
          </a:p>
          <a:p>
            <a:pPr marR="57150"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EXPOR:  </a:t>
            </a:r>
            <a:r>
              <a:rPr lang="en-US" sz="700" dirty="0">
                <a:latin typeface="+mj-lt"/>
              </a:rPr>
              <a:t>Average expenses per occupied room per month</a:t>
            </a:r>
          </a:p>
          <a:p>
            <a:pPr marR="57150" algn="just">
              <a:lnSpc>
                <a:spcPct val="115000"/>
              </a:lnSpc>
            </a:pPr>
            <a:endParaRPr lang="en-US" sz="700" b="1" dirty="0">
              <a:solidFill>
                <a:schemeClr val="accent1"/>
              </a:solidFill>
              <a:latin typeface="+mj-lt"/>
              <a:ea typeface="Calibri" panose="020F0502020204030204" pitchFamily="34" charset="0"/>
              <a:cs typeface="Times New Roman" panose="02020603050405020304" pitchFamily="18" charset="0"/>
            </a:endParaRPr>
          </a:p>
          <a:p>
            <a:pPr marR="57150"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FAD Capex:  </a:t>
            </a:r>
            <a:r>
              <a:rPr lang="en-US" sz="700" dirty="0">
                <a:latin typeface="+mj-lt"/>
              </a:rPr>
              <a:t>Recurring capital expenditures that extend the useful life of a property</a:t>
            </a:r>
          </a:p>
          <a:p>
            <a:pPr marR="57150" algn="just">
              <a:lnSpc>
                <a:spcPct val="115000"/>
              </a:lnSpc>
            </a:pPr>
            <a:endParaRPr lang="en-US" sz="700" b="1" dirty="0">
              <a:solidFill>
                <a:schemeClr val="accent1"/>
              </a:solidFill>
              <a:latin typeface="+mj-lt"/>
              <a:ea typeface="Calibri" panose="020F0502020204030204" pitchFamily="34" charset="0"/>
              <a:cs typeface="Times New Roman" panose="02020603050405020304" pitchFamily="18" charset="0"/>
            </a:endParaRPr>
          </a:p>
          <a:p>
            <a:pPr marR="57150"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Financing Receivables:  </a:t>
            </a:r>
            <a:r>
              <a:rPr lang="en-US" sz="700" dirty="0">
                <a:effectLst/>
                <a:latin typeface="+mj-lt"/>
                <a:ea typeface="Calibri" panose="020F0502020204030204" pitchFamily="34" charset="0"/>
              </a:rPr>
              <a:t>Properties acquired through a sale-leaseback transaction with an operating entity being the same before and after the sale-leaseback, subject to a lease contract that contains a purchase option. In accordance with GAAP, the purchased assets are required to be presented as </a:t>
            </a:r>
            <a:r>
              <a:rPr lang="en-US" sz="700" i="1" dirty="0">
                <a:effectLst/>
                <a:latin typeface="+mj-lt"/>
                <a:ea typeface="Calibri" panose="020F0502020204030204" pitchFamily="34" charset="0"/>
              </a:rPr>
              <a:t>Financing receivables</a:t>
            </a:r>
            <a:r>
              <a:rPr lang="en-US" sz="700" dirty="0">
                <a:effectLst/>
                <a:latin typeface="+mj-lt"/>
                <a:ea typeface="Calibri" panose="020F0502020204030204" pitchFamily="34" charset="0"/>
              </a:rPr>
              <a:t> on our </a:t>
            </a:r>
            <a:r>
              <a:rPr lang="en-US" sz="700" i="1" dirty="0">
                <a:effectLst/>
                <a:latin typeface="+mj-lt"/>
                <a:ea typeface="Calibri" panose="020F0502020204030204" pitchFamily="34" charset="0"/>
              </a:rPr>
              <a:t>Consolidated Balance Sheets</a:t>
            </a:r>
            <a:r>
              <a:rPr lang="en-US" sz="700" dirty="0">
                <a:effectLst/>
                <a:latin typeface="+mj-lt"/>
                <a:ea typeface="Calibri" panose="020F0502020204030204" pitchFamily="34" charset="0"/>
              </a:rPr>
              <a:t> and the rental income to be presented as </a:t>
            </a:r>
            <a:r>
              <a:rPr lang="en-US" sz="700" i="1" dirty="0">
                <a:effectLst/>
                <a:latin typeface="+mj-lt"/>
                <a:ea typeface="Calibri" panose="020F0502020204030204" pitchFamily="34" charset="0"/>
              </a:rPr>
              <a:t>Interest income from financing receivables</a:t>
            </a:r>
            <a:r>
              <a:rPr lang="en-US" sz="700" dirty="0">
                <a:effectLst/>
                <a:latin typeface="+mj-lt"/>
                <a:ea typeface="Calibri" panose="020F0502020204030204" pitchFamily="34" charset="0"/>
              </a:rPr>
              <a:t> on our </a:t>
            </a:r>
            <a:r>
              <a:rPr lang="en-US" sz="700" i="1" dirty="0">
                <a:effectLst/>
                <a:latin typeface="+mj-lt"/>
                <a:ea typeface="Calibri" panose="020F0502020204030204" pitchFamily="34" charset="0"/>
              </a:rPr>
              <a:t>Consolidated Statements of Income</a:t>
            </a:r>
            <a:r>
              <a:rPr lang="en-US" sz="700" dirty="0">
                <a:effectLst/>
                <a:latin typeface="+mj-lt"/>
                <a:ea typeface="Calibri" panose="020F0502020204030204" pitchFamily="34" charset="0"/>
              </a:rPr>
              <a:t>.</a:t>
            </a:r>
            <a:r>
              <a:rPr lang="en-US" sz="700" i="1" dirty="0">
                <a:effectLst/>
                <a:latin typeface="+mj-lt"/>
                <a:ea typeface="Calibri" panose="020F0502020204030204" pitchFamily="34" charset="0"/>
              </a:rPr>
              <a:t> </a:t>
            </a:r>
          </a:p>
          <a:p>
            <a:pPr marR="57150" algn="just">
              <a:lnSpc>
                <a:spcPct val="115000"/>
              </a:lnSpc>
            </a:pPr>
            <a:endParaRPr lang="en-US" sz="700" i="1" dirty="0">
              <a:effectLst/>
              <a:latin typeface="+mj-lt"/>
              <a:ea typeface="Calibri" panose="020F0502020204030204" pitchFamily="34" charset="0"/>
            </a:endParaRPr>
          </a:p>
          <a:p>
            <a:pPr marR="57150"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Funds Available for Distribution (“FAD”):</a:t>
            </a:r>
            <a:r>
              <a:rPr lang="en-US" sz="700" dirty="0">
                <a:solidFill>
                  <a:schemeClr val="accent1"/>
                </a:solidFill>
                <a:latin typeface="+mj-lt"/>
                <a:ea typeface="Calibri" panose="020F0502020204030204" pitchFamily="34" charset="0"/>
                <a:cs typeface="Times New Roman" panose="02020603050405020304" pitchFamily="18" charset="0"/>
              </a:rPr>
              <a:t>  </a:t>
            </a:r>
            <a:r>
              <a:rPr lang="en-US" sz="700" spc="-15" dirty="0">
                <a:solidFill>
                  <a:prstClr val="black"/>
                </a:solidFill>
                <a:latin typeface="+mj-lt"/>
                <a:ea typeface="Calibri" panose="020F0502020204030204" pitchFamily="34" charset="0"/>
                <a:cs typeface="Times New Roman" panose="02020603050405020304" pitchFamily="18" charset="0"/>
              </a:rPr>
              <a:t>FFO excluding the effects of straight-line rent, amortization of lease costs, effective interest income, provision for credit losses, non‑cash compensation charges, non-cash interest charges and recurring capital expenditures required to maintain and re-tenant our properties.</a:t>
            </a:r>
            <a:endParaRPr lang="en-US" sz="700" b="1" spc="-15" dirty="0">
              <a:solidFill>
                <a:prstClr val="black"/>
              </a:solidFill>
              <a:latin typeface="+mj-lt"/>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3D84CD77-D312-0A13-7505-506248253AE4}"/>
              </a:ext>
            </a:extLst>
          </p:cNvPr>
          <p:cNvSpPr txBox="1"/>
          <p:nvPr/>
        </p:nvSpPr>
        <p:spPr>
          <a:xfrm>
            <a:off x="5029199" y="896587"/>
            <a:ext cx="4981303" cy="5656613"/>
          </a:xfrm>
          <a:prstGeom prst="rect">
            <a:avLst/>
          </a:prstGeom>
          <a:noFill/>
        </p:spPr>
        <p:txBody>
          <a:bodyPr wrap="square" rtlCol="0">
            <a:spAutoFit/>
          </a:bodyPr>
          <a:lstStyle/>
          <a:p>
            <a:pPr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Funds From Operations (“FFO”):</a:t>
            </a:r>
            <a:r>
              <a:rPr lang="en-US" sz="700" dirty="0">
                <a:solidFill>
                  <a:schemeClr val="accent1"/>
                </a:solidFill>
                <a:latin typeface="+mj-lt"/>
                <a:ea typeface="Calibri" panose="020F0502020204030204" pitchFamily="34" charset="0"/>
                <a:cs typeface="Times New Roman" panose="02020603050405020304" pitchFamily="18" charset="0"/>
              </a:rPr>
              <a:t>  </a:t>
            </a:r>
            <a:r>
              <a:rPr lang="en-US" sz="700" dirty="0">
                <a:solidFill>
                  <a:prstClr val="black"/>
                </a:solidFill>
                <a:latin typeface="+mj-lt"/>
                <a:ea typeface="Calibri" panose="020F0502020204030204" pitchFamily="34" charset="0"/>
                <a:cs typeface="Times New Roman" panose="02020603050405020304" pitchFamily="18" charset="0"/>
              </a:rPr>
              <a:t>A</a:t>
            </a:r>
            <a:r>
              <a:rPr lang="en-US" sz="700" spc="-15" dirty="0">
                <a:solidFill>
                  <a:prstClr val="black"/>
                </a:solidFill>
                <a:latin typeface="+mj-lt"/>
                <a:ea typeface="Calibri" panose="020F0502020204030204" pitchFamily="34" charset="0"/>
                <a:cs typeface="Times New Roman" panose="02020603050405020304" pitchFamily="18" charset="0"/>
              </a:rPr>
              <a:t>s defined by </a:t>
            </a:r>
            <a:r>
              <a:rPr lang="en-US" sz="700" spc="-15" dirty="0" err="1">
                <a:solidFill>
                  <a:prstClr val="black"/>
                </a:solidFill>
                <a:latin typeface="+mj-lt"/>
                <a:ea typeface="Calibri" panose="020F0502020204030204" pitchFamily="34" charset="0"/>
                <a:cs typeface="Times New Roman" panose="02020603050405020304" pitchFamily="18" charset="0"/>
              </a:rPr>
              <a:t>Nareit</a:t>
            </a:r>
            <a:r>
              <a:rPr lang="en-US" sz="700" spc="-15" dirty="0">
                <a:solidFill>
                  <a:prstClr val="black"/>
                </a:solidFill>
                <a:latin typeface="+mj-lt"/>
                <a:ea typeface="Calibri" panose="020F0502020204030204" pitchFamily="34" charset="0"/>
                <a:cs typeface="Times New Roman" panose="02020603050405020304" pitchFamily="18" charset="0"/>
              </a:rPr>
              <a:t>, net income available to common stockholders (computed in accordance with U.S. GAAP) excluding gains or losses on the sale of real estate and impairment write-downs of depreciable real estate plus real estate depreciation and amortization, and after adjustments for unconsolidated partnerships and joint ventures.</a:t>
            </a:r>
            <a:endParaRPr lang="en-US" sz="700" b="1" spc="-15" dirty="0">
              <a:solidFill>
                <a:prstClr val="black"/>
              </a:solidFill>
              <a:latin typeface="+mj-lt"/>
              <a:ea typeface="Calibri" panose="020F0502020204030204" pitchFamily="34" charset="0"/>
              <a:cs typeface="Times New Roman" panose="02020603050405020304" pitchFamily="18" charset="0"/>
            </a:endParaRPr>
          </a:p>
          <a:p>
            <a:pPr algn="just">
              <a:lnSpc>
                <a:spcPct val="115000"/>
              </a:lnSpc>
            </a:pPr>
            <a:endParaRPr lang="en-US" sz="700" b="1" dirty="0">
              <a:solidFill>
                <a:schemeClr val="accent1"/>
              </a:solidFill>
              <a:latin typeface="+mj-lt"/>
              <a:ea typeface="Calibri" panose="020F0502020204030204" pitchFamily="34" charset="0"/>
              <a:cs typeface="Times New Roman" panose="02020603050405020304" pitchFamily="18" charset="0"/>
            </a:endParaRPr>
          </a:p>
          <a:p>
            <a:pPr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GAAP Rent:</a:t>
            </a:r>
            <a:r>
              <a:rPr lang="en-US" sz="700" dirty="0">
                <a:solidFill>
                  <a:schemeClr val="accent1"/>
                </a:solidFill>
                <a:latin typeface="+mj-lt"/>
                <a:ea typeface="Calibri" panose="020F0502020204030204" pitchFamily="34" charset="0"/>
                <a:cs typeface="Times New Roman" panose="02020603050405020304" pitchFamily="18" charset="0"/>
              </a:rPr>
              <a:t>  </a:t>
            </a:r>
            <a:r>
              <a:rPr lang="en-US" sz="700" dirty="0">
                <a:latin typeface="+mj-lt"/>
                <a:ea typeface="Calibri" panose="020F0502020204030204" pitchFamily="34" charset="0"/>
                <a:cs typeface="Times New Roman" panose="02020603050405020304" pitchFamily="18" charset="0"/>
              </a:rPr>
              <a:t>Total rent we will receive as a fixed amount over the initial term of the lease and recognized evenly over that term. GAAP rent recorded in the early years of a lease is higher than the cash rent received and during the later years of the lease, the cash rent received is higher than GAAP rent recognized. The difference between the cash rent and GAAP rent is commonly referred to as straight-line rental income. GAAP rent also includes amortization of lease incentives and real estate tax reimbursements.</a:t>
            </a:r>
          </a:p>
          <a:p>
            <a:pPr algn="just">
              <a:lnSpc>
                <a:spcPct val="115000"/>
              </a:lnSpc>
            </a:pPr>
            <a:endParaRPr lang="en-US" sz="700" b="1" dirty="0">
              <a:solidFill>
                <a:srgbClr val="4F81BD"/>
              </a:solidFill>
              <a:latin typeface="+mj-lt"/>
              <a:ea typeface="Calibri" panose="020F0502020204030204" pitchFamily="34" charset="0"/>
              <a:cs typeface="Times New Roman" panose="02020603050405020304" pitchFamily="18" charset="0"/>
            </a:endParaRPr>
          </a:p>
          <a:p>
            <a:pPr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Gross Asset Value:</a:t>
            </a:r>
            <a:r>
              <a:rPr lang="en-US" sz="700" dirty="0">
                <a:solidFill>
                  <a:schemeClr val="accent1"/>
                </a:solidFill>
                <a:latin typeface="+mj-lt"/>
                <a:ea typeface="Calibri" panose="020F0502020204030204" pitchFamily="34" charset="0"/>
                <a:cs typeface="Times New Roman" panose="02020603050405020304" pitchFamily="18" charset="0"/>
              </a:rPr>
              <a:t>  </a:t>
            </a:r>
            <a:r>
              <a:rPr lang="en-US" sz="700" dirty="0">
                <a:latin typeface="+mj-lt"/>
                <a:ea typeface="Calibri" panose="020F0502020204030204" pitchFamily="34" charset="0"/>
                <a:cs typeface="Times New Roman" panose="02020603050405020304" pitchFamily="18" charset="0"/>
              </a:rPr>
              <a:t>The carrying amount of total assets after adding back accumulated depreciation and loan loss reserves, as reported in the company’s consolidated financial statements.</a:t>
            </a:r>
          </a:p>
          <a:p>
            <a:pPr algn="just">
              <a:lnSpc>
                <a:spcPct val="115000"/>
              </a:lnSpc>
            </a:pPr>
            <a:endParaRPr lang="en-US" sz="700" b="1" dirty="0">
              <a:solidFill>
                <a:srgbClr val="4F81BD"/>
              </a:solidFill>
              <a:latin typeface="+mj-lt"/>
              <a:ea typeface="Calibri" panose="020F0502020204030204" pitchFamily="34" charset="0"/>
              <a:cs typeface="Times New Roman" panose="02020603050405020304" pitchFamily="18" charset="0"/>
            </a:endParaRPr>
          </a:p>
          <a:p>
            <a:pPr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Gross Investment:</a:t>
            </a:r>
            <a:r>
              <a:rPr lang="en-US" sz="700" dirty="0">
                <a:solidFill>
                  <a:schemeClr val="accent1"/>
                </a:solidFill>
                <a:latin typeface="+mj-lt"/>
                <a:ea typeface="Calibri" panose="020F0502020204030204" pitchFamily="34" charset="0"/>
                <a:cs typeface="Times New Roman" panose="02020603050405020304" pitchFamily="18" charset="0"/>
              </a:rPr>
              <a:t>  </a:t>
            </a:r>
            <a:r>
              <a:rPr lang="en-US" sz="700" dirty="0">
                <a:solidFill>
                  <a:prstClr val="black"/>
                </a:solidFill>
                <a:latin typeface="+mj-lt"/>
                <a:ea typeface="Calibri" panose="020F0502020204030204" pitchFamily="34" charset="0"/>
                <a:cs typeface="Times New Roman" panose="02020603050405020304" pitchFamily="18" charset="0"/>
              </a:rPr>
              <a:t>Original price paid for an asset plus capital improvements funded by LTC, without any deductions for depreciation or provision for credit losses. Gross Investment is commonly referred to as undepreciated book value.</a:t>
            </a:r>
          </a:p>
          <a:p>
            <a:pPr lvl="0" algn="just">
              <a:lnSpc>
                <a:spcPct val="115000"/>
              </a:lnSpc>
            </a:pPr>
            <a:endParaRPr lang="en-US" sz="700" b="1" dirty="0">
              <a:solidFill>
                <a:schemeClr val="accent1"/>
              </a:solidFill>
              <a:latin typeface="+mj-lt"/>
              <a:ea typeface="Calibri" panose="020F0502020204030204" pitchFamily="34" charset="0"/>
              <a:cs typeface="Times New Roman" panose="02020603050405020304" pitchFamily="18" charset="0"/>
            </a:endParaRPr>
          </a:p>
          <a:p>
            <a:pPr lvl="0"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Independent Living Communities (“ILF”):</a:t>
            </a:r>
            <a:r>
              <a:rPr lang="en-US" sz="700" dirty="0">
                <a:solidFill>
                  <a:schemeClr val="accent1"/>
                </a:solidFill>
                <a:latin typeface="+mj-lt"/>
                <a:ea typeface="Calibri" panose="020F0502020204030204" pitchFamily="34" charset="0"/>
                <a:cs typeface="Times New Roman" panose="02020603050405020304" pitchFamily="18" charset="0"/>
              </a:rPr>
              <a:t>  </a:t>
            </a:r>
            <a:r>
              <a:rPr lang="en-US" sz="700" dirty="0">
                <a:solidFill>
                  <a:prstClr val="black"/>
                </a:solidFill>
                <a:latin typeface="+mj-lt"/>
                <a:ea typeface="Calibri" panose="020F0502020204030204" pitchFamily="34" charset="0"/>
                <a:cs typeface="Times New Roman" panose="02020603050405020304" pitchFamily="18" charset="0"/>
              </a:rPr>
              <a:t>Seniors housing properties offering a sense of community and numerous levels of service, such as laundry, housekeeping, dining options/meal plans, exercise and wellness programs, transportation, social, cultural and recreational activities, on-site security and emergency response programs.  Many offer on-site conveniences like beauty/barber shops, fitness facilities, game rooms, libraries and activity centers.  ILFs are also known as retirement communities or seniors apartments.</a:t>
            </a:r>
          </a:p>
          <a:p>
            <a:pPr marR="57150" algn="just">
              <a:lnSpc>
                <a:spcPct val="115000"/>
              </a:lnSpc>
            </a:pPr>
            <a:endParaRPr lang="en-US" sz="700" b="1" dirty="0">
              <a:solidFill>
                <a:schemeClr val="accent1"/>
              </a:solidFill>
              <a:latin typeface="+mj-lt"/>
              <a:ea typeface="Calibri" panose="020F0502020204030204" pitchFamily="34" charset="0"/>
              <a:cs typeface="Times New Roman" panose="02020603050405020304" pitchFamily="18" charset="0"/>
            </a:endParaRPr>
          </a:p>
          <a:p>
            <a:pPr marR="57150"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Initial Conversion:  </a:t>
            </a:r>
            <a:r>
              <a:rPr lang="en-US" sz="700" dirty="0">
                <a:solidFill>
                  <a:prstClr val="black"/>
                </a:solidFill>
                <a:latin typeface="+mj-lt"/>
                <a:ea typeface="Calibri" panose="020F0502020204030204" pitchFamily="34" charset="0"/>
                <a:cs typeface="Times New Roman" panose="02020603050405020304" pitchFamily="18" charset="0"/>
              </a:rPr>
              <a:t>13 properties converted to SHOP in 2Q25.</a:t>
            </a:r>
          </a:p>
          <a:p>
            <a:pPr marR="57150" algn="just">
              <a:lnSpc>
                <a:spcPct val="115000"/>
              </a:lnSpc>
            </a:pPr>
            <a:endParaRPr lang="en-US" sz="700" b="1" dirty="0">
              <a:solidFill>
                <a:schemeClr val="accent1"/>
              </a:solidFill>
              <a:latin typeface="+mj-lt"/>
              <a:ea typeface="Calibri" panose="020F0502020204030204" pitchFamily="34" charset="0"/>
              <a:cs typeface="Times New Roman" panose="02020603050405020304" pitchFamily="18" charset="0"/>
            </a:endParaRPr>
          </a:p>
          <a:p>
            <a:pPr marR="57150"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Interest Income:</a:t>
            </a:r>
            <a:r>
              <a:rPr lang="en-US" sz="700" dirty="0">
                <a:solidFill>
                  <a:schemeClr val="accent1"/>
                </a:solidFill>
                <a:latin typeface="+mj-lt"/>
                <a:ea typeface="Calibri" panose="020F0502020204030204" pitchFamily="34" charset="0"/>
                <a:cs typeface="Times New Roman" panose="02020603050405020304" pitchFamily="18" charset="0"/>
              </a:rPr>
              <a:t>  </a:t>
            </a:r>
            <a:r>
              <a:rPr lang="en-US" sz="700" dirty="0">
                <a:latin typeface="+mj-lt"/>
                <a:ea typeface="Calibri" panose="020F0502020204030204" pitchFamily="34" charset="0"/>
                <a:cs typeface="Times New Roman" panose="02020603050405020304" pitchFamily="18" charset="0"/>
              </a:rPr>
              <a:t>Represents interest income from financing receivables, mortgage loans and other notes.</a:t>
            </a:r>
          </a:p>
          <a:p>
            <a:pPr algn="just">
              <a:lnSpc>
                <a:spcPct val="115000"/>
              </a:lnSpc>
            </a:pPr>
            <a:r>
              <a:rPr lang="en-US" sz="700" dirty="0">
                <a:solidFill>
                  <a:srgbClr val="4F81BD"/>
                </a:solidFill>
                <a:latin typeface="+mj-lt"/>
                <a:ea typeface="Calibri" panose="020F0502020204030204" pitchFamily="34" charset="0"/>
                <a:cs typeface="Times New Roman" panose="02020603050405020304" pitchFamily="18" charset="0"/>
              </a:rPr>
              <a:t> </a:t>
            </a:r>
            <a:endParaRPr lang="en-US" sz="700" dirty="0">
              <a:solidFill>
                <a:schemeClr val="accent1"/>
              </a:solidFill>
              <a:latin typeface="+mj-lt"/>
              <a:ea typeface="Calibri" panose="020F0502020204030204" pitchFamily="34" charset="0"/>
              <a:cs typeface="Times New Roman" panose="02020603050405020304" pitchFamily="18" charset="0"/>
            </a:endParaRPr>
          </a:p>
          <a:p>
            <a:pPr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Licensed Beds/Units:</a:t>
            </a:r>
            <a:r>
              <a:rPr lang="en-US" sz="700" dirty="0">
                <a:solidFill>
                  <a:schemeClr val="accent1"/>
                </a:solidFill>
                <a:latin typeface="+mj-lt"/>
                <a:ea typeface="Calibri" panose="020F0502020204030204" pitchFamily="34" charset="0"/>
                <a:cs typeface="Times New Roman" panose="02020603050405020304" pitchFamily="18" charset="0"/>
              </a:rPr>
              <a:t>  </a:t>
            </a:r>
            <a:r>
              <a:rPr lang="en-US" sz="700" dirty="0">
                <a:latin typeface="+mj-lt"/>
                <a:ea typeface="Calibri" panose="020F0502020204030204" pitchFamily="34" charset="0"/>
                <a:cs typeface="Times New Roman" panose="02020603050405020304" pitchFamily="18" charset="0"/>
              </a:rPr>
              <a:t>The number of beds and/or units that an operator is authorized to operate at seniors housing and long-term care properties.  Licensed beds and/or units may differ from the number of beds and/or units in service at any given time.</a:t>
            </a:r>
          </a:p>
          <a:p>
            <a:pPr marR="57150" algn="just">
              <a:lnSpc>
                <a:spcPct val="115000"/>
              </a:lnSpc>
            </a:pPr>
            <a:r>
              <a:rPr lang="en-US" sz="700" b="1" dirty="0">
                <a:solidFill>
                  <a:srgbClr val="4F81BD"/>
                </a:solidFill>
                <a:latin typeface="+mj-lt"/>
                <a:ea typeface="Calibri" panose="020F0502020204030204" pitchFamily="34" charset="0"/>
                <a:cs typeface="Times New Roman" panose="02020603050405020304" pitchFamily="18" charset="0"/>
              </a:rPr>
              <a:t> </a:t>
            </a:r>
            <a:endParaRPr lang="en-US" sz="700" dirty="0">
              <a:latin typeface="+mj-lt"/>
              <a:ea typeface="Calibri" panose="020F0502020204030204" pitchFamily="34" charset="0"/>
              <a:cs typeface="Times New Roman" panose="02020603050405020304" pitchFamily="18" charset="0"/>
            </a:endParaRPr>
          </a:p>
          <a:p>
            <a:pPr marR="57150"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Memory Care Communities (“MC”):</a:t>
            </a:r>
            <a:r>
              <a:rPr lang="en-US" sz="700" dirty="0">
                <a:solidFill>
                  <a:schemeClr val="accent1"/>
                </a:solidFill>
                <a:latin typeface="+mj-lt"/>
                <a:ea typeface="Calibri" panose="020F0502020204030204" pitchFamily="34" charset="0"/>
                <a:cs typeface="Times New Roman" panose="02020603050405020304" pitchFamily="18" charset="0"/>
              </a:rPr>
              <a:t> </a:t>
            </a:r>
            <a:r>
              <a:rPr lang="en-US" sz="700" dirty="0">
                <a:latin typeface="+mj-lt"/>
                <a:ea typeface="Calibri" panose="020F0502020204030204" pitchFamily="34" charset="0"/>
                <a:cs typeface="Times New Roman" panose="02020603050405020304" pitchFamily="18" charset="0"/>
              </a:rPr>
              <a:t>Seniors housing properties offering specialized options for seniors with Alzheimer’s disease and other forms of dementia.  These facilities offer dedicated care and specialized programming for various conditions relating to memory loss in a secured environment that is typically smaller in scale and more residential in nature than traditional assisted living facilities.  These facilities have staff available 24 hours a day to respond to the unique needs of their residents.</a:t>
            </a:r>
          </a:p>
          <a:p>
            <a:pPr marR="57150" algn="just">
              <a:lnSpc>
                <a:spcPct val="115000"/>
              </a:lnSpc>
            </a:pPr>
            <a:r>
              <a:rPr lang="en-US" sz="700" dirty="0">
                <a:solidFill>
                  <a:srgbClr val="4F81BD"/>
                </a:solidFill>
                <a:latin typeface="+mj-lt"/>
                <a:ea typeface="Calibri" panose="020F0502020204030204" pitchFamily="34" charset="0"/>
                <a:cs typeface="Times New Roman" panose="02020603050405020304" pitchFamily="18" charset="0"/>
              </a:rPr>
              <a:t> </a:t>
            </a:r>
            <a:endParaRPr lang="en-US" sz="700" dirty="0">
              <a:latin typeface="+mj-lt"/>
              <a:ea typeface="Calibri" panose="020F0502020204030204" pitchFamily="34" charset="0"/>
              <a:cs typeface="Times New Roman" panose="02020603050405020304" pitchFamily="18" charset="0"/>
            </a:endParaRPr>
          </a:p>
          <a:p>
            <a:pPr marR="57150"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Metropolitan Statistical Areas (“MSA”):</a:t>
            </a:r>
            <a:r>
              <a:rPr lang="en-US" sz="700" dirty="0">
                <a:solidFill>
                  <a:schemeClr val="accent1"/>
                </a:solidFill>
                <a:latin typeface="+mj-lt"/>
                <a:ea typeface="Calibri" panose="020F0502020204030204" pitchFamily="34" charset="0"/>
                <a:cs typeface="Times New Roman" panose="02020603050405020304" pitchFamily="18" charset="0"/>
              </a:rPr>
              <a:t>  </a:t>
            </a:r>
            <a:r>
              <a:rPr lang="en-US" sz="700" dirty="0">
                <a:latin typeface="+mj-lt"/>
                <a:ea typeface="Calibri" panose="020F0502020204030204" pitchFamily="34" charset="0"/>
                <a:cs typeface="Times New Roman" panose="02020603050405020304" pitchFamily="18" charset="0"/>
              </a:rPr>
              <a:t>Based on the U.S. Census Bureau, MSA is a geographic entity defined by the Office of Management and Budget (OMB) for use by Federal statistical agencies in collecting, tabulating, and publishing Federal statistics.  A metro area contains a core urban area of 50,000 or more population. </a:t>
            </a:r>
            <a:r>
              <a:rPr lang="en-US" sz="700" dirty="0">
                <a:latin typeface="+mj-lt"/>
                <a:cs typeface="Times New Roman" panose="02020603050405020304" pitchFamily="18" charset="0"/>
              </a:rPr>
              <a:t>MSAs 1 to 31 have a population of 19.5M – 2.2M. MSAs 32 to 100 have a population of 2.2M – 0.6M. MSAs greater than 100 have a population of 0.6M – 58K. Cities in a Micro-SA have a population of 264K – 12K.  Cities not in an MSA have a population of less than 100K.</a:t>
            </a:r>
          </a:p>
          <a:p>
            <a:pPr marR="57150" algn="just">
              <a:lnSpc>
                <a:spcPct val="115000"/>
              </a:lnSpc>
            </a:pPr>
            <a:endParaRPr lang="en-US" sz="700" dirty="0">
              <a:latin typeface="+mj-lt"/>
              <a:ea typeface="Calibri" panose="020F0502020204030204" pitchFamily="34" charset="0"/>
              <a:cs typeface="Times New Roman" panose="02020603050405020304" pitchFamily="18" charset="0"/>
            </a:endParaRPr>
          </a:p>
          <a:p>
            <a:pPr marR="57150"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Mezzanine: </a:t>
            </a:r>
            <a:r>
              <a:rPr lang="en-US" sz="700" dirty="0">
                <a:latin typeface="+mj-lt"/>
                <a:ea typeface="Calibri" panose="020F0502020204030204" pitchFamily="34" charset="0"/>
                <a:cs typeface="Times New Roman" panose="02020603050405020304" pitchFamily="18" charset="0"/>
              </a:rPr>
              <a:t>Mezzanine financing sits between senior debt and common equity in the capital structure, and typically is used to finance development projects, value-add opportunities on existing operational properties, partnership buy-outs and recapitalization of equity. Security for mezzanine loans can include all or a portion of the following credit enhancements: secured second mortgage, pledge of equity interests, and personal/corporate guarantees.  Mezzanine loans can be recorded for GAAP purposes as either a loan or joint venture depending upon loan terms and related credit enhancements.</a:t>
            </a:r>
          </a:p>
        </p:txBody>
      </p:sp>
    </p:spTree>
    <p:extLst>
      <p:ext uri="{BB962C8B-B14F-4D97-AF65-F5344CB8AC3E}">
        <p14:creationId xmlns:p14="http://schemas.microsoft.com/office/powerpoint/2010/main" val="36430720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CDE22BD-A697-449A-B32E-82B3E933C80D}" type="slidenum">
              <a:rPr lang="en-US" smtClean="0"/>
              <a:pPr/>
              <a:t>43</a:t>
            </a:fld>
            <a:endParaRPr lang="en-US" dirty="0"/>
          </a:p>
        </p:txBody>
      </p:sp>
      <p:sp>
        <p:nvSpPr>
          <p:cNvPr id="4" name="Title 3">
            <a:extLst>
              <a:ext uri="{FF2B5EF4-FFF2-40B4-BE49-F238E27FC236}">
                <a16:creationId xmlns:a16="http://schemas.microsoft.com/office/drawing/2014/main" id="{B1C00281-B309-B20E-3888-3739B7CB6CAD}"/>
              </a:ext>
            </a:extLst>
          </p:cNvPr>
          <p:cNvSpPr>
            <a:spLocks noGrp="1"/>
          </p:cNvSpPr>
          <p:nvPr>
            <p:ph type="title"/>
          </p:nvPr>
        </p:nvSpPr>
        <p:spPr>
          <a:xfrm>
            <a:off x="152400" y="-76200"/>
            <a:ext cx="9601200" cy="685800"/>
          </a:xfrm>
        </p:spPr>
        <p:txBody>
          <a:bodyPr>
            <a:normAutofit/>
          </a:bodyPr>
          <a:lstStyle/>
          <a:p>
            <a:r>
              <a:rPr lang="en-US" sz="1600" dirty="0"/>
              <a:t>GLOSSARY</a:t>
            </a:r>
          </a:p>
        </p:txBody>
      </p:sp>
      <p:sp>
        <p:nvSpPr>
          <p:cNvPr id="5" name="TextBox 4">
            <a:extLst>
              <a:ext uri="{FF2B5EF4-FFF2-40B4-BE49-F238E27FC236}">
                <a16:creationId xmlns:a16="http://schemas.microsoft.com/office/drawing/2014/main" id="{D1048D9D-5D15-62E5-B7CE-5E45C91AF10F}"/>
              </a:ext>
            </a:extLst>
          </p:cNvPr>
          <p:cNvSpPr txBox="1"/>
          <p:nvPr/>
        </p:nvSpPr>
        <p:spPr>
          <a:xfrm>
            <a:off x="0" y="919742"/>
            <a:ext cx="4824125" cy="6039026"/>
          </a:xfrm>
          <a:prstGeom prst="rect">
            <a:avLst/>
          </a:prstGeom>
          <a:noFill/>
        </p:spPr>
        <p:txBody>
          <a:bodyPr wrap="square" rtlCol="0">
            <a:spAutoFit/>
          </a:bodyPr>
          <a:lstStyle/>
          <a:p>
            <a:pPr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Micropolitan Statistical Areas (“Micro-SA”):</a:t>
            </a:r>
            <a:r>
              <a:rPr lang="en-US" sz="700" dirty="0">
                <a:solidFill>
                  <a:schemeClr val="accent1"/>
                </a:solidFill>
                <a:latin typeface="+mj-lt"/>
                <a:ea typeface="Calibri" panose="020F0502020204030204" pitchFamily="34" charset="0"/>
                <a:cs typeface="Times New Roman" panose="02020603050405020304" pitchFamily="18" charset="0"/>
              </a:rPr>
              <a:t>   </a:t>
            </a:r>
            <a:r>
              <a:rPr lang="en-US" sz="700" dirty="0">
                <a:solidFill>
                  <a:prstClr val="black"/>
                </a:solidFill>
                <a:latin typeface="+mj-lt"/>
                <a:ea typeface="Calibri" panose="020F0502020204030204" pitchFamily="34" charset="0"/>
                <a:cs typeface="Times New Roman" panose="02020603050405020304" pitchFamily="18" charset="0"/>
              </a:rPr>
              <a:t>Based on the U.S. Census Bureau, Micro-SA is a geographic entity defined by the Office of Management and Budget (OMB)</a:t>
            </a:r>
            <a:r>
              <a:rPr lang="en-US" sz="700" dirty="0">
                <a:latin typeface="+mj-lt"/>
                <a:ea typeface="Calibri" panose="020F0502020204030204" pitchFamily="34" charset="0"/>
                <a:cs typeface="Times New Roman" panose="02020603050405020304" pitchFamily="18" charset="0"/>
              </a:rPr>
              <a:t> </a:t>
            </a:r>
            <a:r>
              <a:rPr lang="en-US" sz="700" dirty="0">
                <a:solidFill>
                  <a:prstClr val="black"/>
                </a:solidFill>
                <a:latin typeface="+mj-lt"/>
                <a:ea typeface="Calibri" panose="020F0502020204030204" pitchFamily="34" charset="0"/>
                <a:cs typeface="Times New Roman" panose="02020603050405020304" pitchFamily="18" charset="0"/>
              </a:rPr>
              <a:t>for use by Federal statistical agencies in collecting, tabulating, and publishing Federal statistics.  A micro area contains an urban core of at least 10,000 population.  </a:t>
            </a:r>
          </a:p>
          <a:p>
            <a:pPr lvl="0" algn="just">
              <a:lnSpc>
                <a:spcPct val="115000"/>
              </a:lnSpc>
            </a:pPr>
            <a:endParaRPr lang="en-US" sz="700" b="1" dirty="0">
              <a:solidFill>
                <a:schemeClr val="accent1"/>
              </a:solidFill>
              <a:latin typeface="+mj-lt"/>
              <a:ea typeface="Calibri" panose="020F0502020204030204" pitchFamily="34" charset="0"/>
              <a:cs typeface="Times New Roman" panose="02020603050405020304" pitchFamily="18" charset="0"/>
            </a:endParaRPr>
          </a:p>
          <a:p>
            <a:pPr lvl="0"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Mortgage Loan:  </a:t>
            </a:r>
            <a:r>
              <a:rPr lang="en-US" sz="700" dirty="0">
                <a:solidFill>
                  <a:prstClr val="black"/>
                </a:solidFill>
                <a:latin typeface="+mj-lt"/>
                <a:ea typeface="Calibri" panose="020F0502020204030204" pitchFamily="34" charset="0"/>
                <a:cs typeface="Times New Roman" panose="02020603050405020304" pitchFamily="18" charset="0"/>
              </a:rPr>
              <a:t>Mortgage financing is provided on properties based on our established investment underwriting criteria and secured by a first mortgage.  Subject to underwriting, additional credit enhancements may be required including, but not limited to, personal/corporate guarantees and debt service reserves.  When possible, LTC attempts to negotiate a purchase option to acquire the property at a future time and lease the property back to the borrower.</a:t>
            </a:r>
          </a:p>
          <a:p>
            <a:pPr lvl="0" algn="just">
              <a:lnSpc>
                <a:spcPct val="115000"/>
              </a:lnSpc>
            </a:pPr>
            <a:endParaRPr lang="en-US" sz="700" dirty="0">
              <a:solidFill>
                <a:schemeClr val="accent1"/>
              </a:solidFill>
              <a:latin typeface="+mj-lt"/>
              <a:ea typeface="Calibri" panose="020F0502020204030204" pitchFamily="34" charset="0"/>
              <a:cs typeface="Times New Roman" panose="02020603050405020304" pitchFamily="18" charset="0"/>
            </a:endParaRPr>
          </a:p>
          <a:p>
            <a:pPr lvl="0"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Net Real Estate Assets:</a:t>
            </a:r>
            <a:r>
              <a:rPr lang="en-US" sz="700" dirty="0">
                <a:solidFill>
                  <a:schemeClr val="accent1"/>
                </a:solidFill>
                <a:latin typeface="+mj-lt"/>
                <a:ea typeface="Calibri" panose="020F0502020204030204" pitchFamily="34" charset="0"/>
                <a:cs typeface="Times New Roman" panose="02020603050405020304" pitchFamily="18" charset="0"/>
              </a:rPr>
              <a:t>  </a:t>
            </a:r>
            <a:r>
              <a:rPr lang="en-US" sz="700" dirty="0">
                <a:solidFill>
                  <a:prstClr val="black"/>
                </a:solidFill>
                <a:latin typeface="+mj-lt"/>
                <a:ea typeface="Calibri" panose="020F0502020204030204" pitchFamily="34" charset="0"/>
                <a:cs typeface="Times New Roman" panose="02020603050405020304" pitchFamily="18" charset="0"/>
              </a:rPr>
              <a:t>Gross real estate investment less accumulated depreciation.  Net Real Estate Asset is commonly referred to as Net Book Value (“NBV”).</a:t>
            </a:r>
          </a:p>
          <a:p>
            <a:pPr algn="just"/>
            <a:endParaRPr lang="en-US" sz="700" b="1" spc="-15" dirty="0">
              <a:solidFill>
                <a:schemeClr val="accent1"/>
              </a:solidFill>
              <a:latin typeface="+mj-lt"/>
              <a:ea typeface="Times New Roman" panose="02020603050405020304" pitchFamily="18" charset="0"/>
              <a:cs typeface="Times New Roman" panose="02020603050405020304" pitchFamily="18" charset="0"/>
            </a:endParaRPr>
          </a:p>
          <a:p>
            <a:pPr algn="just"/>
            <a:r>
              <a:rPr lang="en-US" sz="700" b="1" spc="-15" dirty="0">
                <a:solidFill>
                  <a:schemeClr val="accent1"/>
                </a:solidFill>
                <a:latin typeface="+mj-lt"/>
                <a:ea typeface="Times New Roman" panose="02020603050405020304" pitchFamily="18" charset="0"/>
                <a:cs typeface="Times New Roman" panose="02020603050405020304" pitchFamily="18" charset="0"/>
              </a:rPr>
              <a:t>NNN – </a:t>
            </a:r>
            <a:r>
              <a:rPr lang="en-US" sz="700" spc="-15" dirty="0">
                <a:latin typeface="+mj-lt"/>
                <a:cs typeface="Times New Roman" panose="02020603050405020304" pitchFamily="18" charset="0"/>
              </a:rPr>
              <a:t>Triple-net lease which requires the lessee to pay all taxes, insurance, maintenance and repair capital and non-capital expenditures and other costs necessary in the operations of the property.</a:t>
            </a:r>
          </a:p>
          <a:p>
            <a:pPr algn="just"/>
            <a:endParaRPr lang="en-US" sz="700" spc="-15" dirty="0">
              <a:latin typeface="+mj-lt"/>
              <a:cs typeface="Times New Roman" panose="02020603050405020304" pitchFamily="18" charset="0"/>
            </a:endParaRPr>
          </a:p>
          <a:p>
            <a:pPr algn="just"/>
            <a:r>
              <a:rPr lang="en-US" sz="700" b="1" spc="-15" dirty="0">
                <a:solidFill>
                  <a:schemeClr val="accent1"/>
                </a:solidFill>
                <a:latin typeface="+mj-lt"/>
                <a:ea typeface="Times New Roman" panose="02020603050405020304" pitchFamily="18" charset="0"/>
                <a:cs typeface="Times New Roman" panose="02020603050405020304" pitchFamily="18" charset="0"/>
              </a:rPr>
              <a:t>Non-cash Revenue:</a:t>
            </a:r>
            <a:r>
              <a:rPr lang="en-US" sz="700" spc="-15" dirty="0">
                <a:solidFill>
                  <a:schemeClr val="accent1"/>
                </a:solidFill>
                <a:latin typeface="+mj-lt"/>
                <a:ea typeface="Times New Roman" panose="02020603050405020304" pitchFamily="18" charset="0"/>
                <a:cs typeface="Times New Roman" panose="02020603050405020304" pitchFamily="18" charset="0"/>
              </a:rPr>
              <a:t>  </a:t>
            </a:r>
            <a:r>
              <a:rPr lang="en-US" sz="700" spc="-15" dirty="0">
                <a:latin typeface="+mj-lt"/>
                <a:ea typeface="Times New Roman" panose="02020603050405020304" pitchFamily="18" charset="0"/>
                <a:cs typeface="Times New Roman" panose="02020603050405020304" pitchFamily="18" charset="0"/>
              </a:rPr>
              <a:t>Straight-line rental income, amortization of lease inducement and effective interest.</a:t>
            </a:r>
            <a:endParaRPr lang="en-US" sz="700" dirty="0">
              <a:latin typeface="+mj-lt"/>
              <a:ea typeface="Times New Roman" panose="02020603050405020304" pitchFamily="18" charset="0"/>
              <a:cs typeface="Times New Roman" panose="02020603050405020304" pitchFamily="18" charset="0"/>
            </a:endParaRPr>
          </a:p>
          <a:p>
            <a:pPr algn="just"/>
            <a:r>
              <a:rPr lang="en-US" sz="700" spc="-15" dirty="0">
                <a:solidFill>
                  <a:srgbClr val="4F81BD"/>
                </a:solidFill>
                <a:latin typeface="+mj-lt"/>
                <a:ea typeface="Times New Roman" panose="02020603050405020304" pitchFamily="18" charset="0"/>
                <a:cs typeface="Times New Roman" panose="02020603050405020304" pitchFamily="18" charset="0"/>
              </a:rPr>
              <a:t> </a:t>
            </a:r>
            <a:endParaRPr lang="en-US" sz="700" dirty="0">
              <a:latin typeface="+mj-lt"/>
              <a:ea typeface="Times New Roman" panose="02020603050405020304" pitchFamily="18" charset="0"/>
              <a:cs typeface="Times New Roman" panose="02020603050405020304" pitchFamily="18" charset="0"/>
            </a:endParaRPr>
          </a:p>
          <a:p>
            <a:pPr algn="just"/>
            <a:r>
              <a:rPr lang="en-US" sz="700" b="1" spc="-15" dirty="0">
                <a:solidFill>
                  <a:schemeClr val="accent1"/>
                </a:solidFill>
                <a:latin typeface="+mj-lt"/>
                <a:ea typeface="Times New Roman" panose="02020603050405020304" pitchFamily="18" charset="0"/>
                <a:cs typeface="Times New Roman" panose="02020603050405020304" pitchFamily="18" charset="0"/>
              </a:rPr>
              <a:t>Non-cash Compensation Charges:</a:t>
            </a:r>
            <a:r>
              <a:rPr lang="en-US" sz="700" spc="-15" dirty="0">
                <a:solidFill>
                  <a:schemeClr val="accent1"/>
                </a:solidFill>
                <a:latin typeface="+mj-lt"/>
                <a:ea typeface="Times New Roman" panose="02020603050405020304" pitchFamily="18" charset="0"/>
                <a:cs typeface="Times New Roman" panose="02020603050405020304" pitchFamily="18" charset="0"/>
              </a:rPr>
              <a:t>  </a:t>
            </a:r>
            <a:r>
              <a:rPr lang="en-US" sz="700" spc="-15" dirty="0">
                <a:latin typeface="+mj-lt"/>
                <a:ea typeface="Times New Roman" panose="02020603050405020304" pitchFamily="18" charset="0"/>
                <a:cs typeface="Times New Roman" panose="02020603050405020304" pitchFamily="18" charset="0"/>
              </a:rPr>
              <a:t>Vesting expense relating to restricted stock and performance-based stock units.</a:t>
            </a:r>
            <a:endParaRPr lang="en-US" sz="700" dirty="0">
              <a:latin typeface="+mj-lt"/>
              <a:ea typeface="Times New Roman" panose="02020603050405020304" pitchFamily="18" charset="0"/>
              <a:cs typeface="Times New Roman" panose="02020603050405020304" pitchFamily="18" charset="0"/>
            </a:endParaRPr>
          </a:p>
          <a:p>
            <a:pPr algn="just">
              <a:lnSpc>
                <a:spcPct val="115000"/>
              </a:lnSpc>
            </a:pPr>
            <a:r>
              <a:rPr lang="en-US" sz="700" dirty="0">
                <a:solidFill>
                  <a:srgbClr val="4F81BD"/>
                </a:solidFill>
                <a:latin typeface="+mj-lt"/>
                <a:ea typeface="Calibri" panose="020F0502020204030204" pitchFamily="34" charset="0"/>
                <a:cs typeface="Times New Roman" panose="02020603050405020304" pitchFamily="18" charset="0"/>
              </a:rPr>
              <a:t> </a:t>
            </a:r>
            <a:endParaRPr lang="en-US" sz="700" dirty="0">
              <a:latin typeface="+mj-lt"/>
              <a:ea typeface="Calibri" panose="020F0502020204030204" pitchFamily="34" charset="0"/>
              <a:cs typeface="Times New Roman" panose="02020603050405020304" pitchFamily="18" charset="0"/>
            </a:endParaRPr>
          </a:p>
          <a:p>
            <a:pPr marR="57150"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Non-FAD Capex:  </a:t>
            </a:r>
            <a:r>
              <a:rPr lang="en-US" sz="700" spc="-15" dirty="0">
                <a:latin typeface="+mj-lt"/>
                <a:cs typeface="Times New Roman" panose="02020603050405020304" pitchFamily="18" charset="0"/>
              </a:rPr>
              <a:t>Capital expenditures, including significant renovations, to bring a property to a marketable and functional standard.</a:t>
            </a:r>
          </a:p>
          <a:p>
            <a:pPr marR="57150" algn="just">
              <a:lnSpc>
                <a:spcPct val="115000"/>
              </a:lnSpc>
            </a:pPr>
            <a:endParaRPr lang="en-US" sz="700" b="1" dirty="0">
              <a:solidFill>
                <a:schemeClr val="accent1"/>
              </a:solidFill>
              <a:latin typeface="+mj-lt"/>
              <a:ea typeface="Calibri" panose="020F0502020204030204" pitchFamily="34" charset="0"/>
              <a:cs typeface="Times New Roman" panose="02020603050405020304" pitchFamily="18" charset="0"/>
            </a:endParaRPr>
          </a:p>
          <a:p>
            <a:pPr marR="57150"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Normalized EBITDAR Coverage:</a:t>
            </a:r>
            <a:r>
              <a:rPr lang="en-US" sz="700" dirty="0">
                <a:solidFill>
                  <a:schemeClr val="accent1"/>
                </a:solidFill>
                <a:latin typeface="+mj-lt"/>
                <a:ea typeface="Calibri" panose="020F0502020204030204" pitchFamily="34" charset="0"/>
                <a:cs typeface="Times New Roman" panose="02020603050405020304" pitchFamily="18" charset="0"/>
              </a:rPr>
              <a:t>  </a:t>
            </a:r>
            <a:r>
              <a:rPr lang="en-US" sz="700" dirty="0">
                <a:latin typeface="+mj-lt"/>
                <a:ea typeface="Calibri" panose="020F0502020204030204" pitchFamily="34" charset="0"/>
                <a:cs typeface="Times New Roman" panose="02020603050405020304" pitchFamily="18" charset="0"/>
              </a:rPr>
              <a:t>The trailing twelve month’s earnings from the operator financial statements adjusted for non-recurring, infrequent, or unusual items and before interest, taxes, depreciation, amortization, and rent divided by the operator’s contractual lease rent.  Management fees are imputed at 5% of revenues.</a:t>
            </a:r>
          </a:p>
          <a:p>
            <a:pPr marR="57150" algn="just">
              <a:lnSpc>
                <a:spcPct val="115000"/>
              </a:lnSpc>
            </a:pPr>
            <a:r>
              <a:rPr lang="en-US" sz="700" dirty="0">
                <a:solidFill>
                  <a:srgbClr val="4F81BD"/>
                </a:solidFill>
                <a:latin typeface="+mj-lt"/>
                <a:ea typeface="Calibri" panose="020F0502020204030204" pitchFamily="34" charset="0"/>
                <a:cs typeface="Times New Roman" panose="02020603050405020304" pitchFamily="18" charset="0"/>
              </a:rPr>
              <a:t> </a:t>
            </a:r>
            <a:endParaRPr lang="en-US" sz="700" dirty="0">
              <a:latin typeface="+mj-lt"/>
              <a:ea typeface="Calibri" panose="020F0502020204030204" pitchFamily="34" charset="0"/>
              <a:cs typeface="Times New Roman" panose="02020603050405020304" pitchFamily="18" charset="0"/>
            </a:endParaRPr>
          </a:p>
          <a:p>
            <a:pPr marR="57150"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Normalized EBITDARM Coverage:</a:t>
            </a:r>
            <a:r>
              <a:rPr lang="en-US" sz="700" dirty="0">
                <a:solidFill>
                  <a:schemeClr val="accent1"/>
                </a:solidFill>
                <a:latin typeface="+mj-lt"/>
                <a:ea typeface="Calibri" panose="020F0502020204030204" pitchFamily="34" charset="0"/>
                <a:cs typeface="Times New Roman" panose="02020603050405020304" pitchFamily="18" charset="0"/>
              </a:rPr>
              <a:t>  </a:t>
            </a:r>
            <a:r>
              <a:rPr lang="en-US" sz="700" dirty="0">
                <a:latin typeface="+mj-lt"/>
                <a:ea typeface="Calibri" panose="020F0502020204030204" pitchFamily="34" charset="0"/>
                <a:cs typeface="Times New Roman" panose="02020603050405020304" pitchFamily="18" charset="0"/>
              </a:rPr>
              <a:t>The trailing twelve month’s earnings from the operator financial statements adjusted for non-recurring, infrequent, or unusual items and before interest, taxes, depreciation, amortization, rent, and management fees divided by the operator’s contractual lease rent.</a:t>
            </a:r>
          </a:p>
          <a:p>
            <a:pPr algn="just">
              <a:lnSpc>
                <a:spcPct val="115000"/>
              </a:lnSpc>
            </a:pPr>
            <a:r>
              <a:rPr lang="en-US" sz="700" dirty="0">
                <a:solidFill>
                  <a:srgbClr val="4F81BD"/>
                </a:solidFill>
                <a:latin typeface="+mj-lt"/>
                <a:ea typeface="Calibri" panose="020F0502020204030204" pitchFamily="34" charset="0"/>
                <a:cs typeface="Times New Roman" panose="02020603050405020304" pitchFamily="18" charset="0"/>
              </a:rPr>
              <a:t> </a:t>
            </a:r>
            <a:endParaRPr lang="en-US" sz="700" dirty="0">
              <a:latin typeface="+mj-lt"/>
              <a:ea typeface="Calibri" panose="020F0502020204030204" pitchFamily="34" charset="0"/>
              <a:cs typeface="Times New Roman" panose="02020603050405020304" pitchFamily="18" charset="0"/>
            </a:endParaRPr>
          </a:p>
          <a:p>
            <a:pPr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Occupancy:</a:t>
            </a:r>
            <a:r>
              <a:rPr lang="en-US" sz="700" dirty="0">
                <a:solidFill>
                  <a:schemeClr val="accent1"/>
                </a:solidFill>
                <a:latin typeface="+mj-lt"/>
                <a:ea typeface="Calibri" panose="020F0502020204030204" pitchFamily="34" charset="0"/>
                <a:cs typeface="Times New Roman" panose="02020603050405020304" pitchFamily="18" charset="0"/>
              </a:rPr>
              <a:t>  </a:t>
            </a:r>
            <a:r>
              <a:rPr lang="en-US" sz="700" dirty="0">
                <a:latin typeface="+mj-lt"/>
                <a:ea typeface="Calibri" panose="020F0502020204030204" pitchFamily="34" charset="0"/>
                <a:cs typeface="Times New Roman" panose="02020603050405020304" pitchFamily="18" charset="0"/>
              </a:rPr>
              <a:t>The weighted average percentage of all beds and/or units that are occupied at a given time.  The calculation uses the trailing twelve months and is based on licensed beds and/or units which may differ from the number of beds and/or units in service at any given time.</a:t>
            </a:r>
          </a:p>
          <a:p>
            <a:pPr algn="just">
              <a:lnSpc>
                <a:spcPct val="115000"/>
              </a:lnSpc>
            </a:pPr>
            <a:endParaRPr lang="en-US" sz="700" dirty="0">
              <a:latin typeface="+mj-lt"/>
              <a:ea typeface="Calibri" panose="020F0502020204030204" pitchFamily="34" charset="0"/>
              <a:cs typeface="Times New Roman" panose="02020603050405020304" pitchFamily="18" charset="0"/>
            </a:endParaRPr>
          </a:p>
          <a:p>
            <a:pPr lvl="0"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Operator Financial Statements:  </a:t>
            </a:r>
            <a:r>
              <a:rPr lang="en-US" sz="700" dirty="0">
                <a:solidFill>
                  <a:prstClr val="black"/>
                </a:solidFill>
                <a:latin typeface="+mj-lt"/>
                <a:ea typeface="Calibri" panose="020F0502020204030204" pitchFamily="34" charset="0"/>
                <a:cs typeface="Times New Roman" panose="02020603050405020304" pitchFamily="18" charset="0"/>
              </a:rPr>
              <a:t>Property level operator financial statements which are unaudited and have not been independently verified by us.</a:t>
            </a:r>
          </a:p>
          <a:p>
            <a:pPr lvl="0" algn="just">
              <a:lnSpc>
                <a:spcPct val="115000"/>
              </a:lnSpc>
            </a:pPr>
            <a:endParaRPr lang="en-US" sz="700" b="1" dirty="0">
              <a:solidFill>
                <a:schemeClr val="accent1"/>
              </a:solidFill>
              <a:latin typeface="+mj-lt"/>
              <a:ea typeface="Calibri" panose="020F0502020204030204" pitchFamily="34" charset="0"/>
              <a:cs typeface="Times New Roman" panose="02020603050405020304" pitchFamily="18" charset="0"/>
            </a:endParaRPr>
          </a:p>
          <a:p>
            <a:pPr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Payor Source:</a:t>
            </a:r>
            <a:r>
              <a:rPr lang="en-US" sz="700" dirty="0">
                <a:solidFill>
                  <a:schemeClr val="accent1"/>
                </a:solidFill>
                <a:latin typeface="+mj-lt"/>
                <a:ea typeface="Calibri" panose="020F0502020204030204" pitchFamily="34" charset="0"/>
                <a:cs typeface="Times New Roman" panose="02020603050405020304" pitchFamily="18" charset="0"/>
              </a:rPr>
              <a:t>  </a:t>
            </a:r>
            <a:r>
              <a:rPr lang="en-US" sz="700" dirty="0">
                <a:solidFill>
                  <a:prstClr val="black"/>
                </a:solidFill>
                <a:latin typeface="+mj-lt"/>
                <a:ea typeface="Calibri" panose="020F0502020204030204" pitchFamily="34" charset="0"/>
                <a:cs typeface="Times New Roman" panose="02020603050405020304" pitchFamily="18" charset="0"/>
              </a:rPr>
              <a:t>LTC revenue by operator underlying payor source for the period presented.  LTC is not a Medicaid or a Medicare recipient.  Statistics represent LTC's rental revenues times operators' underlying payor source revenue percentage.  Underlying payor source revenue percentage is calculated from property level operator financial statements which are unaudited and have not been independently verified by us.</a:t>
            </a:r>
          </a:p>
          <a:p>
            <a:pPr algn="just">
              <a:lnSpc>
                <a:spcPct val="115000"/>
              </a:lnSpc>
            </a:pPr>
            <a:endParaRPr lang="en-US" sz="700" dirty="0">
              <a:latin typeface="+mj-lt"/>
              <a:ea typeface="Calibri" panose="020F0502020204030204" pitchFamily="34" charset="0"/>
              <a:cs typeface="Times New Roman" panose="02020603050405020304" pitchFamily="18" charset="0"/>
            </a:endParaRPr>
          </a:p>
          <a:p>
            <a:pPr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Private Pay:</a:t>
            </a:r>
            <a:r>
              <a:rPr lang="en-US" sz="700" dirty="0">
                <a:solidFill>
                  <a:schemeClr val="accent1"/>
                </a:solidFill>
                <a:latin typeface="+mj-lt"/>
                <a:ea typeface="Calibri" panose="020F0502020204030204" pitchFamily="34" charset="0"/>
                <a:cs typeface="Times New Roman" panose="02020603050405020304" pitchFamily="18" charset="0"/>
              </a:rPr>
              <a:t>  </a:t>
            </a:r>
            <a:r>
              <a:rPr lang="en-US" sz="700" dirty="0">
                <a:solidFill>
                  <a:prstClr val="black"/>
                </a:solidFill>
                <a:latin typeface="+mj-lt"/>
                <a:ea typeface="Calibri" panose="020F0502020204030204" pitchFamily="34" charset="0"/>
                <a:cs typeface="Times New Roman" panose="02020603050405020304" pitchFamily="18" charset="0"/>
              </a:rPr>
              <a:t>Private pay includes private insurance, HMO, VA, and other payors.</a:t>
            </a:r>
          </a:p>
          <a:p>
            <a:pPr algn="just">
              <a:lnSpc>
                <a:spcPct val="115000"/>
              </a:lnSpc>
            </a:pPr>
            <a:endParaRPr lang="en-US" sz="700" dirty="0">
              <a:solidFill>
                <a:prstClr val="black"/>
              </a:solidFill>
              <a:latin typeface="+mj-lt"/>
              <a:ea typeface="Calibri" panose="020F0502020204030204" pitchFamily="34" charset="0"/>
              <a:cs typeface="Times New Roman" panose="02020603050405020304" pitchFamily="18" charset="0"/>
            </a:endParaRPr>
          </a:p>
          <a:p>
            <a:pPr lvl="0"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Purchase Price:</a:t>
            </a:r>
            <a:r>
              <a:rPr lang="en-US" sz="700" dirty="0">
                <a:solidFill>
                  <a:schemeClr val="accent1"/>
                </a:solidFill>
                <a:latin typeface="+mj-lt"/>
                <a:ea typeface="Calibri" panose="020F0502020204030204" pitchFamily="34" charset="0"/>
                <a:cs typeface="Times New Roman" panose="02020603050405020304" pitchFamily="18" charset="0"/>
              </a:rPr>
              <a:t>  </a:t>
            </a:r>
            <a:r>
              <a:rPr lang="en-US" sz="700" dirty="0">
                <a:solidFill>
                  <a:prstClr val="black"/>
                </a:solidFill>
                <a:latin typeface="+mj-lt"/>
                <a:ea typeface="Calibri" panose="020F0502020204030204" pitchFamily="34" charset="0"/>
                <a:cs typeface="Times New Roman" panose="02020603050405020304" pitchFamily="18" charset="0"/>
              </a:rPr>
              <a:t>Represents the fair value price of an asset that is exchanged in an orderly transaction between market participants at the measurement date.  An orderly transaction is a transaction that assumes exposure to the market for a period prior to the measurement date to allow for marketing activities that are usual and customary for transactions involving such assets; it is not a forced transaction (for example, a forced liquidation or distress sale).</a:t>
            </a:r>
          </a:p>
          <a:p>
            <a:pPr algn="just">
              <a:lnSpc>
                <a:spcPct val="115000"/>
              </a:lnSpc>
            </a:pPr>
            <a:endParaRPr lang="en-US" sz="700" dirty="0">
              <a:latin typeface="+mj-lt"/>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C6E6E4A0-2F82-8EEF-1F98-7EBF55F9EABE}"/>
              </a:ext>
            </a:extLst>
          </p:cNvPr>
          <p:cNvSpPr txBox="1"/>
          <p:nvPr/>
        </p:nvSpPr>
        <p:spPr>
          <a:xfrm>
            <a:off x="4824125" y="914400"/>
            <a:ext cx="5194965" cy="5656613"/>
          </a:xfrm>
          <a:prstGeom prst="rect">
            <a:avLst/>
          </a:prstGeom>
          <a:noFill/>
        </p:spPr>
        <p:txBody>
          <a:bodyPr wrap="square" rtlCol="0">
            <a:spAutoFit/>
          </a:bodyPr>
          <a:lstStyle/>
          <a:p>
            <a:pPr lvl="0"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Real Estate Investments:  </a:t>
            </a:r>
            <a:r>
              <a:rPr lang="en-US" sz="700" dirty="0">
                <a:solidFill>
                  <a:srgbClr val="000000"/>
                </a:solidFill>
                <a:latin typeface="+mj-lt"/>
                <a:ea typeface="Calibri" panose="020F0502020204030204" pitchFamily="34" charset="0"/>
                <a:cs typeface="Times New Roman" panose="02020603050405020304" pitchFamily="18" charset="0"/>
              </a:rPr>
              <a:t>Represents our investments in real property, financing receivables, mortgage loans receivable and other notes receivables.</a:t>
            </a:r>
            <a:endParaRPr lang="en-US" sz="700" b="1" dirty="0">
              <a:solidFill>
                <a:srgbClr val="4F81BD"/>
              </a:solidFill>
              <a:latin typeface="+mj-lt"/>
              <a:ea typeface="Calibri" panose="020F0502020204030204" pitchFamily="34" charset="0"/>
              <a:cs typeface="Times New Roman" panose="02020603050405020304" pitchFamily="18" charset="0"/>
            </a:endParaRPr>
          </a:p>
          <a:p>
            <a:pPr marR="57150" lvl="0" algn="just">
              <a:lnSpc>
                <a:spcPct val="115000"/>
              </a:lnSpc>
            </a:pPr>
            <a:endParaRPr lang="en-US" sz="700" b="1" dirty="0">
              <a:solidFill>
                <a:srgbClr val="4F81BD"/>
              </a:solidFill>
              <a:latin typeface="+mj-lt"/>
              <a:ea typeface="Calibri" panose="020F0502020204030204" pitchFamily="34" charset="0"/>
              <a:cs typeface="Times New Roman" panose="02020603050405020304" pitchFamily="18" charset="0"/>
            </a:endParaRPr>
          </a:p>
          <a:p>
            <a:pPr marR="57150" lvl="0"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Rental Income:</a:t>
            </a:r>
            <a:r>
              <a:rPr lang="en-US" sz="700" dirty="0">
                <a:solidFill>
                  <a:schemeClr val="accent1"/>
                </a:solidFill>
                <a:latin typeface="+mj-lt"/>
                <a:ea typeface="Calibri" panose="020F0502020204030204" pitchFamily="34" charset="0"/>
                <a:cs typeface="Times New Roman" panose="02020603050405020304" pitchFamily="18" charset="0"/>
              </a:rPr>
              <a:t>  </a:t>
            </a:r>
            <a:r>
              <a:rPr lang="en-US" sz="700" dirty="0">
                <a:solidFill>
                  <a:prstClr val="black"/>
                </a:solidFill>
                <a:latin typeface="+mj-lt"/>
                <a:ea typeface="Calibri" panose="020F0502020204030204" pitchFamily="34" charset="0"/>
                <a:cs typeface="Times New Roman" panose="02020603050405020304" pitchFamily="18" charset="0"/>
              </a:rPr>
              <a:t>Represents GAAP rent generated by our owned properties under triple-net leases.</a:t>
            </a:r>
          </a:p>
          <a:p>
            <a:pPr marR="57150" algn="just">
              <a:lnSpc>
                <a:spcPct val="115000"/>
              </a:lnSpc>
            </a:pPr>
            <a:endParaRPr lang="en-US" sz="700" b="1" dirty="0">
              <a:solidFill>
                <a:srgbClr val="4F81BD"/>
              </a:solidFill>
              <a:latin typeface="+mj-lt"/>
              <a:ea typeface="Calibri" panose="020F0502020204030204" pitchFamily="34" charset="0"/>
              <a:cs typeface="Times New Roman" panose="02020603050405020304" pitchFamily="18" charset="0"/>
            </a:endParaRPr>
          </a:p>
          <a:p>
            <a:pPr marR="57150"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REVPOR:   </a:t>
            </a:r>
            <a:r>
              <a:rPr lang="en-US" sz="700" dirty="0">
                <a:solidFill>
                  <a:prstClr val="black"/>
                </a:solidFill>
                <a:latin typeface="+mj-lt"/>
                <a:ea typeface="Calibri" panose="020F0502020204030204" pitchFamily="34" charset="0"/>
                <a:cs typeface="Times New Roman" panose="02020603050405020304" pitchFamily="18" charset="0"/>
              </a:rPr>
              <a:t>Average revenues per occupied room per month</a:t>
            </a:r>
          </a:p>
          <a:p>
            <a:pPr marR="57150" algn="just">
              <a:lnSpc>
                <a:spcPct val="115000"/>
              </a:lnSpc>
            </a:pPr>
            <a:endParaRPr lang="en-US" sz="700" b="1" dirty="0">
              <a:solidFill>
                <a:schemeClr val="accent1"/>
              </a:solidFill>
              <a:latin typeface="+mj-lt"/>
              <a:ea typeface="Calibri" panose="020F0502020204030204" pitchFamily="34" charset="0"/>
              <a:cs typeface="Times New Roman" panose="02020603050405020304" pitchFamily="18" charset="0"/>
            </a:endParaRPr>
          </a:p>
          <a:p>
            <a:pPr marR="57150"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RIDEA:  </a:t>
            </a:r>
            <a:r>
              <a:rPr lang="en-US" sz="700" dirty="0">
                <a:latin typeface="+mj-lt"/>
              </a:rPr>
              <a:t>Real Estate Investment Trust (REIT) Investment Diversification and Empowerment Act of 2007 </a:t>
            </a:r>
            <a:endParaRPr lang="en-US" sz="700" b="1" dirty="0">
              <a:solidFill>
                <a:schemeClr val="accent1"/>
              </a:solidFill>
              <a:latin typeface="+mj-lt"/>
              <a:ea typeface="Calibri" panose="020F0502020204030204" pitchFamily="34" charset="0"/>
              <a:cs typeface="Times New Roman" panose="02020603050405020304" pitchFamily="18" charset="0"/>
            </a:endParaRPr>
          </a:p>
          <a:p>
            <a:pPr marR="57150" algn="just">
              <a:lnSpc>
                <a:spcPct val="115000"/>
              </a:lnSpc>
            </a:pPr>
            <a:endParaRPr lang="en-US" sz="700" b="1" dirty="0">
              <a:solidFill>
                <a:schemeClr val="accent1"/>
              </a:solidFill>
              <a:latin typeface="+mj-lt"/>
              <a:ea typeface="Calibri" panose="020F0502020204030204" pitchFamily="34" charset="0"/>
              <a:cs typeface="Times New Roman" panose="02020603050405020304" pitchFamily="18" charset="0"/>
            </a:endParaRPr>
          </a:p>
          <a:p>
            <a:pPr marR="57150"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Same Property Portfolio (“SPP”):</a:t>
            </a:r>
            <a:r>
              <a:rPr lang="en-US" sz="700" dirty="0">
                <a:solidFill>
                  <a:schemeClr val="accent1"/>
                </a:solidFill>
                <a:latin typeface="+mj-lt"/>
                <a:ea typeface="Calibri" panose="020F0502020204030204" pitchFamily="34" charset="0"/>
                <a:cs typeface="Times New Roman" panose="02020603050405020304" pitchFamily="18" charset="0"/>
              </a:rPr>
              <a:t>  </a:t>
            </a:r>
            <a:r>
              <a:rPr lang="en-US" sz="700" dirty="0">
                <a:latin typeface="+mj-lt"/>
                <a:ea typeface="Calibri" panose="020F0502020204030204" pitchFamily="34" charset="0"/>
                <a:cs typeface="Times New Roman" panose="02020603050405020304" pitchFamily="18" charset="0"/>
              </a:rPr>
              <a:t>Same property statistics allow for the comparative evaluation of performance across a consistent population of LTC’s leased property portfolio and the Prestige Healthcare mortgage loan portfolio. Our SPP is comprised of stabilized properties occupied and operated throughout the duration of the quarter-over-quarter comparison periods presented (excluding assets sold, assets held-for-sale and SHOP assets). Accordingly, a property must be occupied and stabilized or a minimum of 15 months to be included in our SPP. Each property transitioned to a new operator has been excluded from SPP and will be added back to SPP for the SPP reporting period ending 15 months after the date of the transition.</a:t>
            </a:r>
          </a:p>
          <a:p>
            <a:pPr algn="just">
              <a:lnSpc>
                <a:spcPct val="115000"/>
              </a:lnSpc>
            </a:pPr>
            <a:r>
              <a:rPr lang="en-US" sz="700" dirty="0">
                <a:solidFill>
                  <a:srgbClr val="4F81BD"/>
                </a:solidFill>
                <a:latin typeface="+mj-lt"/>
                <a:ea typeface="Calibri" panose="020F0502020204030204" pitchFamily="34" charset="0"/>
                <a:cs typeface="Times New Roman" panose="02020603050405020304" pitchFamily="18" charset="0"/>
              </a:rPr>
              <a:t> </a:t>
            </a:r>
            <a:endParaRPr lang="en-US" sz="700" dirty="0">
              <a:latin typeface="+mj-lt"/>
              <a:ea typeface="Calibri" panose="020F0502020204030204" pitchFamily="34" charset="0"/>
              <a:cs typeface="Times New Roman" panose="02020603050405020304" pitchFamily="18" charset="0"/>
            </a:endParaRPr>
          </a:p>
          <a:p>
            <a:pPr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Seniors Housing (“SH”):  </a:t>
            </a:r>
            <a:r>
              <a:rPr lang="en-US" sz="700" dirty="0">
                <a:latin typeface="+mj-lt"/>
                <a:ea typeface="Calibri" panose="020F0502020204030204" pitchFamily="34" charset="0"/>
                <a:cs typeface="Times New Roman" panose="02020603050405020304" pitchFamily="18" charset="0"/>
              </a:rPr>
              <a:t>C</a:t>
            </a:r>
            <a:r>
              <a:rPr lang="en-US" sz="700" dirty="0">
                <a:latin typeface="+mj-lt"/>
              </a:rPr>
              <a:t>onsists of independent living, assisted living, and/or memory care properties. </a:t>
            </a:r>
          </a:p>
          <a:p>
            <a:pPr algn="just">
              <a:lnSpc>
                <a:spcPct val="115000"/>
              </a:lnSpc>
            </a:pPr>
            <a:endParaRPr lang="en-US" sz="700" b="1" dirty="0">
              <a:solidFill>
                <a:schemeClr val="accent1"/>
              </a:solidFill>
              <a:latin typeface="+mj-lt"/>
              <a:ea typeface="Calibri" panose="020F0502020204030204" pitchFamily="34" charset="0"/>
              <a:cs typeface="Times New Roman" panose="02020603050405020304" pitchFamily="18" charset="0"/>
            </a:endParaRPr>
          </a:p>
          <a:p>
            <a:pPr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Seniors Housing Operating Portfolio (“SHOP”):  </a:t>
            </a:r>
            <a:r>
              <a:rPr lang="en-US" sz="700" dirty="0">
                <a:latin typeface="+mj-lt"/>
              </a:rPr>
              <a:t>Includes Seniors Housing properties generally structured to comply with RIDEA. </a:t>
            </a:r>
          </a:p>
          <a:p>
            <a:pPr algn="just">
              <a:lnSpc>
                <a:spcPct val="115000"/>
              </a:lnSpc>
            </a:pPr>
            <a:endParaRPr lang="en-US" sz="700" b="1" dirty="0">
              <a:solidFill>
                <a:schemeClr val="accent1"/>
              </a:solidFill>
              <a:latin typeface="+mj-lt"/>
              <a:ea typeface="Calibri" panose="020F0502020204030204" pitchFamily="34" charset="0"/>
              <a:cs typeface="Times New Roman" panose="02020603050405020304" pitchFamily="18" charset="0"/>
            </a:endParaRPr>
          </a:p>
          <a:p>
            <a:pPr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SHOP Net Operating Income (“NOI”): </a:t>
            </a:r>
            <a:r>
              <a:rPr lang="en-US" sz="700" dirty="0">
                <a:latin typeface="+mj-lt"/>
              </a:rPr>
              <a:t>Total SHOP revenues (resident fees and services) less total SHOP expenses (seniors housing operating expenses).</a:t>
            </a:r>
          </a:p>
          <a:p>
            <a:pPr algn="just">
              <a:lnSpc>
                <a:spcPct val="115000"/>
              </a:lnSpc>
            </a:pPr>
            <a:endParaRPr lang="en-US" sz="700" b="1" dirty="0">
              <a:solidFill>
                <a:schemeClr val="accent1"/>
              </a:solidFill>
              <a:latin typeface="+mj-lt"/>
              <a:ea typeface="Calibri" panose="020F0502020204030204" pitchFamily="34" charset="0"/>
              <a:cs typeface="Times New Roman" panose="02020603050405020304" pitchFamily="18" charset="0"/>
            </a:endParaRPr>
          </a:p>
          <a:p>
            <a:pPr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Skilled Nursing Properties (“SNF”):</a:t>
            </a:r>
            <a:r>
              <a:rPr lang="en-US" sz="700" dirty="0">
                <a:solidFill>
                  <a:schemeClr val="accent1"/>
                </a:solidFill>
                <a:latin typeface="+mj-lt"/>
                <a:ea typeface="Calibri" panose="020F0502020204030204" pitchFamily="34" charset="0"/>
                <a:cs typeface="Times New Roman" panose="02020603050405020304" pitchFamily="18" charset="0"/>
              </a:rPr>
              <a:t>  </a:t>
            </a:r>
            <a:r>
              <a:rPr lang="en-US" sz="700" dirty="0">
                <a:latin typeface="+mj-lt"/>
                <a:ea typeface="Calibri" panose="020F0502020204030204" pitchFamily="34" charset="0"/>
                <a:cs typeface="Times New Roman" panose="02020603050405020304" pitchFamily="18" charset="0"/>
              </a:rPr>
              <a:t>Seniors housing properties providing restorative, rehabilitative and nursing care for people not requiring the more extensive and sophisticated treatment available at acute care hospitals.  Many SNFs provide ancillary services that include occupational, speech, physical, respiratory and IV therapies, as well as sub-acute care services which are paid either by the patient, the patient’s family, private health insurance, or through the federal Medicare or state Medicaid programs.</a:t>
            </a:r>
          </a:p>
          <a:p>
            <a:pPr algn="just">
              <a:lnSpc>
                <a:spcPct val="115000"/>
              </a:lnSpc>
            </a:pPr>
            <a:r>
              <a:rPr lang="en-US" sz="700" dirty="0">
                <a:solidFill>
                  <a:schemeClr val="accent1"/>
                </a:solidFill>
                <a:latin typeface="+mj-lt"/>
                <a:ea typeface="Calibri" panose="020F0502020204030204" pitchFamily="34" charset="0"/>
                <a:cs typeface="Times New Roman" panose="02020603050405020304" pitchFamily="18" charset="0"/>
              </a:rPr>
              <a:t> </a:t>
            </a:r>
          </a:p>
          <a:p>
            <a:pPr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Stabilized:</a:t>
            </a:r>
            <a:r>
              <a:rPr lang="en-US" sz="700" dirty="0">
                <a:solidFill>
                  <a:schemeClr val="accent1"/>
                </a:solidFill>
                <a:latin typeface="+mj-lt"/>
                <a:ea typeface="Calibri" panose="020F0502020204030204" pitchFamily="34" charset="0"/>
                <a:cs typeface="Times New Roman" panose="02020603050405020304" pitchFamily="18" charset="0"/>
              </a:rPr>
              <a:t>  </a:t>
            </a:r>
            <a:r>
              <a:rPr lang="en-US" sz="700" dirty="0">
                <a:latin typeface="+mj-lt"/>
                <a:ea typeface="Calibri" panose="020F0502020204030204" pitchFamily="34" charset="0"/>
                <a:cs typeface="Times New Roman" panose="02020603050405020304" pitchFamily="18" charset="0"/>
              </a:rPr>
              <a:t>Properties are generally considered stabilized upon the earlier of achieving certain occupancy thresholds (e.g. 80% for SNFs and 90% for ALFs) and, as applicable, 12 months from the date of acquisition/lease transition/restructure or, in the event of a de novo development, redevelopment, major renovations or addition, 24 months from the date the property is first placed in or returned to service, or properties acquired in lease-up.</a:t>
            </a:r>
          </a:p>
          <a:p>
            <a:pPr algn="just">
              <a:lnSpc>
                <a:spcPct val="115000"/>
              </a:lnSpc>
            </a:pPr>
            <a:r>
              <a:rPr lang="en-US" sz="700" dirty="0">
                <a:solidFill>
                  <a:srgbClr val="4F81BD"/>
                </a:solidFill>
                <a:latin typeface="+mj-lt"/>
                <a:ea typeface="Calibri" panose="020F0502020204030204" pitchFamily="34" charset="0"/>
                <a:cs typeface="Times New Roman" panose="02020603050405020304" pitchFamily="18" charset="0"/>
              </a:rPr>
              <a:t> </a:t>
            </a:r>
            <a:endParaRPr lang="en-US" sz="700" dirty="0">
              <a:solidFill>
                <a:schemeClr val="accent1"/>
              </a:solidFill>
              <a:latin typeface="+mj-lt"/>
              <a:ea typeface="Calibri" panose="020F0502020204030204" pitchFamily="34" charset="0"/>
              <a:cs typeface="Times New Roman" panose="02020603050405020304" pitchFamily="18" charset="0"/>
            </a:endParaRPr>
          </a:p>
          <a:p>
            <a:pPr marR="57150"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Trailing Twelve Months NOI:</a:t>
            </a:r>
            <a:r>
              <a:rPr lang="en-US" sz="700" dirty="0">
                <a:solidFill>
                  <a:schemeClr val="accent1"/>
                </a:solidFill>
                <a:latin typeface="+mj-lt"/>
                <a:ea typeface="Calibri" panose="020F0502020204030204" pitchFamily="34" charset="0"/>
                <a:cs typeface="Times New Roman" panose="02020603050405020304" pitchFamily="18" charset="0"/>
              </a:rPr>
              <a:t>  </a:t>
            </a:r>
            <a:r>
              <a:rPr lang="en-US" sz="700" dirty="0">
                <a:latin typeface="+mj-lt"/>
                <a:ea typeface="Calibri" panose="020F0502020204030204" pitchFamily="34" charset="0"/>
                <a:cs typeface="Times New Roman" panose="02020603050405020304" pitchFamily="18" charset="0"/>
              </a:rPr>
              <a:t>For the owned portfolio under triple-net leases, rental income excluding real estate tax reimbursement, straight-line rent write-off and rental income from properties sold during the trailing twelve months. For the owned portfolio under our SHOP segment, represents SHOP NOI during the trailing twelve months. For owned properties accounted for as financing receivables, mortgage loan receivables and notes receivables, NOI includes cash interest income and effective interest during the trailing twelve months and excludes loan payoffs during the trailing twelve months. For Unconsolidated JV, NOI includes income from our investments in joint ventures during the trailing twelve months.</a:t>
            </a:r>
          </a:p>
          <a:p>
            <a:pPr marR="57150" algn="just">
              <a:lnSpc>
                <a:spcPct val="115000"/>
              </a:lnSpc>
            </a:pPr>
            <a:endParaRPr lang="en-US" sz="700" dirty="0">
              <a:solidFill>
                <a:schemeClr val="accent1"/>
              </a:solidFill>
              <a:effectLst/>
              <a:latin typeface="+mj-lt"/>
              <a:ea typeface="Calibri" panose="020F0502020204030204" pitchFamily="34" charset="0"/>
              <a:cs typeface="Times New Roman" panose="02020603050405020304" pitchFamily="18" charset="0"/>
            </a:endParaRPr>
          </a:p>
          <a:p>
            <a:pPr marR="57150"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Under Development Properties (“UDP”):</a:t>
            </a:r>
            <a:r>
              <a:rPr lang="en-US" sz="700" dirty="0">
                <a:solidFill>
                  <a:schemeClr val="accent1"/>
                </a:solidFill>
                <a:latin typeface="+mj-lt"/>
                <a:ea typeface="Calibri" panose="020F0502020204030204" pitchFamily="34" charset="0"/>
                <a:cs typeface="Times New Roman" panose="02020603050405020304" pitchFamily="18" charset="0"/>
              </a:rPr>
              <a:t>  </a:t>
            </a:r>
            <a:r>
              <a:rPr lang="en-US" sz="700" dirty="0">
                <a:latin typeface="+mj-lt"/>
                <a:ea typeface="Calibri" panose="020F0502020204030204" pitchFamily="34" charset="0"/>
                <a:cs typeface="Times New Roman" panose="02020603050405020304" pitchFamily="18" charset="0"/>
              </a:rPr>
              <a:t>Development projects to construct seniors housing properties.</a:t>
            </a:r>
          </a:p>
          <a:p>
            <a:pPr marR="57150" algn="just">
              <a:lnSpc>
                <a:spcPct val="115000"/>
              </a:lnSpc>
            </a:pPr>
            <a:endParaRPr lang="en-US" sz="700" dirty="0">
              <a:effectLst/>
              <a:latin typeface="+mj-lt"/>
              <a:ea typeface="Calibri" panose="020F0502020204030204" pitchFamily="34" charset="0"/>
              <a:cs typeface="Times New Roman" panose="02020603050405020304" pitchFamily="18" charset="0"/>
            </a:endParaRPr>
          </a:p>
          <a:p>
            <a:pPr marR="57150" algn="just">
              <a:lnSpc>
                <a:spcPct val="115000"/>
              </a:lnSpc>
            </a:pPr>
            <a:r>
              <a:rPr lang="en-US" sz="700" b="1" dirty="0">
                <a:solidFill>
                  <a:schemeClr val="accent1"/>
                </a:solidFill>
                <a:latin typeface="+mj-lt"/>
                <a:ea typeface="Calibri" panose="020F0502020204030204" pitchFamily="34" charset="0"/>
                <a:cs typeface="Times New Roman" panose="02020603050405020304" pitchFamily="18" charset="0"/>
              </a:rPr>
              <a:t>Value-Add Conversion:  </a:t>
            </a:r>
            <a:r>
              <a:rPr lang="en-US" sz="700" dirty="0">
                <a:latin typeface="+mj-lt"/>
                <a:ea typeface="Calibri" panose="020F0502020204030204" pitchFamily="34" charset="0"/>
                <a:cs typeface="Times New Roman" panose="02020603050405020304" pitchFamily="18" charset="0"/>
              </a:rPr>
              <a:t>Properties converted to date, or planned to be converted, from our market-based rent reset portfolio – 1 campus converted in 4Q25 (previously disclosed as 2 properties); 2 properties converted in 1Q26; and 2 properties expected to be converted in 2Q26. </a:t>
            </a:r>
          </a:p>
        </p:txBody>
      </p:sp>
    </p:spTree>
    <p:extLst>
      <p:ext uri="{BB962C8B-B14F-4D97-AF65-F5344CB8AC3E}">
        <p14:creationId xmlns:p14="http://schemas.microsoft.com/office/powerpoint/2010/main" val="7578029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0CDE22BD-A697-449A-B32E-82B3E933C80D}" type="slidenum">
              <a:rPr lang="en-US" smtClean="0"/>
              <a:pPr/>
              <a:t>44</a:t>
            </a:fld>
            <a:endParaRPr lang="en-US" dirty="0"/>
          </a:p>
        </p:txBody>
      </p:sp>
      <p:sp>
        <p:nvSpPr>
          <p:cNvPr id="11" name="Content Placeholder 13">
            <a:extLst>
              <a:ext uri="{FF2B5EF4-FFF2-40B4-BE49-F238E27FC236}">
                <a16:creationId xmlns:a16="http://schemas.microsoft.com/office/drawing/2014/main" id="{BB556051-DB0F-3B5F-96A9-3456EA564599}"/>
              </a:ext>
            </a:extLst>
          </p:cNvPr>
          <p:cNvSpPr txBox="1">
            <a:spLocks/>
          </p:cNvSpPr>
          <p:nvPr/>
        </p:nvSpPr>
        <p:spPr>
          <a:xfrm>
            <a:off x="491102" y="2514600"/>
            <a:ext cx="9076195" cy="2747025"/>
          </a:xfrm>
          <a:prstGeom prst="rect">
            <a:avLst/>
          </a:prstGeom>
          <a:noFill/>
        </p:spPr>
        <p:txBody>
          <a:bodyPr>
            <a:normAutofit fontScale="85000" lnSpcReduction="10000"/>
          </a:bodyPr>
          <a:lstStyle>
            <a:lvl1pPr marL="112713" indent="-112713" algn="l" defTabSz="496382" rtl="0" eaLnBrk="1" latinLnBrk="0" hangingPunct="1">
              <a:spcBef>
                <a:spcPct val="20000"/>
              </a:spcBef>
              <a:buFont typeface="Arial"/>
              <a:buChar char="•"/>
              <a:defRPr sz="1000" kern="1200">
                <a:solidFill>
                  <a:schemeClr val="tx1"/>
                </a:solidFill>
                <a:latin typeface="+mn-lt"/>
                <a:ea typeface="+mn-ea"/>
                <a:cs typeface="+mn-cs"/>
              </a:defRPr>
            </a:lvl1pPr>
            <a:lvl2pPr marL="227013" indent="-114300" algn="l" defTabSz="496382" rtl="0" eaLnBrk="1" latinLnBrk="0" hangingPunct="1">
              <a:spcBef>
                <a:spcPct val="20000"/>
              </a:spcBef>
              <a:buFont typeface="Arial"/>
              <a:buChar char="–"/>
              <a:defRPr sz="1000" kern="1200">
                <a:solidFill>
                  <a:schemeClr val="tx1"/>
                </a:solidFill>
                <a:latin typeface="+mn-lt"/>
                <a:ea typeface="+mn-ea"/>
                <a:cs typeface="+mn-cs"/>
              </a:defRPr>
            </a:lvl2pPr>
            <a:lvl3pPr marL="339725" indent="-114300" algn="l" defTabSz="496382" rtl="0" eaLnBrk="1" latinLnBrk="0" hangingPunct="1">
              <a:spcBef>
                <a:spcPct val="20000"/>
              </a:spcBef>
              <a:buFont typeface="Arial"/>
              <a:buChar char="•"/>
              <a:defRPr sz="1000" kern="1200">
                <a:solidFill>
                  <a:schemeClr val="tx1"/>
                </a:solidFill>
                <a:latin typeface="+mn-lt"/>
                <a:ea typeface="+mn-ea"/>
                <a:cs typeface="+mn-cs"/>
              </a:defRPr>
            </a:lvl3pPr>
            <a:lvl4pPr marL="460375" indent="-114300" algn="l" defTabSz="496382" rtl="0" eaLnBrk="1" latinLnBrk="0" hangingPunct="1">
              <a:spcBef>
                <a:spcPct val="20000"/>
              </a:spcBef>
              <a:buFont typeface="Arial"/>
              <a:buChar char="–"/>
              <a:defRPr sz="1000" kern="1200">
                <a:solidFill>
                  <a:schemeClr val="tx1"/>
                </a:solidFill>
                <a:latin typeface="+mn-lt"/>
                <a:ea typeface="+mn-ea"/>
                <a:cs typeface="+mn-cs"/>
              </a:defRPr>
            </a:lvl4pPr>
            <a:lvl5pPr marL="574675" indent="-114300" algn="l" defTabSz="496382" rtl="0" eaLnBrk="1" latinLnBrk="0" hangingPunct="1">
              <a:spcBef>
                <a:spcPct val="20000"/>
              </a:spcBef>
              <a:buFont typeface="Arial"/>
              <a:buChar char="»"/>
              <a:defRPr sz="1000" kern="1200">
                <a:solidFill>
                  <a:schemeClr val="tx1"/>
                </a:solidFill>
                <a:latin typeface="+mn-lt"/>
                <a:ea typeface="+mn-ea"/>
                <a:cs typeface="+mn-cs"/>
              </a:defRPr>
            </a:lvl5pPr>
            <a:lvl6pPr marL="2730101" indent="-248191" algn="l" defTabSz="496382" rtl="0" eaLnBrk="1" latinLnBrk="0" hangingPunct="1">
              <a:spcBef>
                <a:spcPct val="20000"/>
              </a:spcBef>
              <a:buFont typeface="Arial"/>
              <a:buChar char="•"/>
              <a:defRPr sz="2200" kern="1200">
                <a:solidFill>
                  <a:schemeClr val="tx1"/>
                </a:solidFill>
                <a:latin typeface="+mn-lt"/>
                <a:ea typeface="+mn-ea"/>
                <a:cs typeface="+mn-cs"/>
              </a:defRPr>
            </a:lvl6pPr>
            <a:lvl7pPr marL="3226483" indent="-248191" algn="l" defTabSz="496382" rtl="0" eaLnBrk="1" latinLnBrk="0" hangingPunct="1">
              <a:spcBef>
                <a:spcPct val="20000"/>
              </a:spcBef>
              <a:buFont typeface="Arial"/>
              <a:buChar char="•"/>
              <a:defRPr sz="2200" kern="1200">
                <a:solidFill>
                  <a:schemeClr val="tx1"/>
                </a:solidFill>
                <a:latin typeface="+mn-lt"/>
                <a:ea typeface="+mn-ea"/>
                <a:cs typeface="+mn-cs"/>
              </a:defRPr>
            </a:lvl7pPr>
            <a:lvl8pPr marL="3722865" indent="-248191" algn="l" defTabSz="496382" rtl="0" eaLnBrk="1" latinLnBrk="0" hangingPunct="1">
              <a:spcBef>
                <a:spcPct val="20000"/>
              </a:spcBef>
              <a:buFont typeface="Arial"/>
              <a:buChar char="•"/>
              <a:defRPr sz="2200" kern="1200">
                <a:solidFill>
                  <a:schemeClr val="tx1"/>
                </a:solidFill>
                <a:latin typeface="+mn-lt"/>
                <a:ea typeface="+mn-ea"/>
                <a:cs typeface="+mn-cs"/>
              </a:defRPr>
            </a:lvl8pPr>
            <a:lvl9pPr marL="4219247" indent="-248191" algn="l" defTabSz="496382" rtl="0" eaLnBrk="1" latinLnBrk="0" hangingPunct="1">
              <a:spcBef>
                <a:spcPct val="20000"/>
              </a:spcBef>
              <a:buFont typeface="Arial"/>
              <a:buChar char="•"/>
              <a:defRPr sz="2200" kern="1200">
                <a:solidFill>
                  <a:schemeClr val="tx1"/>
                </a:solidFill>
                <a:latin typeface="+mn-lt"/>
                <a:ea typeface="+mn-ea"/>
                <a:cs typeface="+mn-cs"/>
              </a:defRPr>
            </a:lvl9pPr>
          </a:lstStyle>
          <a:p>
            <a:pPr marL="0" indent="0">
              <a:lnSpc>
                <a:spcPct val="130000"/>
              </a:lnSpc>
              <a:buFont typeface="Arial"/>
              <a:buNone/>
            </a:pPr>
            <a:r>
              <a:rPr lang="en-US" sz="1300" cap="all">
                <a:solidFill>
                  <a:srgbClr val="002F86"/>
                </a:solidFill>
                <a:latin typeface="+mj-lt"/>
                <a:ea typeface="Adobe Fan Heiti Std B" panose="020B0700000000000000" pitchFamily="34" charset="-128"/>
                <a:cs typeface="Times New Roman" pitchFamily="18" charset="0"/>
              </a:rPr>
              <a:t>Forward-Looking Statements</a:t>
            </a:r>
          </a:p>
          <a:p>
            <a:pPr marL="0" indent="0" algn="just">
              <a:spcBef>
                <a:spcPts val="0"/>
              </a:spcBef>
              <a:buFont typeface="Arial"/>
              <a:buNone/>
            </a:pPr>
            <a:r>
              <a:rPr lang="en-US" sz="1100">
                <a:cs typeface="Times New Roman" pitchFamily="18" charset="0"/>
              </a:rPr>
              <a:t>This supplemental information contains forward-looking statements within the meaning of Section 27A of the Securities Act of 1933, as amended, and Section 21E of the Securities Exchange Act of 1934, as amended, adopted pursuant to the Private Securities Litigation Reform Act of 1995.  Statements that are not purely historical may be forward-looking.   You can identify some of the forward-looking statements by their use of forward-looking words, such as ‘‘believes,’’ ‘‘expects,’’ ‘‘may,’’ ‘‘will,’’ ‘‘should,’’ ‘‘seeks,’’ ‘‘approximately,’’ ‘‘intends,’’ ‘‘plans,’’ ‘‘estimates’’ or ‘‘anticipates,’’ or the negative of those words or similar words. Examples of forward-looking statements include the Company’s 2025 full-year guidance and statements regarding the Company’s SHOP pipeline, anticipated growth, and future strategy. Forward- looking statements involve inherent risks and uncertainties regarding events, conditions and financial trends that may affect our future plans of operation, business strategy, results of operations and financial position. A number of important factors could cause actual results to differ materially from those included within or contemplated by such forward-looking statements, including, but not limited to, our dependence on our operators for revenue and cash flow; government regulation of the health care industry; changes in federal, state, or local laws limiting REIT investments in the health care sector; federal and state health care cost containment measures including reductions in reimbursement from third-party payors such as Medicare and Medicaid; required regulatory approvals for operation of health care facilities; a failure to comply with federal, state, or local regulations for the operation of health care facilities; the adequacy of insurance coverage maintained by our operators; our reliance on a few major operators; our ability to renew leases or enter into favorable terms of renewals or new leases; the impact of inflation, operator financial or legal difficulties; the sufficiency of collateral securing mortgage loans; an impairment of our real estate investments; the relative illiquidity of our real estate investments; our ability to develop and complete construction projects; our ability to invest cash proceeds for health care properties; a failure to qualify as a REIT; our ability to grow if access to capital is limited; and a failure to maintain or increase our dividend. For a discussion of these and other factors that could cause actual results to differ from those contemplated in the forward-looking statements, please see the discussion under ‘‘Risk Factors’’ and other information contained in our Annual Report on Form 10-K for the fiscal year ended December 31, 2025 and in our publicly available filings with the Securities and Exchange Commission.  We do not undertake any responsibility to update or revise any of these factors or to announce publicly any revisions to forward-looking statements, whether as a result of new information, future events or otherwise. Although our management believes that the assumptions and expectations reflected in such forward-looking statements are reasonable, no assurance can be given that such expectations will prove to have been correct. The actual results achieved may differ materially from any forward-looking statements due to the risks and uncertainties of such statements. </a:t>
            </a:r>
          </a:p>
          <a:p>
            <a:pPr marL="0" indent="0" algn="just">
              <a:spcBef>
                <a:spcPts val="0"/>
              </a:spcBef>
              <a:buFont typeface="Arial"/>
              <a:buNone/>
            </a:pPr>
            <a:endParaRPr lang="en-US" sz="850" dirty="0">
              <a:latin typeface="+mj-lt"/>
              <a:cs typeface="Times New Roman" pitchFamily="18" charset="0"/>
            </a:endParaRPr>
          </a:p>
        </p:txBody>
      </p:sp>
      <p:sp>
        <p:nvSpPr>
          <p:cNvPr id="12" name="Content Placeholder 13">
            <a:extLst>
              <a:ext uri="{FF2B5EF4-FFF2-40B4-BE49-F238E27FC236}">
                <a16:creationId xmlns:a16="http://schemas.microsoft.com/office/drawing/2014/main" id="{44495099-9319-A48B-7F8F-E520111BB54D}"/>
              </a:ext>
            </a:extLst>
          </p:cNvPr>
          <p:cNvSpPr txBox="1">
            <a:spLocks/>
          </p:cNvSpPr>
          <p:nvPr/>
        </p:nvSpPr>
        <p:spPr>
          <a:xfrm>
            <a:off x="1175877" y="1323101"/>
            <a:ext cx="8391420" cy="1018440"/>
          </a:xfrm>
          <a:prstGeom prst="rect">
            <a:avLst/>
          </a:prstGeom>
          <a:noFill/>
        </p:spPr>
        <p:txBody>
          <a:bodyPr vert="horz" lIns="99276" tIns="49638" rIns="99276" bIns="49638" rtlCol="0">
            <a:normAutofit/>
          </a:bodyPr>
          <a:lstStyle>
            <a:lvl1pPr marL="112713" indent="-112713" algn="l" defTabSz="496382" rtl="0" eaLnBrk="1" latinLnBrk="0" hangingPunct="1">
              <a:spcBef>
                <a:spcPct val="20000"/>
              </a:spcBef>
              <a:buFont typeface="Arial"/>
              <a:buChar char="•"/>
              <a:defRPr sz="1000" kern="1200">
                <a:solidFill>
                  <a:schemeClr val="tx1"/>
                </a:solidFill>
                <a:latin typeface="+mn-lt"/>
                <a:ea typeface="+mn-ea"/>
                <a:cs typeface="+mn-cs"/>
              </a:defRPr>
            </a:lvl1pPr>
            <a:lvl2pPr marL="227013" indent="-114300" algn="l" defTabSz="496382" rtl="0" eaLnBrk="1" latinLnBrk="0" hangingPunct="1">
              <a:spcBef>
                <a:spcPct val="20000"/>
              </a:spcBef>
              <a:buFont typeface="Arial"/>
              <a:buChar char="–"/>
              <a:defRPr sz="1000" kern="1200">
                <a:solidFill>
                  <a:schemeClr val="tx1"/>
                </a:solidFill>
                <a:latin typeface="+mn-lt"/>
                <a:ea typeface="+mn-ea"/>
                <a:cs typeface="+mn-cs"/>
              </a:defRPr>
            </a:lvl2pPr>
            <a:lvl3pPr marL="339725" indent="-114300" algn="l" defTabSz="496382" rtl="0" eaLnBrk="1" latinLnBrk="0" hangingPunct="1">
              <a:spcBef>
                <a:spcPct val="20000"/>
              </a:spcBef>
              <a:buFont typeface="Arial"/>
              <a:buChar char="•"/>
              <a:defRPr sz="1000" kern="1200">
                <a:solidFill>
                  <a:schemeClr val="tx1"/>
                </a:solidFill>
                <a:latin typeface="+mn-lt"/>
                <a:ea typeface="+mn-ea"/>
                <a:cs typeface="+mn-cs"/>
              </a:defRPr>
            </a:lvl3pPr>
            <a:lvl4pPr marL="460375" indent="-114300" algn="l" defTabSz="496382" rtl="0" eaLnBrk="1" latinLnBrk="0" hangingPunct="1">
              <a:spcBef>
                <a:spcPct val="20000"/>
              </a:spcBef>
              <a:buFont typeface="Arial"/>
              <a:buChar char="–"/>
              <a:defRPr sz="1000" kern="1200">
                <a:solidFill>
                  <a:schemeClr val="tx1"/>
                </a:solidFill>
                <a:latin typeface="+mn-lt"/>
                <a:ea typeface="+mn-ea"/>
                <a:cs typeface="+mn-cs"/>
              </a:defRPr>
            </a:lvl4pPr>
            <a:lvl5pPr marL="574675" indent="-114300" algn="l" defTabSz="496382" rtl="0" eaLnBrk="1" latinLnBrk="0" hangingPunct="1">
              <a:spcBef>
                <a:spcPct val="20000"/>
              </a:spcBef>
              <a:buFont typeface="Arial"/>
              <a:buChar char="»"/>
              <a:defRPr sz="1000" kern="1200">
                <a:solidFill>
                  <a:schemeClr val="tx1"/>
                </a:solidFill>
                <a:latin typeface="+mn-lt"/>
                <a:ea typeface="+mn-ea"/>
                <a:cs typeface="+mn-cs"/>
              </a:defRPr>
            </a:lvl5pPr>
            <a:lvl6pPr marL="2730101" indent="-248191" algn="l" defTabSz="496382" rtl="0" eaLnBrk="1" latinLnBrk="0" hangingPunct="1">
              <a:spcBef>
                <a:spcPct val="20000"/>
              </a:spcBef>
              <a:buFont typeface="Arial"/>
              <a:buChar char="•"/>
              <a:defRPr sz="2200" kern="1200">
                <a:solidFill>
                  <a:schemeClr val="tx1"/>
                </a:solidFill>
                <a:latin typeface="+mn-lt"/>
                <a:ea typeface="+mn-ea"/>
                <a:cs typeface="+mn-cs"/>
              </a:defRPr>
            </a:lvl6pPr>
            <a:lvl7pPr marL="3226483" indent="-248191" algn="l" defTabSz="496382" rtl="0" eaLnBrk="1" latinLnBrk="0" hangingPunct="1">
              <a:spcBef>
                <a:spcPct val="20000"/>
              </a:spcBef>
              <a:buFont typeface="Arial"/>
              <a:buChar char="•"/>
              <a:defRPr sz="2200" kern="1200">
                <a:solidFill>
                  <a:schemeClr val="tx1"/>
                </a:solidFill>
                <a:latin typeface="+mn-lt"/>
                <a:ea typeface="+mn-ea"/>
                <a:cs typeface="+mn-cs"/>
              </a:defRPr>
            </a:lvl7pPr>
            <a:lvl8pPr marL="3722865" indent="-248191" algn="l" defTabSz="496382" rtl="0" eaLnBrk="1" latinLnBrk="0" hangingPunct="1">
              <a:spcBef>
                <a:spcPct val="20000"/>
              </a:spcBef>
              <a:buFont typeface="Arial"/>
              <a:buChar char="•"/>
              <a:defRPr sz="2200" kern="1200">
                <a:solidFill>
                  <a:schemeClr val="tx1"/>
                </a:solidFill>
                <a:latin typeface="+mn-lt"/>
                <a:ea typeface="+mn-ea"/>
                <a:cs typeface="+mn-cs"/>
              </a:defRPr>
            </a:lvl8pPr>
            <a:lvl9pPr marL="4219247" indent="-248191" algn="l" defTabSz="496382" rtl="0" eaLnBrk="1" latinLnBrk="0" hangingPunct="1">
              <a:spcBef>
                <a:spcPct val="20000"/>
              </a:spcBef>
              <a:buFont typeface="Arial"/>
              <a:buChar char="•"/>
              <a:defRPr sz="2200" kern="1200">
                <a:solidFill>
                  <a:schemeClr val="tx1"/>
                </a:solidFill>
                <a:latin typeface="+mn-lt"/>
                <a:ea typeface="+mn-ea"/>
                <a:cs typeface="+mn-cs"/>
              </a:defRPr>
            </a:lvl9pPr>
          </a:lstStyle>
          <a:p>
            <a:pPr marL="0" indent="0" algn="just">
              <a:spcBef>
                <a:spcPts val="0"/>
              </a:spcBef>
              <a:buFont typeface="Arial"/>
              <a:buNone/>
            </a:pPr>
            <a:r>
              <a:rPr lang="en-US" sz="900" dirty="0">
                <a:cs typeface="Times New Roman" pitchFamily="18" charset="0"/>
              </a:rPr>
              <a:t>Founded in 1992, LTC Properties, Inc. (NYSE: LTC) is a self-administered real estate investment trust (REIT) investing in seniors housing and health care properties primarily through RIDEA, triple-net leases, joint ventures and structured finance solutions including preferred equity and mezzanine lending. LTC’s portfolio encompasses Skilled Nursing Facilities (SNF) and Seniors Housing (SH) consisting of Assisted Living Communities (ALF), Independent Living Communities (ILF), Memory Care Communities (MC) and combinations thereof. Our main objective is to build and grow a diversified portfolio that creates and sustains shareholder value while providing our stockholders current distribution income. To meet this objective, we seek properties operated by regional operators, ideally offering upside and portfolio diversification (geographic, operator, property type and investment vehicle). For  more information, visit www.LTCreit.com.</a:t>
            </a:r>
          </a:p>
        </p:txBody>
      </p:sp>
      <p:pic>
        <p:nvPicPr>
          <p:cNvPr id="13" name="Picture 12" descr="LTC_listed emb_nyse.bmp.png">
            <a:extLst>
              <a:ext uri="{FF2B5EF4-FFF2-40B4-BE49-F238E27FC236}">
                <a16:creationId xmlns:a16="http://schemas.microsoft.com/office/drawing/2014/main" id="{947F37AF-8D66-9892-3D4F-91B698A9A011}"/>
              </a:ext>
            </a:extLst>
          </p:cNvPr>
          <p:cNvPicPr preferRelativeResize="0">
            <a:picLocks noChangeAspect="1"/>
          </p:cNvPicPr>
          <p:nvPr/>
        </p:nvPicPr>
        <p:blipFill>
          <a:blip r:embed="rId3" cstate="print"/>
          <a:stretch>
            <a:fillRect/>
          </a:stretch>
        </p:blipFill>
        <p:spPr>
          <a:xfrm>
            <a:off x="321136" y="1409970"/>
            <a:ext cx="684674" cy="593932"/>
          </a:xfrm>
          <a:prstGeom prst="rect">
            <a:avLst/>
          </a:prstGeom>
          <a:solidFill>
            <a:schemeClr val="bg1"/>
          </a:solidFill>
        </p:spPr>
      </p:pic>
    </p:spTree>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9">
      <a:dk1>
        <a:sysClr val="windowText" lastClr="000000"/>
      </a:dk1>
      <a:lt1>
        <a:sysClr val="window" lastClr="FFFFFF"/>
      </a:lt1>
      <a:dk2>
        <a:srgbClr val="172C69"/>
      </a:dk2>
      <a:lt2>
        <a:srgbClr val="EEECE1"/>
      </a:lt2>
      <a:accent1>
        <a:srgbClr val="0A5DB0"/>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TC Franklin Gothic">
      <a:majorFont>
        <a:latin typeface="Franklin Gothic Book"/>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Office Theme">
  <a:themeElements>
    <a:clrScheme name="Custom 9">
      <a:dk1>
        <a:sysClr val="windowText" lastClr="000000"/>
      </a:dk1>
      <a:lt1>
        <a:sysClr val="window" lastClr="FFFFFF"/>
      </a:lt1>
      <a:dk2>
        <a:srgbClr val="172C69"/>
      </a:dk2>
      <a:lt2>
        <a:srgbClr val="EEECE1"/>
      </a:lt2>
      <a:accent1>
        <a:srgbClr val="0A5DB0"/>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TC Franklin Gothic">
      <a:majorFont>
        <a:latin typeface="Franklin Gothic Book"/>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PowerpointMetaData xmlns:xsd="http://www.w3.org/2001/XMLSchema" xmlns:xsi="http://www.w3.org/2001/XMLSchema-instance">
  <Identifier>www.rivetsoftware.com</Identifier>
  <MappedItems/>
</PowerpointMetaData>
</file>

<file path=customXml/itemProps1.xml><?xml version="1.0" encoding="utf-8"?>
<ds:datastoreItem xmlns:ds="http://schemas.openxmlformats.org/officeDocument/2006/customXml" ds:itemID="{66525A9F-A89E-471D-AB4A-BFB2F7D6D1B8}">
  <ds:schemaRef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123970</TotalTime>
  <Words>9841</Words>
  <Application>Microsoft Office PowerPoint</Application>
  <PresentationFormat>Custom</PresentationFormat>
  <Paragraphs>857</Paragraphs>
  <Slides>44</Slides>
  <Notes>32</Notes>
  <HiddenSlides>0</HiddenSlides>
  <MMClips>0</MMClips>
  <ScaleCrop>false</ScaleCrop>
  <HeadingPairs>
    <vt:vector size="10" baseType="variant">
      <vt:variant>
        <vt:lpstr>Fonts Used</vt:lpstr>
      </vt:variant>
      <vt:variant>
        <vt:i4>12</vt:i4>
      </vt:variant>
      <vt:variant>
        <vt:lpstr>Theme</vt:lpstr>
      </vt:variant>
      <vt:variant>
        <vt:i4>3</vt:i4>
      </vt:variant>
      <vt:variant>
        <vt:lpstr>Links</vt:lpstr>
      </vt:variant>
      <vt:variant>
        <vt:i4>22</vt:i4>
      </vt:variant>
      <vt:variant>
        <vt:lpstr>Slide Titles</vt:lpstr>
      </vt:variant>
      <vt:variant>
        <vt:i4>44</vt:i4>
      </vt:variant>
      <vt:variant>
        <vt:lpstr>Custom Shows</vt:lpstr>
      </vt:variant>
      <vt:variant>
        <vt:i4>1</vt:i4>
      </vt:variant>
    </vt:vector>
  </HeadingPairs>
  <TitlesOfParts>
    <vt:vector size="82" baseType="lpstr">
      <vt:lpstr>Malgun Gothic</vt:lpstr>
      <vt:lpstr>Aptos</vt:lpstr>
      <vt:lpstr>Aptos </vt:lpstr>
      <vt:lpstr>Aptos Display</vt:lpstr>
      <vt:lpstr>Arial</vt:lpstr>
      <vt:lpstr>Calibri</vt:lpstr>
      <vt:lpstr>Calibri Light</vt:lpstr>
      <vt:lpstr>Courier New</vt:lpstr>
      <vt:lpstr>Franklin Gothic Book</vt:lpstr>
      <vt:lpstr>Franklin Gothic Medium Cond</vt:lpstr>
      <vt:lpstr>Times New Roman</vt:lpstr>
      <vt:lpstr>Wingdings</vt:lpstr>
      <vt:lpstr>Custom Design</vt:lpstr>
      <vt:lpstr>1_Office Theme</vt:lpstr>
      <vt:lpstr>2_Office Theme</vt:lpstr>
      <vt:lpstr>file:///\\Ltcproperties.com\home\home\Accounting\Merrill%20Bridge-Supplemental\MB%20Supplemental-Ltc_Linking_file.xlsx!Acquisitions!Acquisitions</vt:lpstr>
      <vt:lpstr>file:///\\Ltcproperties.com\home\home\Accounting\Merrill%20Bridge-Supplemental\MB%20Supplemental-Ltc_Linking_file.xlsx!Loan%20Orig!LoanOriginations</vt:lpstr>
      <vt:lpstr>file:///\\Ltcproperties.com\home\Home\Accounting\Merrill%20Bridge-Supplemental\MB%20Supplemental-Ltc_Linking_file.xlsx!Portfolio%20Overview!PortfolioOverview</vt:lpstr>
      <vt:lpstr>file:///\\Ltcproperties.com\home\Home\Accounting\Merrill%20Bridge-Supplemental\MB%20Supplemental-Ltc_Linking_file.xlsx!Portfolio%20Detail!PortfolioDetail</vt:lpstr>
      <vt:lpstr>file:///\\Ltcproperties.com\home\home\Accounting\Merrill%20Bridge-Supplemental\MB%20Supplemental-Ltc_Linking_file.xlsx!Portfolio%20Geography!Geography</vt:lpstr>
      <vt:lpstr>file:///\\Ltcproperties.com\home\home\Accounting\Merrill%20Bridge-Supplemental\MB%20Supplemental-Ltc_Linking_file.xlsx!SHOP-Operators!SHOPOPER</vt:lpstr>
      <vt:lpstr>file:///\\Ltcproperties.com\home\home\Accounting\Merrill%20Bridge-Supplemental\MB%20Supplemental-Ltc_Linking_file.xlsx!SHOP%20PERFORMANCE!SHOPPERFORM</vt:lpstr>
      <vt:lpstr>file:///\\Ltcproperties.com\home\home\Accounting\Merrill%20Bridge-Supplemental\MB%20Supplemental-Ltc_Linking_file.xlsx!NNN-Operators!NNNOperators</vt:lpstr>
      <vt:lpstr>file:///\\Ltcproperties.com\home\Home\Accounting\Merrill%20Bridge-Supplemental\MB%20Supplemental-Ltc_Linking_file.xlsx!Oper%20NCI!OperNCI</vt:lpstr>
      <vt:lpstr>file:///\\Ltcproperties.com\home\home\Accounting\Merrill%20Bridge-Supplemental\MB%20Supplemental-Ltc_Linking_file.xlsx!NNN-Maturity%20(Loans)!NNNLoanMaturity</vt:lpstr>
      <vt:lpstr>file:///\\Ltcproperties.com\home\home\Accounting\Merrill%20Bridge-Supplemental\MB%20Supplemental-Ltc_Linking_file.xlsx!NNN-Maturity!NNNMaturity</vt:lpstr>
      <vt:lpstr>file:///\\Ltcproperties.com\home\Home\Accounting\Merrill%20Bridge-Supplemental\MB%20Supplemental-Ltc_Linking_file.xlsx!Debt%20Maturity!DEBTMATURITY</vt:lpstr>
      <vt:lpstr>file:///\\Ltcproperties.com\home\home\Accounting\Merrill%20Bridge-Supplemental\MB%20Supplemental-Ltc_Linking_file.xlsx!Guidance!Guidance</vt:lpstr>
      <vt:lpstr>file:///\\Ltcproperties.com\home\Home\Accounting\Merrill%20Bridge-Supplemental\MB%20Supplemental-Ltc_Linking_file.xlsx!Fin%20Data%20Summary!FinDataSummary</vt:lpstr>
      <vt:lpstr>file:///\\Ltcproperties.com\home\Home\Accounting\Merrill%20Bridge-Supplemental\MB%20Supplemental-Ltc_Linking_file.xlsx!LTC%20Rental%20Income!RentalIncome</vt:lpstr>
      <vt:lpstr>file:///\\Ltcproperties.com\home\Home\Accounting\Merrill%20Bridge-Supplemental\MB%20Supplemental-Ltc_Linking_file.xlsx!NonCashRev!NONCASHREV</vt:lpstr>
      <vt:lpstr>file:///\\Ltcproperties.com\home\Home\Accounting\Merrill%20Bridge-Supplemental\MB%20Supplemental-Ltc_Linking_file.xlsx!IncomeStmt!IncStmt</vt:lpstr>
      <vt:lpstr>file:///\\Ltcproperties.com\home\Home\Accounting\Merrill%20Bridge-Supplemental\MB%20Supplemental-Ltc_Linking_file.xlsx!BS!BS</vt:lpstr>
      <vt:lpstr>file:///\\Ltcproperties.com\home\Home\Accounting\Merrill%20Bridge-Supplemental\MB%20Supplemental-Ltc_Linking_file.xlsx!Annualized%20EBITDAre!EBITDAre</vt:lpstr>
      <vt:lpstr>file:///\\Ltcproperties.com\home\Home\Accounting\Merrill%20Bridge-Supplemental\MB%20Supplemental-Ltc_Linking_file.xlsx!FFO!FFO</vt:lpstr>
      <vt:lpstr>file:///\\Ltcproperties.com\home\Home\Accounting\Merrill%20Bridge-Supplemental\MB%20Supplemental-Ltc_Linking_file.xlsx!FFO%20per%20share!FFOperShare</vt:lpstr>
      <vt:lpstr>file:///\\Ltcproperties.com\home\Home\Accounting\Merrill%20Bridge-Supplemental\MB%20Supplemental-Ltc_Linking_file.xlsx!FFO%20NRI%20Recon!FFONRI</vt:lpstr>
      <vt:lpstr>GROWTH POWERED BY SHOP</vt:lpstr>
      <vt:lpstr>PowerPoint Presentation</vt:lpstr>
      <vt:lpstr>Ltc at-a-glance</vt:lpstr>
      <vt:lpstr>Strong Growth at a Compelling Value</vt:lpstr>
      <vt:lpstr>Recent Highlights (Q425 &amp; Q126)</vt:lpstr>
      <vt:lpstr>Compelling Value High SHOP Concentration Yet Amongst Lowest 2026 AFFO Multiple</vt:lpstr>
      <vt:lpstr>PowerPoint Presentation</vt:lpstr>
      <vt:lpstr>Solid Balance Sheet</vt:lpstr>
      <vt:lpstr>Guidance maybe not here</vt:lpstr>
      <vt:lpstr>PowerPoint Presentation</vt:lpstr>
      <vt:lpstr>SHOP Spotlight</vt:lpstr>
      <vt:lpstr>PowerPoint Presentation</vt:lpstr>
      <vt:lpstr>PowerPoint Presentation</vt:lpstr>
      <vt:lpstr>Portfolio Recycling + SHOP Acquisitions =  Powerful Driver of Earnings &amp; Value Creation</vt:lpstr>
      <vt:lpstr>PowerPoint Presentation</vt:lpstr>
      <vt:lpstr>Hypothetical Case Study ????</vt:lpstr>
      <vt:lpstr>APPENDIX</vt:lpstr>
      <vt:lpstr>PowerPoint Presentation</vt:lpstr>
      <vt:lpstr>PowerPoint Presentation</vt:lpstr>
      <vt:lpstr>PowerPoint Presentation</vt:lpstr>
      <vt:lpstr>PowerPoint Presentation</vt:lpstr>
      <vt:lpstr>portfolio OVERVIEW - OPERATOR UPDATE</vt:lpstr>
      <vt:lpstr>PowerPoint Presentation</vt:lpstr>
      <vt:lpstr>PORTFOLIO DIVERSIFICATION – GEOGRAPHY</vt:lpstr>
      <vt:lpstr>SHOP PERFORMANCE AND GUIDANCE</vt:lpstr>
      <vt:lpstr>Real estate INVESTMENTs portfolio (excluding shop) diversification -operators </vt:lpstr>
      <vt:lpstr>Real estate INVESTMENTs portfolio (excluding shop) - maturity</vt:lpstr>
      <vt:lpstr>Real estate INVESTMENTs portfolio (excluding shop) - metrics</vt:lpstr>
      <vt:lpstr>ENTERPRISE VALUE </vt:lpstr>
      <vt:lpstr>DEBT METRICS</vt:lpstr>
      <vt:lpstr>DEBT MATURITY</vt:lpstr>
      <vt:lpstr>PowerPoint Presentation</vt:lpstr>
      <vt:lpstr>PowerPoint Presentation</vt:lpstr>
      <vt:lpstr>PowerPoint Presentation</vt:lpstr>
      <vt:lpstr>PowerPoint Presentation</vt:lpstr>
      <vt:lpstr>PowerPoint Presentation</vt:lpstr>
      <vt:lpstr>Appendix a:  sec reg. g compliance</vt:lpstr>
      <vt:lpstr>PowerPoint Presentation</vt:lpstr>
      <vt:lpstr>PowerPoint Presentation</vt:lpstr>
      <vt:lpstr>PowerPoint Presentation</vt:lpstr>
      <vt:lpstr>PowerPoint Presentation</vt:lpstr>
      <vt:lpstr>GLOSSARY</vt:lpstr>
      <vt:lpstr>GLOSSARY</vt:lpstr>
      <vt:lpstr>PowerPoint Presentation</vt:lpstr>
      <vt:lpstr>Custom Show 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joycef;Pease Lucas</dc:creator>
  <cp:lastModifiedBy>Mandi Hogan</cp:lastModifiedBy>
  <cp:revision>7009</cp:revision>
  <cp:lastPrinted>2026-03-10T20:51:12Z</cp:lastPrinted>
  <dcterms:created xsi:type="dcterms:W3CDTF">2010-10-02T17:59:40Z</dcterms:created>
  <dcterms:modified xsi:type="dcterms:W3CDTF">2026-03-11T23:02:00Z</dcterms:modified>
</cp:coreProperties>
</file>