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5" d="100"/>
          <a:sy n="135" d="100"/>
        </p:scale>
        <p:origin x="924"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1509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3A5F"/>
        </a:solidFill>
        <a:effectLst/>
      </p:bgPr>
    </p:bg>
    <p:spTree>
      <p:nvGrpSpPr>
        <p:cNvPr id="1" name=""/>
        <p:cNvGrpSpPr/>
        <p:nvPr/>
      </p:nvGrpSpPr>
      <p:grpSpPr>
        <a:xfrm>
          <a:off x="0" y="0"/>
          <a:ext cx="0" cy="0"/>
          <a:chOff x="0" y="0"/>
          <a:chExt cx="0" cy="0"/>
        </a:xfrm>
      </p:grpSpPr>
      <p:sp>
        <p:nvSpPr>
          <p:cNvPr id="2" name="Text 0"/>
          <p:cNvSpPr/>
          <p:nvPr/>
        </p:nvSpPr>
        <p:spPr>
          <a:xfrm>
            <a:off x="457200" y="1645920"/>
            <a:ext cx="8229600" cy="1097280"/>
          </a:xfrm>
          <a:prstGeom prst="rect">
            <a:avLst/>
          </a:prstGeom>
          <a:noFill/>
          <a:ln/>
        </p:spPr>
        <p:txBody>
          <a:bodyPr wrap="square" rtlCol="0" anchor="ctr"/>
          <a:lstStyle/>
          <a:p>
            <a:pPr marL="0" indent="0" algn="ctr">
              <a:buNone/>
            </a:pPr>
            <a:r>
              <a:rPr lang="en-US" sz="4800" b="1" dirty="0">
                <a:solidFill>
                  <a:srgbClr val="FFFFFF"/>
                </a:solidFill>
                <a:latin typeface="Georgia" pitchFamily="34" charset="0"/>
                <a:ea typeface="Georgia" pitchFamily="34" charset="-122"/>
                <a:cs typeface="Georgia" pitchFamily="34" charset="-120"/>
              </a:rPr>
              <a:t>National Peptide Association</a:t>
            </a:r>
            <a:endParaRPr lang="en-US" sz="4800" dirty="0"/>
          </a:p>
        </p:txBody>
      </p:sp>
      <p:sp>
        <p:nvSpPr>
          <p:cNvPr id="3" name="Text 1"/>
          <p:cNvSpPr/>
          <p:nvPr/>
        </p:nvSpPr>
        <p:spPr>
          <a:xfrm>
            <a:off x="457200" y="2743200"/>
            <a:ext cx="8229600" cy="548640"/>
          </a:xfrm>
          <a:prstGeom prst="rect">
            <a:avLst/>
          </a:prstGeom>
          <a:noFill/>
          <a:ln/>
        </p:spPr>
        <p:txBody>
          <a:bodyPr wrap="square" rtlCol="0" anchor="ctr"/>
          <a:lstStyle/>
          <a:p>
            <a:pPr marL="0" indent="0" algn="ctr">
              <a:buNone/>
            </a:pPr>
            <a:r>
              <a:rPr lang="en-US" sz="2200" dirty="0">
                <a:solidFill>
                  <a:srgbClr val="02C39A"/>
                </a:solidFill>
                <a:latin typeface="Calibri" pitchFamily="34" charset="0"/>
                <a:ea typeface="Calibri" pitchFamily="34" charset="-122"/>
                <a:cs typeface="Calibri" pitchFamily="34" charset="-120"/>
              </a:rPr>
              <a:t>Uniting Stakeholders to Protect &amp; Advance the Peptide Industry</a:t>
            </a:r>
            <a:endParaRPr lang="en-US" sz="2200" dirty="0"/>
          </a:p>
        </p:txBody>
      </p:sp>
      <p:sp>
        <p:nvSpPr>
          <p:cNvPr id="4" name="Text 2"/>
          <p:cNvSpPr/>
          <p:nvPr/>
        </p:nvSpPr>
        <p:spPr>
          <a:xfrm>
            <a:off x="457200" y="3657600"/>
            <a:ext cx="8229600" cy="365760"/>
          </a:xfrm>
          <a:prstGeom prst="rect">
            <a:avLst/>
          </a:prstGeom>
          <a:noFill/>
          <a:ln/>
        </p:spPr>
        <p:txBody>
          <a:bodyPr wrap="square" rtlCol="0" anchor="ctr"/>
          <a:lstStyle/>
          <a:p>
            <a:pPr marL="0" indent="0" algn="ctr">
              <a:buNone/>
            </a:pPr>
            <a:r>
              <a:rPr lang="en-US" sz="1600" dirty="0">
                <a:solidFill>
                  <a:srgbClr val="00A896"/>
                </a:solidFill>
                <a:latin typeface="Calibri" pitchFamily="34" charset="0"/>
                <a:ea typeface="Calibri" pitchFamily="34" charset="-122"/>
                <a:cs typeface="Calibri" pitchFamily="34" charset="-120"/>
              </a:rPr>
              <a:t>Manufacturers • Suppliers • Physicians • Scientists • Patients</a:t>
            </a:r>
            <a:endParaRPr lang="en-US" sz="1600" dirty="0"/>
          </a:p>
        </p:txBody>
      </p:sp>
      <p:sp>
        <p:nvSpPr>
          <p:cNvPr id="5" name="Shape 3"/>
          <p:cNvSpPr/>
          <p:nvPr/>
        </p:nvSpPr>
        <p:spPr>
          <a:xfrm>
            <a:off x="3200400" y="3383280"/>
            <a:ext cx="2743200" cy="45720"/>
          </a:xfrm>
          <a:prstGeom prst="rect">
            <a:avLst/>
          </a:prstGeom>
          <a:solidFill>
            <a:srgbClr val="02C39A"/>
          </a:solidFill>
          <a:ln/>
        </p:spPr>
        <p:txBody>
          <a:bodyPr/>
          <a:lstStyle/>
          <a:p>
            <a:endParaRPr lang="en-US"/>
          </a:p>
        </p:txBody>
      </p:sp>
      <p:sp>
        <p:nvSpPr>
          <p:cNvPr id="6" name="Text 4"/>
          <p:cNvSpPr/>
          <p:nvPr/>
        </p:nvSpPr>
        <p:spPr>
          <a:xfrm>
            <a:off x="457200" y="4754880"/>
            <a:ext cx="8229600" cy="274320"/>
          </a:xfrm>
          <a:prstGeom prst="rect">
            <a:avLst/>
          </a:prstGeom>
          <a:noFill/>
          <a:ln/>
        </p:spPr>
        <p:txBody>
          <a:bodyPr wrap="square" rtlCol="0" anchor="ctr"/>
          <a:lstStyle/>
          <a:p>
            <a:pPr marL="0" indent="0" algn="ctr">
              <a:buNone/>
            </a:pPr>
            <a:r>
              <a:rPr lang="en-US" sz="1200" dirty="0">
                <a:solidFill>
                  <a:srgbClr val="00A896"/>
                </a:solidFill>
                <a:latin typeface="Calibri" pitchFamily="34" charset="0"/>
                <a:ea typeface="Calibri" pitchFamily="34" charset="-122"/>
                <a:cs typeface="Calibri" pitchFamily="34" charset="-120"/>
              </a:rPr>
              <a:t>Founding Pitch Deck •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640080"/>
          </a:xfrm>
          <a:prstGeom prst="rect">
            <a:avLst/>
          </a:prstGeom>
          <a:noFill/>
          <a:ln/>
        </p:spPr>
        <p:txBody>
          <a:bodyPr wrap="square" rtlCol="0" anchor="ctr"/>
          <a:lstStyle/>
          <a:p>
            <a:pPr marL="0" indent="0">
              <a:buNone/>
            </a:pPr>
            <a:r>
              <a:rPr lang="en-US" sz="3200" b="1" dirty="0">
                <a:solidFill>
                  <a:srgbClr val="1E3A5F"/>
                </a:solidFill>
                <a:latin typeface="Georgia" pitchFamily="34" charset="0"/>
                <a:ea typeface="Georgia" pitchFamily="34" charset="-122"/>
                <a:cs typeface="Georgia" pitchFamily="34" charset="-120"/>
              </a:rPr>
              <a:t>A Booming Industry in Critical Need of Unity</a:t>
            </a:r>
            <a:endParaRPr lang="en-US" sz="3200" dirty="0"/>
          </a:p>
        </p:txBody>
      </p:sp>
      <p:sp>
        <p:nvSpPr>
          <p:cNvPr id="3" name="Shape 1"/>
          <p:cNvSpPr/>
          <p:nvPr/>
        </p:nvSpPr>
        <p:spPr>
          <a:xfrm>
            <a:off x="457200" y="1097280"/>
            <a:ext cx="2560320" cy="1463040"/>
          </a:xfrm>
          <a:prstGeom prst="rect">
            <a:avLst/>
          </a:prstGeom>
          <a:solidFill>
            <a:srgbClr val="028090"/>
          </a:solidFill>
          <a:ln/>
        </p:spPr>
        <p:txBody>
          <a:bodyPr/>
          <a:lstStyle/>
          <a:p>
            <a:endParaRPr lang="en-US"/>
          </a:p>
        </p:txBody>
      </p:sp>
      <p:sp>
        <p:nvSpPr>
          <p:cNvPr id="4" name="Text 2"/>
          <p:cNvSpPr/>
          <p:nvPr/>
        </p:nvSpPr>
        <p:spPr>
          <a:xfrm>
            <a:off x="457200" y="1234440"/>
            <a:ext cx="2560320" cy="640080"/>
          </a:xfrm>
          <a:prstGeom prst="rect">
            <a:avLst/>
          </a:prstGeom>
          <a:noFill/>
          <a:ln/>
        </p:spPr>
        <p:txBody>
          <a:bodyPr wrap="square" rtlCol="0" anchor="ctr"/>
          <a:lstStyle/>
          <a:p>
            <a:pPr marL="0" indent="0" algn="ctr">
              <a:buNone/>
            </a:pPr>
            <a:r>
              <a:rPr lang="en-US" sz="2800" b="1" dirty="0">
                <a:solidFill>
                  <a:srgbClr val="FFFFFF"/>
                </a:solidFill>
                <a:latin typeface="Georgia" pitchFamily="34" charset="0"/>
                <a:ea typeface="Georgia" pitchFamily="34" charset="-122"/>
                <a:cs typeface="Georgia" pitchFamily="34" charset="-120"/>
              </a:rPr>
              <a:t>$46-117B</a:t>
            </a:r>
            <a:endParaRPr lang="en-US" sz="2800" dirty="0"/>
          </a:p>
        </p:txBody>
      </p:sp>
      <p:sp>
        <p:nvSpPr>
          <p:cNvPr id="5" name="Text 3"/>
          <p:cNvSpPr/>
          <p:nvPr/>
        </p:nvSpPr>
        <p:spPr>
          <a:xfrm>
            <a:off x="457200" y="1828800"/>
            <a:ext cx="2560320" cy="731520"/>
          </a:xfrm>
          <a:prstGeom prst="rect">
            <a:avLst/>
          </a:prstGeom>
          <a:noFill/>
          <a:ln/>
        </p:spPr>
        <p:txBody>
          <a:bodyPr wrap="square" rtlCol="0" anchor="ctr"/>
          <a:lstStyle/>
          <a:p>
            <a:pPr marL="0" indent="0" algn="ctr">
              <a:buNone/>
            </a:pPr>
            <a:r>
              <a:rPr lang="en-US" sz="1100" dirty="0">
                <a:solidFill>
                  <a:srgbClr val="FFFFFF"/>
                </a:solidFill>
                <a:latin typeface="Calibri" pitchFamily="34" charset="0"/>
                <a:ea typeface="Calibri" pitchFamily="34" charset="-122"/>
                <a:cs typeface="Calibri" pitchFamily="34" charset="-120"/>
              </a:rPr>
              <a:t>Global Peptide</a:t>
            </a:r>
            <a:endParaRPr lang="en-US" sz="1100" dirty="0"/>
          </a:p>
          <a:p>
            <a:pPr marL="0" indent="0" algn="ctr">
              <a:buNone/>
            </a:pPr>
            <a:r>
              <a:rPr lang="en-US" sz="1100" dirty="0">
                <a:solidFill>
                  <a:srgbClr val="FFFFFF"/>
                </a:solidFill>
                <a:latin typeface="Calibri" pitchFamily="34" charset="0"/>
                <a:ea typeface="Calibri" pitchFamily="34" charset="-122"/>
                <a:cs typeface="Calibri" pitchFamily="34" charset="-120"/>
              </a:rPr>
              <a:t>Therapeutics Market</a:t>
            </a:r>
            <a:endParaRPr lang="en-US" sz="1100" dirty="0"/>
          </a:p>
          <a:p>
            <a:pPr marL="0" indent="0" algn="ctr">
              <a:buNone/>
            </a:pPr>
            <a:r>
              <a:rPr lang="en-US" sz="1100" dirty="0">
                <a:solidFill>
                  <a:srgbClr val="FFFFFF"/>
                </a:solidFill>
                <a:latin typeface="Calibri" pitchFamily="34" charset="0"/>
                <a:ea typeface="Calibri" pitchFamily="34" charset="-122"/>
                <a:cs typeface="Calibri" pitchFamily="34" charset="-120"/>
              </a:rPr>
              <a:t>(2024)</a:t>
            </a:r>
            <a:endParaRPr lang="en-US" sz="1100" dirty="0"/>
          </a:p>
        </p:txBody>
      </p:sp>
      <p:sp>
        <p:nvSpPr>
          <p:cNvPr id="6" name="Shape 4"/>
          <p:cNvSpPr/>
          <p:nvPr/>
        </p:nvSpPr>
        <p:spPr>
          <a:xfrm>
            <a:off x="3291840" y="1097280"/>
            <a:ext cx="2560320" cy="1463040"/>
          </a:xfrm>
          <a:prstGeom prst="rect">
            <a:avLst/>
          </a:prstGeom>
          <a:solidFill>
            <a:srgbClr val="00A896"/>
          </a:solidFill>
          <a:ln/>
        </p:spPr>
        <p:txBody>
          <a:bodyPr/>
          <a:lstStyle/>
          <a:p>
            <a:endParaRPr lang="en-US"/>
          </a:p>
        </p:txBody>
      </p:sp>
      <p:sp>
        <p:nvSpPr>
          <p:cNvPr id="7" name="Text 5"/>
          <p:cNvSpPr/>
          <p:nvPr/>
        </p:nvSpPr>
        <p:spPr>
          <a:xfrm>
            <a:off x="3291840" y="1234440"/>
            <a:ext cx="2560320" cy="640080"/>
          </a:xfrm>
          <a:prstGeom prst="rect">
            <a:avLst/>
          </a:prstGeom>
          <a:noFill/>
          <a:ln/>
        </p:spPr>
        <p:txBody>
          <a:bodyPr wrap="square" rtlCol="0" anchor="ctr"/>
          <a:lstStyle/>
          <a:p>
            <a:pPr marL="0" indent="0" algn="ctr">
              <a:buNone/>
            </a:pPr>
            <a:r>
              <a:rPr lang="en-US" sz="2800" b="1" dirty="0">
                <a:solidFill>
                  <a:srgbClr val="FFFFFF"/>
                </a:solidFill>
                <a:latin typeface="Georgia" pitchFamily="34" charset="0"/>
                <a:ea typeface="Georgia" pitchFamily="34" charset="-122"/>
                <a:cs typeface="Georgia" pitchFamily="34" charset="-120"/>
              </a:rPr>
              <a:t>$100-260B</a:t>
            </a:r>
            <a:endParaRPr lang="en-US" sz="2800" dirty="0"/>
          </a:p>
        </p:txBody>
      </p:sp>
      <p:sp>
        <p:nvSpPr>
          <p:cNvPr id="8" name="Text 6"/>
          <p:cNvSpPr/>
          <p:nvPr/>
        </p:nvSpPr>
        <p:spPr>
          <a:xfrm>
            <a:off x="3291840" y="1874520"/>
            <a:ext cx="2560320" cy="640080"/>
          </a:xfrm>
          <a:prstGeom prst="rect">
            <a:avLst/>
          </a:prstGeom>
          <a:noFill/>
          <a:ln/>
        </p:spPr>
        <p:txBody>
          <a:bodyPr wrap="square" rtlCol="0" anchor="ctr"/>
          <a:lstStyle/>
          <a:p>
            <a:pPr marL="0" indent="0" algn="ctr">
              <a:buNone/>
            </a:pPr>
            <a:r>
              <a:rPr lang="en-US" sz="1100" dirty="0">
                <a:solidFill>
                  <a:srgbClr val="FFFFFF"/>
                </a:solidFill>
                <a:latin typeface="Calibri" pitchFamily="34" charset="0"/>
                <a:ea typeface="Calibri" pitchFamily="34" charset="-122"/>
                <a:cs typeface="Calibri" pitchFamily="34" charset="-120"/>
              </a:rPr>
              <a:t>Projected Market</a:t>
            </a:r>
            <a:endParaRPr lang="en-US" sz="1100" dirty="0"/>
          </a:p>
          <a:p>
            <a:pPr marL="0" indent="0" algn="ctr">
              <a:buNone/>
            </a:pPr>
            <a:r>
              <a:rPr lang="en-US" sz="1100" dirty="0">
                <a:solidFill>
                  <a:srgbClr val="FFFFFF"/>
                </a:solidFill>
                <a:latin typeface="Calibri" pitchFamily="34" charset="0"/>
                <a:ea typeface="Calibri" pitchFamily="34" charset="-122"/>
                <a:cs typeface="Calibri" pitchFamily="34" charset="-120"/>
              </a:rPr>
              <a:t>Size by 2030-2035</a:t>
            </a:r>
            <a:endParaRPr lang="en-US" sz="1100" dirty="0"/>
          </a:p>
        </p:txBody>
      </p:sp>
      <p:sp>
        <p:nvSpPr>
          <p:cNvPr id="9" name="Shape 7"/>
          <p:cNvSpPr/>
          <p:nvPr/>
        </p:nvSpPr>
        <p:spPr>
          <a:xfrm>
            <a:off x="6126480" y="1097280"/>
            <a:ext cx="2560320" cy="1463040"/>
          </a:xfrm>
          <a:prstGeom prst="rect">
            <a:avLst/>
          </a:prstGeom>
          <a:solidFill>
            <a:srgbClr val="02C39A"/>
          </a:solidFill>
          <a:ln/>
        </p:spPr>
        <p:txBody>
          <a:bodyPr/>
          <a:lstStyle/>
          <a:p>
            <a:endParaRPr lang="en-US"/>
          </a:p>
        </p:txBody>
      </p:sp>
      <p:sp>
        <p:nvSpPr>
          <p:cNvPr id="10" name="Text 8"/>
          <p:cNvSpPr/>
          <p:nvPr/>
        </p:nvSpPr>
        <p:spPr>
          <a:xfrm>
            <a:off x="6126480" y="1234440"/>
            <a:ext cx="2560320" cy="640080"/>
          </a:xfrm>
          <a:prstGeom prst="rect">
            <a:avLst/>
          </a:prstGeom>
          <a:noFill/>
          <a:ln/>
        </p:spPr>
        <p:txBody>
          <a:bodyPr wrap="square" rtlCol="0" anchor="ctr"/>
          <a:lstStyle/>
          <a:p>
            <a:pPr marL="0" indent="0" algn="ctr">
              <a:buNone/>
            </a:pPr>
            <a:r>
              <a:rPr lang="en-US" sz="2800" b="1" dirty="0">
                <a:solidFill>
                  <a:srgbClr val="1E3A5F"/>
                </a:solidFill>
                <a:latin typeface="Georgia" pitchFamily="34" charset="0"/>
                <a:ea typeface="Georgia" pitchFamily="34" charset="-122"/>
                <a:cs typeface="Georgia" pitchFamily="34" charset="-120"/>
              </a:rPr>
              <a:t>7-11%</a:t>
            </a:r>
            <a:endParaRPr lang="en-US" sz="2800" dirty="0"/>
          </a:p>
        </p:txBody>
      </p:sp>
      <p:sp>
        <p:nvSpPr>
          <p:cNvPr id="11" name="Text 9"/>
          <p:cNvSpPr/>
          <p:nvPr/>
        </p:nvSpPr>
        <p:spPr>
          <a:xfrm>
            <a:off x="6126480" y="1874520"/>
            <a:ext cx="2560320" cy="640080"/>
          </a:xfrm>
          <a:prstGeom prst="rect">
            <a:avLst/>
          </a:prstGeom>
          <a:noFill/>
          <a:ln/>
        </p:spPr>
        <p:txBody>
          <a:bodyPr wrap="square" rtlCol="0" anchor="ctr"/>
          <a:lstStyle/>
          <a:p>
            <a:pPr marL="0" indent="0" algn="ctr">
              <a:buNone/>
            </a:pPr>
            <a:r>
              <a:rPr lang="en-US" sz="1100" dirty="0">
                <a:solidFill>
                  <a:srgbClr val="1E3A5F"/>
                </a:solidFill>
                <a:latin typeface="Calibri" pitchFamily="34" charset="0"/>
                <a:ea typeface="Calibri" pitchFamily="34" charset="-122"/>
                <a:cs typeface="Calibri" pitchFamily="34" charset="-120"/>
              </a:rPr>
              <a:t>Annual Growth</a:t>
            </a:r>
            <a:endParaRPr lang="en-US" sz="1100" dirty="0"/>
          </a:p>
          <a:p>
            <a:pPr marL="0" indent="0" algn="ctr">
              <a:buNone/>
            </a:pPr>
            <a:r>
              <a:rPr lang="en-US" sz="1100" dirty="0">
                <a:solidFill>
                  <a:srgbClr val="1E3A5F"/>
                </a:solidFill>
                <a:latin typeface="Calibri" pitchFamily="34" charset="0"/>
                <a:ea typeface="Calibri" pitchFamily="34" charset="-122"/>
                <a:cs typeface="Calibri" pitchFamily="34" charset="-120"/>
              </a:rPr>
              <a:t>Rate (CAGR)</a:t>
            </a:r>
            <a:endParaRPr lang="en-US" sz="1100" dirty="0"/>
          </a:p>
        </p:txBody>
      </p:sp>
      <p:sp>
        <p:nvSpPr>
          <p:cNvPr id="12" name="Text 10"/>
          <p:cNvSpPr/>
          <p:nvPr/>
        </p:nvSpPr>
        <p:spPr>
          <a:xfrm>
            <a:off x="457200" y="2743200"/>
            <a:ext cx="8229600" cy="365760"/>
          </a:xfrm>
          <a:prstGeom prst="rect">
            <a:avLst/>
          </a:prstGeom>
          <a:noFill/>
          <a:ln/>
        </p:spPr>
        <p:txBody>
          <a:bodyPr wrap="square" rtlCol="0" anchor="ctr"/>
          <a:lstStyle/>
          <a:p>
            <a:pPr marL="0" indent="0">
              <a:buNone/>
            </a:pPr>
            <a:r>
              <a:rPr lang="en-US" sz="1600" b="1" dirty="0">
                <a:solidFill>
                  <a:srgbClr val="1E3A5F"/>
                </a:solidFill>
                <a:latin typeface="Calibri" pitchFamily="34" charset="0"/>
                <a:ea typeface="Calibri" pitchFamily="34" charset="-122"/>
                <a:cs typeface="Calibri" pitchFamily="34" charset="-120"/>
              </a:rPr>
              <a:t>Key Therapeutic Applications:</a:t>
            </a:r>
            <a:endParaRPr lang="en-US" sz="1600" dirty="0"/>
          </a:p>
        </p:txBody>
      </p:sp>
      <p:sp>
        <p:nvSpPr>
          <p:cNvPr id="13" name="Text 11"/>
          <p:cNvSpPr/>
          <p:nvPr/>
        </p:nvSpPr>
        <p:spPr>
          <a:xfrm>
            <a:off x="457200" y="3108960"/>
            <a:ext cx="3840480" cy="1280160"/>
          </a:xfrm>
          <a:prstGeom prst="rect">
            <a:avLst/>
          </a:prstGeom>
          <a:noFill/>
          <a:ln/>
        </p:spPr>
        <p:txBody>
          <a:bodyPr wrap="square" rtlCol="0" anchor="ctr"/>
          <a:lstStyle/>
          <a:p>
            <a:pPr marL="342900" indent="-342900">
              <a:buSzPct val="100000"/>
              <a:buChar char="•"/>
            </a:pPr>
            <a:r>
              <a:rPr lang="en-US" sz="1300" dirty="0">
                <a:solidFill>
                  <a:srgbClr val="1E3A5F"/>
                </a:solidFill>
                <a:latin typeface="Calibri" pitchFamily="34" charset="0"/>
                <a:ea typeface="Calibri" pitchFamily="34" charset="-122"/>
                <a:cs typeface="Calibri" pitchFamily="34" charset="-120"/>
              </a:rPr>
              <a:t>Metabolic &amp; Endocrine Disorders</a:t>
            </a:r>
            <a:endParaRPr lang="en-US" sz="1300" dirty="0"/>
          </a:p>
          <a:p>
            <a:pPr marL="342900" indent="-342900">
              <a:buSzPct val="100000"/>
              <a:buChar char="•"/>
            </a:pPr>
            <a:r>
              <a:rPr lang="en-US" sz="1300" dirty="0">
                <a:solidFill>
                  <a:srgbClr val="1E3A5F"/>
                </a:solidFill>
                <a:latin typeface="Calibri" pitchFamily="34" charset="0"/>
                <a:ea typeface="Calibri" pitchFamily="34" charset="-122"/>
                <a:cs typeface="Calibri" pitchFamily="34" charset="-120"/>
              </a:rPr>
              <a:t>Cancer Treatment &amp; Oncology</a:t>
            </a:r>
            <a:endParaRPr lang="en-US" sz="1300" dirty="0"/>
          </a:p>
          <a:p>
            <a:pPr marL="342900" indent="-342900">
              <a:buSzPct val="100000"/>
              <a:buChar char="•"/>
            </a:pPr>
            <a:r>
              <a:rPr lang="en-US" sz="1300" dirty="0">
                <a:solidFill>
                  <a:srgbClr val="1E3A5F"/>
                </a:solidFill>
                <a:latin typeface="Calibri" pitchFamily="34" charset="0"/>
                <a:ea typeface="Calibri" pitchFamily="34" charset="-122"/>
                <a:cs typeface="Calibri" pitchFamily="34" charset="-120"/>
              </a:rPr>
              <a:t>Cardiovascular Health</a:t>
            </a:r>
            <a:endParaRPr lang="en-US" sz="1300" dirty="0"/>
          </a:p>
          <a:p>
            <a:pPr marL="342900" indent="-342900">
              <a:buSzPct val="100000"/>
              <a:buChar char="•"/>
            </a:pPr>
            <a:r>
              <a:rPr lang="en-US" sz="1300" dirty="0">
                <a:solidFill>
                  <a:srgbClr val="1E3A5F"/>
                </a:solidFill>
                <a:latin typeface="Calibri" pitchFamily="34" charset="0"/>
                <a:ea typeface="Calibri" pitchFamily="34" charset="-122"/>
                <a:cs typeface="Calibri" pitchFamily="34" charset="-120"/>
              </a:rPr>
              <a:t>Neurological Conditions</a:t>
            </a:r>
            <a:endParaRPr lang="en-US" sz="1300" dirty="0"/>
          </a:p>
        </p:txBody>
      </p:sp>
      <p:sp>
        <p:nvSpPr>
          <p:cNvPr id="14" name="Text 12"/>
          <p:cNvSpPr/>
          <p:nvPr/>
        </p:nvSpPr>
        <p:spPr>
          <a:xfrm>
            <a:off x="4572000" y="3108960"/>
            <a:ext cx="4114800" cy="1280160"/>
          </a:xfrm>
          <a:prstGeom prst="rect">
            <a:avLst/>
          </a:prstGeom>
          <a:noFill/>
          <a:ln/>
        </p:spPr>
        <p:txBody>
          <a:bodyPr wrap="square" rtlCol="0" anchor="ctr"/>
          <a:lstStyle/>
          <a:p>
            <a:pPr marL="342900" indent="-342900">
              <a:buSzPct val="100000"/>
              <a:buChar char="•"/>
            </a:pPr>
            <a:r>
              <a:rPr lang="en-US" sz="1300" dirty="0">
                <a:solidFill>
                  <a:srgbClr val="1E3A5F"/>
                </a:solidFill>
                <a:latin typeface="Calibri" pitchFamily="34" charset="0"/>
                <a:ea typeface="Calibri" pitchFamily="34" charset="-122"/>
                <a:cs typeface="Calibri" pitchFamily="34" charset="-120"/>
              </a:rPr>
              <a:t>Pain Management</a:t>
            </a:r>
            <a:endParaRPr lang="en-US" sz="1300" dirty="0"/>
          </a:p>
          <a:p>
            <a:pPr marL="342900" indent="-342900">
              <a:buSzPct val="100000"/>
              <a:buChar char="•"/>
            </a:pPr>
            <a:r>
              <a:rPr lang="en-US" sz="1300" dirty="0">
                <a:solidFill>
                  <a:srgbClr val="1E3A5F"/>
                </a:solidFill>
                <a:latin typeface="Calibri" pitchFamily="34" charset="0"/>
                <a:ea typeface="Calibri" pitchFamily="34" charset="-122"/>
                <a:cs typeface="Calibri" pitchFamily="34" charset="-120"/>
              </a:rPr>
              <a:t>Gastrointestinal Disorders</a:t>
            </a:r>
            <a:endParaRPr lang="en-US" sz="1300" dirty="0"/>
          </a:p>
          <a:p>
            <a:pPr marL="342900" indent="-342900">
              <a:buSzPct val="100000"/>
              <a:buChar char="•"/>
            </a:pPr>
            <a:r>
              <a:rPr lang="en-US" sz="1300" dirty="0">
                <a:solidFill>
                  <a:srgbClr val="1E3A5F"/>
                </a:solidFill>
                <a:latin typeface="Calibri" pitchFamily="34" charset="0"/>
                <a:ea typeface="Calibri" pitchFamily="34" charset="-122"/>
                <a:cs typeface="Calibri" pitchFamily="34" charset="-120"/>
              </a:rPr>
              <a:t>Tissue Healing &amp; Regeneration</a:t>
            </a:r>
            <a:endParaRPr lang="en-US" sz="1300" dirty="0"/>
          </a:p>
          <a:p>
            <a:pPr marL="342900" indent="-342900">
              <a:buSzPct val="100000"/>
              <a:buChar char="•"/>
            </a:pPr>
            <a:r>
              <a:rPr lang="en-US" sz="1300" dirty="0">
                <a:solidFill>
                  <a:srgbClr val="1E3A5F"/>
                </a:solidFill>
                <a:latin typeface="Calibri" pitchFamily="34" charset="0"/>
                <a:ea typeface="Calibri" pitchFamily="34" charset="-122"/>
                <a:cs typeface="Calibri" pitchFamily="34" charset="-120"/>
              </a:rPr>
              <a:t>Immune System Support</a:t>
            </a:r>
            <a:endParaRPr lang="en-US" sz="1300" dirty="0"/>
          </a:p>
        </p:txBody>
      </p:sp>
      <p:sp>
        <p:nvSpPr>
          <p:cNvPr id="15" name="Text 13"/>
          <p:cNvSpPr/>
          <p:nvPr/>
        </p:nvSpPr>
        <p:spPr>
          <a:xfrm>
            <a:off x="457200" y="4754880"/>
            <a:ext cx="8229600" cy="274320"/>
          </a:xfrm>
          <a:prstGeom prst="rect">
            <a:avLst/>
          </a:prstGeom>
          <a:noFill/>
          <a:ln/>
        </p:spPr>
        <p:txBody>
          <a:bodyPr wrap="square" rtlCol="0" anchor="ctr"/>
          <a:lstStyle/>
          <a:p>
            <a:pPr marL="0" indent="0">
              <a:buNone/>
            </a:pPr>
            <a:r>
              <a:rPr lang="en-US" sz="900" i="1" dirty="0">
                <a:solidFill>
                  <a:srgbClr val="666666"/>
                </a:solidFill>
                <a:latin typeface="Calibri" pitchFamily="34" charset="0"/>
                <a:ea typeface="Calibri" pitchFamily="34" charset="-122"/>
                <a:cs typeface="Calibri" pitchFamily="34" charset="-120"/>
              </a:rPr>
              <a:t>Sources: Grand View Research, GM Insights, Transparency Market Research, Mordor Intelligence (2024-2025)</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0F9F7"/>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640080"/>
          </a:xfrm>
          <a:prstGeom prst="rect">
            <a:avLst/>
          </a:prstGeom>
          <a:noFill/>
          <a:ln/>
        </p:spPr>
        <p:txBody>
          <a:bodyPr wrap="square" rtlCol="0" anchor="ctr"/>
          <a:lstStyle/>
          <a:p>
            <a:pPr marL="0" indent="0">
              <a:buNone/>
            </a:pPr>
            <a:r>
              <a:rPr lang="en-US" sz="3200" b="1" dirty="0">
                <a:solidFill>
                  <a:srgbClr val="1E3A5F"/>
                </a:solidFill>
                <a:latin typeface="Georgia" pitchFamily="34" charset="0"/>
                <a:ea typeface="Georgia" pitchFamily="34" charset="-122"/>
                <a:cs typeface="Georgia" pitchFamily="34" charset="-120"/>
              </a:rPr>
              <a:t>The Proven Power of Peptide Therapeutics</a:t>
            </a:r>
            <a:endParaRPr lang="en-US" sz="3200" dirty="0"/>
          </a:p>
        </p:txBody>
      </p:sp>
      <p:sp>
        <p:nvSpPr>
          <p:cNvPr id="3" name="Text 1"/>
          <p:cNvSpPr/>
          <p:nvPr/>
        </p:nvSpPr>
        <p:spPr>
          <a:xfrm>
            <a:off x="457200" y="868680"/>
            <a:ext cx="8229600" cy="365760"/>
          </a:xfrm>
          <a:prstGeom prst="rect">
            <a:avLst/>
          </a:prstGeom>
          <a:noFill/>
          <a:ln/>
        </p:spPr>
        <p:txBody>
          <a:bodyPr wrap="square" rtlCol="0" anchor="ctr"/>
          <a:lstStyle/>
          <a:p>
            <a:pPr marL="0" indent="0">
              <a:buNone/>
            </a:pPr>
            <a:r>
              <a:rPr lang="en-US" sz="1400" i="1" dirty="0">
                <a:solidFill>
                  <a:srgbClr val="028090"/>
                </a:solidFill>
                <a:latin typeface="Calibri" pitchFamily="34" charset="0"/>
                <a:ea typeface="Calibri" pitchFamily="34" charset="-122"/>
                <a:cs typeface="Calibri" pitchFamily="34" charset="-120"/>
              </a:rPr>
              <a:t>Over 100 FDA-approved peptide therapeutics are already transforming patient care worldwide.</a:t>
            </a:r>
            <a:endParaRPr lang="en-US" sz="1400" dirty="0"/>
          </a:p>
        </p:txBody>
      </p:sp>
      <p:sp>
        <p:nvSpPr>
          <p:cNvPr id="4" name="Shape 2"/>
          <p:cNvSpPr/>
          <p:nvPr/>
        </p:nvSpPr>
        <p:spPr>
          <a:xfrm>
            <a:off x="457200" y="1371600"/>
            <a:ext cx="3931920" cy="3200400"/>
          </a:xfrm>
          <a:prstGeom prst="rect">
            <a:avLst/>
          </a:prstGeom>
          <a:solidFill>
            <a:srgbClr val="FFFFFF"/>
          </a:solidFill>
          <a:ln w="25400">
            <a:solidFill>
              <a:srgbClr val="028090"/>
            </a:solidFill>
            <a:prstDash val="solid"/>
          </a:ln>
        </p:spPr>
        <p:txBody>
          <a:bodyPr/>
          <a:lstStyle/>
          <a:p>
            <a:endParaRPr lang="en-US"/>
          </a:p>
        </p:txBody>
      </p:sp>
      <p:sp>
        <p:nvSpPr>
          <p:cNvPr id="5" name="Text 3"/>
          <p:cNvSpPr/>
          <p:nvPr/>
        </p:nvSpPr>
        <p:spPr>
          <a:xfrm>
            <a:off x="548640" y="1463040"/>
            <a:ext cx="3749040" cy="365760"/>
          </a:xfrm>
          <a:prstGeom prst="rect">
            <a:avLst/>
          </a:prstGeom>
          <a:noFill/>
          <a:ln/>
        </p:spPr>
        <p:txBody>
          <a:bodyPr wrap="square" rtlCol="0" anchor="ctr"/>
          <a:lstStyle/>
          <a:p>
            <a:pPr marL="0" indent="0">
              <a:buNone/>
            </a:pPr>
            <a:r>
              <a:rPr lang="en-US" sz="1500" b="1" dirty="0">
                <a:solidFill>
                  <a:srgbClr val="028090"/>
                </a:solidFill>
                <a:latin typeface="Calibri" pitchFamily="34" charset="0"/>
                <a:ea typeface="Calibri" pitchFamily="34" charset="-122"/>
                <a:cs typeface="Calibri" pitchFamily="34" charset="-120"/>
              </a:rPr>
              <a:t>FDA-Approved Peptide Successes</a:t>
            </a:r>
            <a:endParaRPr lang="en-US" sz="1500" dirty="0"/>
          </a:p>
        </p:txBody>
      </p:sp>
      <p:sp>
        <p:nvSpPr>
          <p:cNvPr id="6" name="Text 4"/>
          <p:cNvSpPr/>
          <p:nvPr/>
        </p:nvSpPr>
        <p:spPr>
          <a:xfrm>
            <a:off x="640080" y="1920240"/>
            <a:ext cx="3657600" cy="2468880"/>
          </a:xfrm>
          <a:prstGeom prst="rect">
            <a:avLst/>
          </a:prstGeom>
          <a:noFill/>
          <a:ln/>
        </p:spPr>
        <p:txBody>
          <a:bodyPr wrap="square" rtlCol="0" anchor="t"/>
          <a:lstStyle/>
          <a:p>
            <a:pPr marL="342900" indent="-342900">
              <a:buSzPct val="100000"/>
              <a:buChar char="•"/>
            </a:pPr>
            <a:r>
              <a:rPr lang="en-US" sz="1200" dirty="0">
                <a:solidFill>
                  <a:srgbClr val="1E3A5F"/>
                </a:solidFill>
                <a:latin typeface="Calibri" pitchFamily="34" charset="0"/>
                <a:ea typeface="Calibri" pitchFamily="34" charset="-122"/>
                <a:cs typeface="Calibri" pitchFamily="34" charset="-120"/>
              </a:rPr>
              <a:t>Insulin — Life-saving for diabetics</a:t>
            </a:r>
            <a:endParaRPr lang="en-US" sz="1200" dirty="0"/>
          </a:p>
          <a:p>
            <a:pPr marL="342900" indent="-342900">
              <a:buSzPct val="100000"/>
              <a:buChar char="•"/>
            </a:pPr>
            <a:r>
              <a:rPr lang="en-US" sz="1200" dirty="0">
                <a:solidFill>
                  <a:srgbClr val="1E3A5F"/>
                </a:solidFill>
                <a:latin typeface="Calibri" pitchFamily="34" charset="0"/>
                <a:ea typeface="Calibri" pitchFamily="34" charset="-122"/>
                <a:cs typeface="Calibri" pitchFamily="34" charset="-120"/>
              </a:rPr>
              <a:t>GLP-1 Agonists — Revolutionary metabolic therapies (Ozempic, Wegovy, Mounjaro)</a:t>
            </a:r>
            <a:endParaRPr lang="en-US" sz="1200" dirty="0"/>
          </a:p>
          <a:p>
            <a:pPr marL="342900" indent="-342900">
              <a:buSzPct val="100000"/>
              <a:buChar char="•"/>
            </a:pPr>
            <a:r>
              <a:rPr lang="en-US" sz="1200" dirty="0">
                <a:solidFill>
                  <a:srgbClr val="1E3A5F"/>
                </a:solidFill>
                <a:latin typeface="Calibri" pitchFamily="34" charset="0"/>
                <a:ea typeface="Calibri" pitchFamily="34" charset="-122"/>
                <a:cs typeface="Calibri" pitchFamily="34" charset="-120"/>
              </a:rPr>
              <a:t>Human Growth Hormone — Treating developmental disorders</a:t>
            </a:r>
            <a:endParaRPr lang="en-US" sz="1200" dirty="0"/>
          </a:p>
          <a:p>
            <a:pPr marL="342900" indent="-342900">
              <a:buSzPct val="100000"/>
              <a:buChar char="•"/>
            </a:pPr>
            <a:r>
              <a:rPr lang="en-US" sz="1200" dirty="0">
                <a:solidFill>
                  <a:srgbClr val="1E3A5F"/>
                </a:solidFill>
                <a:latin typeface="Calibri" pitchFamily="34" charset="0"/>
                <a:ea typeface="Calibri" pitchFamily="34" charset="-122"/>
                <a:cs typeface="Calibri" pitchFamily="34" charset="-120"/>
              </a:rPr>
              <a:t>Vasopressin — Critical cardiovascular support</a:t>
            </a:r>
            <a:endParaRPr lang="en-US" sz="1200" dirty="0"/>
          </a:p>
          <a:p>
            <a:pPr marL="342900" indent="-342900">
              <a:buSzPct val="100000"/>
              <a:buChar char="•"/>
            </a:pPr>
            <a:r>
              <a:rPr lang="en-US" sz="1200" dirty="0">
                <a:solidFill>
                  <a:srgbClr val="1E3A5F"/>
                </a:solidFill>
                <a:latin typeface="Calibri" pitchFamily="34" charset="0"/>
                <a:ea typeface="Calibri" pitchFamily="34" charset="-122"/>
                <a:cs typeface="Calibri" pitchFamily="34" charset="-120"/>
              </a:rPr>
              <a:t>Oxytocin — Essential in maternal health</a:t>
            </a:r>
            <a:endParaRPr lang="en-US" sz="1200" dirty="0"/>
          </a:p>
        </p:txBody>
      </p:sp>
      <p:sp>
        <p:nvSpPr>
          <p:cNvPr id="7" name="Shape 5"/>
          <p:cNvSpPr/>
          <p:nvPr/>
        </p:nvSpPr>
        <p:spPr>
          <a:xfrm>
            <a:off x="4754880" y="1371600"/>
            <a:ext cx="3931920" cy="3200400"/>
          </a:xfrm>
          <a:prstGeom prst="rect">
            <a:avLst/>
          </a:prstGeom>
          <a:solidFill>
            <a:srgbClr val="FFFFFF"/>
          </a:solidFill>
          <a:ln w="25400">
            <a:solidFill>
              <a:srgbClr val="00A896"/>
            </a:solidFill>
            <a:prstDash val="solid"/>
          </a:ln>
        </p:spPr>
        <p:txBody>
          <a:bodyPr/>
          <a:lstStyle/>
          <a:p>
            <a:endParaRPr lang="en-US"/>
          </a:p>
        </p:txBody>
      </p:sp>
      <p:sp>
        <p:nvSpPr>
          <p:cNvPr id="8" name="Text 6"/>
          <p:cNvSpPr/>
          <p:nvPr/>
        </p:nvSpPr>
        <p:spPr>
          <a:xfrm>
            <a:off x="4846320" y="1463040"/>
            <a:ext cx="3749040" cy="365760"/>
          </a:xfrm>
          <a:prstGeom prst="rect">
            <a:avLst/>
          </a:prstGeom>
          <a:noFill/>
          <a:ln/>
        </p:spPr>
        <p:txBody>
          <a:bodyPr wrap="square" rtlCol="0" anchor="ctr"/>
          <a:lstStyle/>
          <a:p>
            <a:pPr marL="0" indent="0">
              <a:buNone/>
            </a:pPr>
            <a:r>
              <a:rPr lang="en-US" sz="1500" b="1" dirty="0">
                <a:solidFill>
                  <a:srgbClr val="00A896"/>
                </a:solidFill>
                <a:latin typeface="Calibri" pitchFamily="34" charset="0"/>
                <a:ea typeface="Calibri" pitchFamily="34" charset="-122"/>
                <a:cs typeface="Calibri" pitchFamily="34" charset="-120"/>
              </a:rPr>
              <a:t>Emerging Research Peptides</a:t>
            </a:r>
            <a:endParaRPr lang="en-US" sz="1500" dirty="0"/>
          </a:p>
        </p:txBody>
      </p:sp>
      <p:sp>
        <p:nvSpPr>
          <p:cNvPr id="9" name="Text 7"/>
          <p:cNvSpPr/>
          <p:nvPr/>
        </p:nvSpPr>
        <p:spPr>
          <a:xfrm>
            <a:off x="4846320" y="1920240"/>
            <a:ext cx="3657600" cy="2468880"/>
          </a:xfrm>
          <a:prstGeom prst="rect">
            <a:avLst/>
          </a:prstGeom>
          <a:noFill/>
          <a:ln/>
        </p:spPr>
        <p:txBody>
          <a:bodyPr wrap="square" rtlCol="0" anchor="t"/>
          <a:lstStyle/>
          <a:p>
            <a:pPr marL="342900" indent="-342900">
              <a:buSzPct val="100000"/>
              <a:buChar char="•"/>
            </a:pPr>
            <a:r>
              <a:rPr lang="en-US" sz="1200" dirty="0">
                <a:solidFill>
                  <a:srgbClr val="1E3A5F"/>
                </a:solidFill>
                <a:latin typeface="Calibri" pitchFamily="34" charset="0"/>
                <a:ea typeface="Calibri" pitchFamily="34" charset="-122"/>
                <a:cs typeface="Calibri" pitchFamily="34" charset="-120"/>
              </a:rPr>
              <a:t>BPC-157 — 36 studies showing tissue healing benefits</a:t>
            </a:r>
            <a:endParaRPr lang="en-US" sz="1200" dirty="0"/>
          </a:p>
          <a:p>
            <a:pPr marL="342900" indent="-342900">
              <a:buSzPct val="100000"/>
              <a:buChar char="•"/>
            </a:pPr>
            <a:r>
              <a:rPr lang="en-US" sz="1200" dirty="0">
                <a:solidFill>
                  <a:srgbClr val="1E3A5F"/>
                </a:solidFill>
                <a:latin typeface="Calibri" pitchFamily="34" charset="0"/>
                <a:ea typeface="Calibri" pitchFamily="34" charset="-122"/>
                <a:cs typeface="Calibri" pitchFamily="34" charset="-120"/>
              </a:rPr>
              <a:t>Thymosin Alpha-1 — Immune modulation research</a:t>
            </a:r>
            <a:endParaRPr lang="en-US" sz="1200" dirty="0"/>
          </a:p>
          <a:p>
            <a:pPr marL="342900" indent="-342900">
              <a:buSzPct val="100000"/>
              <a:buChar char="•"/>
            </a:pPr>
            <a:r>
              <a:rPr lang="en-US" sz="1200" dirty="0">
                <a:solidFill>
                  <a:srgbClr val="1E3A5F"/>
                </a:solidFill>
                <a:latin typeface="Calibri" pitchFamily="34" charset="0"/>
                <a:ea typeface="Calibri" pitchFamily="34" charset="-122"/>
                <a:cs typeface="Calibri" pitchFamily="34" charset="-120"/>
              </a:rPr>
              <a:t>Sermorelin — Growth hormone optimization</a:t>
            </a:r>
            <a:endParaRPr lang="en-US" sz="1200" dirty="0"/>
          </a:p>
          <a:p>
            <a:pPr marL="342900" indent="-342900">
              <a:buSzPct val="100000"/>
              <a:buChar char="•"/>
            </a:pPr>
            <a:r>
              <a:rPr lang="en-US" sz="1200" dirty="0">
                <a:solidFill>
                  <a:srgbClr val="1E3A5F"/>
                </a:solidFill>
                <a:latin typeface="Calibri" pitchFamily="34" charset="0"/>
                <a:ea typeface="Calibri" pitchFamily="34" charset="-122"/>
                <a:cs typeface="Calibri" pitchFamily="34" charset="-120"/>
              </a:rPr>
              <a:t>TB-500 — Wound healing research</a:t>
            </a:r>
            <a:endParaRPr lang="en-US" sz="1200" dirty="0"/>
          </a:p>
          <a:p>
            <a:pPr marL="342900" indent="-342900">
              <a:buSzPct val="100000"/>
              <a:buChar char="•"/>
            </a:pPr>
            <a:r>
              <a:rPr lang="en-US" sz="1200" dirty="0">
                <a:solidFill>
                  <a:srgbClr val="1E3A5F"/>
                </a:solidFill>
                <a:latin typeface="Calibri" pitchFamily="34" charset="0"/>
                <a:ea typeface="Calibri" pitchFamily="34" charset="-122"/>
                <a:cs typeface="Calibri" pitchFamily="34" charset="-120"/>
              </a:rPr>
              <a:t>KPV — Anti-inflammatory applications</a:t>
            </a:r>
            <a:endParaRPr lang="en-US" sz="1200" dirty="0"/>
          </a:p>
        </p:txBody>
      </p:sp>
      <p:sp>
        <p:nvSpPr>
          <p:cNvPr id="10" name="Text 8"/>
          <p:cNvSpPr/>
          <p:nvPr/>
        </p:nvSpPr>
        <p:spPr>
          <a:xfrm>
            <a:off x="457200" y="4754880"/>
            <a:ext cx="8229600" cy="274320"/>
          </a:xfrm>
          <a:prstGeom prst="rect">
            <a:avLst/>
          </a:prstGeom>
          <a:noFill/>
          <a:ln/>
        </p:spPr>
        <p:txBody>
          <a:bodyPr wrap="square" rtlCol="0" anchor="ctr"/>
          <a:lstStyle/>
          <a:p>
            <a:pPr marL="0" indent="0">
              <a:buNone/>
            </a:pPr>
            <a:r>
              <a:rPr lang="en-US" sz="900" i="1" dirty="0">
                <a:solidFill>
                  <a:srgbClr val="666666"/>
                </a:solidFill>
                <a:latin typeface="Calibri" pitchFamily="34" charset="0"/>
                <a:ea typeface="Calibri" pitchFamily="34" charset="-122"/>
                <a:cs typeface="Calibri" pitchFamily="34" charset="-120"/>
              </a:rPr>
              <a:t>Sources: PMC/NCBI research databases; FDA Approved Drugs database; Roots Analysis (2024-2025)</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548640"/>
          </a:xfrm>
          <a:prstGeom prst="rect">
            <a:avLst/>
          </a:prstGeom>
          <a:noFill/>
          <a:ln/>
        </p:spPr>
        <p:txBody>
          <a:bodyPr wrap="square" rtlCol="0" anchor="ctr"/>
          <a:lstStyle/>
          <a:p>
            <a:pPr marL="0" indent="0">
              <a:buNone/>
            </a:pPr>
            <a:r>
              <a:rPr lang="en-US" sz="3000" b="1" dirty="0">
                <a:solidFill>
                  <a:srgbClr val="1E3A5F"/>
                </a:solidFill>
                <a:latin typeface="Georgia" pitchFamily="34" charset="0"/>
                <a:ea typeface="Georgia" pitchFamily="34" charset="-122"/>
                <a:cs typeface="Georgia" pitchFamily="34" charset="-120"/>
              </a:rPr>
              <a:t>Case Study: BPC-157 — A Peptide with Promise</a:t>
            </a:r>
            <a:endParaRPr lang="en-US" sz="3000" dirty="0"/>
          </a:p>
        </p:txBody>
      </p:sp>
      <p:sp>
        <p:nvSpPr>
          <p:cNvPr id="3" name="Shape 1"/>
          <p:cNvSpPr/>
          <p:nvPr/>
        </p:nvSpPr>
        <p:spPr>
          <a:xfrm>
            <a:off x="457200" y="914400"/>
            <a:ext cx="8229600" cy="3474720"/>
          </a:xfrm>
          <a:prstGeom prst="rect">
            <a:avLst/>
          </a:prstGeom>
          <a:solidFill>
            <a:srgbClr val="F0F9F7"/>
          </a:solidFill>
          <a:ln/>
        </p:spPr>
        <p:txBody>
          <a:bodyPr/>
          <a:lstStyle/>
          <a:p>
            <a:endParaRPr lang="en-US"/>
          </a:p>
        </p:txBody>
      </p:sp>
      <p:sp>
        <p:nvSpPr>
          <p:cNvPr id="4" name="Text 2"/>
          <p:cNvSpPr/>
          <p:nvPr/>
        </p:nvSpPr>
        <p:spPr>
          <a:xfrm>
            <a:off x="640080" y="1005840"/>
            <a:ext cx="3840480" cy="320040"/>
          </a:xfrm>
          <a:prstGeom prst="rect">
            <a:avLst/>
          </a:prstGeom>
          <a:noFill/>
          <a:ln/>
        </p:spPr>
        <p:txBody>
          <a:bodyPr wrap="square" rtlCol="0" anchor="ctr"/>
          <a:lstStyle/>
          <a:p>
            <a:pPr marL="0" indent="0">
              <a:buNone/>
            </a:pPr>
            <a:r>
              <a:rPr lang="en-US" sz="1600" b="1" dirty="0">
                <a:solidFill>
                  <a:srgbClr val="028090"/>
                </a:solidFill>
                <a:latin typeface="Calibri" pitchFamily="34" charset="0"/>
                <a:ea typeface="Calibri" pitchFamily="34" charset="-122"/>
                <a:cs typeface="Calibri" pitchFamily="34" charset="-120"/>
              </a:rPr>
              <a:t>What Is BPC-157?</a:t>
            </a:r>
            <a:endParaRPr lang="en-US" sz="1600" dirty="0"/>
          </a:p>
        </p:txBody>
      </p:sp>
      <p:sp>
        <p:nvSpPr>
          <p:cNvPr id="5" name="Text 3"/>
          <p:cNvSpPr/>
          <p:nvPr/>
        </p:nvSpPr>
        <p:spPr>
          <a:xfrm>
            <a:off x="640080" y="1371600"/>
            <a:ext cx="3840480" cy="914400"/>
          </a:xfrm>
          <a:prstGeom prst="rect">
            <a:avLst/>
          </a:prstGeom>
          <a:noFill/>
          <a:ln/>
        </p:spPr>
        <p:txBody>
          <a:bodyPr wrap="square" rtlCol="0" anchor="ctr"/>
          <a:lstStyle/>
          <a:p>
            <a:pPr marL="0" indent="0">
              <a:buNone/>
            </a:pPr>
            <a:r>
              <a:rPr lang="en-US" sz="1200" dirty="0">
                <a:solidFill>
                  <a:srgbClr val="1E3A5F"/>
                </a:solidFill>
                <a:latin typeface="Calibri" pitchFamily="34" charset="0"/>
                <a:ea typeface="Calibri" pitchFamily="34" charset="-122"/>
                <a:cs typeface="Calibri" pitchFamily="34" charset="-120"/>
              </a:rPr>
              <a:t>BPC-157 (Body Protection Compound-157) is a 15-amino acid peptide derived from human gastric juice that naturally helps maintain healthy tissues and organs. It has been studied since 1993 with over 190 published research papers.</a:t>
            </a:r>
            <a:endParaRPr lang="en-US" sz="1200" dirty="0"/>
          </a:p>
        </p:txBody>
      </p:sp>
      <p:sp>
        <p:nvSpPr>
          <p:cNvPr id="6" name="Text 4"/>
          <p:cNvSpPr/>
          <p:nvPr/>
        </p:nvSpPr>
        <p:spPr>
          <a:xfrm>
            <a:off x="640080" y="2286000"/>
            <a:ext cx="3840480" cy="320040"/>
          </a:xfrm>
          <a:prstGeom prst="rect">
            <a:avLst/>
          </a:prstGeom>
          <a:noFill/>
          <a:ln/>
        </p:spPr>
        <p:txBody>
          <a:bodyPr wrap="square" rtlCol="0" anchor="ctr"/>
          <a:lstStyle/>
          <a:p>
            <a:pPr marL="0" indent="0">
              <a:buNone/>
            </a:pPr>
            <a:r>
              <a:rPr lang="en-US" sz="1400" b="1" dirty="0">
                <a:solidFill>
                  <a:srgbClr val="028090"/>
                </a:solidFill>
                <a:latin typeface="Calibri" pitchFamily="34" charset="0"/>
                <a:ea typeface="Calibri" pitchFamily="34" charset="-122"/>
                <a:cs typeface="Calibri" pitchFamily="34" charset="-120"/>
              </a:rPr>
              <a:t>Research Findings (36+ Studies, 1993-2024):</a:t>
            </a:r>
            <a:endParaRPr lang="en-US" sz="1400" dirty="0"/>
          </a:p>
        </p:txBody>
      </p:sp>
      <p:sp>
        <p:nvSpPr>
          <p:cNvPr id="7" name="Text 5"/>
          <p:cNvSpPr/>
          <p:nvPr/>
        </p:nvSpPr>
        <p:spPr>
          <a:xfrm>
            <a:off x="640080" y="2651760"/>
            <a:ext cx="3840480" cy="1280160"/>
          </a:xfrm>
          <a:prstGeom prst="rect">
            <a:avLst/>
          </a:prstGeom>
          <a:noFill/>
          <a:ln/>
        </p:spPr>
        <p:txBody>
          <a:bodyPr wrap="square" rtlCol="0" anchor="ctr"/>
          <a:lstStyle/>
          <a:p>
            <a:pPr marL="342900" indent="-342900">
              <a:buSzPct val="100000"/>
              <a:buChar char="•"/>
            </a:pPr>
            <a:r>
              <a:rPr lang="en-US" sz="1100" dirty="0">
                <a:solidFill>
                  <a:srgbClr val="1E3A5F"/>
                </a:solidFill>
                <a:latin typeface="Calibri" pitchFamily="34" charset="0"/>
                <a:ea typeface="Calibri" pitchFamily="34" charset="-122"/>
                <a:cs typeface="Calibri" pitchFamily="34" charset="-120"/>
              </a:rPr>
              <a:t>Promotes healing of muscles, tendons, ligaments, and bones</a:t>
            </a:r>
            <a:endParaRPr lang="en-US" sz="1100" dirty="0"/>
          </a:p>
          <a:p>
            <a:pPr marL="342900" indent="-342900">
              <a:buSzPct val="100000"/>
              <a:buChar char="•"/>
            </a:pPr>
            <a:r>
              <a:rPr lang="en-US" sz="1100" dirty="0">
                <a:solidFill>
                  <a:srgbClr val="1E3A5F"/>
                </a:solidFill>
                <a:latin typeface="Calibri" pitchFamily="34" charset="0"/>
                <a:ea typeface="Calibri" pitchFamily="34" charset="-122"/>
                <a:cs typeface="Calibri" pitchFamily="34" charset="-120"/>
              </a:rPr>
              <a:t>Boosts growth factors and reduces inflammation</a:t>
            </a:r>
            <a:endParaRPr lang="en-US" sz="1100" dirty="0"/>
          </a:p>
          <a:p>
            <a:pPr marL="342900" indent="-342900">
              <a:buSzPct val="100000"/>
              <a:buChar char="•"/>
            </a:pPr>
            <a:r>
              <a:rPr lang="en-US" sz="1100" dirty="0">
                <a:solidFill>
                  <a:srgbClr val="1E3A5F"/>
                </a:solidFill>
                <a:latin typeface="Calibri" pitchFamily="34" charset="0"/>
                <a:ea typeface="Calibri" pitchFamily="34" charset="-122"/>
                <a:cs typeface="Calibri" pitchFamily="34" charset="-120"/>
              </a:rPr>
              <a:t>Cytoprotective and neuroprotective properties</a:t>
            </a:r>
            <a:endParaRPr lang="en-US" sz="1100" dirty="0"/>
          </a:p>
          <a:p>
            <a:pPr marL="342900" indent="-342900">
              <a:buSzPct val="100000"/>
              <a:buChar char="•"/>
            </a:pPr>
            <a:r>
              <a:rPr lang="en-US" sz="1100" dirty="0">
                <a:solidFill>
                  <a:srgbClr val="1E3A5F"/>
                </a:solidFill>
                <a:latin typeface="Calibri" pitchFamily="34" charset="0"/>
                <a:ea typeface="Calibri" pitchFamily="34" charset="-122"/>
                <a:cs typeface="Calibri" pitchFamily="34" charset="-120"/>
              </a:rPr>
              <a:t>No lethal dose identified in animal studies</a:t>
            </a:r>
            <a:endParaRPr lang="en-US" sz="1100" dirty="0"/>
          </a:p>
        </p:txBody>
      </p:sp>
      <p:sp>
        <p:nvSpPr>
          <p:cNvPr id="8" name="Text 6"/>
          <p:cNvSpPr/>
          <p:nvPr/>
        </p:nvSpPr>
        <p:spPr>
          <a:xfrm>
            <a:off x="4754880" y="1005840"/>
            <a:ext cx="3840480" cy="320040"/>
          </a:xfrm>
          <a:prstGeom prst="rect">
            <a:avLst/>
          </a:prstGeom>
          <a:noFill/>
          <a:ln/>
        </p:spPr>
        <p:txBody>
          <a:bodyPr wrap="square" rtlCol="0" anchor="ctr"/>
          <a:lstStyle/>
          <a:p>
            <a:pPr marL="0" indent="0">
              <a:buNone/>
            </a:pPr>
            <a:r>
              <a:rPr lang="en-US" sz="1600" b="1" dirty="0">
                <a:solidFill>
                  <a:srgbClr val="00A896"/>
                </a:solidFill>
                <a:latin typeface="Calibri" pitchFamily="34" charset="0"/>
                <a:ea typeface="Calibri" pitchFamily="34" charset="-122"/>
                <a:cs typeface="Calibri" pitchFamily="34" charset="-120"/>
              </a:rPr>
              <a:t>Human Data (Emerging):</a:t>
            </a:r>
            <a:endParaRPr lang="en-US" sz="1600" dirty="0"/>
          </a:p>
        </p:txBody>
      </p:sp>
      <p:sp>
        <p:nvSpPr>
          <p:cNvPr id="9" name="Text 7"/>
          <p:cNvSpPr/>
          <p:nvPr/>
        </p:nvSpPr>
        <p:spPr>
          <a:xfrm>
            <a:off x="4754880" y="1371600"/>
            <a:ext cx="3840480" cy="1645920"/>
          </a:xfrm>
          <a:prstGeom prst="rect">
            <a:avLst/>
          </a:prstGeom>
          <a:noFill/>
          <a:ln/>
        </p:spPr>
        <p:txBody>
          <a:bodyPr wrap="square" rtlCol="0" anchor="ctr"/>
          <a:lstStyle/>
          <a:p>
            <a:pPr marL="342900" indent="-342900">
              <a:buSzPct val="100000"/>
              <a:buChar char="•"/>
            </a:pPr>
            <a:r>
              <a:rPr lang="en-US" sz="1100" dirty="0">
                <a:solidFill>
                  <a:srgbClr val="1E3A5F"/>
                </a:solidFill>
                <a:latin typeface="Calibri" pitchFamily="34" charset="0"/>
                <a:ea typeface="Calibri" pitchFamily="34" charset="-122"/>
                <a:cs typeface="Calibri" pitchFamily="34" charset="-120"/>
              </a:rPr>
              <a:t>Pilot study: 7 of 12 patients with chronic knee pain experienced relief lasting 6+ months after single injection</a:t>
            </a:r>
            <a:endParaRPr lang="en-US" sz="1100" dirty="0"/>
          </a:p>
          <a:p>
            <a:pPr marL="342900" indent="-342900">
              <a:buSzPct val="100000"/>
              <a:buChar char="•"/>
            </a:pPr>
            <a:r>
              <a:rPr lang="en-US" sz="1100" dirty="0">
                <a:solidFill>
                  <a:srgbClr val="1E3A5F"/>
                </a:solidFill>
                <a:latin typeface="Calibri" pitchFamily="34" charset="0"/>
                <a:ea typeface="Calibri" pitchFamily="34" charset="-122"/>
                <a:cs typeface="Calibri" pitchFamily="34" charset="-120"/>
              </a:rPr>
              <a:t>2025 IV infusion study showed no adverse effects on cardiac, hepatic, renal, thyroid, or glucose biomarkers at 10-20mg doses</a:t>
            </a:r>
            <a:endParaRPr lang="en-US" sz="1100" dirty="0"/>
          </a:p>
          <a:p>
            <a:pPr marL="342900" indent="-342900">
              <a:buSzPct val="100000"/>
              <a:buChar char="•"/>
            </a:pPr>
            <a:r>
              <a:rPr lang="en-US" sz="1100" dirty="0">
                <a:solidFill>
                  <a:srgbClr val="1E3A5F"/>
                </a:solidFill>
                <a:latin typeface="Calibri" pitchFamily="34" charset="0"/>
                <a:ea typeface="Calibri" pitchFamily="34" charset="-122"/>
                <a:cs typeface="Calibri" pitchFamily="34" charset="-120"/>
              </a:rPr>
              <a:t>Well-tolerated with no identified toxic, teratogenic, or anaphylactic effects in preclinical studies</a:t>
            </a:r>
            <a:endParaRPr lang="en-US" sz="1100" dirty="0"/>
          </a:p>
        </p:txBody>
      </p:sp>
      <p:sp>
        <p:nvSpPr>
          <p:cNvPr id="10" name="Shape 8"/>
          <p:cNvSpPr/>
          <p:nvPr/>
        </p:nvSpPr>
        <p:spPr>
          <a:xfrm>
            <a:off x="4754880" y="3108960"/>
            <a:ext cx="3840480" cy="1188720"/>
          </a:xfrm>
          <a:prstGeom prst="rect">
            <a:avLst/>
          </a:prstGeom>
          <a:solidFill>
            <a:srgbClr val="D4A574"/>
          </a:solidFill>
          <a:ln w="12700">
            <a:solidFill>
              <a:srgbClr val="333333"/>
            </a:solidFill>
            <a:prstDash val="solid"/>
          </a:ln>
        </p:spPr>
        <p:txBody>
          <a:bodyPr/>
          <a:lstStyle/>
          <a:p>
            <a:endParaRPr lang="en-US"/>
          </a:p>
        </p:txBody>
      </p:sp>
      <p:sp>
        <p:nvSpPr>
          <p:cNvPr id="11" name="Text 9"/>
          <p:cNvSpPr/>
          <p:nvPr/>
        </p:nvSpPr>
        <p:spPr>
          <a:xfrm>
            <a:off x="4846320" y="3200400"/>
            <a:ext cx="3657600" cy="274320"/>
          </a:xfrm>
          <a:prstGeom prst="rect">
            <a:avLst/>
          </a:prstGeom>
          <a:noFill/>
          <a:ln/>
        </p:spPr>
        <p:txBody>
          <a:bodyPr wrap="square" rtlCol="0" anchor="ctr"/>
          <a:lstStyle/>
          <a:p>
            <a:pPr marL="0" indent="0">
              <a:buNone/>
            </a:pPr>
            <a:r>
              <a:rPr lang="en-US" sz="1300" b="1" dirty="0">
                <a:solidFill>
                  <a:srgbClr val="1E3A5F"/>
                </a:solidFill>
                <a:latin typeface="Calibri" pitchFamily="34" charset="0"/>
                <a:ea typeface="Calibri" pitchFamily="34" charset="-122"/>
                <a:cs typeface="Calibri" pitchFamily="34" charset="-120"/>
              </a:rPr>
              <a:t>The Challenge:</a:t>
            </a:r>
            <a:endParaRPr lang="en-US" sz="1300" dirty="0"/>
          </a:p>
        </p:txBody>
      </p:sp>
      <p:sp>
        <p:nvSpPr>
          <p:cNvPr id="12" name="Text 10"/>
          <p:cNvSpPr/>
          <p:nvPr/>
        </p:nvSpPr>
        <p:spPr>
          <a:xfrm>
            <a:off x="4846320" y="3474720"/>
            <a:ext cx="3657600" cy="777240"/>
          </a:xfrm>
          <a:prstGeom prst="rect">
            <a:avLst/>
          </a:prstGeom>
          <a:noFill/>
          <a:ln/>
        </p:spPr>
        <p:txBody>
          <a:bodyPr wrap="square" rtlCol="0" anchor="ctr"/>
          <a:lstStyle/>
          <a:p>
            <a:pPr marL="0" indent="0">
              <a:buNone/>
            </a:pPr>
            <a:r>
              <a:rPr lang="en-US" sz="1000" dirty="0">
                <a:solidFill>
                  <a:srgbClr val="1E3A5F"/>
                </a:solidFill>
                <a:latin typeface="Calibri" pitchFamily="34" charset="0"/>
                <a:ea typeface="Calibri" pitchFamily="34" charset="-122"/>
                <a:cs typeface="Calibri" pitchFamily="34" charset="-120"/>
              </a:rPr>
              <a:t>Despite 30+ years of research showing promise and safety, BPC-157 remains unapproved by the FDA and has been restricted from compounding pharmacies, limiting patient access to a potentially beneficial therapy.</a:t>
            </a:r>
            <a:endParaRPr lang="en-US" sz="1000" dirty="0"/>
          </a:p>
        </p:txBody>
      </p:sp>
      <p:sp>
        <p:nvSpPr>
          <p:cNvPr id="13" name="Text 11"/>
          <p:cNvSpPr/>
          <p:nvPr/>
        </p:nvSpPr>
        <p:spPr>
          <a:xfrm>
            <a:off x="457200" y="4754880"/>
            <a:ext cx="8229600" cy="274320"/>
          </a:xfrm>
          <a:prstGeom prst="rect">
            <a:avLst/>
          </a:prstGeom>
          <a:noFill/>
          <a:ln/>
        </p:spPr>
        <p:txBody>
          <a:bodyPr wrap="square" rtlCol="0" anchor="ctr"/>
          <a:lstStyle/>
          <a:p>
            <a:pPr marL="0" indent="0">
              <a:buNone/>
            </a:pPr>
            <a:r>
              <a:rPr lang="en-US" sz="900" i="1" dirty="0">
                <a:solidFill>
                  <a:srgbClr val="666666"/>
                </a:solidFill>
                <a:latin typeface="Calibri" pitchFamily="34" charset="0"/>
                <a:ea typeface="Calibri" pitchFamily="34" charset="-122"/>
                <a:cs typeface="Calibri" pitchFamily="34" charset="-120"/>
              </a:rPr>
              <a:t>Sources: HSS Journal (2025); PMC/NIH systematic reviews; Wikipedia/BPC-157; MDPI Pharmaceuticals (2025)</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E3A5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640080"/>
          </a:xfrm>
          <a:prstGeom prst="rect">
            <a:avLst/>
          </a:prstGeom>
          <a:noFill/>
          <a:ln/>
        </p:spPr>
        <p:txBody>
          <a:bodyPr wrap="square" rtlCol="0" anchor="ctr"/>
          <a:lstStyle/>
          <a:p>
            <a:pPr marL="0" indent="0">
              <a:buNone/>
            </a:pPr>
            <a:r>
              <a:rPr lang="en-US" sz="3200" b="1" dirty="0">
                <a:solidFill>
                  <a:srgbClr val="FFFFFF"/>
                </a:solidFill>
                <a:latin typeface="Georgia" pitchFamily="34" charset="0"/>
                <a:ea typeface="Georgia" pitchFamily="34" charset="-122"/>
                <a:cs typeface="Georgia" pitchFamily="34" charset="-120"/>
              </a:rPr>
              <a:t>The Threats Facing Our Industry</a:t>
            </a:r>
            <a:endParaRPr lang="en-US" sz="3200" dirty="0"/>
          </a:p>
        </p:txBody>
      </p:sp>
      <p:sp>
        <p:nvSpPr>
          <p:cNvPr id="3" name="Shape 1"/>
          <p:cNvSpPr/>
          <p:nvPr/>
        </p:nvSpPr>
        <p:spPr>
          <a:xfrm>
            <a:off x="457200" y="1005840"/>
            <a:ext cx="3931920" cy="3474720"/>
          </a:xfrm>
          <a:prstGeom prst="rect">
            <a:avLst/>
          </a:prstGeom>
          <a:solidFill>
            <a:srgbClr val="C73E3A"/>
          </a:solidFill>
          <a:ln/>
        </p:spPr>
        <p:txBody>
          <a:bodyPr/>
          <a:lstStyle/>
          <a:p>
            <a:endParaRPr lang="en-US"/>
          </a:p>
        </p:txBody>
      </p:sp>
      <p:sp>
        <p:nvSpPr>
          <p:cNvPr id="4" name="Text 2"/>
          <p:cNvSpPr/>
          <p:nvPr/>
        </p:nvSpPr>
        <p:spPr>
          <a:xfrm>
            <a:off x="548640" y="1097280"/>
            <a:ext cx="3749040" cy="365760"/>
          </a:xfrm>
          <a:prstGeom prst="rect">
            <a:avLst/>
          </a:prstGeom>
          <a:noFill/>
          <a:ln/>
        </p:spPr>
        <p:txBody>
          <a:bodyPr wrap="square"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Regulatory Overreach</a:t>
            </a:r>
            <a:endParaRPr lang="en-US" sz="1600" dirty="0"/>
          </a:p>
        </p:txBody>
      </p:sp>
      <p:sp>
        <p:nvSpPr>
          <p:cNvPr id="5" name="Text 3"/>
          <p:cNvSpPr/>
          <p:nvPr/>
        </p:nvSpPr>
        <p:spPr>
          <a:xfrm>
            <a:off x="548640" y="1508760"/>
            <a:ext cx="3749040" cy="2743200"/>
          </a:xfrm>
          <a:prstGeom prst="rect">
            <a:avLst/>
          </a:prstGeom>
          <a:noFill/>
          <a:ln/>
        </p:spPr>
        <p:txBody>
          <a:bodyPr wrap="square" rtlCol="0" anchor="ctr"/>
          <a:lstStyle/>
          <a:p>
            <a:pPr marL="342900" indent="-342900">
              <a:buSzPct val="100000"/>
              <a:buChar char="•"/>
            </a:pPr>
            <a:r>
              <a:rPr lang="en-US" sz="1100" dirty="0">
                <a:solidFill>
                  <a:srgbClr val="FFFFFF"/>
                </a:solidFill>
                <a:latin typeface="Calibri" pitchFamily="34" charset="0"/>
                <a:ea typeface="Calibri" pitchFamily="34" charset="-122"/>
                <a:cs typeface="Calibri" pitchFamily="34" charset="-120"/>
              </a:rPr>
              <a:t>17 peptides banned from compounding pharmacies (Oct 2023 - Dec 2024)</a:t>
            </a:r>
            <a:endParaRPr lang="en-US" sz="1100" dirty="0"/>
          </a:p>
          <a:p>
            <a:pPr marL="342900" indent="-342900">
              <a:buSzPct val="100000"/>
              <a:buChar char="•"/>
            </a:pPr>
            <a:r>
              <a:rPr lang="en-US" sz="1100" dirty="0">
                <a:solidFill>
                  <a:srgbClr val="FFFFFF"/>
                </a:solidFill>
                <a:latin typeface="Calibri" pitchFamily="34" charset="0"/>
                <a:ea typeface="Calibri" pitchFamily="34" charset="-122"/>
                <a:cs typeface="Calibri" pitchFamily="34" charset="-120"/>
              </a:rPr>
              <a:t>FDA bypassed proper advisory process, making rules without public input</a:t>
            </a:r>
            <a:endParaRPr lang="en-US" sz="1100" dirty="0"/>
          </a:p>
          <a:p>
            <a:pPr marL="342900" indent="-342900">
              <a:buSzPct val="100000"/>
              <a:buChar char="•"/>
            </a:pPr>
            <a:r>
              <a:rPr lang="en-US" sz="1100" dirty="0">
                <a:solidFill>
                  <a:srgbClr val="FFFFFF"/>
                </a:solidFill>
                <a:latin typeface="Calibri" pitchFamily="34" charset="0"/>
                <a:ea typeface="Calibri" pitchFamily="34" charset="-122"/>
                <a:cs typeface="Calibri" pitchFamily="34" charset="-120"/>
              </a:rPr>
              <a:t>Alliance for Pharmacy Compounding: "'Trust us' is not sufficient explanation"</a:t>
            </a:r>
            <a:endParaRPr lang="en-US" sz="1100" dirty="0"/>
          </a:p>
          <a:p>
            <a:pPr marL="342900" indent="-342900">
              <a:buSzPct val="100000"/>
              <a:buChar char="•"/>
            </a:pPr>
            <a:r>
              <a:rPr lang="en-US" sz="1100" dirty="0">
                <a:solidFill>
                  <a:srgbClr val="FFFFFF"/>
                </a:solidFill>
                <a:latin typeface="Calibri" pitchFamily="34" charset="0"/>
                <a:ea typeface="Calibri" pitchFamily="34" charset="-122"/>
                <a:cs typeface="Calibri" pitchFamily="34" charset="-120"/>
              </a:rPr>
              <a:t>Limited enforcement discretion driving patients to unsafe grey markets</a:t>
            </a:r>
            <a:endParaRPr lang="en-US" sz="1100" dirty="0"/>
          </a:p>
          <a:p>
            <a:pPr marL="342900" indent="-342900">
              <a:buSzPct val="100000"/>
              <a:buChar char="•"/>
            </a:pPr>
            <a:r>
              <a:rPr lang="en-US" sz="1100" dirty="0">
                <a:solidFill>
                  <a:srgbClr val="FFFFFF"/>
                </a:solidFill>
                <a:latin typeface="Calibri" pitchFamily="34" charset="0"/>
                <a:ea typeface="Calibri" pitchFamily="34" charset="-122"/>
                <a:cs typeface="Calibri" pitchFamily="34" charset="-120"/>
              </a:rPr>
              <a:t>New FDA guidance (Jan 2025) further limits compounding options</a:t>
            </a:r>
            <a:endParaRPr lang="en-US" sz="1100" dirty="0"/>
          </a:p>
        </p:txBody>
      </p:sp>
      <p:sp>
        <p:nvSpPr>
          <p:cNvPr id="6" name="Shape 4"/>
          <p:cNvSpPr/>
          <p:nvPr/>
        </p:nvSpPr>
        <p:spPr>
          <a:xfrm>
            <a:off x="4754880" y="1005840"/>
            <a:ext cx="3931920" cy="3474720"/>
          </a:xfrm>
          <a:prstGeom prst="rect">
            <a:avLst/>
          </a:prstGeom>
          <a:solidFill>
            <a:srgbClr val="D4A574"/>
          </a:solidFill>
          <a:ln/>
        </p:spPr>
        <p:txBody>
          <a:bodyPr/>
          <a:lstStyle/>
          <a:p>
            <a:endParaRPr lang="en-US"/>
          </a:p>
        </p:txBody>
      </p:sp>
      <p:sp>
        <p:nvSpPr>
          <p:cNvPr id="7" name="Text 5"/>
          <p:cNvSpPr/>
          <p:nvPr/>
        </p:nvSpPr>
        <p:spPr>
          <a:xfrm>
            <a:off x="4846320" y="1097280"/>
            <a:ext cx="3749040" cy="365760"/>
          </a:xfrm>
          <a:prstGeom prst="rect">
            <a:avLst/>
          </a:prstGeom>
          <a:noFill/>
          <a:ln/>
        </p:spPr>
        <p:txBody>
          <a:bodyPr wrap="square" rtlCol="0" anchor="ctr"/>
          <a:lstStyle/>
          <a:p>
            <a:pPr marL="0" indent="0">
              <a:buNone/>
            </a:pPr>
            <a:r>
              <a:rPr lang="en-US" sz="1600" b="1" dirty="0">
                <a:solidFill>
                  <a:srgbClr val="1E3A5F"/>
                </a:solidFill>
                <a:latin typeface="Calibri" pitchFamily="34" charset="0"/>
                <a:ea typeface="Calibri" pitchFamily="34" charset="-122"/>
                <a:cs typeface="Calibri" pitchFamily="34" charset="-120"/>
              </a:rPr>
              <a:t>Big Pharma Interests</a:t>
            </a:r>
            <a:endParaRPr lang="en-US" sz="1600" dirty="0"/>
          </a:p>
        </p:txBody>
      </p:sp>
      <p:sp>
        <p:nvSpPr>
          <p:cNvPr id="8" name="Text 6"/>
          <p:cNvSpPr/>
          <p:nvPr/>
        </p:nvSpPr>
        <p:spPr>
          <a:xfrm>
            <a:off x="4846320" y="1508760"/>
            <a:ext cx="3749040" cy="2743200"/>
          </a:xfrm>
          <a:prstGeom prst="rect">
            <a:avLst/>
          </a:prstGeom>
          <a:noFill/>
          <a:ln/>
        </p:spPr>
        <p:txBody>
          <a:bodyPr wrap="square" rtlCol="0" anchor="ctr"/>
          <a:lstStyle/>
          <a:p>
            <a:pPr marL="342900" indent="-342900">
              <a:buSzPct val="100000"/>
              <a:buChar char="•"/>
            </a:pPr>
            <a:r>
              <a:rPr lang="en-US" sz="1100" dirty="0">
                <a:solidFill>
                  <a:srgbClr val="1E3A5F"/>
                </a:solidFill>
                <a:latin typeface="Calibri" pitchFamily="34" charset="0"/>
                <a:ea typeface="Calibri" pitchFamily="34" charset="-122"/>
                <a:cs typeface="Calibri" pitchFamily="34" charset="-120"/>
              </a:rPr>
              <a:t>Eli Lilly &amp; Novo Nordisk control 90% of GLP-1 market</a:t>
            </a:r>
            <a:endParaRPr lang="en-US" sz="1100" dirty="0"/>
          </a:p>
          <a:p>
            <a:pPr marL="342900" indent="-342900">
              <a:buSzPct val="100000"/>
              <a:buChar char="•"/>
            </a:pPr>
            <a:r>
              <a:rPr lang="en-US" sz="1100" dirty="0">
                <a:solidFill>
                  <a:srgbClr val="1E3A5F"/>
                </a:solidFill>
                <a:latin typeface="Calibri" pitchFamily="34" charset="0"/>
                <a:ea typeface="Calibri" pitchFamily="34" charset="-122"/>
                <a:cs typeface="Calibri" pitchFamily="34" charset="-120"/>
              </a:rPr>
              <a:t>Antitrust lawsuit filed Jan 2026: Strive Compounding alleges coordinated suppression of competition</a:t>
            </a:r>
            <a:endParaRPr lang="en-US" sz="1100" dirty="0"/>
          </a:p>
          <a:p>
            <a:pPr marL="342900" indent="-342900">
              <a:buSzPct val="100000"/>
              <a:buChar char="•"/>
            </a:pPr>
            <a:r>
              <a:rPr lang="en-US" sz="1100" dirty="0">
                <a:solidFill>
                  <a:srgbClr val="1E3A5F"/>
                </a:solidFill>
                <a:latin typeface="Calibri" pitchFamily="34" charset="0"/>
                <a:ea typeface="Calibri" pitchFamily="34" charset="-122"/>
                <a:cs typeface="Calibri" pitchFamily="34" charset="-120"/>
              </a:rPr>
              <a:t>Exclusive telehealth agreements bar partnerships with compounders</a:t>
            </a:r>
            <a:endParaRPr lang="en-US" sz="1100" dirty="0"/>
          </a:p>
          <a:p>
            <a:pPr marL="342900" indent="-342900">
              <a:buSzPct val="100000"/>
              <a:buChar char="•"/>
            </a:pPr>
            <a:r>
              <a:rPr lang="en-US" sz="1100" dirty="0">
                <a:solidFill>
                  <a:srgbClr val="1E3A5F"/>
                </a:solidFill>
                <a:latin typeface="Calibri" pitchFamily="34" charset="0"/>
                <a:ea typeface="Calibri" pitchFamily="34" charset="-122"/>
                <a:cs typeface="Calibri" pitchFamily="34" charset="-120"/>
              </a:rPr>
              <a:t>Public disparagement campaigns calling lawful compounding "illegal"</a:t>
            </a:r>
            <a:endParaRPr lang="en-US" sz="1100" dirty="0"/>
          </a:p>
          <a:p>
            <a:pPr marL="342900" indent="-342900">
              <a:buSzPct val="100000"/>
              <a:buChar char="•"/>
            </a:pPr>
            <a:r>
              <a:rPr lang="en-US" sz="1100" dirty="0">
                <a:solidFill>
                  <a:srgbClr val="1E3A5F"/>
                </a:solidFill>
                <a:latin typeface="Calibri" pitchFamily="34" charset="0"/>
                <a:ea typeface="Calibri" pitchFamily="34" charset="-122"/>
                <a:cs typeface="Calibri" pitchFamily="34" charset="-120"/>
              </a:rPr>
              <a:t>Novo Nordisk estimated 1.5M patients using compounded GLP-1s</a:t>
            </a:r>
            <a:endParaRPr lang="en-US" sz="1100" dirty="0"/>
          </a:p>
        </p:txBody>
      </p:sp>
      <p:sp>
        <p:nvSpPr>
          <p:cNvPr id="9" name="Text 7"/>
          <p:cNvSpPr/>
          <p:nvPr/>
        </p:nvSpPr>
        <p:spPr>
          <a:xfrm>
            <a:off x="457200" y="4754880"/>
            <a:ext cx="8229600" cy="274320"/>
          </a:xfrm>
          <a:prstGeom prst="rect">
            <a:avLst/>
          </a:prstGeom>
          <a:noFill/>
          <a:ln/>
        </p:spPr>
        <p:txBody>
          <a:bodyPr wrap="square" rtlCol="0" anchor="ctr"/>
          <a:lstStyle/>
          <a:p>
            <a:pPr marL="0" indent="0">
              <a:buNone/>
            </a:pPr>
            <a:r>
              <a:rPr lang="en-US" sz="900" i="1" dirty="0">
                <a:solidFill>
                  <a:srgbClr val="00A896"/>
                </a:solidFill>
                <a:latin typeface="Calibri" pitchFamily="34" charset="0"/>
                <a:ea typeface="Calibri" pitchFamily="34" charset="-122"/>
                <a:cs typeface="Calibri" pitchFamily="34" charset="-120"/>
              </a:rPr>
              <a:t>Sources: FDA Bulk Drug Substances list; Strive v. Eli Lilly &amp; Novo Nordisk (Jan 2026); STAT News; Safe Harbor Group</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640080"/>
          </a:xfrm>
          <a:prstGeom prst="rect">
            <a:avLst/>
          </a:prstGeom>
          <a:noFill/>
          <a:ln/>
        </p:spPr>
        <p:txBody>
          <a:bodyPr wrap="square" rtlCol="0" anchor="ctr"/>
          <a:lstStyle/>
          <a:p>
            <a:pPr marL="0" indent="0">
              <a:buNone/>
            </a:pPr>
            <a:r>
              <a:rPr lang="en-US" sz="3000" b="1" dirty="0">
                <a:solidFill>
                  <a:srgbClr val="1E3A5F"/>
                </a:solidFill>
                <a:latin typeface="Georgia" pitchFamily="34" charset="0"/>
                <a:ea typeface="Georgia" pitchFamily="34" charset="-122"/>
                <a:cs typeface="Georgia" pitchFamily="34" charset="-120"/>
              </a:rPr>
              <a:t>Follow the Money: Who Benefits from Restriction?</a:t>
            </a:r>
            <a:endParaRPr lang="en-US" sz="3000" dirty="0"/>
          </a:p>
        </p:txBody>
      </p:sp>
      <p:sp>
        <p:nvSpPr>
          <p:cNvPr id="3" name="Shape 1"/>
          <p:cNvSpPr/>
          <p:nvPr/>
        </p:nvSpPr>
        <p:spPr>
          <a:xfrm>
            <a:off x="457200" y="1005840"/>
            <a:ext cx="3931920" cy="2011680"/>
          </a:xfrm>
          <a:prstGeom prst="rect">
            <a:avLst/>
          </a:prstGeom>
          <a:solidFill>
            <a:srgbClr val="F0F9F7"/>
          </a:solidFill>
          <a:ln w="25400">
            <a:solidFill>
              <a:srgbClr val="C73E3A"/>
            </a:solidFill>
            <a:prstDash val="solid"/>
          </a:ln>
        </p:spPr>
        <p:txBody>
          <a:bodyPr/>
          <a:lstStyle/>
          <a:p>
            <a:endParaRPr lang="en-US"/>
          </a:p>
        </p:txBody>
      </p:sp>
      <p:sp>
        <p:nvSpPr>
          <p:cNvPr id="4" name="Text 2"/>
          <p:cNvSpPr/>
          <p:nvPr/>
        </p:nvSpPr>
        <p:spPr>
          <a:xfrm>
            <a:off x="548640" y="1097280"/>
            <a:ext cx="3749040" cy="320040"/>
          </a:xfrm>
          <a:prstGeom prst="rect">
            <a:avLst/>
          </a:prstGeom>
          <a:noFill/>
          <a:ln/>
        </p:spPr>
        <p:txBody>
          <a:bodyPr wrap="square" rtlCol="0" anchor="ctr"/>
          <a:lstStyle/>
          <a:p>
            <a:pPr marL="0" indent="0">
              <a:buNone/>
            </a:pPr>
            <a:r>
              <a:rPr lang="en-US" sz="1400" b="1" dirty="0">
                <a:solidFill>
                  <a:srgbClr val="C73E3A"/>
                </a:solidFill>
                <a:latin typeface="Calibri" pitchFamily="34" charset="0"/>
                <a:ea typeface="Calibri" pitchFamily="34" charset="-122"/>
                <a:cs typeface="Calibri" pitchFamily="34" charset="-120"/>
              </a:rPr>
              <a:t>Major Pharmaceutical Companies</a:t>
            </a:r>
            <a:endParaRPr lang="en-US" sz="1400" dirty="0"/>
          </a:p>
        </p:txBody>
      </p:sp>
      <p:sp>
        <p:nvSpPr>
          <p:cNvPr id="5" name="Text 3"/>
          <p:cNvSpPr/>
          <p:nvPr/>
        </p:nvSpPr>
        <p:spPr>
          <a:xfrm>
            <a:off x="548640" y="1463040"/>
            <a:ext cx="3749040" cy="1371600"/>
          </a:xfrm>
          <a:prstGeom prst="rect">
            <a:avLst/>
          </a:prstGeom>
          <a:noFill/>
          <a:ln/>
        </p:spPr>
        <p:txBody>
          <a:bodyPr wrap="square" rtlCol="0" anchor="ctr"/>
          <a:lstStyle/>
          <a:p>
            <a:pPr marL="0" indent="0">
              <a:buNone/>
            </a:pPr>
            <a:r>
              <a:rPr lang="en-US" sz="1100" dirty="0">
                <a:solidFill>
                  <a:srgbClr val="1E3A5F"/>
                </a:solidFill>
                <a:latin typeface="Calibri" pitchFamily="34" charset="0"/>
                <a:ea typeface="Calibri" pitchFamily="34" charset="-122"/>
                <a:cs typeface="Calibri" pitchFamily="34" charset="-120"/>
              </a:rPr>
              <a:t>Large pharmaceutical companies have clear financial incentives to limit competition from affordable compounded alternatives. The GLP-1 market alone is projected to reach $95 billion by 2030. When compounded versions offered the same benefits at a fraction of the cost, major manufacturers took aggressive legal and lobbying action.</a:t>
            </a:r>
            <a:endParaRPr lang="en-US" sz="1100" dirty="0"/>
          </a:p>
        </p:txBody>
      </p:sp>
      <p:sp>
        <p:nvSpPr>
          <p:cNvPr id="6" name="Shape 4"/>
          <p:cNvSpPr/>
          <p:nvPr/>
        </p:nvSpPr>
        <p:spPr>
          <a:xfrm>
            <a:off x="4754880" y="1005840"/>
            <a:ext cx="3931920" cy="2011680"/>
          </a:xfrm>
          <a:prstGeom prst="rect">
            <a:avLst/>
          </a:prstGeom>
          <a:solidFill>
            <a:srgbClr val="F0F9F7"/>
          </a:solidFill>
          <a:ln w="25400">
            <a:solidFill>
              <a:srgbClr val="D4A574"/>
            </a:solidFill>
            <a:prstDash val="solid"/>
          </a:ln>
        </p:spPr>
        <p:txBody>
          <a:bodyPr/>
          <a:lstStyle/>
          <a:p>
            <a:endParaRPr lang="en-US"/>
          </a:p>
        </p:txBody>
      </p:sp>
      <p:sp>
        <p:nvSpPr>
          <p:cNvPr id="7" name="Text 5"/>
          <p:cNvSpPr/>
          <p:nvPr/>
        </p:nvSpPr>
        <p:spPr>
          <a:xfrm>
            <a:off x="4846320" y="1097280"/>
            <a:ext cx="3749040" cy="320040"/>
          </a:xfrm>
          <a:prstGeom prst="rect">
            <a:avLst/>
          </a:prstGeom>
          <a:noFill/>
          <a:ln/>
        </p:spPr>
        <p:txBody>
          <a:bodyPr wrap="square" rtlCol="0" anchor="ctr"/>
          <a:lstStyle/>
          <a:p>
            <a:pPr marL="0" indent="0">
              <a:buNone/>
            </a:pPr>
            <a:r>
              <a:rPr lang="en-US" sz="1400" b="1" dirty="0">
                <a:solidFill>
                  <a:srgbClr val="D4A574"/>
                </a:solidFill>
                <a:latin typeface="Calibri" pitchFamily="34" charset="0"/>
                <a:ea typeface="Calibri" pitchFamily="34" charset="-122"/>
                <a:cs typeface="Calibri" pitchFamily="34" charset="-120"/>
              </a:rPr>
              <a:t>Regulatory Capture Concerns</a:t>
            </a:r>
            <a:endParaRPr lang="en-US" sz="1400" dirty="0"/>
          </a:p>
        </p:txBody>
      </p:sp>
      <p:sp>
        <p:nvSpPr>
          <p:cNvPr id="8" name="Text 6"/>
          <p:cNvSpPr/>
          <p:nvPr/>
        </p:nvSpPr>
        <p:spPr>
          <a:xfrm>
            <a:off x="4846320" y="1463040"/>
            <a:ext cx="3749040" cy="1371600"/>
          </a:xfrm>
          <a:prstGeom prst="rect">
            <a:avLst/>
          </a:prstGeom>
          <a:noFill/>
          <a:ln/>
        </p:spPr>
        <p:txBody>
          <a:bodyPr wrap="square" rtlCol="0" anchor="ctr"/>
          <a:lstStyle/>
          <a:p>
            <a:pPr marL="0" indent="0">
              <a:buNone/>
            </a:pPr>
            <a:r>
              <a:rPr lang="en-US" sz="1100" dirty="0">
                <a:solidFill>
                  <a:srgbClr val="1E3A5F"/>
                </a:solidFill>
                <a:latin typeface="Calibri" pitchFamily="34" charset="0"/>
                <a:ea typeface="Calibri" pitchFamily="34" charset="-122"/>
                <a:cs typeface="Calibri" pitchFamily="34" charset="-120"/>
              </a:rPr>
              <a:t>Critics argue FDA actions often favor incumbent pharmaceutical companies over innovation. The Evexias lawsuit revealed FDA bypassed legally required advisory processes when banning peptides. The agency was forced to backtrack and reconvene public meetings, suggesting initial actions were premature.</a:t>
            </a:r>
            <a:endParaRPr lang="en-US" sz="1100" dirty="0"/>
          </a:p>
        </p:txBody>
      </p:sp>
      <p:sp>
        <p:nvSpPr>
          <p:cNvPr id="9" name="Shape 7"/>
          <p:cNvSpPr/>
          <p:nvPr/>
        </p:nvSpPr>
        <p:spPr>
          <a:xfrm>
            <a:off x="457200" y="3200400"/>
            <a:ext cx="8229600" cy="1280160"/>
          </a:xfrm>
          <a:prstGeom prst="rect">
            <a:avLst/>
          </a:prstGeom>
          <a:solidFill>
            <a:srgbClr val="028090"/>
          </a:solidFill>
          <a:ln/>
        </p:spPr>
        <p:txBody>
          <a:bodyPr/>
          <a:lstStyle/>
          <a:p>
            <a:endParaRPr lang="en-US"/>
          </a:p>
        </p:txBody>
      </p:sp>
      <p:sp>
        <p:nvSpPr>
          <p:cNvPr id="10" name="Text 8"/>
          <p:cNvSpPr/>
          <p:nvPr/>
        </p:nvSpPr>
        <p:spPr>
          <a:xfrm>
            <a:off x="548640" y="3291840"/>
            <a:ext cx="8046720" cy="320040"/>
          </a:xfrm>
          <a:prstGeom prst="rect">
            <a:avLst/>
          </a:prstGeom>
          <a:noFill/>
          <a:ln/>
        </p:spPr>
        <p:txBody>
          <a:bodyPr wrap="square"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The Human Cost</a:t>
            </a:r>
            <a:endParaRPr lang="en-US" sz="1500" dirty="0"/>
          </a:p>
        </p:txBody>
      </p:sp>
      <p:sp>
        <p:nvSpPr>
          <p:cNvPr id="11" name="Text 9"/>
          <p:cNvSpPr/>
          <p:nvPr/>
        </p:nvSpPr>
        <p:spPr>
          <a:xfrm>
            <a:off x="548640" y="3657600"/>
            <a:ext cx="8046720" cy="777240"/>
          </a:xfrm>
          <a:prstGeom prst="rect">
            <a:avLst/>
          </a:prstGeom>
          <a:noFill/>
          <a:ln/>
        </p:spPr>
        <p:txBody>
          <a:bodyPr wrap="square" rtlCol="0" anchor="ctr"/>
          <a:lstStyle/>
          <a:p>
            <a:pPr marL="0" indent="0">
              <a:buNone/>
            </a:pPr>
            <a:r>
              <a:rPr lang="en-US" sz="1200" dirty="0">
                <a:solidFill>
                  <a:srgbClr val="FFFFFF"/>
                </a:solidFill>
                <a:latin typeface="Calibri" pitchFamily="34" charset="0"/>
                <a:ea typeface="Calibri" pitchFamily="34" charset="-122"/>
                <a:cs typeface="Calibri" pitchFamily="34" charset="-120"/>
              </a:rPr>
              <a:t>When legitimate compounding access is restricted, patients don't simply stop seeking treatment. They're driven to unregulated online vendors, research chemical sites, or overseas sources. As Senator Tommy Tuberville noted in his July 2025 letter to HHS: "Restricting physician-guided compounding risks driving patients into unsafe markets." This creates real harm where thoughtful regulation could ensure safety.</a:t>
            </a:r>
            <a:endParaRPr lang="en-US" sz="1200" dirty="0"/>
          </a:p>
        </p:txBody>
      </p:sp>
      <p:sp>
        <p:nvSpPr>
          <p:cNvPr id="12" name="Text 10"/>
          <p:cNvSpPr/>
          <p:nvPr/>
        </p:nvSpPr>
        <p:spPr>
          <a:xfrm>
            <a:off x="457200" y="4754880"/>
            <a:ext cx="8229600" cy="274320"/>
          </a:xfrm>
          <a:prstGeom prst="rect">
            <a:avLst/>
          </a:prstGeom>
          <a:noFill/>
          <a:ln/>
        </p:spPr>
        <p:txBody>
          <a:bodyPr wrap="square" rtlCol="0" anchor="ctr"/>
          <a:lstStyle/>
          <a:p>
            <a:pPr marL="0" indent="0">
              <a:buNone/>
            </a:pPr>
            <a:r>
              <a:rPr lang="en-US" sz="900" i="1" dirty="0">
                <a:solidFill>
                  <a:srgbClr val="666666"/>
                </a:solidFill>
                <a:latin typeface="Calibri" pitchFamily="34" charset="0"/>
                <a:ea typeface="Calibri" pitchFamily="34" charset="-122"/>
                <a:cs typeface="Calibri" pitchFamily="34" charset="-120"/>
              </a:rPr>
              <a:t>Sources: Safe Harbor Group; Senator Tuberville letter to HHS (July 2025); STAT News; Pharmaceutical Technology</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28090"/>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640080"/>
          </a:xfrm>
          <a:prstGeom prst="rect">
            <a:avLst/>
          </a:prstGeom>
          <a:noFill/>
          <a:ln/>
        </p:spPr>
        <p:txBody>
          <a:bodyPr wrap="square" rtlCol="0" anchor="ctr"/>
          <a:lstStyle/>
          <a:p>
            <a:pPr marL="0" indent="0">
              <a:buNone/>
            </a:pPr>
            <a:r>
              <a:rPr lang="en-US" sz="3200" b="1" dirty="0">
                <a:solidFill>
                  <a:srgbClr val="FFFFFF"/>
                </a:solidFill>
                <a:latin typeface="Georgia" pitchFamily="34" charset="0"/>
                <a:ea typeface="Georgia" pitchFamily="34" charset="-122"/>
                <a:cs typeface="Georgia" pitchFamily="34" charset="-120"/>
              </a:rPr>
              <a:t>The Solution: A Unified Voice</a:t>
            </a:r>
            <a:endParaRPr lang="en-US" sz="3200" dirty="0"/>
          </a:p>
        </p:txBody>
      </p:sp>
      <p:sp>
        <p:nvSpPr>
          <p:cNvPr id="3" name="Shape 1"/>
          <p:cNvSpPr/>
          <p:nvPr/>
        </p:nvSpPr>
        <p:spPr>
          <a:xfrm>
            <a:off x="457200" y="1005840"/>
            <a:ext cx="8229600" cy="1188720"/>
          </a:xfrm>
          <a:prstGeom prst="rect">
            <a:avLst/>
          </a:prstGeom>
          <a:solidFill>
            <a:srgbClr val="FFFFFF"/>
          </a:solidFill>
          <a:ln/>
        </p:spPr>
        <p:txBody>
          <a:bodyPr/>
          <a:lstStyle/>
          <a:p>
            <a:endParaRPr lang="en-US"/>
          </a:p>
        </p:txBody>
      </p:sp>
      <p:sp>
        <p:nvSpPr>
          <p:cNvPr id="4" name="Text 2"/>
          <p:cNvSpPr/>
          <p:nvPr/>
        </p:nvSpPr>
        <p:spPr>
          <a:xfrm>
            <a:off x="548640" y="1097280"/>
            <a:ext cx="8046720" cy="365760"/>
          </a:xfrm>
          <a:prstGeom prst="rect">
            <a:avLst/>
          </a:prstGeom>
          <a:noFill/>
          <a:ln/>
        </p:spPr>
        <p:txBody>
          <a:bodyPr wrap="square" rtlCol="0" anchor="ctr"/>
          <a:lstStyle/>
          <a:p>
            <a:pPr marL="0" indent="0">
              <a:buNone/>
            </a:pPr>
            <a:r>
              <a:rPr lang="en-US" sz="2000" b="1" dirty="0">
                <a:solidFill>
                  <a:srgbClr val="028090"/>
                </a:solidFill>
                <a:latin typeface="Georgia" pitchFamily="34" charset="0"/>
                <a:ea typeface="Georgia" pitchFamily="34" charset="-122"/>
                <a:cs typeface="Georgia" pitchFamily="34" charset="-120"/>
              </a:rPr>
              <a:t>Introducing the National Peptide Association (NPA)</a:t>
            </a:r>
            <a:endParaRPr lang="en-US" sz="2000" dirty="0"/>
          </a:p>
        </p:txBody>
      </p:sp>
      <p:sp>
        <p:nvSpPr>
          <p:cNvPr id="5" name="Text 3"/>
          <p:cNvSpPr/>
          <p:nvPr/>
        </p:nvSpPr>
        <p:spPr>
          <a:xfrm>
            <a:off x="548640" y="1508760"/>
            <a:ext cx="8046720" cy="640080"/>
          </a:xfrm>
          <a:prstGeom prst="rect">
            <a:avLst/>
          </a:prstGeom>
          <a:noFill/>
          <a:ln/>
        </p:spPr>
        <p:txBody>
          <a:bodyPr wrap="square" rtlCol="0" anchor="ctr"/>
          <a:lstStyle/>
          <a:p>
            <a:pPr marL="0" indent="0">
              <a:buNone/>
            </a:pPr>
            <a:endParaRPr lang="en-US" sz="1300" dirty="0"/>
          </a:p>
        </p:txBody>
      </p:sp>
      <p:sp>
        <p:nvSpPr>
          <p:cNvPr id="6" name="Text 4"/>
          <p:cNvSpPr/>
          <p:nvPr/>
        </p:nvSpPr>
        <p:spPr>
          <a:xfrm>
            <a:off x="457200" y="2377440"/>
            <a:ext cx="8229600" cy="365760"/>
          </a:xfrm>
          <a:prstGeom prst="rect">
            <a:avLst/>
          </a:prstGeom>
          <a:noFill/>
          <a:ln/>
        </p:spPr>
        <p:txBody>
          <a:bodyPr wrap="square"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Our Four Pillars:</a:t>
            </a:r>
            <a:endParaRPr lang="en-US" sz="1800" dirty="0"/>
          </a:p>
        </p:txBody>
      </p:sp>
      <p:sp>
        <p:nvSpPr>
          <p:cNvPr id="7" name="Shape 5"/>
          <p:cNvSpPr/>
          <p:nvPr/>
        </p:nvSpPr>
        <p:spPr>
          <a:xfrm>
            <a:off x="457200" y="2834640"/>
            <a:ext cx="1965960" cy="1645920"/>
          </a:xfrm>
          <a:prstGeom prst="rect">
            <a:avLst/>
          </a:prstGeom>
          <a:solidFill>
            <a:srgbClr val="FFFFFF"/>
          </a:solidFill>
          <a:ln/>
        </p:spPr>
        <p:txBody>
          <a:bodyPr/>
          <a:lstStyle/>
          <a:p>
            <a:endParaRPr lang="en-US"/>
          </a:p>
        </p:txBody>
      </p:sp>
      <p:sp>
        <p:nvSpPr>
          <p:cNvPr id="8" name="Text 6"/>
          <p:cNvSpPr/>
          <p:nvPr/>
        </p:nvSpPr>
        <p:spPr>
          <a:xfrm>
            <a:off x="548640" y="2926080"/>
            <a:ext cx="1783080" cy="365760"/>
          </a:xfrm>
          <a:prstGeom prst="rect">
            <a:avLst/>
          </a:prstGeom>
          <a:noFill/>
          <a:ln/>
        </p:spPr>
        <p:txBody>
          <a:bodyPr wrap="square" rtlCol="0" anchor="ctr"/>
          <a:lstStyle/>
          <a:p>
            <a:pPr marL="0" indent="0" algn="ctr">
              <a:buNone/>
            </a:pPr>
            <a:r>
              <a:rPr lang="en-US" sz="1400" b="1" dirty="0">
                <a:solidFill>
                  <a:srgbClr val="028090"/>
                </a:solidFill>
                <a:latin typeface="Calibri" pitchFamily="34" charset="0"/>
                <a:ea typeface="Calibri" pitchFamily="34" charset="-122"/>
                <a:cs typeface="Calibri" pitchFamily="34" charset="-120"/>
              </a:rPr>
              <a:t>ADVOCACY</a:t>
            </a:r>
            <a:endParaRPr lang="en-US" sz="1400" dirty="0"/>
          </a:p>
        </p:txBody>
      </p:sp>
      <p:sp>
        <p:nvSpPr>
          <p:cNvPr id="9" name="Text 7"/>
          <p:cNvSpPr/>
          <p:nvPr/>
        </p:nvSpPr>
        <p:spPr>
          <a:xfrm>
            <a:off x="548640" y="3337560"/>
            <a:ext cx="1783080" cy="1005840"/>
          </a:xfrm>
          <a:prstGeom prst="rect">
            <a:avLst/>
          </a:prstGeom>
          <a:noFill/>
          <a:ln/>
        </p:spPr>
        <p:txBody>
          <a:bodyPr wrap="square" rtlCol="0" anchor="ctr"/>
          <a:lstStyle/>
          <a:p>
            <a:pPr marL="0" indent="0" algn="ctr">
              <a:buNone/>
            </a:pPr>
            <a:r>
              <a:rPr lang="en-US" sz="1100" dirty="0">
                <a:solidFill>
                  <a:srgbClr val="1E3A5F"/>
                </a:solidFill>
                <a:latin typeface="Calibri" pitchFamily="34" charset="0"/>
                <a:ea typeface="Calibri" pitchFamily="34" charset="-122"/>
                <a:cs typeface="Calibri" pitchFamily="34" charset="-120"/>
              </a:rPr>
              <a:t>Unified lobbying, political engagement, and legal defense</a:t>
            </a:r>
            <a:endParaRPr lang="en-US" sz="1100" dirty="0"/>
          </a:p>
        </p:txBody>
      </p:sp>
      <p:sp>
        <p:nvSpPr>
          <p:cNvPr id="10" name="Shape 8"/>
          <p:cNvSpPr/>
          <p:nvPr/>
        </p:nvSpPr>
        <p:spPr>
          <a:xfrm>
            <a:off x="2606040" y="2834640"/>
            <a:ext cx="1965960" cy="1645920"/>
          </a:xfrm>
          <a:prstGeom prst="rect">
            <a:avLst/>
          </a:prstGeom>
          <a:solidFill>
            <a:srgbClr val="FFFFFF"/>
          </a:solidFill>
          <a:ln/>
        </p:spPr>
        <p:txBody>
          <a:bodyPr/>
          <a:lstStyle/>
          <a:p>
            <a:endParaRPr lang="en-US"/>
          </a:p>
        </p:txBody>
      </p:sp>
      <p:sp>
        <p:nvSpPr>
          <p:cNvPr id="11" name="Text 9"/>
          <p:cNvSpPr/>
          <p:nvPr/>
        </p:nvSpPr>
        <p:spPr>
          <a:xfrm>
            <a:off x="2697480" y="2926080"/>
            <a:ext cx="1783080" cy="365760"/>
          </a:xfrm>
          <a:prstGeom prst="rect">
            <a:avLst/>
          </a:prstGeom>
          <a:noFill/>
          <a:ln/>
        </p:spPr>
        <p:txBody>
          <a:bodyPr wrap="square" rtlCol="0" anchor="ctr"/>
          <a:lstStyle/>
          <a:p>
            <a:pPr marL="0" indent="0" algn="ctr">
              <a:buNone/>
            </a:pPr>
            <a:r>
              <a:rPr lang="en-US" sz="1400" b="1" dirty="0">
                <a:solidFill>
                  <a:srgbClr val="028090"/>
                </a:solidFill>
                <a:latin typeface="Calibri" pitchFamily="34" charset="0"/>
                <a:ea typeface="Calibri" pitchFamily="34" charset="-122"/>
                <a:cs typeface="Calibri" pitchFamily="34" charset="-120"/>
              </a:rPr>
              <a:t>STANDARDS</a:t>
            </a:r>
            <a:endParaRPr lang="en-US" sz="1400" dirty="0"/>
          </a:p>
        </p:txBody>
      </p:sp>
      <p:sp>
        <p:nvSpPr>
          <p:cNvPr id="12" name="Text 10"/>
          <p:cNvSpPr/>
          <p:nvPr/>
        </p:nvSpPr>
        <p:spPr>
          <a:xfrm>
            <a:off x="2697480" y="3337560"/>
            <a:ext cx="1783080" cy="1005840"/>
          </a:xfrm>
          <a:prstGeom prst="rect">
            <a:avLst/>
          </a:prstGeom>
          <a:noFill/>
          <a:ln/>
        </p:spPr>
        <p:txBody>
          <a:bodyPr wrap="square" rtlCol="0" anchor="ctr"/>
          <a:lstStyle/>
          <a:p>
            <a:pPr marL="0" indent="0" algn="ctr">
              <a:buNone/>
            </a:pPr>
            <a:r>
              <a:rPr lang="en-US" sz="1100" dirty="0">
                <a:solidFill>
                  <a:srgbClr val="1E3A5F"/>
                </a:solidFill>
                <a:latin typeface="Calibri" pitchFamily="34" charset="0"/>
                <a:ea typeface="Calibri" pitchFamily="34" charset="-122"/>
                <a:cs typeface="Calibri" pitchFamily="34" charset="-120"/>
              </a:rPr>
              <a:t>Industry-leading quality and ethical guidelines</a:t>
            </a:r>
            <a:endParaRPr lang="en-US" sz="1100" dirty="0"/>
          </a:p>
        </p:txBody>
      </p:sp>
      <p:sp>
        <p:nvSpPr>
          <p:cNvPr id="13" name="Shape 11"/>
          <p:cNvSpPr/>
          <p:nvPr/>
        </p:nvSpPr>
        <p:spPr>
          <a:xfrm>
            <a:off x="4754880" y="2834640"/>
            <a:ext cx="1965960" cy="1645920"/>
          </a:xfrm>
          <a:prstGeom prst="rect">
            <a:avLst/>
          </a:prstGeom>
          <a:solidFill>
            <a:srgbClr val="FFFFFF"/>
          </a:solidFill>
          <a:ln/>
        </p:spPr>
        <p:txBody>
          <a:bodyPr/>
          <a:lstStyle/>
          <a:p>
            <a:endParaRPr lang="en-US"/>
          </a:p>
        </p:txBody>
      </p:sp>
      <p:sp>
        <p:nvSpPr>
          <p:cNvPr id="14" name="Text 12"/>
          <p:cNvSpPr/>
          <p:nvPr/>
        </p:nvSpPr>
        <p:spPr>
          <a:xfrm>
            <a:off x="4846320" y="2926080"/>
            <a:ext cx="1783080" cy="365760"/>
          </a:xfrm>
          <a:prstGeom prst="rect">
            <a:avLst/>
          </a:prstGeom>
          <a:noFill/>
          <a:ln/>
        </p:spPr>
        <p:txBody>
          <a:bodyPr wrap="square" rtlCol="0" anchor="ctr"/>
          <a:lstStyle/>
          <a:p>
            <a:pPr marL="0" indent="0" algn="ctr">
              <a:buNone/>
            </a:pPr>
            <a:r>
              <a:rPr lang="en-US" sz="1400" b="1" dirty="0">
                <a:solidFill>
                  <a:srgbClr val="028090"/>
                </a:solidFill>
                <a:latin typeface="Calibri" pitchFamily="34" charset="0"/>
                <a:ea typeface="Calibri" pitchFamily="34" charset="-122"/>
                <a:cs typeface="Calibri" pitchFamily="34" charset="-120"/>
              </a:rPr>
              <a:t>RESEARCH</a:t>
            </a:r>
            <a:endParaRPr lang="en-US" sz="1400" dirty="0"/>
          </a:p>
        </p:txBody>
      </p:sp>
      <p:sp>
        <p:nvSpPr>
          <p:cNvPr id="15" name="Text 13"/>
          <p:cNvSpPr/>
          <p:nvPr/>
        </p:nvSpPr>
        <p:spPr>
          <a:xfrm>
            <a:off x="4846320" y="3337560"/>
            <a:ext cx="1783080" cy="1005840"/>
          </a:xfrm>
          <a:prstGeom prst="rect">
            <a:avLst/>
          </a:prstGeom>
          <a:noFill/>
          <a:ln/>
        </p:spPr>
        <p:txBody>
          <a:bodyPr wrap="square" rtlCol="0" anchor="ctr"/>
          <a:lstStyle/>
          <a:p>
            <a:pPr marL="0" indent="0" algn="ctr">
              <a:buNone/>
            </a:pPr>
            <a:r>
              <a:rPr lang="en-US" sz="1100" dirty="0">
                <a:solidFill>
                  <a:srgbClr val="1E3A5F"/>
                </a:solidFill>
                <a:latin typeface="Calibri" pitchFamily="34" charset="0"/>
                <a:ea typeface="Calibri" pitchFamily="34" charset="-122"/>
                <a:cs typeface="Calibri" pitchFamily="34" charset="-120"/>
              </a:rPr>
              <a:t>Fund clinical trials and support scientific advancement</a:t>
            </a:r>
            <a:endParaRPr lang="en-US" sz="1100" dirty="0"/>
          </a:p>
        </p:txBody>
      </p:sp>
      <p:sp>
        <p:nvSpPr>
          <p:cNvPr id="16" name="Shape 14"/>
          <p:cNvSpPr/>
          <p:nvPr/>
        </p:nvSpPr>
        <p:spPr>
          <a:xfrm>
            <a:off x="6903720" y="2834640"/>
            <a:ext cx="1965960" cy="1645920"/>
          </a:xfrm>
          <a:prstGeom prst="rect">
            <a:avLst/>
          </a:prstGeom>
          <a:solidFill>
            <a:srgbClr val="FFFFFF"/>
          </a:solidFill>
          <a:ln/>
        </p:spPr>
        <p:txBody>
          <a:bodyPr/>
          <a:lstStyle/>
          <a:p>
            <a:endParaRPr lang="en-US"/>
          </a:p>
        </p:txBody>
      </p:sp>
      <p:sp>
        <p:nvSpPr>
          <p:cNvPr id="17" name="Text 15"/>
          <p:cNvSpPr/>
          <p:nvPr/>
        </p:nvSpPr>
        <p:spPr>
          <a:xfrm>
            <a:off x="6995160" y="2926080"/>
            <a:ext cx="1783080" cy="365760"/>
          </a:xfrm>
          <a:prstGeom prst="rect">
            <a:avLst/>
          </a:prstGeom>
          <a:noFill/>
          <a:ln/>
        </p:spPr>
        <p:txBody>
          <a:bodyPr wrap="square" rtlCol="0" anchor="ctr"/>
          <a:lstStyle/>
          <a:p>
            <a:pPr marL="0" indent="0" algn="ctr">
              <a:buNone/>
            </a:pPr>
            <a:r>
              <a:rPr lang="en-US" sz="1400" b="1" dirty="0">
                <a:solidFill>
                  <a:srgbClr val="028090"/>
                </a:solidFill>
                <a:latin typeface="Calibri" pitchFamily="34" charset="0"/>
                <a:ea typeface="Calibri" pitchFamily="34" charset="-122"/>
                <a:cs typeface="Calibri" pitchFamily="34" charset="-120"/>
              </a:rPr>
              <a:t>EDUCATION</a:t>
            </a:r>
            <a:endParaRPr lang="en-US" sz="1400" dirty="0"/>
          </a:p>
        </p:txBody>
      </p:sp>
      <p:sp>
        <p:nvSpPr>
          <p:cNvPr id="18" name="Text 16"/>
          <p:cNvSpPr/>
          <p:nvPr/>
        </p:nvSpPr>
        <p:spPr>
          <a:xfrm>
            <a:off x="6995160" y="3337560"/>
            <a:ext cx="1783080" cy="1005840"/>
          </a:xfrm>
          <a:prstGeom prst="rect">
            <a:avLst/>
          </a:prstGeom>
          <a:noFill/>
          <a:ln/>
        </p:spPr>
        <p:txBody>
          <a:bodyPr wrap="square" rtlCol="0" anchor="ctr"/>
          <a:lstStyle/>
          <a:p>
            <a:pPr marL="0" indent="0" algn="ctr">
              <a:buNone/>
            </a:pPr>
            <a:r>
              <a:rPr lang="en-US" sz="1100" dirty="0">
                <a:solidFill>
                  <a:srgbClr val="1E3A5F"/>
                </a:solidFill>
                <a:latin typeface="Calibri" pitchFamily="34" charset="0"/>
                <a:ea typeface="Calibri" pitchFamily="34" charset="-122"/>
                <a:cs typeface="Calibri" pitchFamily="34" charset="-120"/>
              </a:rPr>
              <a:t>Public awareness and professional training</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E3A5F"/>
        </a:solidFill>
        <a:effectLst/>
      </p:bgPr>
    </p:bg>
    <p:spTree>
      <p:nvGrpSpPr>
        <p:cNvPr id="1" name=""/>
        <p:cNvGrpSpPr/>
        <p:nvPr/>
      </p:nvGrpSpPr>
      <p:grpSpPr>
        <a:xfrm>
          <a:off x="0" y="0"/>
          <a:ext cx="0" cy="0"/>
          <a:chOff x="0" y="0"/>
          <a:chExt cx="0" cy="0"/>
        </a:xfrm>
      </p:grpSpPr>
      <p:sp>
        <p:nvSpPr>
          <p:cNvPr id="2" name="Text 0"/>
          <p:cNvSpPr/>
          <p:nvPr/>
        </p:nvSpPr>
        <p:spPr>
          <a:xfrm>
            <a:off x="457200" y="457200"/>
            <a:ext cx="8229600" cy="548640"/>
          </a:xfrm>
          <a:prstGeom prst="rect">
            <a:avLst/>
          </a:prstGeom>
          <a:noFill/>
          <a:ln/>
        </p:spPr>
        <p:txBody>
          <a:bodyPr wrap="square" rtlCol="0" anchor="ctr"/>
          <a:lstStyle/>
          <a:p>
            <a:pPr marL="0" indent="0">
              <a:buNone/>
            </a:pPr>
            <a:r>
              <a:rPr lang="en-US" sz="3200" b="1" dirty="0">
                <a:solidFill>
                  <a:srgbClr val="02C39A"/>
                </a:solidFill>
                <a:latin typeface="Georgia" pitchFamily="34" charset="0"/>
                <a:ea typeface="Georgia" pitchFamily="34" charset="-122"/>
                <a:cs typeface="Georgia" pitchFamily="34" charset="-120"/>
              </a:rPr>
              <a:t>Our Mission</a:t>
            </a:r>
            <a:endParaRPr lang="en-US" sz="3200" dirty="0"/>
          </a:p>
        </p:txBody>
      </p:sp>
      <p:sp>
        <p:nvSpPr>
          <p:cNvPr id="3" name="Shape 1"/>
          <p:cNvSpPr/>
          <p:nvPr/>
        </p:nvSpPr>
        <p:spPr>
          <a:xfrm>
            <a:off x="457200" y="1188720"/>
            <a:ext cx="8229600" cy="2560320"/>
          </a:xfrm>
          <a:prstGeom prst="rect">
            <a:avLst/>
          </a:prstGeom>
          <a:solidFill>
            <a:srgbClr val="FFFFFF"/>
          </a:solidFill>
          <a:ln/>
        </p:spPr>
        <p:txBody>
          <a:bodyPr/>
          <a:lstStyle/>
          <a:p>
            <a:endParaRPr lang="en-US"/>
          </a:p>
        </p:txBody>
      </p:sp>
      <p:sp>
        <p:nvSpPr>
          <p:cNvPr id="4" name="Shape 2"/>
          <p:cNvSpPr/>
          <p:nvPr/>
        </p:nvSpPr>
        <p:spPr>
          <a:xfrm>
            <a:off x="457200" y="1188720"/>
            <a:ext cx="109728" cy="2560320"/>
          </a:xfrm>
          <a:prstGeom prst="rect">
            <a:avLst/>
          </a:prstGeom>
          <a:solidFill>
            <a:srgbClr val="02C39A"/>
          </a:solidFill>
          <a:ln/>
        </p:spPr>
        <p:txBody>
          <a:bodyPr/>
          <a:lstStyle/>
          <a:p>
            <a:endParaRPr lang="en-US"/>
          </a:p>
        </p:txBody>
      </p:sp>
      <p:sp>
        <p:nvSpPr>
          <p:cNvPr id="5" name="Text 3"/>
          <p:cNvSpPr/>
          <p:nvPr/>
        </p:nvSpPr>
        <p:spPr>
          <a:xfrm>
            <a:off x="822960" y="1371600"/>
            <a:ext cx="7680960" cy="1280160"/>
          </a:xfrm>
          <a:prstGeom prst="rect">
            <a:avLst/>
          </a:prstGeom>
          <a:noFill/>
          <a:ln/>
        </p:spPr>
        <p:txBody>
          <a:bodyPr wrap="square" rtlCol="0" anchor="ctr"/>
          <a:lstStyle/>
          <a:p>
            <a:pPr marL="0" indent="0">
              <a:buNone/>
            </a:pPr>
            <a:r>
              <a:rPr lang="en-US" sz="1600" i="1" dirty="0">
                <a:solidFill>
                  <a:srgbClr val="1E3A5F"/>
                </a:solidFill>
                <a:latin typeface="Georgia" pitchFamily="34" charset="0"/>
                <a:ea typeface="Georgia" pitchFamily="34" charset="-122"/>
                <a:cs typeface="Georgia" pitchFamily="34" charset="-120"/>
              </a:rPr>
              <a:t>The National Peptide Association exists to unite manufacturers, healthcare providers, scientists, and patients in a common mission: to protect and expand safe, legal access to peptide therapies; to fund rigorous research that advances the science of peptide medicine; to establish and uphold the highest standards of quality, safety, and ethics in our industry; and to educate the public, policymakers, and practitioners about the transformative potential of peptide therapeutics.</a:t>
            </a:r>
            <a:endParaRPr lang="en-US" sz="1600" dirty="0"/>
          </a:p>
        </p:txBody>
      </p:sp>
      <p:sp>
        <p:nvSpPr>
          <p:cNvPr id="6" name="Text 4"/>
          <p:cNvSpPr/>
          <p:nvPr/>
        </p:nvSpPr>
        <p:spPr>
          <a:xfrm>
            <a:off x="822960" y="2743200"/>
            <a:ext cx="7680960" cy="822960"/>
          </a:xfrm>
          <a:prstGeom prst="rect">
            <a:avLst/>
          </a:prstGeom>
          <a:noFill/>
          <a:ln/>
        </p:spPr>
        <p:txBody>
          <a:bodyPr wrap="square" rtlCol="0" anchor="ctr"/>
          <a:lstStyle/>
          <a:p>
            <a:pPr marL="0" indent="0">
              <a:buNone/>
            </a:pPr>
            <a:r>
              <a:rPr lang="en-US" sz="1400" dirty="0">
                <a:solidFill>
                  <a:srgbClr val="1E3A5F"/>
                </a:solidFill>
                <a:latin typeface="Calibri" pitchFamily="34" charset="0"/>
                <a:ea typeface="Calibri" pitchFamily="34" charset="-122"/>
                <a:cs typeface="Calibri" pitchFamily="34" charset="-120"/>
              </a:rPr>
              <a:t>We believe every patient deserves access to innovative treatments prescribed by their physician. We believe science—not politics or corporate interests—should guide healthcare policy. We believe that by standing together, we can build an industry that serves patients first.</a:t>
            </a:r>
            <a:endParaRPr lang="en-US" sz="1400" dirty="0"/>
          </a:p>
        </p:txBody>
      </p:sp>
      <p:sp>
        <p:nvSpPr>
          <p:cNvPr id="7" name="Text 5"/>
          <p:cNvSpPr/>
          <p:nvPr/>
        </p:nvSpPr>
        <p:spPr>
          <a:xfrm>
            <a:off x="457200" y="3931920"/>
            <a:ext cx="8229600" cy="320040"/>
          </a:xfrm>
          <a:prstGeom prst="rect">
            <a:avLst/>
          </a:prstGeom>
          <a:noFill/>
          <a:ln/>
        </p:spPr>
        <p:txBody>
          <a:bodyPr wrap="square"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Our Core Values:</a:t>
            </a:r>
            <a:endParaRPr lang="en-US" sz="1600" dirty="0"/>
          </a:p>
        </p:txBody>
      </p:sp>
      <p:sp>
        <p:nvSpPr>
          <p:cNvPr id="8" name="Text 6"/>
          <p:cNvSpPr/>
          <p:nvPr/>
        </p:nvSpPr>
        <p:spPr>
          <a:xfrm>
            <a:off x="457200" y="4297680"/>
            <a:ext cx="8229600" cy="365760"/>
          </a:xfrm>
          <a:prstGeom prst="rect">
            <a:avLst/>
          </a:prstGeom>
          <a:noFill/>
          <a:ln/>
        </p:spPr>
        <p:txBody>
          <a:bodyPr wrap="square" rtlCol="0" anchor="ctr"/>
          <a:lstStyle/>
          <a:p>
            <a:pPr marL="0" indent="0" algn="ctr">
              <a:buNone/>
            </a:pPr>
            <a:r>
              <a:rPr lang="en-US" sz="1400" dirty="0">
                <a:solidFill>
                  <a:srgbClr val="02C39A"/>
                </a:solidFill>
                <a:latin typeface="Calibri" pitchFamily="34" charset="0"/>
                <a:ea typeface="Calibri" pitchFamily="34" charset="-122"/>
                <a:cs typeface="Calibri" pitchFamily="34" charset="-120"/>
              </a:rPr>
              <a:t>Patient-First • Science-Driven • Transparency • Integrity • Unity • Innovation</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548640"/>
          </a:xfrm>
          <a:prstGeom prst="rect">
            <a:avLst/>
          </a:prstGeom>
          <a:noFill/>
          <a:ln/>
        </p:spPr>
        <p:txBody>
          <a:bodyPr wrap="square" rtlCol="0" anchor="ctr"/>
          <a:lstStyle/>
          <a:p>
            <a:pPr marL="0" indent="0">
              <a:buNone/>
            </a:pPr>
            <a:r>
              <a:rPr lang="en-US" sz="3000" b="1" dirty="0">
                <a:solidFill>
                  <a:srgbClr val="1E3A5F"/>
                </a:solidFill>
                <a:latin typeface="Georgia" pitchFamily="34" charset="0"/>
                <a:ea typeface="Georgia" pitchFamily="34" charset="-122"/>
                <a:cs typeface="Georgia" pitchFamily="34" charset="-120"/>
              </a:rPr>
              <a:t>Immediate Priorities: The First Three Issues</a:t>
            </a:r>
            <a:endParaRPr lang="en-US" sz="3000" dirty="0"/>
          </a:p>
        </p:txBody>
      </p:sp>
      <p:sp>
        <p:nvSpPr>
          <p:cNvPr id="3" name="Text 1"/>
          <p:cNvSpPr/>
          <p:nvPr/>
        </p:nvSpPr>
        <p:spPr>
          <a:xfrm>
            <a:off x="457200" y="777240"/>
            <a:ext cx="8229600" cy="365760"/>
          </a:xfrm>
          <a:prstGeom prst="rect">
            <a:avLst/>
          </a:prstGeom>
          <a:noFill/>
          <a:ln/>
        </p:spPr>
        <p:txBody>
          <a:bodyPr wrap="square" rtlCol="0" anchor="ctr"/>
          <a:lstStyle/>
          <a:p>
            <a:pPr marL="0" indent="0">
              <a:buNone/>
            </a:pPr>
            <a:r>
              <a:rPr lang="en-US" sz="1200" i="1" dirty="0">
                <a:solidFill>
                  <a:srgbClr val="028090"/>
                </a:solidFill>
                <a:latin typeface="Calibri" pitchFamily="34" charset="0"/>
                <a:ea typeface="Calibri" pitchFamily="34" charset="-122"/>
                <a:cs typeface="Calibri" pitchFamily="34" charset="-120"/>
              </a:rPr>
              <a:t>These founding priorities have been identified through industry consultation and represent the most urgent challenges facing our community.</a:t>
            </a:r>
            <a:endParaRPr lang="en-US" sz="1200" dirty="0"/>
          </a:p>
        </p:txBody>
      </p:sp>
      <p:sp>
        <p:nvSpPr>
          <p:cNvPr id="4" name="Shape 2"/>
          <p:cNvSpPr/>
          <p:nvPr/>
        </p:nvSpPr>
        <p:spPr>
          <a:xfrm>
            <a:off x="457200" y="1234440"/>
            <a:ext cx="8229600" cy="1143000"/>
          </a:xfrm>
          <a:prstGeom prst="rect">
            <a:avLst/>
          </a:prstGeom>
          <a:solidFill>
            <a:srgbClr val="F0F9F7"/>
          </a:solidFill>
          <a:ln/>
        </p:spPr>
        <p:txBody>
          <a:bodyPr/>
          <a:lstStyle/>
          <a:p>
            <a:endParaRPr lang="en-US"/>
          </a:p>
        </p:txBody>
      </p:sp>
      <p:sp>
        <p:nvSpPr>
          <p:cNvPr id="5" name="Shape 3"/>
          <p:cNvSpPr/>
          <p:nvPr/>
        </p:nvSpPr>
        <p:spPr>
          <a:xfrm>
            <a:off x="457200" y="1234440"/>
            <a:ext cx="73152" cy="1143000"/>
          </a:xfrm>
          <a:prstGeom prst="rect">
            <a:avLst/>
          </a:prstGeom>
          <a:solidFill>
            <a:srgbClr val="C73E3A"/>
          </a:solidFill>
          <a:ln/>
        </p:spPr>
        <p:txBody>
          <a:bodyPr/>
          <a:lstStyle/>
          <a:p>
            <a:endParaRPr lang="en-US"/>
          </a:p>
        </p:txBody>
      </p:sp>
      <p:sp>
        <p:nvSpPr>
          <p:cNvPr id="6" name="Text 4"/>
          <p:cNvSpPr/>
          <p:nvPr/>
        </p:nvSpPr>
        <p:spPr>
          <a:xfrm>
            <a:off x="640080" y="1280160"/>
            <a:ext cx="7863840" cy="320040"/>
          </a:xfrm>
          <a:prstGeom prst="rect">
            <a:avLst/>
          </a:prstGeom>
          <a:noFill/>
          <a:ln/>
        </p:spPr>
        <p:txBody>
          <a:bodyPr wrap="square" rtlCol="0" anchor="ctr"/>
          <a:lstStyle/>
          <a:p>
            <a:pPr marL="0" indent="0">
              <a:buNone/>
            </a:pPr>
            <a:r>
              <a:rPr lang="en-US" sz="1500" b="1" dirty="0">
                <a:solidFill>
                  <a:srgbClr val="C73E3A"/>
                </a:solidFill>
                <a:latin typeface="Calibri" pitchFamily="34" charset="0"/>
                <a:ea typeface="Calibri" pitchFamily="34" charset="-122"/>
                <a:cs typeface="Calibri" pitchFamily="34" charset="-120"/>
              </a:rPr>
              <a:t>PRIORITY #1: Restore Compounding Access</a:t>
            </a:r>
            <a:endParaRPr lang="en-US" sz="1500" dirty="0"/>
          </a:p>
        </p:txBody>
      </p:sp>
      <p:sp>
        <p:nvSpPr>
          <p:cNvPr id="7" name="Text 5"/>
          <p:cNvSpPr/>
          <p:nvPr/>
        </p:nvSpPr>
        <p:spPr>
          <a:xfrm>
            <a:off x="640080" y="1645920"/>
            <a:ext cx="7863840" cy="685800"/>
          </a:xfrm>
          <a:prstGeom prst="rect">
            <a:avLst/>
          </a:prstGeom>
          <a:noFill/>
          <a:ln/>
        </p:spPr>
        <p:txBody>
          <a:bodyPr wrap="square" rtlCol="0" anchor="ctr"/>
          <a:lstStyle/>
          <a:p>
            <a:pPr marL="0" indent="0">
              <a:buNone/>
            </a:pPr>
            <a:r>
              <a:rPr lang="en-US" sz="1100" dirty="0">
                <a:solidFill>
                  <a:srgbClr val="1E3A5F"/>
                </a:solidFill>
                <a:latin typeface="Calibri" pitchFamily="34" charset="0"/>
                <a:ea typeface="Calibri" pitchFamily="34" charset="-122"/>
                <a:cs typeface="Calibri" pitchFamily="34" charset="-120"/>
              </a:rPr>
              <a:t>Challenge legal and regulatory restrictions that have removed 17+ peptides from compounding pharmacy use. Support the Alliance for Pharmacy Compounding and similar organizations in litigation. Advocate for FDA to follow proper advisory processes and base decisions on evidence, not unsubstantiated safety concerns. Work with Congress to ensure FDCA Section 503A protections are upheld.</a:t>
            </a:r>
            <a:endParaRPr lang="en-US" sz="1100" dirty="0"/>
          </a:p>
        </p:txBody>
      </p:sp>
      <p:sp>
        <p:nvSpPr>
          <p:cNvPr id="8" name="Shape 6"/>
          <p:cNvSpPr/>
          <p:nvPr/>
        </p:nvSpPr>
        <p:spPr>
          <a:xfrm>
            <a:off x="457200" y="2468880"/>
            <a:ext cx="8229600" cy="1143000"/>
          </a:xfrm>
          <a:prstGeom prst="rect">
            <a:avLst/>
          </a:prstGeom>
          <a:solidFill>
            <a:srgbClr val="F0F9F7"/>
          </a:solidFill>
          <a:ln/>
        </p:spPr>
        <p:txBody>
          <a:bodyPr/>
          <a:lstStyle/>
          <a:p>
            <a:endParaRPr lang="en-US"/>
          </a:p>
        </p:txBody>
      </p:sp>
      <p:sp>
        <p:nvSpPr>
          <p:cNvPr id="9" name="Shape 7"/>
          <p:cNvSpPr/>
          <p:nvPr/>
        </p:nvSpPr>
        <p:spPr>
          <a:xfrm>
            <a:off x="457200" y="2468880"/>
            <a:ext cx="73152" cy="1143000"/>
          </a:xfrm>
          <a:prstGeom prst="rect">
            <a:avLst/>
          </a:prstGeom>
          <a:solidFill>
            <a:srgbClr val="D4A574"/>
          </a:solidFill>
          <a:ln/>
        </p:spPr>
        <p:txBody>
          <a:bodyPr/>
          <a:lstStyle/>
          <a:p>
            <a:endParaRPr lang="en-US"/>
          </a:p>
        </p:txBody>
      </p:sp>
      <p:sp>
        <p:nvSpPr>
          <p:cNvPr id="10" name="Text 8"/>
          <p:cNvSpPr/>
          <p:nvPr/>
        </p:nvSpPr>
        <p:spPr>
          <a:xfrm>
            <a:off x="640080" y="2514600"/>
            <a:ext cx="7863840" cy="320040"/>
          </a:xfrm>
          <a:prstGeom prst="rect">
            <a:avLst/>
          </a:prstGeom>
          <a:noFill/>
          <a:ln/>
        </p:spPr>
        <p:txBody>
          <a:bodyPr wrap="square" rtlCol="0" anchor="ctr"/>
          <a:lstStyle/>
          <a:p>
            <a:pPr marL="0" indent="0">
              <a:buNone/>
            </a:pPr>
            <a:r>
              <a:rPr lang="en-US" sz="1500" b="1" dirty="0">
                <a:solidFill>
                  <a:srgbClr val="D4A574"/>
                </a:solidFill>
                <a:latin typeface="Calibri" pitchFamily="34" charset="0"/>
                <a:ea typeface="Calibri" pitchFamily="34" charset="-122"/>
                <a:cs typeface="Calibri" pitchFamily="34" charset="-120"/>
              </a:rPr>
              <a:t>PRIORITY #2: Counter Anti-Competitive Conduct</a:t>
            </a:r>
            <a:endParaRPr lang="en-US" sz="1500" dirty="0"/>
          </a:p>
        </p:txBody>
      </p:sp>
      <p:sp>
        <p:nvSpPr>
          <p:cNvPr id="11" name="Text 9"/>
          <p:cNvSpPr/>
          <p:nvPr/>
        </p:nvSpPr>
        <p:spPr>
          <a:xfrm>
            <a:off x="640080" y="2880360"/>
            <a:ext cx="7863840" cy="685800"/>
          </a:xfrm>
          <a:prstGeom prst="rect">
            <a:avLst/>
          </a:prstGeom>
          <a:noFill/>
          <a:ln/>
        </p:spPr>
        <p:txBody>
          <a:bodyPr wrap="square" rtlCol="0" anchor="ctr"/>
          <a:lstStyle/>
          <a:p>
            <a:pPr marL="0" indent="0">
              <a:buNone/>
            </a:pPr>
            <a:r>
              <a:rPr lang="en-US" sz="1100" dirty="0">
                <a:solidFill>
                  <a:srgbClr val="1E3A5F"/>
                </a:solidFill>
                <a:latin typeface="Calibri" pitchFamily="34" charset="0"/>
                <a:ea typeface="Calibri" pitchFamily="34" charset="-122"/>
                <a:cs typeface="Calibri" pitchFamily="34" charset="-120"/>
              </a:rPr>
              <a:t>Support antitrust actions against pharmaceutical companies engaging in anti-competitive practices. Document and publicize exclusive dealing arrangements that limit patient choice. Advocate for FTC investigation into market concentration in the peptide space. Build coalitions with patient advocacy groups, compounding pharmacies, and independent physicians to push back against monopolistic behavior.</a:t>
            </a:r>
            <a:endParaRPr lang="en-US" sz="1100" dirty="0"/>
          </a:p>
        </p:txBody>
      </p:sp>
      <p:sp>
        <p:nvSpPr>
          <p:cNvPr id="12" name="Shape 10"/>
          <p:cNvSpPr/>
          <p:nvPr/>
        </p:nvSpPr>
        <p:spPr>
          <a:xfrm>
            <a:off x="457200" y="3703320"/>
            <a:ext cx="8229600" cy="1143000"/>
          </a:xfrm>
          <a:prstGeom prst="rect">
            <a:avLst/>
          </a:prstGeom>
          <a:solidFill>
            <a:srgbClr val="F0F9F7"/>
          </a:solidFill>
          <a:ln/>
        </p:spPr>
        <p:txBody>
          <a:bodyPr/>
          <a:lstStyle/>
          <a:p>
            <a:endParaRPr lang="en-US"/>
          </a:p>
        </p:txBody>
      </p:sp>
      <p:sp>
        <p:nvSpPr>
          <p:cNvPr id="13" name="Shape 11"/>
          <p:cNvSpPr/>
          <p:nvPr/>
        </p:nvSpPr>
        <p:spPr>
          <a:xfrm>
            <a:off x="457200" y="3703320"/>
            <a:ext cx="73152" cy="1143000"/>
          </a:xfrm>
          <a:prstGeom prst="rect">
            <a:avLst/>
          </a:prstGeom>
          <a:solidFill>
            <a:srgbClr val="028090"/>
          </a:solidFill>
          <a:ln/>
        </p:spPr>
        <p:txBody>
          <a:bodyPr/>
          <a:lstStyle/>
          <a:p>
            <a:endParaRPr lang="en-US"/>
          </a:p>
        </p:txBody>
      </p:sp>
      <p:sp>
        <p:nvSpPr>
          <p:cNvPr id="14" name="Text 12"/>
          <p:cNvSpPr/>
          <p:nvPr/>
        </p:nvSpPr>
        <p:spPr>
          <a:xfrm>
            <a:off x="640080" y="3749040"/>
            <a:ext cx="7863840" cy="320040"/>
          </a:xfrm>
          <a:prstGeom prst="rect">
            <a:avLst/>
          </a:prstGeom>
          <a:noFill/>
          <a:ln/>
        </p:spPr>
        <p:txBody>
          <a:bodyPr wrap="square" rtlCol="0" anchor="ctr"/>
          <a:lstStyle/>
          <a:p>
            <a:pPr marL="0" indent="0">
              <a:buNone/>
            </a:pPr>
            <a:r>
              <a:rPr lang="en-US" sz="1500" b="1" dirty="0">
                <a:solidFill>
                  <a:srgbClr val="028090"/>
                </a:solidFill>
                <a:latin typeface="Calibri" pitchFamily="34" charset="0"/>
                <a:ea typeface="Calibri" pitchFamily="34" charset="-122"/>
                <a:cs typeface="Calibri" pitchFamily="34" charset="-120"/>
              </a:rPr>
              <a:t>PRIORITY #3: Fund Human Clinical Trials</a:t>
            </a:r>
            <a:endParaRPr lang="en-US" sz="1500" dirty="0"/>
          </a:p>
        </p:txBody>
      </p:sp>
      <p:sp>
        <p:nvSpPr>
          <p:cNvPr id="15" name="Text 13"/>
          <p:cNvSpPr/>
          <p:nvPr/>
        </p:nvSpPr>
        <p:spPr>
          <a:xfrm>
            <a:off x="640080" y="4114800"/>
            <a:ext cx="7863840" cy="685800"/>
          </a:xfrm>
          <a:prstGeom prst="rect">
            <a:avLst/>
          </a:prstGeom>
          <a:noFill/>
          <a:ln/>
        </p:spPr>
        <p:txBody>
          <a:bodyPr wrap="square" rtlCol="0" anchor="ctr"/>
          <a:lstStyle/>
          <a:p>
            <a:pPr marL="0" indent="0">
              <a:buNone/>
            </a:pPr>
            <a:r>
              <a:rPr lang="en-US" sz="1100" dirty="0">
                <a:solidFill>
                  <a:srgbClr val="1E3A5F"/>
                </a:solidFill>
                <a:latin typeface="Calibri" pitchFamily="34" charset="0"/>
                <a:ea typeface="Calibri" pitchFamily="34" charset="-122"/>
                <a:cs typeface="Calibri" pitchFamily="34" charset="-120"/>
              </a:rPr>
              <a:t>The biggest regulatory barrier is insufficient human clinical data. The NPA will establish a research fund to sponsor well-designed clinical trials for promising peptides like BPC-157, Thymosin Alpha-1, and others. Partner with academic institutions and independent researchers. Create a pathway for peptides to achieve recognized safety profiles that satisfy regulatory requirements without requiring pharmaceutical-scale investment.</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0F9F7"/>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548640"/>
          </a:xfrm>
          <a:prstGeom prst="rect">
            <a:avLst/>
          </a:prstGeom>
          <a:noFill/>
          <a:ln/>
        </p:spPr>
        <p:txBody>
          <a:bodyPr wrap="square" rtlCol="0" anchor="ctr"/>
          <a:lstStyle/>
          <a:p>
            <a:pPr marL="0" indent="0">
              <a:buNone/>
            </a:pPr>
            <a:r>
              <a:rPr lang="en-US" sz="3000" b="1" dirty="0">
                <a:solidFill>
                  <a:srgbClr val="1E3A5F"/>
                </a:solidFill>
                <a:latin typeface="Georgia" pitchFamily="34" charset="0"/>
                <a:ea typeface="Georgia" pitchFamily="34" charset="-122"/>
                <a:cs typeface="Georgia" pitchFamily="34" charset="-120"/>
              </a:rPr>
              <a:t>Member-Driven Governance</a:t>
            </a:r>
            <a:endParaRPr lang="en-US" sz="3000" dirty="0"/>
          </a:p>
        </p:txBody>
      </p:sp>
      <p:sp>
        <p:nvSpPr>
          <p:cNvPr id="3" name="Shape 1"/>
          <p:cNvSpPr/>
          <p:nvPr/>
        </p:nvSpPr>
        <p:spPr>
          <a:xfrm>
            <a:off x="457200" y="914400"/>
            <a:ext cx="3931920" cy="2103120"/>
          </a:xfrm>
          <a:prstGeom prst="rect">
            <a:avLst/>
          </a:prstGeom>
          <a:solidFill>
            <a:srgbClr val="FFFFFF"/>
          </a:solidFill>
          <a:ln w="25400">
            <a:solidFill>
              <a:srgbClr val="028090"/>
            </a:solidFill>
            <a:prstDash val="solid"/>
          </a:ln>
        </p:spPr>
        <p:txBody>
          <a:bodyPr/>
          <a:lstStyle/>
          <a:p>
            <a:endParaRPr lang="en-US"/>
          </a:p>
        </p:txBody>
      </p:sp>
      <p:sp>
        <p:nvSpPr>
          <p:cNvPr id="4" name="Text 2"/>
          <p:cNvSpPr/>
          <p:nvPr/>
        </p:nvSpPr>
        <p:spPr>
          <a:xfrm>
            <a:off x="548640" y="1005840"/>
            <a:ext cx="3749040" cy="365760"/>
          </a:xfrm>
          <a:prstGeom prst="rect">
            <a:avLst/>
          </a:prstGeom>
          <a:noFill/>
          <a:ln/>
        </p:spPr>
        <p:txBody>
          <a:bodyPr wrap="square" rtlCol="0" anchor="ctr"/>
          <a:lstStyle/>
          <a:p>
            <a:pPr marL="0" indent="0">
              <a:buNone/>
            </a:pPr>
            <a:r>
              <a:rPr lang="en-US" sz="1600" b="1" dirty="0">
                <a:solidFill>
                  <a:srgbClr val="028090"/>
                </a:solidFill>
                <a:latin typeface="Calibri" pitchFamily="34" charset="0"/>
                <a:ea typeface="Calibri" pitchFamily="34" charset="-122"/>
                <a:cs typeface="Calibri" pitchFamily="34" charset="-120"/>
              </a:rPr>
              <a:t>Future Priorities: You Decide</a:t>
            </a:r>
            <a:endParaRPr lang="en-US" sz="1600" dirty="0"/>
          </a:p>
        </p:txBody>
      </p:sp>
      <p:sp>
        <p:nvSpPr>
          <p:cNvPr id="5" name="Text 3"/>
          <p:cNvSpPr/>
          <p:nvPr/>
        </p:nvSpPr>
        <p:spPr>
          <a:xfrm>
            <a:off x="548640" y="1417320"/>
            <a:ext cx="3749040" cy="731520"/>
          </a:xfrm>
          <a:prstGeom prst="rect">
            <a:avLst/>
          </a:prstGeom>
          <a:noFill/>
          <a:ln/>
        </p:spPr>
        <p:txBody>
          <a:bodyPr wrap="square" rtlCol="0" anchor="ctr"/>
          <a:lstStyle/>
          <a:p>
            <a:pPr marL="0" indent="0">
              <a:buNone/>
            </a:pPr>
            <a:r>
              <a:rPr lang="en-US" sz="1100" dirty="0">
                <a:solidFill>
                  <a:srgbClr val="1E3A5F"/>
                </a:solidFill>
                <a:latin typeface="Calibri" pitchFamily="34" charset="0"/>
                <a:ea typeface="Calibri" pitchFamily="34" charset="-122"/>
                <a:cs typeface="Calibri" pitchFamily="34" charset="-120"/>
              </a:rPr>
              <a:t>After addressing our three founding priorities, the next issues to tackle will be determined by member vote. This ensures our work reflects the real needs of our diverse membership. Potential future priorities include:</a:t>
            </a:r>
            <a:endParaRPr lang="en-US" sz="1100" dirty="0"/>
          </a:p>
        </p:txBody>
      </p:sp>
      <p:sp>
        <p:nvSpPr>
          <p:cNvPr id="6" name="Text 4"/>
          <p:cNvSpPr/>
          <p:nvPr/>
        </p:nvSpPr>
        <p:spPr>
          <a:xfrm>
            <a:off x="548640" y="2148840"/>
            <a:ext cx="3749040" cy="822960"/>
          </a:xfrm>
          <a:prstGeom prst="rect">
            <a:avLst/>
          </a:prstGeom>
          <a:noFill/>
          <a:ln/>
        </p:spPr>
        <p:txBody>
          <a:bodyPr wrap="square" rtlCol="0" anchor="ctr"/>
          <a:lstStyle/>
          <a:p>
            <a:pPr marL="342900" indent="-342900">
              <a:buSzPct val="100000"/>
              <a:buChar char="•"/>
            </a:pPr>
            <a:r>
              <a:rPr lang="en-US" sz="1100" dirty="0">
                <a:solidFill>
                  <a:srgbClr val="1E3A5F"/>
                </a:solidFill>
                <a:latin typeface="Calibri" pitchFamily="34" charset="0"/>
                <a:ea typeface="Calibri" pitchFamily="34" charset="-122"/>
                <a:cs typeface="Calibri" pitchFamily="34" charset="-120"/>
              </a:rPr>
              <a:t>International market access</a:t>
            </a:r>
            <a:endParaRPr lang="en-US" sz="1100" dirty="0"/>
          </a:p>
          <a:p>
            <a:pPr marL="342900" indent="-342900">
              <a:buSzPct val="100000"/>
              <a:buChar char="•"/>
            </a:pPr>
            <a:r>
              <a:rPr lang="en-US" sz="1100" dirty="0">
                <a:solidFill>
                  <a:srgbClr val="1E3A5F"/>
                </a:solidFill>
                <a:latin typeface="Calibri" pitchFamily="34" charset="0"/>
                <a:ea typeface="Calibri" pitchFamily="34" charset="-122"/>
                <a:cs typeface="Calibri" pitchFamily="34" charset="-120"/>
              </a:rPr>
              <a:t>Manufacturing standards certification</a:t>
            </a:r>
            <a:endParaRPr lang="en-US" sz="1100" dirty="0"/>
          </a:p>
          <a:p>
            <a:pPr marL="342900" indent="-342900">
              <a:buSzPct val="100000"/>
              <a:buChar char="•"/>
            </a:pPr>
            <a:r>
              <a:rPr lang="en-US" sz="1100" dirty="0">
                <a:solidFill>
                  <a:srgbClr val="1E3A5F"/>
                </a:solidFill>
                <a:latin typeface="Calibri" pitchFamily="34" charset="0"/>
                <a:ea typeface="Calibri" pitchFamily="34" charset="-122"/>
                <a:cs typeface="Calibri" pitchFamily="34" charset="-120"/>
              </a:rPr>
              <a:t>Insurance coverage advocacy</a:t>
            </a:r>
            <a:endParaRPr lang="en-US" sz="1100" dirty="0"/>
          </a:p>
          <a:p>
            <a:pPr marL="342900" indent="-342900">
              <a:buSzPct val="100000"/>
              <a:buChar char="•"/>
            </a:pPr>
            <a:r>
              <a:rPr lang="en-US" sz="1100" dirty="0">
                <a:solidFill>
                  <a:srgbClr val="1E3A5F"/>
                </a:solidFill>
                <a:latin typeface="Calibri" pitchFamily="34" charset="0"/>
                <a:ea typeface="Calibri" pitchFamily="34" charset="-122"/>
                <a:cs typeface="Calibri" pitchFamily="34" charset="-120"/>
              </a:rPr>
              <a:t>Practitioner education programs</a:t>
            </a:r>
            <a:endParaRPr lang="en-US" sz="1100" dirty="0"/>
          </a:p>
        </p:txBody>
      </p:sp>
      <p:sp>
        <p:nvSpPr>
          <p:cNvPr id="7" name="Shape 5"/>
          <p:cNvSpPr/>
          <p:nvPr/>
        </p:nvSpPr>
        <p:spPr>
          <a:xfrm>
            <a:off x="4754880" y="914400"/>
            <a:ext cx="3931920" cy="2103120"/>
          </a:xfrm>
          <a:prstGeom prst="rect">
            <a:avLst/>
          </a:prstGeom>
          <a:solidFill>
            <a:srgbClr val="FFFFFF"/>
          </a:solidFill>
          <a:ln w="25400">
            <a:solidFill>
              <a:srgbClr val="00A896"/>
            </a:solidFill>
            <a:prstDash val="solid"/>
          </a:ln>
        </p:spPr>
        <p:txBody>
          <a:bodyPr/>
          <a:lstStyle/>
          <a:p>
            <a:endParaRPr lang="en-US"/>
          </a:p>
        </p:txBody>
      </p:sp>
      <p:sp>
        <p:nvSpPr>
          <p:cNvPr id="8" name="Text 6"/>
          <p:cNvSpPr/>
          <p:nvPr/>
        </p:nvSpPr>
        <p:spPr>
          <a:xfrm>
            <a:off x="4846320" y="1005840"/>
            <a:ext cx="3749040" cy="365760"/>
          </a:xfrm>
          <a:prstGeom prst="rect">
            <a:avLst/>
          </a:prstGeom>
          <a:noFill/>
          <a:ln/>
        </p:spPr>
        <p:txBody>
          <a:bodyPr wrap="square" rtlCol="0" anchor="ctr"/>
          <a:lstStyle/>
          <a:p>
            <a:pPr marL="0" indent="0">
              <a:buNone/>
            </a:pPr>
            <a:r>
              <a:rPr lang="en-US" sz="1600" b="1" dirty="0">
                <a:solidFill>
                  <a:srgbClr val="00A896"/>
                </a:solidFill>
                <a:latin typeface="Calibri" pitchFamily="34" charset="0"/>
                <a:ea typeface="Calibri" pitchFamily="34" charset="-122"/>
                <a:cs typeface="Calibri" pitchFamily="34" charset="-120"/>
              </a:rPr>
              <a:t>Learning from Our Past</a:t>
            </a:r>
            <a:endParaRPr lang="en-US" sz="1600" dirty="0"/>
          </a:p>
        </p:txBody>
      </p:sp>
      <p:sp>
        <p:nvSpPr>
          <p:cNvPr id="9" name="Text 7"/>
          <p:cNvSpPr/>
          <p:nvPr/>
        </p:nvSpPr>
        <p:spPr>
          <a:xfrm>
            <a:off x="4846320" y="1417320"/>
            <a:ext cx="3749040" cy="1463040"/>
          </a:xfrm>
          <a:prstGeom prst="rect">
            <a:avLst/>
          </a:prstGeom>
          <a:noFill/>
          <a:ln/>
        </p:spPr>
        <p:txBody>
          <a:bodyPr wrap="square" rtlCol="0" anchor="ctr"/>
          <a:lstStyle/>
          <a:p>
            <a:pPr marL="0" indent="0">
              <a:buNone/>
            </a:pPr>
            <a:r>
              <a:rPr lang="en-US" sz="1100" dirty="0">
                <a:solidFill>
                  <a:srgbClr val="1E3A5F"/>
                </a:solidFill>
                <a:latin typeface="Calibri" pitchFamily="34" charset="0"/>
                <a:ea typeface="Calibri" pitchFamily="34" charset="-122"/>
                <a:cs typeface="Calibri" pitchFamily="34" charset="-120"/>
              </a:rPr>
              <a:t>The peptide industry's challenges are partly self-inflicted. To build a sustainable future, we must honestly examine past mistakes: quality control failures that gave regulators ammunition; misleading marketing claims; insufficient self-regulation. The NPA will study these failures and implement standards that prevent their recurrence.</a:t>
            </a:r>
            <a:endParaRPr lang="en-US" sz="1100" dirty="0"/>
          </a:p>
        </p:txBody>
      </p:sp>
      <p:sp>
        <p:nvSpPr>
          <p:cNvPr id="10" name="Shape 8"/>
          <p:cNvSpPr/>
          <p:nvPr/>
        </p:nvSpPr>
        <p:spPr>
          <a:xfrm>
            <a:off x="457200" y="3200400"/>
            <a:ext cx="8229600" cy="1371600"/>
          </a:xfrm>
          <a:prstGeom prst="rect">
            <a:avLst/>
          </a:prstGeom>
          <a:solidFill>
            <a:srgbClr val="028090"/>
          </a:solidFill>
          <a:ln/>
        </p:spPr>
        <p:txBody>
          <a:bodyPr/>
          <a:lstStyle/>
          <a:p>
            <a:endParaRPr lang="en-US"/>
          </a:p>
        </p:txBody>
      </p:sp>
      <p:sp>
        <p:nvSpPr>
          <p:cNvPr id="11" name="Text 9"/>
          <p:cNvSpPr/>
          <p:nvPr/>
        </p:nvSpPr>
        <p:spPr>
          <a:xfrm>
            <a:off x="548640" y="3291840"/>
            <a:ext cx="8046720" cy="320040"/>
          </a:xfrm>
          <a:prstGeom prst="rect">
            <a:avLst/>
          </a:prstGeom>
          <a:noFill/>
          <a:ln/>
        </p:spPr>
        <p:txBody>
          <a:bodyPr wrap="square"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Our Commitment to Excellence</a:t>
            </a:r>
            <a:endParaRPr lang="en-US" sz="1600" dirty="0"/>
          </a:p>
        </p:txBody>
      </p:sp>
      <p:sp>
        <p:nvSpPr>
          <p:cNvPr id="12" name="Text 10"/>
          <p:cNvSpPr/>
          <p:nvPr/>
        </p:nvSpPr>
        <p:spPr>
          <a:xfrm>
            <a:off x="548640" y="3657600"/>
            <a:ext cx="8046720" cy="868680"/>
          </a:xfrm>
          <a:prstGeom prst="rect">
            <a:avLst/>
          </a:prstGeom>
          <a:noFill/>
          <a:ln/>
        </p:spPr>
        <p:txBody>
          <a:bodyPr wrap="square" rtlCol="0" anchor="ctr"/>
          <a:lstStyle/>
          <a:p>
            <a:pPr marL="0" indent="0">
              <a:buNone/>
            </a:pPr>
            <a:r>
              <a:rPr lang="en-US" sz="1200" dirty="0">
                <a:solidFill>
                  <a:srgbClr val="FFFFFF"/>
                </a:solidFill>
                <a:latin typeface="Calibri" pitchFamily="34" charset="0"/>
                <a:ea typeface="Calibri" pitchFamily="34" charset="-122"/>
                <a:cs typeface="Calibri" pitchFamily="34" charset="-120"/>
              </a:rPr>
              <a:t>NPA members will adhere to the highest standards of quality and ethics. Membership requires commitment to: verified pharmaceutical-grade sourcing; transparent Certificate of Analysis (COA) documentation; compliance with USP 795/797 compounding standards; honest marketing without unsubstantiated health claims; cooperation with legitimate regulatory oversight. These standards legitimize our industry and protect patients.</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548640"/>
          </a:xfrm>
          <a:prstGeom prst="rect">
            <a:avLst/>
          </a:prstGeom>
          <a:noFill/>
          <a:ln/>
        </p:spPr>
        <p:txBody>
          <a:bodyPr wrap="square" rtlCol="0" anchor="ctr"/>
          <a:lstStyle/>
          <a:p>
            <a:pPr marL="0" indent="0">
              <a:buNone/>
            </a:pPr>
            <a:r>
              <a:rPr lang="en-US" sz="3000" b="1" dirty="0">
                <a:solidFill>
                  <a:srgbClr val="1E3A5F"/>
                </a:solidFill>
                <a:latin typeface="Georgia" pitchFamily="34" charset="0"/>
                <a:ea typeface="Georgia" pitchFamily="34" charset="-122"/>
                <a:cs typeface="Georgia" pitchFamily="34" charset="-120"/>
              </a:rPr>
              <a:t>How We Win: Strength in Numbers</a:t>
            </a:r>
            <a:endParaRPr lang="en-US" sz="3000" dirty="0"/>
          </a:p>
        </p:txBody>
      </p:sp>
      <p:sp>
        <p:nvSpPr>
          <p:cNvPr id="3" name="Shape 1"/>
          <p:cNvSpPr/>
          <p:nvPr/>
        </p:nvSpPr>
        <p:spPr>
          <a:xfrm>
            <a:off x="457200" y="914400"/>
            <a:ext cx="3931920" cy="1828800"/>
          </a:xfrm>
          <a:prstGeom prst="rect">
            <a:avLst/>
          </a:prstGeom>
          <a:solidFill>
            <a:srgbClr val="028090"/>
          </a:solidFill>
          <a:ln/>
        </p:spPr>
        <p:txBody>
          <a:bodyPr/>
          <a:lstStyle/>
          <a:p>
            <a:endParaRPr lang="en-US"/>
          </a:p>
        </p:txBody>
      </p:sp>
      <p:sp>
        <p:nvSpPr>
          <p:cNvPr id="4" name="Text 2"/>
          <p:cNvSpPr/>
          <p:nvPr/>
        </p:nvSpPr>
        <p:spPr>
          <a:xfrm>
            <a:off x="548640" y="1005840"/>
            <a:ext cx="3749040" cy="320040"/>
          </a:xfrm>
          <a:prstGeom prst="rect">
            <a:avLst/>
          </a:prstGeom>
          <a:noFill/>
          <a:ln/>
        </p:spPr>
        <p:txBody>
          <a:bodyPr wrap="square"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Political Engagement</a:t>
            </a:r>
            <a:endParaRPr lang="en-US" sz="1500" dirty="0"/>
          </a:p>
        </p:txBody>
      </p:sp>
      <p:sp>
        <p:nvSpPr>
          <p:cNvPr id="5" name="Text 3"/>
          <p:cNvSpPr/>
          <p:nvPr/>
        </p:nvSpPr>
        <p:spPr>
          <a:xfrm>
            <a:off x="548640" y="1371600"/>
            <a:ext cx="3749040" cy="1280160"/>
          </a:xfrm>
          <a:prstGeom prst="rect">
            <a:avLst/>
          </a:prstGeom>
          <a:noFill/>
          <a:ln/>
        </p:spPr>
        <p:txBody>
          <a:bodyPr wrap="square" rtlCol="0" anchor="ctr"/>
          <a:lstStyle/>
          <a:p>
            <a:pPr marL="342900" indent="-342900">
              <a:buSzPct val="100000"/>
              <a:buChar char="•"/>
            </a:pPr>
            <a:r>
              <a:rPr lang="en-US" sz="1100" dirty="0">
                <a:solidFill>
                  <a:srgbClr val="FFFFFF"/>
                </a:solidFill>
                <a:latin typeface="Calibri" pitchFamily="34" charset="0"/>
                <a:ea typeface="Calibri" pitchFamily="34" charset="-122"/>
                <a:cs typeface="Calibri" pitchFamily="34" charset="-120"/>
              </a:rPr>
              <a:t>Establish a PAC to support pro-access candidates</a:t>
            </a:r>
            <a:endParaRPr lang="en-US" sz="1100" dirty="0"/>
          </a:p>
          <a:p>
            <a:pPr marL="342900" indent="-342900">
              <a:buSzPct val="100000"/>
              <a:buChar char="•"/>
            </a:pPr>
            <a:r>
              <a:rPr lang="en-US" sz="1100" dirty="0">
                <a:solidFill>
                  <a:srgbClr val="FFFFFF"/>
                </a:solidFill>
                <a:latin typeface="Calibri" pitchFamily="34" charset="0"/>
                <a:ea typeface="Calibri" pitchFamily="34" charset="-122"/>
                <a:cs typeface="Calibri" pitchFamily="34" charset="-120"/>
              </a:rPr>
              <a:t>Hire experienced healthcare lobbyists</a:t>
            </a:r>
            <a:endParaRPr lang="en-US" sz="1100" dirty="0"/>
          </a:p>
          <a:p>
            <a:pPr marL="342900" indent="-342900">
              <a:buSzPct val="100000"/>
              <a:buChar char="•"/>
            </a:pPr>
            <a:r>
              <a:rPr lang="en-US" sz="1100" dirty="0">
                <a:solidFill>
                  <a:srgbClr val="FFFFFF"/>
                </a:solidFill>
                <a:latin typeface="Calibri" pitchFamily="34" charset="0"/>
                <a:ea typeface="Calibri" pitchFamily="34" charset="-122"/>
                <a:cs typeface="Calibri" pitchFamily="34" charset="-120"/>
              </a:rPr>
              <a:t>Build relationships with key Congressional committees</a:t>
            </a:r>
            <a:endParaRPr lang="en-US" sz="1100" dirty="0"/>
          </a:p>
          <a:p>
            <a:pPr marL="342900" indent="-342900">
              <a:buSzPct val="100000"/>
              <a:buChar char="•"/>
            </a:pPr>
            <a:r>
              <a:rPr lang="en-US" sz="1100" dirty="0">
                <a:solidFill>
                  <a:srgbClr val="FFFFFF"/>
                </a:solidFill>
                <a:latin typeface="Calibri" pitchFamily="34" charset="0"/>
                <a:ea typeface="Calibri" pitchFamily="34" charset="-122"/>
                <a:cs typeface="Calibri" pitchFamily="34" charset="-120"/>
              </a:rPr>
              <a:t>Engage with HHS and FDA leadership</a:t>
            </a:r>
            <a:endParaRPr lang="en-US" sz="1100" dirty="0"/>
          </a:p>
        </p:txBody>
      </p:sp>
      <p:sp>
        <p:nvSpPr>
          <p:cNvPr id="6" name="Shape 4"/>
          <p:cNvSpPr/>
          <p:nvPr/>
        </p:nvSpPr>
        <p:spPr>
          <a:xfrm>
            <a:off x="4754880" y="914400"/>
            <a:ext cx="3931920" cy="1828800"/>
          </a:xfrm>
          <a:prstGeom prst="rect">
            <a:avLst/>
          </a:prstGeom>
          <a:solidFill>
            <a:srgbClr val="00A896"/>
          </a:solidFill>
          <a:ln/>
        </p:spPr>
        <p:txBody>
          <a:bodyPr/>
          <a:lstStyle/>
          <a:p>
            <a:endParaRPr lang="en-US"/>
          </a:p>
        </p:txBody>
      </p:sp>
      <p:sp>
        <p:nvSpPr>
          <p:cNvPr id="7" name="Text 5"/>
          <p:cNvSpPr/>
          <p:nvPr/>
        </p:nvSpPr>
        <p:spPr>
          <a:xfrm>
            <a:off x="4846320" y="1005840"/>
            <a:ext cx="3749040" cy="320040"/>
          </a:xfrm>
          <a:prstGeom prst="rect">
            <a:avLst/>
          </a:prstGeom>
          <a:noFill/>
          <a:ln/>
        </p:spPr>
        <p:txBody>
          <a:bodyPr wrap="square"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Legal Strategy</a:t>
            </a:r>
            <a:endParaRPr lang="en-US" sz="1500" dirty="0"/>
          </a:p>
        </p:txBody>
      </p:sp>
      <p:sp>
        <p:nvSpPr>
          <p:cNvPr id="8" name="Text 6"/>
          <p:cNvSpPr/>
          <p:nvPr/>
        </p:nvSpPr>
        <p:spPr>
          <a:xfrm>
            <a:off x="4846320" y="1371600"/>
            <a:ext cx="3749040" cy="1280160"/>
          </a:xfrm>
          <a:prstGeom prst="rect">
            <a:avLst/>
          </a:prstGeom>
          <a:noFill/>
          <a:ln/>
        </p:spPr>
        <p:txBody>
          <a:bodyPr wrap="square" rtlCol="0" anchor="ctr"/>
          <a:lstStyle/>
          <a:p>
            <a:pPr marL="342900" indent="-342900">
              <a:buSzPct val="100000"/>
              <a:buChar char="•"/>
            </a:pPr>
            <a:r>
              <a:rPr lang="en-US" sz="1100" dirty="0">
                <a:solidFill>
                  <a:srgbClr val="FFFFFF"/>
                </a:solidFill>
                <a:latin typeface="Calibri" pitchFamily="34" charset="0"/>
                <a:ea typeface="Calibri" pitchFamily="34" charset="-122"/>
                <a:cs typeface="Calibri" pitchFamily="34" charset="-120"/>
              </a:rPr>
              <a:t>Create a legal defense fund for member challenges</a:t>
            </a:r>
            <a:endParaRPr lang="en-US" sz="1100" dirty="0"/>
          </a:p>
          <a:p>
            <a:pPr marL="342900" indent="-342900">
              <a:buSzPct val="100000"/>
              <a:buChar char="•"/>
            </a:pPr>
            <a:r>
              <a:rPr lang="en-US" sz="1100" dirty="0">
                <a:solidFill>
                  <a:srgbClr val="FFFFFF"/>
                </a:solidFill>
                <a:latin typeface="Calibri" pitchFamily="34" charset="0"/>
                <a:ea typeface="Calibri" pitchFamily="34" charset="-122"/>
                <a:cs typeface="Calibri" pitchFamily="34" charset="-120"/>
              </a:rPr>
              <a:t>File amicus briefs in key litigation</a:t>
            </a:r>
            <a:endParaRPr lang="en-US" sz="1100" dirty="0"/>
          </a:p>
          <a:p>
            <a:pPr marL="342900" indent="-342900">
              <a:buSzPct val="100000"/>
              <a:buChar char="•"/>
            </a:pPr>
            <a:r>
              <a:rPr lang="en-US" sz="1100" dirty="0">
                <a:solidFill>
                  <a:srgbClr val="FFFFFF"/>
                </a:solidFill>
                <a:latin typeface="Calibri" pitchFamily="34" charset="0"/>
                <a:ea typeface="Calibri" pitchFamily="34" charset="-122"/>
                <a:cs typeface="Calibri" pitchFamily="34" charset="-120"/>
              </a:rPr>
              <a:t>Challenge arbitrary FDA actions under APA</a:t>
            </a:r>
            <a:endParaRPr lang="en-US" sz="1100" dirty="0"/>
          </a:p>
          <a:p>
            <a:pPr marL="342900" indent="-342900">
              <a:buSzPct val="100000"/>
              <a:buChar char="•"/>
            </a:pPr>
            <a:r>
              <a:rPr lang="en-US" sz="1100" dirty="0">
                <a:solidFill>
                  <a:srgbClr val="FFFFFF"/>
                </a:solidFill>
                <a:latin typeface="Calibri" pitchFamily="34" charset="0"/>
                <a:ea typeface="Calibri" pitchFamily="34" charset="-122"/>
                <a:cs typeface="Calibri" pitchFamily="34" charset="-120"/>
              </a:rPr>
              <a:t>Support antitrust enforcement against bad actors</a:t>
            </a:r>
            <a:endParaRPr lang="en-US" sz="1100" dirty="0"/>
          </a:p>
        </p:txBody>
      </p:sp>
      <p:sp>
        <p:nvSpPr>
          <p:cNvPr id="9" name="Shape 7"/>
          <p:cNvSpPr/>
          <p:nvPr/>
        </p:nvSpPr>
        <p:spPr>
          <a:xfrm>
            <a:off x="457200" y="2880360"/>
            <a:ext cx="3931920" cy="1828800"/>
          </a:xfrm>
          <a:prstGeom prst="rect">
            <a:avLst/>
          </a:prstGeom>
          <a:solidFill>
            <a:srgbClr val="02C39A"/>
          </a:solidFill>
          <a:ln/>
        </p:spPr>
        <p:txBody>
          <a:bodyPr/>
          <a:lstStyle/>
          <a:p>
            <a:endParaRPr lang="en-US"/>
          </a:p>
        </p:txBody>
      </p:sp>
      <p:sp>
        <p:nvSpPr>
          <p:cNvPr id="10" name="Text 8"/>
          <p:cNvSpPr/>
          <p:nvPr/>
        </p:nvSpPr>
        <p:spPr>
          <a:xfrm>
            <a:off x="548640" y="2971800"/>
            <a:ext cx="3749040" cy="320040"/>
          </a:xfrm>
          <a:prstGeom prst="rect">
            <a:avLst/>
          </a:prstGeom>
          <a:noFill/>
          <a:ln/>
        </p:spPr>
        <p:txBody>
          <a:bodyPr wrap="square" rtlCol="0" anchor="ctr"/>
          <a:lstStyle/>
          <a:p>
            <a:pPr marL="0" indent="0">
              <a:buNone/>
            </a:pPr>
            <a:r>
              <a:rPr lang="en-US" sz="1500" b="1" dirty="0">
                <a:solidFill>
                  <a:srgbClr val="1E3A5F"/>
                </a:solidFill>
                <a:latin typeface="Calibri" pitchFamily="34" charset="0"/>
                <a:ea typeface="Calibri" pitchFamily="34" charset="-122"/>
                <a:cs typeface="Calibri" pitchFamily="34" charset="-120"/>
              </a:rPr>
              <a:t>Public Education</a:t>
            </a:r>
            <a:endParaRPr lang="en-US" sz="1500" dirty="0"/>
          </a:p>
        </p:txBody>
      </p:sp>
      <p:sp>
        <p:nvSpPr>
          <p:cNvPr id="11" name="Text 9"/>
          <p:cNvSpPr/>
          <p:nvPr/>
        </p:nvSpPr>
        <p:spPr>
          <a:xfrm>
            <a:off x="548640" y="3337560"/>
            <a:ext cx="3749040" cy="1280160"/>
          </a:xfrm>
          <a:prstGeom prst="rect">
            <a:avLst/>
          </a:prstGeom>
          <a:noFill/>
          <a:ln/>
        </p:spPr>
        <p:txBody>
          <a:bodyPr wrap="square" rtlCol="0" anchor="ctr"/>
          <a:lstStyle/>
          <a:p>
            <a:pPr marL="342900" indent="-342900">
              <a:buSzPct val="100000"/>
              <a:buChar char="•"/>
            </a:pPr>
            <a:r>
              <a:rPr lang="en-US" sz="1100" dirty="0">
                <a:solidFill>
                  <a:srgbClr val="1E3A5F"/>
                </a:solidFill>
                <a:latin typeface="Calibri" pitchFamily="34" charset="0"/>
                <a:ea typeface="Calibri" pitchFamily="34" charset="-122"/>
                <a:cs typeface="Calibri" pitchFamily="34" charset="-120"/>
              </a:rPr>
              <a:t>Launch science-based awareness campaigns</a:t>
            </a:r>
            <a:endParaRPr lang="en-US" sz="1100" dirty="0"/>
          </a:p>
          <a:p>
            <a:pPr marL="342900" indent="-342900">
              <a:buSzPct val="100000"/>
              <a:buChar char="•"/>
            </a:pPr>
            <a:r>
              <a:rPr lang="en-US" sz="1100" dirty="0">
                <a:solidFill>
                  <a:srgbClr val="1E3A5F"/>
                </a:solidFill>
                <a:latin typeface="Calibri" pitchFamily="34" charset="0"/>
                <a:ea typeface="Calibri" pitchFamily="34" charset="-122"/>
                <a:cs typeface="Calibri" pitchFamily="34" charset="-120"/>
              </a:rPr>
              <a:t>Share patient success stories (with consent)</a:t>
            </a:r>
            <a:endParaRPr lang="en-US" sz="1100" dirty="0"/>
          </a:p>
          <a:p>
            <a:pPr marL="342900" indent="-342900">
              <a:buSzPct val="100000"/>
              <a:buChar char="•"/>
            </a:pPr>
            <a:r>
              <a:rPr lang="en-US" sz="1100" dirty="0">
                <a:solidFill>
                  <a:srgbClr val="1E3A5F"/>
                </a:solidFill>
                <a:latin typeface="Calibri" pitchFamily="34" charset="0"/>
                <a:ea typeface="Calibri" pitchFamily="34" charset="-122"/>
                <a:cs typeface="Calibri" pitchFamily="34" charset="-120"/>
              </a:rPr>
              <a:t>Counter misinformation with facts</a:t>
            </a:r>
            <a:endParaRPr lang="en-US" sz="1100" dirty="0"/>
          </a:p>
          <a:p>
            <a:pPr marL="342900" indent="-342900">
              <a:buSzPct val="100000"/>
              <a:buChar char="•"/>
            </a:pPr>
            <a:r>
              <a:rPr lang="en-US" sz="1100" dirty="0">
                <a:solidFill>
                  <a:srgbClr val="1E3A5F"/>
                </a:solidFill>
                <a:latin typeface="Calibri" pitchFamily="34" charset="0"/>
                <a:ea typeface="Calibri" pitchFamily="34" charset="-122"/>
                <a:cs typeface="Calibri" pitchFamily="34" charset="-120"/>
              </a:rPr>
              <a:t>Engage mainstream and social media</a:t>
            </a:r>
            <a:endParaRPr lang="en-US" sz="1100" dirty="0"/>
          </a:p>
        </p:txBody>
      </p:sp>
      <p:sp>
        <p:nvSpPr>
          <p:cNvPr id="12" name="Shape 10"/>
          <p:cNvSpPr/>
          <p:nvPr/>
        </p:nvSpPr>
        <p:spPr>
          <a:xfrm>
            <a:off x="4754880" y="2880360"/>
            <a:ext cx="3931920" cy="1828800"/>
          </a:xfrm>
          <a:prstGeom prst="rect">
            <a:avLst/>
          </a:prstGeom>
          <a:solidFill>
            <a:srgbClr val="D4A574"/>
          </a:solidFill>
          <a:ln/>
        </p:spPr>
        <p:txBody>
          <a:bodyPr/>
          <a:lstStyle/>
          <a:p>
            <a:endParaRPr lang="en-US"/>
          </a:p>
        </p:txBody>
      </p:sp>
      <p:sp>
        <p:nvSpPr>
          <p:cNvPr id="13" name="Text 11"/>
          <p:cNvSpPr/>
          <p:nvPr/>
        </p:nvSpPr>
        <p:spPr>
          <a:xfrm>
            <a:off x="4846320" y="2971800"/>
            <a:ext cx="3749040" cy="320040"/>
          </a:xfrm>
          <a:prstGeom prst="rect">
            <a:avLst/>
          </a:prstGeom>
          <a:noFill/>
          <a:ln/>
        </p:spPr>
        <p:txBody>
          <a:bodyPr wrap="square" rtlCol="0" anchor="ctr"/>
          <a:lstStyle/>
          <a:p>
            <a:pPr marL="0" indent="0">
              <a:buNone/>
            </a:pPr>
            <a:r>
              <a:rPr lang="en-US" sz="1500" b="1" dirty="0">
                <a:solidFill>
                  <a:srgbClr val="1E3A5F"/>
                </a:solidFill>
                <a:latin typeface="Calibri" pitchFamily="34" charset="0"/>
                <a:ea typeface="Calibri" pitchFamily="34" charset="-122"/>
                <a:cs typeface="Calibri" pitchFamily="34" charset="-120"/>
              </a:rPr>
              <a:t>Coalition Building</a:t>
            </a:r>
            <a:endParaRPr lang="en-US" sz="1500" dirty="0"/>
          </a:p>
        </p:txBody>
      </p:sp>
      <p:sp>
        <p:nvSpPr>
          <p:cNvPr id="14" name="Text 12"/>
          <p:cNvSpPr/>
          <p:nvPr/>
        </p:nvSpPr>
        <p:spPr>
          <a:xfrm>
            <a:off x="4846320" y="3337560"/>
            <a:ext cx="3749040" cy="1280160"/>
          </a:xfrm>
          <a:prstGeom prst="rect">
            <a:avLst/>
          </a:prstGeom>
          <a:noFill/>
          <a:ln/>
        </p:spPr>
        <p:txBody>
          <a:bodyPr wrap="square" rtlCol="0" anchor="ctr"/>
          <a:lstStyle/>
          <a:p>
            <a:pPr marL="342900" indent="-342900">
              <a:buSzPct val="100000"/>
              <a:buChar char="•"/>
            </a:pPr>
            <a:r>
              <a:rPr lang="en-US" sz="1100" dirty="0">
                <a:solidFill>
                  <a:srgbClr val="1E3A5F"/>
                </a:solidFill>
                <a:latin typeface="Calibri" pitchFamily="34" charset="0"/>
                <a:ea typeface="Calibri" pitchFamily="34" charset="-122"/>
                <a:cs typeface="Calibri" pitchFamily="34" charset="-120"/>
              </a:rPr>
              <a:t>Partner with APC and compounding advocates</a:t>
            </a:r>
            <a:endParaRPr lang="en-US" sz="1100" dirty="0"/>
          </a:p>
          <a:p>
            <a:pPr marL="342900" indent="-342900">
              <a:buSzPct val="100000"/>
              <a:buChar char="•"/>
            </a:pPr>
            <a:r>
              <a:rPr lang="en-US" sz="1100" dirty="0">
                <a:solidFill>
                  <a:srgbClr val="1E3A5F"/>
                </a:solidFill>
                <a:latin typeface="Calibri" pitchFamily="34" charset="0"/>
                <a:ea typeface="Calibri" pitchFamily="34" charset="-122"/>
                <a:cs typeface="Calibri" pitchFamily="34" charset="-120"/>
              </a:rPr>
              <a:t>Align with integrative medicine associations</a:t>
            </a:r>
            <a:endParaRPr lang="en-US" sz="1100" dirty="0"/>
          </a:p>
          <a:p>
            <a:pPr marL="342900" indent="-342900">
              <a:buSzPct val="100000"/>
              <a:buChar char="•"/>
            </a:pPr>
            <a:r>
              <a:rPr lang="en-US" sz="1100" dirty="0">
                <a:solidFill>
                  <a:srgbClr val="1E3A5F"/>
                </a:solidFill>
                <a:latin typeface="Calibri" pitchFamily="34" charset="0"/>
                <a:ea typeface="Calibri" pitchFamily="34" charset="-122"/>
                <a:cs typeface="Calibri" pitchFamily="34" charset="-120"/>
              </a:rPr>
              <a:t>Engage patient advocacy organizations</a:t>
            </a:r>
            <a:endParaRPr lang="en-US" sz="1100" dirty="0"/>
          </a:p>
          <a:p>
            <a:pPr marL="342900" indent="-342900">
              <a:buSzPct val="100000"/>
              <a:buChar char="•"/>
            </a:pPr>
            <a:r>
              <a:rPr lang="en-US" sz="1100" dirty="0">
                <a:solidFill>
                  <a:srgbClr val="1E3A5F"/>
                </a:solidFill>
                <a:latin typeface="Calibri" pitchFamily="34" charset="0"/>
                <a:ea typeface="Calibri" pitchFamily="34" charset="-122"/>
                <a:cs typeface="Calibri" pitchFamily="34" charset="-120"/>
              </a:rPr>
              <a:t>Build bipartisan political support</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0F9F7"/>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548640"/>
          </a:xfrm>
          <a:prstGeom prst="rect">
            <a:avLst/>
          </a:prstGeom>
          <a:noFill/>
          <a:ln/>
        </p:spPr>
        <p:txBody>
          <a:bodyPr wrap="square" rtlCol="0" anchor="ctr"/>
          <a:lstStyle/>
          <a:p>
            <a:pPr marL="0" indent="0">
              <a:buNone/>
            </a:pPr>
            <a:r>
              <a:rPr lang="en-US" sz="3000" b="1" dirty="0">
                <a:solidFill>
                  <a:srgbClr val="1E3A5F"/>
                </a:solidFill>
                <a:latin typeface="Georgia" pitchFamily="34" charset="0"/>
                <a:ea typeface="Georgia" pitchFamily="34" charset="-122"/>
                <a:cs typeface="Georgia" pitchFamily="34" charset="-120"/>
              </a:rPr>
              <a:t>A Critical Moment of Opportunity</a:t>
            </a:r>
            <a:endParaRPr lang="en-US" sz="3000" dirty="0"/>
          </a:p>
        </p:txBody>
      </p:sp>
      <p:sp>
        <p:nvSpPr>
          <p:cNvPr id="3" name="Shape 1"/>
          <p:cNvSpPr/>
          <p:nvPr/>
        </p:nvSpPr>
        <p:spPr>
          <a:xfrm>
            <a:off x="457200" y="914400"/>
            <a:ext cx="8229600" cy="1828800"/>
          </a:xfrm>
          <a:prstGeom prst="rect">
            <a:avLst/>
          </a:prstGeom>
          <a:solidFill>
            <a:srgbClr val="FFFFFF"/>
          </a:solidFill>
          <a:ln w="25400">
            <a:solidFill>
              <a:srgbClr val="02C39A"/>
            </a:solidFill>
            <a:prstDash val="solid"/>
          </a:ln>
        </p:spPr>
        <p:txBody>
          <a:bodyPr/>
          <a:lstStyle/>
          <a:p>
            <a:endParaRPr lang="en-US"/>
          </a:p>
        </p:txBody>
      </p:sp>
      <p:sp>
        <p:nvSpPr>
          <p:cNvPr id="4" name="Text 2"/>
          <p:cNvSpPr/>
          <p:nvPr/>
        </p:nvSpPr>
        <p:spPr>
          <a:xfrm>
            <a:off x="548640" y="1005840"/>
            <a:ext cx="8046720" cy="365760"/>
          </a:xfrm>
          <a:prstGeom prst="rect">
            <a:avLst/>
          </a:prstGeom>
          <a:noFill/>
          <a:ln/>
        </p:spPr>
        <p:txBody>
          <a:bodyPr wrap="square" rtlCol="0" anchor="ctr"/>
          <a:lstStyle/>
          <a:p>
            <a:pPr marL="0" indent="0">
              <a:buNone/>
            </a:pPr>
            <a:r>
              <a:rPr lang="en-US" sz="1600" b="1" dirty="0">
                <a:solidFill>
                  <a:srgbClr val="028090"/>
                </a:solidFill>
                <a:latin typeface="Calibri" pitchFamily="34" charset="0"/>
                <a:ea typeface="Calibri" pitchFamily="34" charset="-122"/>
                <a:cs typeface="Calibri" pitchFamily="34" charset="-120"/>
              </a:rPr>
              <a:t>The Political Landscape Is Shifting</a:t>
            </a:r>
            <a:endParaRPr lang="en-US" sz="1600" dirty="0"/>
          </a:p>
        </p:txBody>
      </p:sp>
      <p:sp>
        <p:nvSpPr>
          <p:cNvPr id="5" name="Text 3"/>
          <p:cNvSpPr/>
          <p:nvPr/>
        </p:nvSpPr>
        <p:spPr>
          <a:xfrm>
            <a:off x="548640" y="1417320"/>
            <a:ext cx="8046720" cy="1188720"/>
          </a:xfrm>
          <a:prstGeom prst="rect">
            <a:avLst/>
          </a:prstGeom>
          <a:noFill/>
          <a:ln/>
        </p:spPr>
        <p:txBody>
          <a:bodyPr wrap="square" rtlCol="0" anchor="ctr"/>
          <a:lstStyle/>
          <a:p>
            <a:pPr marL="0" indent="0">
              <a:buNone/>
            </a:pPr>
            <a:r>
              <a:rPr lang="en-US" sz="1300" dirty="0">
                <a:solidFill>
                  <a:srgbClr val="1E3A5F"/>
                </a:solidFill>
                <a:latin typeface="Calibri" pitchFamily="34" charset="0"/>
                <a:ea typeface="Calibri" pitchFamily="34" charset="-122"/>
                <a:cs typeface="Calibri" pitchFamily="34" charset="-120"/>
              </a:rPr>
              <a:t>HHS Secretary Kennedy has publicly committed to ending what he calls the "FDA's war" on peptides and alternative therapies. Congressional leaders like Rep. Diana Harshbarger (R-TN) have written to HHS urging enforcement discretion for peptide compounding. The FDA has already reversed some peptide bans after legal challenges. This administration offers a window of opportunity—but windows close. We must act now to ensure lasting protections.</a:t>
            </a:r>
            <a:endParaRPr lang="en-US" sz="1300" dirty="0"/>
          </a:p>
        </p:txBody>
      </p:sp>
      <p:sp>
        <p:nvSpPr>
          <p:cNvPr id="6" name="Shape 4"/>
          <p:cNvSpPr/>
          <p:nvPr/>
        </p:nvSpPr>
        <p:spPr>
          <a:xfrm>
            <a:off x="457200" y="2926080"/>
            <a:ext cx="8229600" cy="1737360"/>
          </a:xfrm>
          <a:prstGeom prst="rect">
            <a:avLst/>
          </a:prstGeom>
          <a:solidFill>
            <a:srgbClr val="028090"/>
          </a:solidFill>
          <a:ln/>
        </p:spPr>
        <p:txBody>
          <a:bodyPr/>
          <a:lstStyle/>
          <a:p>
            <a:endParaRPr lang="en-US"/>
          </a:p>
        </p:txBody>
      </p:sp>
      <p:sp>
        <p:nvSpPr>
          <p:cNvPr id="7" name="Text 5"/>
          <p:cNvSpPr/>
          <p:nvPr/>
        </p:nvSpPr>
        <p:spPr>
          <a:xfrm>
            <a:off x="548640" y="3017520"/>
            <a:ext cx="8046720" cy="365760"/>
          </a:xfrm>
          <a:prstGeom prst="rect">
            <a:avLst/>
          </a:prstGeom>
          <a:noFill/>
          <a:ln/>
        </p:spPr>
        <p:txBody>
          <a:bodyPr wrap="square"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Why Unified Action Matters Now</a:t>
            </a:r>
            <a:endParaRPr lang="en-US" sz="1600" dirty="0"/>
          </a:p>
        </p:txBody>
      </p:sp>
      <p:sp>
        <p:nvSpPr>
          <p:cNvPr id="8" name="Text 6"/>
          <p:cNvSpPr/>
          <p:nvPr/>
        </p:nvSpPr>
        <p:spPr>
          <a:xfrm>
            <a:off x="548640" y="3429000"/>
            <a:ext cx="8046720" cy="1188720"/>
          </a:xfrm>
          <a:prstGeom prst="rect">
            <a:avLst/>
          </a:prstGeom>
          <a:noFill/>
          <a:ln/>
        </p:spPr>
        <p:txBody>
          <a:bodyPr wrap="square" rtlCol="0" anchor="ctr"/>
          <a:lstStyle/>
          <a:p>
            <a:pPr marL="342900" indent="-342900">
              <a:buSzPct val="100000"/>
              <a:buChar char="•"/>
            </a:pPr>
            <a:r>
              <a:rPr lang="en-US" sz="1200" dirty="0">
                <a:solidFill>
                  <a:srgbClr val="FFFFFF"/>
                </a:solidFill>
                <a:latin typeface="Calibri" pitchFamily="34" charset="0"/>
                <a:ea typeface="Calibri" pitchFamily="34" charset="-122"/>
                <a:cs typeface="Calibri" pitchFamily="34" charset="-120"/>
              </a:rPr>
              <a:t>Fragmented voices have allowed our industry to be outmaneuvered by well-funded pharmaceutical interests</a:t>
            </a:r>
            <a:endParaRPr lang="en-US" sz="1200" dirty="0"/>
          </a:p>
          <a:p>
            <a:pPr marL="342900" indent="-342900">
              <a:buSzPct val="100000"/>
              <a:buChar char="•"/>
            </a:pPr>
            <a:r>
              <a:rPr lang="en-US" sz="1200" dirty="0">
                <a:solidFill>
                  <a:srgbClr val="FFFFFF"/>
                </a:solidFill>
                <a:latin typeface="Calibri" pitchFamily="34" charset="0"/>
                <a:ea typeface="Calibri" pitchFamily="34" charset="-122"/>
                <a:cs typeface="Calibri" pitchFamily="34" charset="-120"/>
              </a:rPr>
              <a:t>Without organization, favorable policy shifts may be temporary or incomplete</a:t>
            </a:r>
            <a:endParaRPr lang="en-US" sz="1200" dirty="0"/>
          </a:p>
          <a:p>
            <a:pPr marL="342900" indent="-342900">
              <a:buSzPct val="100000"/>
              <a:buChar char="•"/>
            </a:pPr>
            <a:r>
              <a:rPr lang="en-US" sz="1200" dirty="0">
                <a:solidFill>
                  <a:srgbClr val="FFFFFF"/>
                </a:solidFill>
                <a:latin typeface="Calibri" pitchFamily="34" charset="0"/>
                <a:ea typeface="Calibri" pitchFamily="34" charset="-122"/>
                <a:cs typeface="Calibri" pitchFamily="34" charset="-120"/>
              </a:rPr>
              <a:t>A unified association can shape lasting reforms, not just momentary wins</a:t>
            </a:r>
            <a:endParaRPr lang="en-US" sz="1200" dirty="0"/>
          </a:p>
          <a:p>
            <a:pPr marL="342900" indent="-342900">
              <a:buSzPct val="100000"/>
              <a:buChar char="•"/>
            </a:pPr>
            <a:r>
              <a:rPr lang="en-US" sz="1200" dirty="0">
                <a:solidFill>
                  <a:srgbClr val="FFFFFF"/>
                </a:solidFill>
                <a:latin typeface="Calibri" pitchFamily="34" charset="0"/>
                <a:ea typeface="Calibri" pitchFamily="34" charset="-122"/>
                <a:cs typeface="Calibri" pitchFamily="34" charset="-120"/>
              </a:rPr>
              <a:t>The NPA ensures that when the window of opportunity opens, we're ready to walk through it together</a:t>
            </a:r>
            <a:endParaRPr lang="en-US" sz="1200" dirty="0"/>
          </a:p>
        </p:txBody>
      </p:sp>
      <p:sp>
        <p:nvSpPr>
          <p:cNvPr id="9" name="Text 7"/>
          <p:cNvSpPr/>
          <p:nvPr/>
        </p:nvSpPr>
        <p:spPr>
          <a:xfrm>
            <a:off x="457200" y="4754880"/>
            <a:ext cx="8229600" cy="274320"/>
          </a:xfrm>
          <a:prstGeom prst="rect">
            <a:avLst/>
          </a:prstGeom>
          <a:noFill/>
          <a:ln/>
        </p:spPr>
        <p:txBody>
          <a:bodyPr wrap="square" rtlCol="0" anchor="ctr"/>
          <a:lstStyle/>
          <a:p>
            <a:pPr marL="0" indent="0">
              <a:buNone/>
            </a:pPr>
            <a:r>
              <a:rPr lang="en-US" sz="900" i="1" dirty="0">
                <a:solidFill>
                  <a:srgbClr val="666666"/>
                </a:solidFill>
                <a:latin typeface="Calibri" pitchFamily="34" charset="0"/>
                <a:ea typeface="Calibri" pitchFamily="34" charset="-122"/>
                <a:cs typeface="Calibri" pitchFamily="34" charset="-120"/>
              </a:rPr>
              <a:t>Sources: Rep. Harshbarger letter to HHS (Nov 2025); CNN, Fortune, Skadden reports on RFK Jr. policy positions (2025)</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548640"/>
          </a:xfrm>
          <a:prstGeom prst="rect">
            <a:avLst/>
          </a:prstGeom>
          <a:noFill/>
          <a:ln/>
        </p:spPr>
        <p:txBody>
          <a:bodyPr wrap="square" rtlCol="0" anchor="ctr"/>
          <a:lstStyle/>
          <a:p>
            <a:pPr marL="0" indent="0">
              <a:buNone/>
            </a:pPr>
            <a:r>
              <a:rPr lang="en-US" sz="3000" b="1" dirty="0">
                <a:solidFill>
                  <a:srgbClr val="1E3A5F"/>
                </a:solidFill>
                <a:latin typeface="Georgia" pitchFamily="34" charset="0"/>
                <a:ea typeface="Georgia" pitchFamily="34" charset="-122"/>
                <a:cs typeface="Georgia" pitchFamily="34" charset="-120"/>
              </a:rPr>
              <a:t>Why Join the National Peptide Association?</a:t>
            </a:r>
            <a:endParaRPr lang="en-US" sz="3000" dirty="0"/>
          </a:p>
        </p:txBody>
      </p:sp>
      <p:sp>
        <p:nvSpPr>
          <p:cNvPr id="3" name="Text 1"/>
          <p:cNvSpPr/>
          <p:nvPr/>
        </p:nvSpPr>
        <p:spPr>
          <a:xfrm>
            <a:off x="457200" y="822960"/>
            <a:ext cx="8229600" cy="365760"/>
          </a:xfrm>
          <a:prstGeom prst="rect">
            <a:avLst/>
          </a:prstGeom>
          <a:noFill/>
          <a:ln/>
        </p:spPr>
        <p:txBody>
          <a:bodyPr wrap="square" rtlCol="0" anchor="ctr"/>
          <a:lstStyle/>
          <a:p>
            <a:pPr marL="0" indent="0">
              <a:buNone/>
            </a:pPr>
            <a:r>
              <a:rPr lang="en-US" sz="1400" b="1" dirty="0">
                <a:solidFill>
                  <a:srgbClr val="028090"/>
                </a:solidFill>
                <a:latin typeface="Calibri" pitchFamily="34" charset="0"/>
                <a:ea typeface="Calibri" pitchFamily="34" charset="-122"/>
                <a:cs typeface="Calibri" pitchFamily="34" charset="-120"/>
              </a:rPr>
              <a:t>Membership Categories:</a:t>
            </a:r>
            <a:endParaRPr lang="en-US" sz="1400" dirty="0"/>
          </a:p>
        </p:txBody>
      </p:sp>
      <p:sp>
        <p:nvSpPr>
          <p:cNvPr id="4" name="Text 2"/>
          <p:cNvSpPr/>
          <p:nvPr/>
        </p:nvSpPr>
        <p:spPr>
          <a:xfrm>
            <a:off x="457200" y="1097280"/>
            <a:ext cx="8229600" cy="365760"/>
          </a:xfrm>
          <a:prstGeom prst="rect">
            <a:avLst/>
          </a:prstGeom>
          <a:noFill/>
          <a:ln/>
        </p:spPr>
        <p:txBody>
          <a:bodyPr wrap="square" rtlCol="0" anchor="ctr"/>
          <a:lstStyle/>
          <a:p>
            <a:pPr marL="0" indent="0">
              <a:buNone/>
            </a:pPr>
            <a:r>
              <a:rPr lang="en-US" sz="1200" i="1" dirty="0">
                <a:solidFill>
                  <a:srgbClr val="1E3A5F"/>
                </a:solidFill>
                <a:latin typeface="Calibri" pitchFamily="34" charset="0"/>
                <a:ea typeface="Calibri" pitchFamily="34" charset="-122"/>
                <a:cs typeface="Calibri" pitchFamily="34" charset="-120"/>
              </a:rPr>
              <a:t>Industry Members (Manufacturers, Suppliers, Pharmacies) • Professional Members (Physicians, Scientists, Researchers) • Patient Advocates • Supporting Partners</a:t>
            </a:r>
            <a:endParaRPr lang="en-US" sz="1200" dirty="0"/>
          </a:p>
        </p:txBody>
      </p:sp>
      <p:sp>
        <p:nvSpPr>
          <p:cNvPr id="5" name="Shape 3"/>
          <p:cNvSpPr/>
          <p:nvPr/>
        </p:nvSpPr>
        <p:spPr>
          <a:xfrm>
            <a:off x="457200" y="1554480"/>
            <a:ext cx="2651760" cy="1371600"/>
          </a:xfrm>
          <a:prstGeom prst="rect">
            <a:avLst/>
          </a:prstGeom>
          <a:solidFill>
            <a:srgbClr val="F0F9F7"/>
          </a:solidFill>
          <a:ln w="12700">
            <a:solidFill>
              <a:srgbClr val="028090"/>
            </a:solidFill>
            <a:prstDash val="solid"/>
          </a:ln>
        </p:spPr>
        <p:txBody>
          <a:bodyPr/>
          <a:lstStyle/>
          <a:p>
            <a:endParaRPr lang="en-US"/>
          </a:p>
        </p:txBody>
      </p:sp>
      <p:sp>
        <p:nvSpPr>
          <p:cNvPr id="6" name="Text 4"/>
          <p:cNvSpPr/>
          <p:nvPr/>
        </p:nvSpPr>
        <p:spPr>
          <a:xfrm>
            <a:off x="548640" y="1645920"/>
            <a:ext cx="2468880" cy="411480"/>
          </a:xfrm>
          <a:prstGeom prst="rect">
            <a:avLst/>
          </a:prstGeom>
          <a:noFill/>
          <a:ln/>
        </p:spPr>
        <p:txBody>
          <a:bodyPr wrap="square" rtlCol="0" anchor="ctr"/>
          <a:lstStyle/>
          <a:p>
            <a:pPr marL="0" indent="0">
              <a:buNone/>
            </a:pPr>
            <a:r>
              <a:rPr lang="en-US" sz="1200" b="1" dirty="0">
                <a:solidFill>
                  <a:srgbClr val="028090"/>
                </a:solidFill>
                <a:latin typeface="Calibri" pitchFamily="34" charset="0"/>
                <a:ea typeface="Calibri" pitchFamily="34" charset="-122"/>
                <a:cs typeface="Calibri" pitchFamily="34" charset="-120"/>
              </a:rPr>
              <a:t>Advocacy &amp; Representation</a:t>
            </a:r>
            <a:endParaRPr lang="en-US" sz="1200" dirty="0"/>
          </a:p>
        </p:txBody>
      </p:sp>
      <p:sp>
        <p:nvSpPr>
          <p:cNvPr id="7" name="Text 5"/>
          <p:cNvSpPr/>
          <p:nvPr/>
        </p:nvSpPr>
        <p:spPr>
          <a:xfrm>
            <a:off x="548640" y="2057400"/>
            <a:ext cx="2468880" cy="777240"/>
          </a:xfrm>
          <a:prstGeom prst="rect">
            <a:avLst/>
          </a:prstGeom>
          <a:noFill/>
          <a:ln/>
        </p:spPr>
        <p:txBody>
          <a:bodyPr wrap="square" rtlCol="0" anchor="ctr"/>
          <a:lstStyle/>
          <a:p>
            <a:pPr marL="0" indent="0">
              <a:buNone/>
            </a:pPr>
            <a:r>
              <a:rPr lang="en-US" sz="1000" dirty="0">
                <a:solidFill>
                  <a:srgbClr val="1E3A5F"/>
                </a:solidFill>
                <a:latin typeface="Calibri" pitchFamily="34" charset="0"/>
                <a:ea typeface="Calibri" pitchFamily="34" charset="-122"/>
                <a:cs typeface="Calibri" pitchFamily="34" charset="-120"/>
              </a:rPr>
              <a:t>Your voice amplified in Washington, state capitols, and regulatory agencies</a:t>
            </a:r>
            <a:endParaRPr lang="en-US" sz="1000" dirty="0"/>
          </a:p>
        </p:txBody>
      </p:sp>
      <p:sp>
        <p:nvSpPr>
          <p:cNvPr id="8" name="Shape 6"/>
          <p:cNvSpPr/>
          <p:nvPr/>
        </p:nvSpPr>
        <p:spPr>
          <a:xfrm>
            <a:off x="3291840" y="1554480"/>
            <a:ext cx="2651760" cy="1371600"/>
          </a:xfrm>
          <a:prstGeom prst="rect">
            <a:avLst/>
          </a:prstGeom>
          <a:solidFill>
            <a:srgbClr val="F0F9F7"/>
          </a:solidFill>
          <a:ln w="12700">
            <a:solidFill>
              <a:srgbClr val="028090"/>
            </a:solidFill>
            <a:prstDash val="solid"/>
          </a:ln>
        </p:spPr>
        <p:txBody>
          <a:bodyPr/>
          <a:lstStyle/>
          <a:p>
            <a:endParaRPr lang="en-US"/>
          </a:p>
        </p:txBody>
      </p:sp>
      <p:sp>
        <p:nvSpPr>
          <p:cNvPr id="9" name="Text 7"/>
          <p:cNvSpPr/>
          <p:nvPr/>
        </p:nvSpPr>
        <p:spPr>
          <a:xfrm>
            <a:off x="3383280" y="1645920"/>
            <a:ext cx="2468880" cy="411480"/>
          </a:xfrm>
          <a:prstGeom prst="rect">
            <a:avLst/>
          </a:prstGeom>
          <a:noFill/>
          <a:ln/>
        </p:spPr>
        <p:txBody>
          <a:bodyPr wrap="square" rtlCol="0" anchor="ctr"/>
          <a:lstStyle/>
          <a:p>
            <a:pPr marL="0" indent="0">
              <a:buNone/>
            </a:pPr>
            <a:r>
              <a:rPr lang="en-US" sz="1200" b="1" dirty="0">
                <a:solidFill>
                  <a:srgbClr val="028090"/>
                </a:solidFill>
                <a:latin typeface="Calibri" pitchFamily="34" charset="0"/>
                <a:ea typeface="Calibri" pitchFamily="34" charset="-122"/>
                <a:cs typeface="Calibri" pitchFamily="34" charset="-120"/>
              </a:rPr>
              <a:t>Legal Support</a:t>
            </a:r>
            <a:endParaRPr lang="en-US" sz="1200" dirty="0"/>
          </a:p>
        </p:txBody>
      </p:sp>
      <p:sp>
        <p:nvSpPr>
          <p:cNvPr id="10" name="Text 8"/>
          <p:cNvSpPr/>
          <p:nvPr/>
        </p:nvSpPr>
        <p:spPr>
          <a:xfrm>
            <a:off x="3383280" y="2057400"/>
            <a:ext cx="2468880" cy="777240"/>
          </a:xfrm>
          <a:prstGeom prst="rect">
            <a:avLst/>
          </a:prstGeom>
          <a:noFill/>
          <a:ln/>
        </p:spPr>
        <p:txBody>
          <a:bodyPr wrap="square" rtlCol="0" anchor="ctr"/>
          <a:lstStyle/>
          <a:p>
            <a:pPr marL="0" indent="0">
              <a:buNone/>
            </a:pPr>
            <a:r>
              <a:rPr lang="en-US" sz="1000" dirty="0">
                <a:solidFill>
                  <a:srgbClr val="1E3A5F"/>
                </a:solidFill>
                <a:latin typeface="Calibri" pitchFamily="34" charset="0"/>
                <a:ea typeface="Calibri" pitchFamily="34" charset="-122"/>
                <a:cs typeface="Calibri" pitchFamily="34" charset="-120"/>
              </a:rPr>
              <a:t>Access to legal defense fund and regulatory compliance guidance</a:t>
            </a:r>
            <a:endParaRPr lang="en-US" sz="1000" dirty="0"/>
          </a:p>
        </p:txBody>
      </p:sp>
      <p:sp>
        <p:nvSpPr>
          <p:cNvPr id="11" name="Shape 9"/>
          <p:cNvSpPr/>
          <p:nvPr/>
        </p:nvSpPr>
        <p:spPr>
          <a:xfrm>
            <a:off x="6126480" y="1554480"/>
            <a:ext cx="2651760" cy="1371600"/>
          </a:xfrm>
          <a:prstGeom prst="rect">
            <a:avLst/>
          </a:prstGeom>
          <a:solidFill>
            <a:srgbClr val="F0F9F7"/>
          </a:solidFill>
          <a:ln w="12700">
            <a:solidFill>
              <a:srgbClr val="028090"/>
            </a:solidFill>
            <a:prstDash val="solid"/>
          </a:ln>
        </p:spPr>
        <p:txBody>
          <a:bodyPr/>
          <a:lstStyle/>
          <a:p>
            <a:endParaRPr lang="en-US"/>
          </a:p>
        </p:txBody>
      </p:sp>
      <p:sp>
        <p:nvSpPr>
          <p:cNvPr id="12" name="Text 10"/>
          <p:cNvSpPr/>
          <p:nvPr/>
        </p:nvSpPr>
        <p:spPr>
          <a:xfrm>
            <a:off x="6217920" y="1645920"/>
            <a:ext cx="2468880" cy="411480"/>
          </a:xfrm>
          <a:prstGeom prst="rect">
            <a:avLst/>
          </a:prstGeom>
          <a:noFill/>
          <a:ln/>
        </p:spPr>
        <p:txBody>
          <a:bodyPr wrap="square" rtlCol="0" anchor="ctr"/>
          <a:lstStyle/>
          <a:p>
            <a:pPr marL="0" indent="0">
              <a:buNone/>
            </a:pPr>
            <a:r>
              <a:rPr lang="en-US" sz="1200" b="1" dirty="0">
                <a:solidFill>
                  <a:srgbClr val="028090"/>
                </a:solidFill>
                <a:latin typeface="Calibri" pitchFamily="34" charset="0"/>
                <a:ea typeface="Calibri" pitchFamily="34" charset="-122"/>
                <a:cs typeface="Calibri" pitchFamily="34" charset="-120"/>
              </a:rPr>
              <a:t>Industry Intelligence</a:t>
            </a:r>
            <a:endParaRPr lang="en-US" sz="1200" dirty="0"/>
          </a:p>
        </p:txBody>
      </p:sp>
      <p:sp>
        <p:nvSpPr>
          <p:cNvPr id="13" name="Text 11"/>
          <p:cNvSpPr/>
          <p:nvPr/>
        </p:nvSpPr>
        <p:spPr>
          <a:xfrm>
            <a:off x="6217920" y="2057400"/>
            <a:ext cx="2468880" cy="777240"/>
          </a:xfrm>
          <a:prstGeom prst="rect">
            <a:avLst/>
          </a:prstGeom>
          <a:noFill/>
          <a:ln/>
        </p:spPr>
        <p:txBody>
          <a:bodyPr wrap="square" rtlCol="0" anchor="ctr"/>
          <a:lstStyle/>
          <a:p>
            <a:pPr marL="0" indent="0">
              <a:buNone/>
            </a:pPr>
            <a:r>
              <a:rPr lang="en-US" sz="1000" dirty="0">
                <a:solidFill>
                  <a:srgbClr val="1E3A5F"/>
                </a:solidFill>
                <a:latin typeface="Calibri" pitchFamily="34" charset="0"/>
                <a:ea typeface="Calibri" pitchFamily="34" charset="-122"/>
                <a:cs typeface="Calibri" pitchFamily="34" charset="-120"/>
              </a:rPr>
              <a:t>Early alerts on regulatory changes, market trends, and emerging threats</a:t>
            </a:r>
            <a:endParaRPr lang="en-US" sz="1000" dirty="0"/>
          </a:p>
        </p:txBody>
      </p:sp>
      <p:sp>
        <p:nvSpPr>
          <p:cNvPr id="14" name="Shape 12"/>
          <p:cNvSpPr/>
          <p:nvPr/>
        </p:nvSpPr>
        <p:spPr>
          <a:xfrm>
            <a:off x="457200" y="3108960"/>
            <a:ext cx="2651760" cy="1371600"/>
          </a:xfrm>
          <a:prstGeom prst="rect">
            <a:avLst/>
          </a:prstGeom>
          <a:solidFill>
            <a:srgbClr val="F0F9F7"/>
          </a:solidFill>
          <a:ln w="12700">
            <a:solidFill>
              <a:srgbClr val="028090"/>
            </a:solidFill>
            <a:prstDash val="solid"/>
          </a:ln>
        </p:spPr>
        <p:txBody>
          <a:bodyPr/>
          <a:lstStyle/>
          <a:p>
            <a:endParaRPr lang="en-US"/>
          </a:p>
        </p:txBody>
      </p:sp>
      <p:sp>
        <p:nvSpPr>
          <p:cNvPr id="15" name="Text 13"/>
          <p:cNvSpPr/>
          <p:nvPr/>
        </p:nvSpPr>
        <p:spPr>
          <a:xfrm>
            <a:off x="548640" y="3200400"/>
            <a:ext cx="2468880" cy="411480"/>
          </a:xfrm>
          <a:prstGeom prst="rect">
            <a:avLst/>
          </a:prstGeom>
          <a:noFill/>
          <a:ln/>
        </p:spPr>
        <p:txBody>
          <a:bodyPr wrap="square" rtlCol="0" anchor="ctr"/>
          <a:lstStyle/>
          <a:p>
            <a:pPr marL="0" indent="0">
              <a:buNone/>
            </a:pPr>
            <a:r>
              <a:rPr lang="en-US" sz="1200" b="1" dirty="0">
                <a:solidFill>
                  <a:srgbClr val="028090"/>
                </a:solidFill>
                <a:latin typeface="Calibri" pitchFamily="34" charset="0"/>
                <a:ea typeface="Calibri" pitchFamily="34" charset="-122"/>
                <a:cs typeface="Calibri" pitchFamily="34" charset="-120"/>
              </a:rPr>
              <a:t>Quality Certification</a:t>
            </a:r>
            <a:endParaRPr lang="en-US" sz="1200" dirty="0"/>
          </a:p>
        </p:txBody>
      </p:sp>
      <p:sp>
        <p:nvSpPr>
          <p:cNvPr id="16" name="Text 14"/>
          <p:cNvSpPr/>
          <p:nvPr/>
        </p:nvSpPr>
        <p:spPr>
          <a:xfrm>
            <a:off x="548640" y="3611880"/>
            <a:ext cx="2468880" cy="777240"/>
          </a:xfrm>
          <a:prstGeom prst="rect">
            <a:avLst/>
          </a:prstGeom>
          <a:noFill/>
          <a:ln/>
        </p:spPr>
        <p:txBody>
          <a:bodyPr wrap="square" rtlCol="0" anchor="ctr"/>
          <a:lstStyle/>
          <a:p>
            <a:pPr marL="0" indent="0">
              <a:buNone/>
            </a:pPr>
            <a:r>
              <a:rPr lang="en-US" sz="1000" dirty="0">
                <a:solidFill>
                  <a:srgbClr val="1E3A5F"/>
                </a:solidFill>
                <a:latin typeface="Calibri" pitchFamily="34" charset="0"/>
                <a:ea typeface="Calibri" pitchFamily="34" charset="-122"/>
                <a:cs typeface="Calibri" pitchFamily="34" charset="-120"/>
              </a:rPr>
              <a:t>NPA seal of approval signals commitment to excellence</a:t>
            </a:r>
            <a:endParaRPr lang="en-US" sz="1000" dirty="0"/>
          </a:p>
        </p:txBody>
      </p:sp>
      <p:sp>
        <p:nvSpPr>
          <p:cNvPr id="17" name="Shape 15"/>
          <p:cNvSpPr/>
          <p:nvPr/>
        </p:nvSpPr>
        <p:spPr>
          <a:xfrm>
            <a:off x="3291840" y="3108960"/>
            <a:ext cx="2651760" cy="1371600"/>
          </a:xfrm>
          <a:prstGeom prst="rect">
            <a:avLst/>
          </a:prstGeom>
          <a:solidFill>
            <a:srgbClr val="F0F9F7"/>
          </a:solidFill>
          <a:ln w="12700">
            <a:solidFill>
              <a:srgbClr val="028090"/>
            </a:solidFill>
            <a:prstDash val="solid"/>
          </a:ln>
        </p:spPr>
        <p:txBody>
          <a:bodyPr/>
          <a:lstStyle/>
          <a:p>
            <a:endParaRPr lang="en-US"/>
          </a:p>
        </p:txBody>
      </p:sp>
      <p:sp>
        <p:nvSpPr>
          <p:cNvPr id="18" name="Text 16"/>
          <p:cNvSpPr/>
          <p:nvPr/>
        </p:nvSpPr>
        <p:spPr>
          <a:xfrm>
            <a:off x="3383280" y="3200400"/>
            <a:ext cx="2468880" cy="411480"/>
          </a:xfrm>
          <a:prstGeom prst="rect">
            <a:avLst/>
          </a:prstGeom>
          <a:noFill/>
          <a:ln/>
        </p:spPr>
        <p:txBody>
          <a:bodyPr wrap="square" rtlCol="0" anchor="ctr"/>
          <a:lstStyle/>
          <a:p>
            <a:pPr marL="0" indent="0">
              <a:buNone/>
            </a:pPr>
            <a:r>
              <a:rPr lang="en-US" sz="1200" b="1" dirty="0">
                <a:solidFill>
                  <a:srgbClr val="028090"/>
                </a:solidFill>
                <a:latin typeface="Calibri" pitchFamily="34" charset="0"/>
                <a:ea typeface="Calibri" pitchFamily="34" charset="-122"/>
                <a:cs typeface="Calibri" pitchFamily="34" charset="-120"/>
              </a:rPr>
              <a:t>Networking</a:t>
            </a:r>
            <a:endParaRPr lang="en-US" sz="1200" dirty="0"/>
          </a:p>
        </p:txBody>
      </p:sp>
      <p:sp>
        <p:nvSpPr>
          <p:cNvPr id="19" name="Text 17"/>
          <p:cNvSpPr/>
          <p:nvPr/>
        </p:nvSpPr>
        <p:spPr>
          <a:xfrm>
            <a:off x="3383280" y="3611880"/>
            <a:ext cx="2468880" cy="777240"/>
          </a:xfrm>
          <a:prstGeom prst="rect">
            <a:avLst/>
          </a:prstGeom>
          <a:noFill/>
          <a:ln/>
        </p:spPr>
        <p:txBody>
          <a:bodyPr wrap="square" rtlCol="0" anchor="ctr"/>
          <a:lstStyle/>
          <a:p>
            <a:pPr marL="0" indent="0">
              <a:buNone/>
            </a:pPr>
            <a:r>
              <a:rPr lang="en-US" sz="1000" dirty="0">
                <a:solidFill>
                  <a:srgbClr val="1E3A5F"/>
                </a:solidFill>
                <a:latin typeface="Calibri" pitchFamily="34" charset="0"/>
                <a:ea typeface="Calibri" pitchFamily="34" charset="-122"/>
                <a:cs typeface="Calibri" pitchFamily="34" charset="-120"/>
              </a:rPr>
              <a:t>Connect with peers, partners, and opportunities across the ecosystem</a:t>
            </a:r>
            <a:endParaRPr lang="en-US" sz="1000" dirty="0"/>
          </a:p>
        </p:txBody>
      </p:sp>
      <p:sp>
        <p:nvSpPr>
          <p:cNvPr id="20" name="Shape 18"/>
          <p:cNvSpPr/>
          <p:nvPr/>
        </p:nvSpPr>
        <p:spPr>
          <a:xfrm>
            <a:off x="6126480" y="3108960"/>
            <a:ext cx="2651760" cy="1371600"/>
          </a:xfrm>
          <a:prstGeom prst="rect">
            <a:avLst/>
          </a:prstGeom>
          <a:solidFill>
            <a:srgbClr val="F0F9F7"/>
          </a:solidFill>
          <a:ln w="12700">
            <a:solidFill>
              <a:srgbClr val="028090"/>
            </a:solidFill>
            <a:prstDash val="solid"/>
          </a:ln>
        </p:spPr>
        <p:txBody>
          <a:bodyPr/>
          <a:lstStyle/>
          <a:p>
            <a:endParaRPr lang="en-US"/>
          </a:p>
        </p:txBody>
      </p:sp>
      <p:sp>
        <p:nvSpPr>
          <p:cNvPr id="21" name="Text 19"/>
          <p:cNvSpPr/>
          <p:nvPr/>
        </p:nvSpPr>
        <p:spPr>
          <a:xfrm>
            <a:off x="6217920" y="3200400"/>
            <a:ext cx="2468880" cy="411480"/>
          </a:xfrm>
          <a:prstGeom prst="rect">
            <a:avLst/>
          </a:prstGeom>
          <a:noFill/>
          <a:ln/>
        </p:spPr>
        <p:txBody>
          <a:bodyPr wrap="square" rtlCol="0" anchor="ctr"/>
          <a:lstStyle/>
          <a:p>
            <a:pPr marL="0" indent="0">
              <a:buNone/>
            </a:pPr>
            <a:r>
              <a:rPr lang="en-US" sz="1200" b="1" dirty="0">
                <a:solidFill>
                  <a:srgbClr val="028090"/>
                </a:solidFill>
                <a:latin typeface="Calibri" pitchFamily="34" charset="0"/>
                <a:ea typeface="Calibri" pitchFamily="34" charset="-122"/>
                <a:cs typeface="Calibri" pitchFamily="34" charset="-120"/>
              </a:rPr>
              <a:t>Research Access</a:t>
            </a:r>
            <a:endParaRPr lang="en-US" sz="1200" dirty="0"/>
          </a:p>
        </p:txBody>
      </p:sp>
      <p:sp>
        <p:nvSpPr>
          <p:cNvPr id="22" name="Text 20"/>
          <p:cNvSpPr/>
          <p:nvPr/>
        </p:nvSpPr>
        <p:spPr>
          <a:xfrm>
            <a:off x="6217920" y="3611880"/>
            <a:ext cx="2468880" cy="777240"/>
          </a:xfrm>
          <a:prstGeom prst="rect">
            <a:avLst/>
          </a:prstGeom>
          <a:noFill/>
          <a:ln/>
        </p:spPr>
        <p:txBody>
          <a:bodyPr wrap="square" rtlCol="0" anchor="ctr"/>
          <a:lstStyle/>
          <a:p>
            <a:pPr marL="0" indent="0">
              <a:buNone/>
            </a:pPr>
            <a:r>
              <a:rPr lang="en-US" sz="1000" dirty="0">
                <a:solidFill>
                  <a:srgbClr val="1E3A5F"/>
                </a:solidFill>
                <a:latin typeface="Calibri" pitchFamily="34" charset="0"/>
                <a:ea typeface="Calibri" pitchFamily="34" charset="-122"/>
                <a:cs typeface="Calibri" pitchFamily="34" charset="-120"/>
              </a:rPr>
              <a:t>Participate in and benefit from NPA-funded clinical research</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E3A5F"/>
        </a:solidFill>
        <a:effectLst/>
      </p:bgPr>
    </p:bg>
    <p:spTree>
      <p:nvGrpSpPr>
        <p:cNvPr id="1" name=""/>
        <p:cNvGrpSpPr/>
        <p:nvPr/>
      </p:nvGrpSpPr>
      <p:grpSpPr>
        <a:xfrm>
          <a:off x="0" y="0"/>
          <a:ext cx="0" cy="0"/>
          <a:chOff x="0" y="0"/>
          <a:chExt cx="0" cy="0"/>
        </a:xfrm>
      </p:grpSpPr>
      <p:sp>
        <p:nvSpPr>
          <p:cNvPr id="2" name="Text 0"/>
          <p:cNvSpPr/>
          <p:nvPr/>
        </p:nvSpPr>
        <p:spPr>
          <a:xfrm>
            <a:off x="457200" y="365760"/>
            <a:ext cx="8229600" cy="640080"/>
          </a:xfrm>
          <a:prstGeom prst="rect">
            <a:avLst/>
          </a:prstGeom>
          <a:noFill/>
          <a:ln/>
        </p:spPr>
        <p:txBody>
          <a:bodyPr wrap="square" rtlCol="0" anchor="ctr"/>
          <a:lstStyle/>
          <a:p>
            <a:pPr marL="0" indent="0">
              <a:buNone/>
            </a:pPr>
            <a:r>
              <a:rPr lang="en-US" sz="3600" b="1" dirty="0">
                <a:solidFill>
                  <a:srgbClr val="02C39A"/>
                </a:solidFill>
                <a:latin typeface="Georgia" pitchFamily="34" charset="0"/>
                <a:ea typeface="Georgia" pitchFamily="34" charset="-122"/>
                <a:cs typeface="Georgia" pitchFamily="34" charset="-120"/>
              </a:rPr>
              <a:t>The Time to Act Is Now</a:t>
            </a:r>
            <a:endParaRPr lang="en-US" sz="3600" dirty="0"/>
          </a:p>
        </p:txBody>
      </p:sp>
      <p:sp>
        <p:nvSpPr>
          <p:cNvPr id="3" name="Text 1"/>
          <p:cNvSpPr/>
          <p:nvPr/>
        </p:nvSpPr>
        <p:spPr>
          <a:xfrm>
            <a:off x="457200" y="1005840"/>
            <a:ext cx="8229600" cy="457200"/>
          </a:xfrm>
          <a:prstGeom prst="rect">
            <a:avLst/>
          </a:prstGeom>
          <a:noFill/>
          <a:ln/>
        </p:spPr>
        <p:txBody>
          <a:bodyPr wrap="square" rtlCol="0" anchor="ctr"/>
          <a:lstStyle/>
          <a:p>
            <a:pPr marL="0" indent="0">
              <a:buNone/>
            </a:pPr>
            <a:r>
              <a:rPr lang="en-US" sz="1800" i="1" dirty="0">
                <a:solidFill>
                  <a:srgbClr val="FFFFFF"/>
                </a:solidFill>
                <a:latin typeface="Calibri" pitchFamily="34" charset="0"/>
                <a:ea typeface="Calibri" pitchFamily="34" charset="-122"/>
                <a:cs typeface="Calibri" pitchFamily="34" charset="-120"/>
              </a:rPr>
              <a:t>Join us in building an industry that serves patients, advances science, and operates with integrity.</a:t>
            </a:r>
            <a:endParaRPr lang="en-US" sz="1800" dirty="0"/>
          </a:p>
        </p:txBody>
      </p:sp>
      <p:sp>
        <p:nvSpPr>
          <p:cNvPr id="4" name="Shape 2"/>
          <p:cNvSpPr/>
          <p:nvPr/>
        </p:nvSpPr>
        <p:spPr>
          <a:xfrm>
            <a:off x="457200" y="1645920"/>
            <a:ext cx="8229600" cy="2286000"/>
          </a:xfrm>
          <a:prstGeom prst="rect">
            <a:avLst/>
          </a:prstGeom>
          <a:solidFill>
            <a:srgbClr val="028090"/>
          </a:solidFill>
          <a:ln/>
        </p:spPr>
        <p:txBody>
          <a:bodyPr/>
          <a:lstStyle/>
          <a:p>
            <a:endParaRPr lang="en-US"/>
          </a:p>
        </p:txBody>
      </p:sp>
      <p:sp>
        <p:nvSpPr>
          <p:cNvPr id="5" name="Text 3"/>
          <p:cNvSpPr/>
          <p:nvPr/>
        </p:nvSpPr>
        <p:spPr>
          <a:xfrm>
            <a:off x="548640" y="1737360"/>
            <a:ext cx="8046720" cy="411480"/>
          </a:xfrm>
          <a:prstGeom prst="rect">
            <a:avLst/>
          </a:prstGeom>
          <a:noFill/>
          <a:ln/>
        </p:spPr>
        <p:txBody>
          <a:bodyPr wrap="square"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Your Call to Action:</a:t>
            </a:r>
            <a:endParaRPr lang="en-US" sz="2000" dirty="0"/>
          </a:p>
        </p:txBody>
      </p:sp>
      <p:sp>
        <p:nvSpPr>
          <p:cNvPr id="6" name="Text 4"/>
          <p:cNvSpPr/>
          <p:nvPr/>
        </p:nvSpPr>
        <p:spPr>
          <a:xfrm>
            <a:off x="548640" y="2194560"/>
            <a:ext cx="8046720" cy="1645920"/>
          </a:xfrm>
          <a:prstGeom prst="rect">
            <a:avLst/>
          </a:prstGeom>
          <a:noFill/>
          <a:ln/>
        </p:spPr>
        <p:txBody>
          <a:bodyPr wrap="square" rtlCol="0" anchor="ctr"/>
          <a:lstStyle/>
          <a:p>
            <a:pPr marL="0" indent="0">
              <a:spcAft>
                <a:spcPts val="800"/>
              </a:spcAft>
              <a:buNone/>
            </a:pPr>
            <a:r>
              <a:rPr lang="en-US" sz="1300" dirty="0">
                <a:solidFill>
                  <a:srgbClr val="FFFFFF"/>
                </a:solidFill>
                <a:latin typeface="Calibri" pitchFamily="34" charset="0"/>
                <a:ea typeface="Calibri" pitchFamily="34" charset="-122"/>
                <a:cs typeface="Calibri" pitchFamily="34" charset="-120"/>
              </a:rPr>
              <a:t>1. Become a Founding Member — Join now to shape the NPA from day one and be listed as a founding supporter</a:t>
            </a:r>
            <a:endParaRPr lang="en-US" sz="1300" dirty="0"/>
          </a:p>
          <a:p>
            <a:pPr marL="0" indent="0">
              <a:spcAft>
                <a:spcPts val="800"/>
              </a:spcAft>
              <a:buNone/>
            </a:pPr>
            <a:r>
              <a:rPr lang="en-US" sz="1300" dirty="0">
                <a:solidFill>
                  <a:srgbClr val="FFFFFF"/>
                </a:solidFill>
                <a:latin typeface="Calibri" pitchFamily="34" charset="0"/>
                <a:ea typeface="Calibri" pitchFamily="34" charset="-122"/>
                <a:cs typeface="Calibri" pitchFamily="34" charset="-120"/>
              </a:rPr>
              <a:t>2. Contribute to Our Legal &amp; Research Funds — Help us fight for access and fund the clinical trials we need</a:t>
            </a:r>
            <a:endParaRPr lang="en-US" sz="1300" dirty="0"/>
          </a:p>
          <a:p>
            <a:pPr marL="0" indent="0">
              <a:spcAft>
                <a:spcPts val="800"/>
              </a:spcAft>
              <a:buNone/>
            </a:pPr>
            <a:r>
              <a:rPr lang="en-US" sz="1300" dirty="0">
                <a:solidFill>
                  <a:srgbClr val="FFFFFF"/>
                </a:solidFill>
                <a:latin typeface="Calibri" pitchFamily="34" charset="0"/>
                <a:ea typeface="Calibri" pitchFamily="34" charset="-122"/>
                <a:cs typeface="Calibri" pitchFamily="34" charset="-120"/>
              </a:rPr>
              <a:t>3. Share Your Story — Patient and practitioner testimonials are powerful advocacy tools</a:t>
            </a:r>
            <a:endParaRPr lang="en-US" sz="1300" dirty="0"/>
          </a:p>
          <a:p>
            <a:pPr marL="0" indent="0">
              <a:spcAft>
                <a:spcPts val="800"/>
              </a:spcAft>
              <a:buNone/>
            </a:pPr>
            <a:r>
              <a:rPr lang="en-US" sz="1300" dirty="0">
                <a:solidFill>
                  <a:srgbClr val="FFFFFF"/>
                </a:solidFill>
                <a:latin typeface="Calibri" pitchFamily="34" charset="0"/>
                <a:ea typeface="Calibri" pitchFamily="34" charset="-122"/>
                <a:cs typeface="Calibri" pitchFamily="34" charset="-120"/>
              </a:rPr>
              <a:t>4. Spread the Word — Invite colleagues, suppliers, and patients to join our movement</a:t>
            </a:r>
            <a:endParaRPr lang="en-US" sz="1300" dirty="0"/>
          </a:p>
          <a:p>
            <a:pPr marL="0" indent="0">
              <a:spcAft>
                <a:spcPts val="800"/>
              </a:spcAft>
              <a:buNone/>
            </a:pPr>
            <a:r>
              <a:rPr lang="en-US" sz="1300" dirty="0">
                <a:solidFill>
                  <a:srgbClr val="FFFFFF"/>
                </a:solidFill>
                <a:latin typeface="Calibri" pitchFamily="34" charset="0"/>
                <a:ea typeface="Calibri" pitchFamily="34" charset="-122"/>
                <a:cs typeface="Calibri" pitchFamily="34" charset="-120"/>
              </a:rPr>
              <a:t>5. Stay Engaged — Participate in member votes to set our future priorities</a:t>
            </a:r>
            <a:endParaRPr lang="en-US" sz="1300" dirty="0"/>
          </a:p>
        </p:txBody>
      </p:sp>
      <p:sp>
        <p:nvSpPr>
          <p:cNvPr id="7" name="Shape 5"/>
          <p:cNvSpPr/>
          <p:nvPr/>
        </p:nvSpPr>
        <p:spPr>
          <a:xfrm>
            <a:off x="457200" y="4114800"/>
            <a:ext cx="8229600" cy="822960"/>
          </a:xfrm>
          <a:prstGeom prst="rect">
            <a:avLst/>
          </a:prstGeom>
          <a:solidFill>
            <a:srgbClr val="02C39A"/>
          </a:solidFill>
          <a:ln/>
        </p:spPr>
        <p:txBody>
          <a:bodyPr/>
          <a:lstStyle/>
          <a:p>
            <a:endParaRPr lang="en-US"/>
          </a:p>
        </p:txBody>
      </p:sp>
      <p:sp>
        <p:nvSpPr>
          <p:cNvPr id="8" name="Text 6"/>
          <p:cNvSpPr/>
          <p:nvPr/>
        </p:nvSpPr>
        <p:spPr>
          <a:xfrm>
            <a:off x="548640" y="4206240"/>
            <a:ext cx="8046720" cy="502920"/>
          </a:xfrm>
          <a:prstGeom prst="rect">
            <a:avLst/>
          </a:prstGeom>
          <a:noFill/>
          <a:ln/>
        </p:spPr>
        <p:txBody>
          <a:bodyPr wrap="square" rtlCol="0" anchor="ctr"/>
          <a:lstStyle/>
          <a:p>
            <a:pPr marL="0" indent="0" algn="ctr">
              <a:buNone/>
            </a:pPr>
            <a:r>
              <a:rPr lang="en-US" sz="1300" i="1" dirty="0">
                <a:solidFill>
                  <a:srgbClr val="1E3A5F"/>
                </a:solidFill>
                <a:latin typeface="Georgia" pitchFamily="34" charset="0"/>
                <a:ea typeface="Georgia" pitchFamily="34" charset="-122"/>
                <a:cs typeface="Georgia" pitchFamily="34" charset="-120"/>
              </a:rPr>
              <a:t>"Fair competition is essential—without it, access vanishes and prices skyrocket. We are protecting a lawful, essential industry that millions of Americans rely on."</a:t>
            </a:r>
            <a:endParaRPr lang="en-US" sz="1300" dirty="0"/>
          </a:p>
        </p:txBody>
      </p:sp>
      <p:sp>
        <p:nvSpPr>
          <p:cNvPr id="9" name="Text 7"/>
          <p:cNvSpPr/>
          <p:nvPr/>
        </p:nvSpPr>
        <p:spPr>
          <a:xfrm>
            <a:off x="548640" y="4709160"/>
            <a:ext cx="8046720" cy="228600"/>
          </a:xfrm>
          <a:prstGeom prst="rect">
            <a:avLst/>
          </a:prstGeom>
          <a:noFill/>
          <a:ln/>
        </p:spPr>
        <p:txBody>
          <a:bodyPr wrap="square" rtlCol="0" anchor="ctr"/>
          <a:lstStyle/>
          <a:p>
            <a:pPr marL="0" indent="0" algn="ctr">
              <a:buNone/>
            </a:pPr>
            <a:r>
              <a:rPr lang="en-US" sz="1000" dirty="0">
                <a:solidFill>
                  <a:srgbClr val="1E3A5F"/>
                </a:solidFill>
                <a:latin typeface="Calibri" pitchFamily="34" charset="0"/>
                <a:ea typeface="Calibri" pitchFamily="34" charset="-122"/>
                <a:cs typeface="Calibri" pitchFamily="34" charset="-120"/>
              </a:rPr>
              <a:t>— Nate Hill, CEO, Strive Compounding Pharmacy (January 2026)</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28090"/>
        </a:solidFill>
        <a:effectLst/>
      </p:bgPr>
    </p:bg>
    <p:spTree>
      <p:nvGrpSpPr>
        <p:cNvPr id="1" name=""/>
        <p:cNvGrpSpPr/>
        <p:nvPr/>
      </p:nvGrpSpPr>
      <p:grpSpPr>
        <a:xfrm>
          <a:off x="0" y="0"/>
          <a:ext cx="0" cy="0"/>
          <a:chOff x="0" y="0"/>
          <a:chExt cx="0" cy="0"/>
        </a:xfrm>
      </p:grpSpPr>
      <p:sp>
        <p:nvSpPr>
          <p:cNvPr id="2" name="Text 0"/>
          <p:cNvSpPr/>
          <p:nvPr/>
        </p:nvSpPr>
        <p:spPr>
          <a:xfrm>
            <a:off x="457200" y="1371600"/>
            <a:ext cx="8229600" cy="731520"/>
          </a:xfrm>
          <a:prstGeom prst="rect">
            <a:avLst/>
          </a:prstGeom>
          <a:noFill/>
          <a:ln/>
        </p:spPr>
        <p:txBody>
          <a:bodyPr wrap="square" rtlCol="0" anchor="ctr"/>
          <a:lstStyle/>
          <a:p>
            <a:pPr marL="0" indent="0" algn="ctr">
              <a:buNone/>
            </a:pPr>
            <a:r>
              <a:rPr lang="en-US" sz="4200" b="1" dirty="0">
                <a:solidFill>
                  <a:srgbClr val="FFFFFF"/>
                </a:solidFill>
                <a:latin typeface="Georgia" pitchFamily="34" charset="0"/>
                <a:ea typeface="Georgia" pitchFamily="34" charset="-122"/>
                <a:cs typeface="Georgia" pitchFamily="34" charset="-120"/>
              </a:rPr>
              <a:t>National Peptide Association</a:t>
            </a:r>
            <a:endParaRPr lang="en-US" sz="4200" dirty="0"/>
          </a:p>
        </p:txBody>
      </p:sp>
      <p:sp>
        <p:nvSpPr>
          <p:cNvPr id="3" name="Text 1"/>
          <p:cNvSpPr/>
          <p:nvPr/>
        </p:nvSpPr>
        <p:spPr>
          <a:xfrm>
            <a:off x="457200" y="2194560"/>
            <a:ext cx="8229600" cy="457200"/>
          </a:xfrm>
          <a:prstGeom prst="rect">
            <a:avLst/>
          </a:prstGeom>
          <a:noFill/>
          <a:ln/>
        </p:spPr>
        <p:txBody>
          <a:bodyPr wrap="square" rtlCol="0" anchor="ctr"/>
          <a:lstStyle/>
          <a:p>
            <a:pPr marL="0" indent="0" algn="ctr">
              <a:buNone/>
            </a:pPr>
            <a:r>
              <a:rPr lang="en-US" sz="1800" dirty="0">
                <a:solidFill>
                  <a:srgbClr val="02C39A"/>
                </a:solidFill>
                <a:latin typeface="Calibri" pitchFamily="34" charset="0"/>
                <a:ea typeface="Calibri" pitchFamily="34" charset="-122"/>
                <a:cs typeface="Calibri" pitchFamily="34" charset="-120"/>
              </a:rPr>
              <a:t>Protecting Access • Advancing Research • Upholding Standards</a:t>
            </a:r>
            <a:endParaRPr lang="en-US" sz="1800" dirty="0"/>
          </a:p>
        </p:txBody>
      </p:sp>
      <p:sp>
        <p:nvSpPr>
          <p:cNvPr id="4" name="Shape 2"/>
          <p:cNvSpPr/>
          <p:nvPr/>
        </p:nvSpPr>
        <p:spPr>
          <a:xfrm>
            <a:off x="2286000" y="2926080"/>
            <a:ext cx="4572000" cy="1371600"/>
          </a:xfrm>
          <a:prstGeom prst="rect">
            <a:avLst/>
          </a:prstGeom>
          <a:solidFill>
            <a:srgbClr val="FFFFFF"/>
          </a:solidFill>
          <a:ln/>
        </p:spPr>
        <p:txBody>
          <a:bodyPr/>
          <a:lstStyle/>
          <a:p>
            <a:endParaRPr lang="en-US"/>
          </a:p>
        </p:txBody>
      </p:sp>
      <p:sp>
        <p:nvSpPr>
          <p:cNvPr id="5" name="Text 3"/>
          <p:cNvSpPr/>
          <p:nvPr/>
        </p:nvSpPr>
        <p:spPr>
          <a:xfrm>
            <a:off x="2377440" y="3017520"/>
            <a:ext cx="4389120" cy="365760"/>
          </a:xfrm>
          <a:prstGeom prst="rect">
            <a:avLst/>
          </a:prstGeom>
          <a:noFill/>
          <a:ln/>
        </p:spPr>
        <p:txBody>
          <a:bodyPr wrap="square" rtlCol="0" anchor="ctr"/>
          <a:lstStyle/>
          <a:p>
            <a:pPr marL="0" indent="0" algn="ctr">
              <a:buNone/>
            </a:pPr>
            <a:r>
              <a:rPr lang="en-US" sz="1800" b="1" dirty="0">
                <a:solidFill>
                  <a:srgbClr val="028090"/>
                </a:solidFill>
                <a:latin typeface="Calibri" pitchFamily="34" charset="0"/>
                <a:ea typeface="Calibri" pitchFamily="34" charset="-122"/>
                <a:cs typeface="Calibri" pitchFamily="34" charset="-120"/>
              </a:rPr>
              <a:t>Get Involved</a:t>
            </a:r>
            <a:endParaRPr lang="en-US" sz="1800" dirty="0"/>
          </a:p>
        </p:txBody>
      </p:sp>
      <p:sp>
        <p:nvSpPr>
          <p:cNvPr id="6" name="Text 4"/>
          <p:cNvSpPr/>
          <p:nvPr/>
        </p:nvSpPr>
        <p:spPr>
          <a:xfrm>
            <a:off x="2377440" y="3383280"/>
            <a:ext cx="4389120" cy="822960"/>
          </a:xfrm>
          <a:prstGeom prst="rect">
            <a:avLst/>
          </a:prstGeom>
          <a:noFill/>
          <a:ln/>
        </p:spPr>
        <p:txBody>
          <a:bodyPr wrap="square" rtlCol="0" anchor="ctr"/>
          <a:lstStyle/>
          <a:p>
            <a:pPr marL="0" indent="0" algn="ctr">
              <a:buNone/>
            </a:pPr>
            <a:r>
              <a:rPr lang="en-US" sz="1400" dirty="0">
                <a:solidFill>
                  <a:srgbClr val="1E3A5F"/>
                </a:solidFill>
                <a:latin typeface="Calibri" pitchFamily="34" charset="0"/>
                <a:ea typeface="Calibri" pitchFamily="34" charset="-122"/>
                <a:cs typeface="Calibri" pitchFamily="34" charset="-120"/>
              </a:rPr>
              <a:t>Contact us to learn about founding membership</a:t>
            </a:r>
            <a:endParaRPr lang="en-US" sz="1400" dirty="0"/>
          </a:p>
          <a:p>
            <a:pPr marL="0" indent="0" algn="ctr">
              <a:buNone/>
            </a:pPr>
            <a:endParaRPr lang="en-US" sz="1400" dirty="0"/>
          </a:p>
          <a:p>
            <a:pPr marL="0" indent="0" algn="ctr">
              <a:buNone/>
            </a:pPr>
            <a:r>
              <a:rPr lang="en-US" sz="1400" dirty="0">
                <a:solidFill>
                  <a:srgbClr val="1E3A5F"/>
                </a:solidFill>
                <a:latin typeface="Calibri" pitchFamily="34" charset="0"/>
                <a:ea typeface="Calibri" pitchFamily="34" charset="-122"/>
                <a:cs typeface="Calibri" pitchFamily="34" charset="-120"/>
              </a:rPr>
              <a:t>info@nationalpeptide.org</a:t>
            </a:r>
            <a:endParaRPr lang="en-US" sz="1400" dirty="0"/>
          </a:p>
          <a:p>
            <a:pPr marL="0" indent="0" algn="ctr">
              <a:buNone/>
            </a:pPr>
            <a:r>
              <a:rPr lang="en-US" sz="1400" dirty="0">
                <a:solidFill>
                  <a:srgbClr val="1E3A5F"/>
                </a:solidFill>
                <a:latin typeface="Calibri" pitchFamily="34" charset="0"/>
                <a:ea typeface="Calibri" pitchFamily="34" charset="-122"/>
                <a:cs typeface="Calibri" pitchFamily="34" charset="-120"/>
              </a:rPr>
              <a:t>www.nationalpeptide.org</a:t>
            </a:r>
            <a:endParaRPr lang="en-US" sz="1400" dirty="0"/>
          </a:p>
        </p:txBody>
      </p:sp>
      <p:sp>
        <p:nvSpPr>
          <p:cNvPr id="7" name="Text 5"/>
          <p:cNvSpPr/>
          <p:nvPr/>
        </p:nvSpPr>
        <p:spPr>
          <a:xfrm>
            <a:off x="457200" y="4572000"/>
            <a:ext cx="8229600" cy="365760"/>
          </a:xfrm>
          <a:prstGeom prst="rect">
            <a:avLst/>
          </a:prstGeom>
          <a:noFill/>
          <a:ln/>
        </p:spPr>
        <p:txBody>
          <a:bodyPr wrap="square" rtlCol="0" anchor="ctr"/>
          <a:lstStyle/>
          <a:p>
            <a:pPr marL="0" indent="0" algn="ctr">
              <a:buNone/>
            </a:pPr>
            <a:r>
              <a:rPr lang="en-US" sz="1600" i="1" dirty="0">
                <a:solidFill>
                  <a:srgbClr val="FFFFFF"/>
                </a:solidFill>
                <a:latin typeface="Georgia" pitchFamily="34" charset="0"/>
                <a:ea typeface="Georgia" pitchFamily="34" charset="-122"/>
                <a:cs typeface="Georgia" pitchFamily="34" charset="-120"/>
              </a:rPr>
              <a:t>Together, we are stronger.</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457200"/>
          </a:xfrm>
          <a:prstGeom prst="rect">
            <a:avLst/>
          </a:prstGeom>
          <a:noFill/>
          <a:ln/>
        </p:spPr>
        <p:txBody>
          <a:bodyPr wrap="square" rtlCol="0" anchor="ctr"/>
          <a:lstStyle/>
          <a:p>
            <a:pPr marL="0" indent="0">
              <a:buNone/>
            </a:pPr>
            <a:r>
              <a:rPr lang="en-US" sz="2400" b="1" dirty="0">
                <a:solidFill>
                  <a:srgbClr val="1E3A5F"/>
                </a:solidFill>
                <a:latin typeface="Georgia" pitchFamily="34" charset="0"/>
                <a:ea typeface="Georgia" pitchFamily="34" charset="-122"/>
                <a:cs typeface="Georgia" pitchFamily="34" charset="-120"/>
              </a:rPr>
              <a:t>Sources &amp; References</a:t>
            </a:r>
            <a:endParaRPr lang="en-US" sz="2400" dirty="0"/>
          </a:p>
        </p:txBody>
      </p:sp>
      <p:sp>
        <p:nvSpPr>
          <p:cNvPr id="3" name="Text 1"/>
          <p:cNvSpPr/>
          <p:nvPr/>
        </p:nvSpPr>
        <p:spPr>
          <a:xfrm>
            <a:off x="457200" y="777240"/>
            <a:ext cx="8229600" cy="3931920"/>
          </a:xfrm>
          <a:prstGeom prst="rect">
            <a:avLst/>
          </a:prstGeom>
          <a:noFill/>
          <a:ln/>
        </p:spPr>
        <p:txBody>
          <a:bodyPr wrap="square" rtlCol="0" anchor="ctr"/>
          <a:lstStyle/>
          <a:p>
            <a:pPr marL="0" indent="0">
              <a:buNone/>
            </a:pPr>
            <a:r>
              <a:rPr lang="en-US" sz="1000" b="1" dirty="0">
                <a:solidFill>
                  <a:srgbClr val="1E3A5F"/>
                </a:solidFill>
                <a:latin typeface="Calibri" pitchFamily="34" charset="0"/>
                <a:ea typeface="Calibri" pitchFamily="34" charset="-122"/>
                <a:cs typeface="Calibri" pitchFamily="34" charset="-120"/>
              </a:rPr>
              <a:t>Market Data:</a:t>
            </a:r>
            <a:endParaRPr lang="en-US" sz="1000" dirty="0"/>
          </a:p>
          <a:p>
            <a:pPr marL="0" indent="0">
              <a:buNone/>
            </a:pPr>
            <a:r>
              <a:rPr lang="en-US" sz="1000" dirty="0">
                <a:solidFill>
                  <a:srgbClr val="1E3A5F"/>
                </a:solidFill>
                <a:latin typeface="Calibri" pitchFamily="34" charset="0"/>
                <a:ea typeface="Calibri" pitchFamily="34" charset="-122"/>
                <a:cs typeface="Calibri" pitchFamily="34" charset="-120"/>
              </a:rPr>
              <a:t>• Grand View Research, "Peptide Therapeutics Market Size" (2024-2030)</a:t>
            </a:r>
            <a:endParaRPr lang="en-US" sz="1000" dirty="0"/>
          </a:p>
          <a:p>
            <a:pPr marL="0" indent="0">
              <a:buNone/>
            </a:pPr>
            <a:r>
              <a:rPr lang="en-US" sz="1000" dirty="0">
                <a:solidFill>
                  <a:srgbClr val="1E3A5F"/>
                </a:solidFill>
                <a:latin typeface="Calibri" pitchFamily="34" charset="0"/>
                <a:ea typeface="Calibri" pitchFamily="34" charset="-122"/>
                <a:cs typeface="Calibri" pitchFamily="34" charset="-120"/>
              </a:rPr>
              <a:t>• GM Insights, "Peptide Therapeutics Market Size, Share &amp; Forecast" (2025-2034)</a:t>
            </a:r>
            <a:endParaRPr lang="en-US" sz="1000" dirty="0"/>
          </a:p>
          <a:p>
            <a:pPr marL="0" indent="0">
              <a:buNone/>
            </a:pPr>
            <a:r>
              <a:rPr lang="en-US" sz="1000" dirty="0">
                <a:solidFill>
                  <a:srgbClr val="1E3A5F"/>
                </a:solidFill>
                <a:latin typeface="Calibri" pitchFamily="34" charset="0"/>
                <a:ea typeface="Calibri" pitchFamily="34" charset="-122"/>
                <a:cs typeface="Calibri" pitchFamily="34" charset="-120"/>
              </a:rPr>
              <a:t>• Mordor Intelligence, "Peptide Therapeutics Market" (2025-2030)</a:t>
            </a:r>
            <a:endParaRPr lang="en-US" sz="1000" dirty="0"/>
          </a:p>
          <a:p>
            <a:pPr marL="0" indent="0">
              <a:buNone/>
            </a:pPr>
            <a:r>
              <a:rPr lang="en-US" sz="1000" dirty="0">
                <a:solidFill>
                  <a:srgbClr val="1E3A5F"/>
                </a:solidFill>
                <a:latin typeface="Calibri" pitchFamily="34" charset="0"/>
                <a:ea typeface="Calibri" pitchFamily="34" charset="-122"/>
                <a:cs typeface="Calibri" pitchFamily="34" charset="-120"/>
              </a:rPr>
              <a:t>• Transparency Market Research, "Peptide Therapeutics Market" (2025-2035)</a:t>
            </a:r>
            <a:endParaRPr lang="en-US" sz="1000" dirty="0"/>
          </a:p>
          <a:p>
            <a:pPr marL="0" indent="0">
              <a:buNone/>
            </a:pPr>
            <a:endParaRPr lang="en-US" sz="1000" dirty="0"/>
          </a:p>
          <a:p>
            <a:pPr marL="0" indent="0">
              <a:buNone/>
            </a:pPr>
            <a:r>
              <a:rPr lang="en-US" sz="1000" b="1" dirty="0">
                <a:solidFill>
                  <a:srgbClr val="1E3A5F"/>
                </a:solidFill>
                <a:latin typeface="Calibri" pitchFamily="34" charset="0"/>
                <a:ea typeface="Calibri" pitchFamily="34" charset="-122"/>
                <a:cs typeface="Calibri" pitchFamily="34" charset="-120"/>
              </a:rPr>
              <a:t>BPC-157 Research:</a:t>
            </a:r>
            <a:endParaRPr lang="en-US" sz="1000" dirty="0"/>
          </a:p>
          <a:p>
            <a:pPr marL="0" indent="0">
              <a:buNone/>
            </a:pPr>
            <a:r>
              <a:rPr lang="en-US" sz="1000" dirty="0">
                <a:solidFill>
                  <a:srgbClr val="1E3A5F"/>
                </a:solidFill>
                <a:latin typeface="Calibri" pitchFamily="34" charset="0"/>
                <a:ea typeface="Calibri" pitchFamily="34" charset="-122"/>
                <a:cs typeface="Calibri" pitchFamily="34" charset="-120"/>
              </a:rPr>
              <a:t>• HSS Journal (2025), "Emerging Use of BPC-157 in Orthopaedic Sports Medicine: A Systematic Review"</a:t>
            </a:r>
            <a:endParaRPr lang="en-US" sz="1000" dirty="0"/>
          </a:p>
          <a:p>
            <a:pPr marL="0" indent="0">
              <a:buNone/>
            </a:pPr>
            <a:r>
              <a:rPr lang="en-US" sz="1000" dirty="0">
                <a:solidFill>
                  <a:srgbClr val="1E3A5F"/>
                </a:solidFill>
                <a:latin typeface="Calibri" pitchFamily="34" charset="0"/>
                <a:ea typeface="Calibri" pitchFamily="34" charset="-122"/>
                <a:cs typeface="Calibri" pitchFamily="34" charset="-120"/>
              </a:rPr>
              <a:t>• PMC/NCBI, "Regeneration or Risk? A Narrative Review of BPC-157 for Musculoskeletal Healing"</a:t>
            </a:r>
            <a:endParaRPr lang="en-US" sz="1000" dirty="0"/>
          </a:p>
          <a:p>
            <a:pPr marL="0" indent="0">
              <a:buNone/>
            </a:pPr>
            <a:r>
              <a:rPr lang="en-US" sz="1000" dirty="0">
                <a:solidFill>
                  <a:srgbClr val="1E3A5F"/>
                </a:solidFill>
                <a:latin typeface="Calibri" pitchFamily="34" charset="0"/>
                <a:ea typeface="Calibri" pitchFamily="34" charset="-122"/>
                <a:cs typeface="Calibri" pitchFamily="34" charset="-120"/>
              </a:rPr>
              <a:t>• MDPI Pharmaceuticals (2025), "Multifunctionality and Possible Medical Application of BPC 157 Peptide"</a:t>
            </a:r>
            <a:endParaRPr lang="en-US" sz="1000" dirty="0"/>
          </a:p>
          <a:p>
            <a:pPr marL="0" indent="0">
              <a:buNone/>
            </a:pPr>
            <a:endParaRPr lang="en-US" sz="1000" dirty="0"/>
          </a:p>
          <a:p>
            <a:pPr marL="0" indent="0">
              <a:buNone/>
            </a:pPr>
            <a:r>
              <a:rPr lang="en-US" sz="1000" b="1" dirty="0">
                <a:solidFill>
                  <a:srgbClr val="1E3A5F"/>
                </a:solidFill>
                <a:latin typeface="Calibri" pitchFamily="34" charset="0"/>
                <a:ea typeface="Calibri" pitchFamily="34" charset="-122"/>
                <a:cs typeface="Calibri" pitchFamily="34" charset="-120"/>
              </a:rPr>
              <a:t>Regulatory &amp; Legal:</a:t>
            </a:r>
            <a:endParaRPr lang="en-US" sz="1000" dirty="0"/>
          </a:p>
          <a:p>
            <a:pPr marL="0" indent="0">
              <a:buNone/>
            </a:pPr>
            <a:r>
              <a:rPr lang="en-US" sz="1000" dirty="0">
                <a:solidFill>
                  <a:srgbClr val="1E3A5F"/>
                </a:solidFill>
                <a:latin typeface="Calibri" pitchFamily="34" charset="0"/>
                <a:ea typeface="Calibri" pitchFamily="34" charset="-122"/>
                <a:cs typeface="Calibri" pitchFamily="34" charset="-120"/>
              </a:rPr>
              <a:t>• FDA Bulk Drug Substances List (2024-2025)</a:t>
            </a:r>
            <a:endParaRPr lang="en-US" sz="1000" dirty="0"/>
          </a:p>
          <a:p>
            <a:pPr marL="0" indent="0">
              <a:buNone/>
            </a:pPr>
            <a:r>
              <a:rPr lang="en-US" sz="1000" dirty="0">
                <a:solidFill>
                  <a:srgbClr val="1E3A5F"/>
                </a:solidFill>
                <a:latin typeface="Calibri" pitchFamily="34" charset="0"/>
                <a:ea typeface="Calibri" pitchFamily="34" charset="-122"/>
                <a:cs typeface="Calibri" pitchFamily="34" charset="-120"/>
              </a:rPr>
              <a:t>• Strive Specialties Inc. v. Eli Lilly &amp; Co. et al., Case 5:26-cv-00155 (W.D. Tex. Jan. 2026)</a:t>
            </a:r>
            <a:endParaRPr lang="en-US" sz="1000" dirty="0"/>
          </a:p>
          <a:p>
            <a:pPr marL="0" indent="0">
              <a:buNone/>
            </a:pPr>
            <a:r>
              <a:rPr lang="en-US" sz="1000" dirty="0">
                <a:solidFill>
                  <a:srgbClr val="1E3A5F"/>
                </a:solidFill>
                <a:latin typeface="Calibri" pitchFamily="34" charset="0"/>
                <a:ea typeface="Calibri" pitchFamily="34" charset="-122"/>
                <a:cs typeface="Calibri" pitchFamily="34" charset="-120"/>
              </a:rPr>
              <a:t>• Rep. Harshbarger Letter to HHS Secretary Kennedy (November 2025)</a:t>
            </a:r>
            <a:endParaRPr lang="en-US" sz="1000" dirty="0"/>
          </a:p>
          <a:p>
            <a:pPr marL="0" indent="0">
              <a:buNone/>
            </a:pPr>
            <a:r>
              <a:rPr lang="en-US" sz="1000" dirty="0">
                <a:solidFill>
                  <a:srgbClr val="1E3A5F"/>
                </a:solidFill>
                <a:latin typeface="Calibri" pitchFamily="34" charset="0"/>
                <a:ea typeface="Calibri" pitchFamily="34" charset="-122"/>
                <a:cs typeface="Calibri" pitchFamily="34" charset="-120"/>
              </a:rPr>
              <a:t>• Alliance for Pharmacy Compounding statements and litigation documents</a:t>
            </a:r>
            <a:endParaRPr lang="en-US" sz="1000" dirty="0"/>
          </a:p>
          <a:p>
            <a:pPr marL="0" indent="0">
              <a:buNone/>
            </a:pPr>
            <a:r>
              <a:rPr lang="en-US" sz="1000" dirty="0">
                <a:solidFill>
                  <a:srgbClr val="1E3A5F"/>
                </a:solidFill>
                <a:latin typeface="Calibri" pitchFamily="34" charset="0"/>
                <a:ea typeface="Calibri" pitchFamily="34" charset="-122"/>
                <a:cs typeface="Calibri" pitchFamily="34" charset="-120"/>
              </a:rPr>
              <a:t>• STAT News, CNN, Pharmaceutical Technology reporting (2024-2026)</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TotalTime>
  <Words>2138</Words>
  <Application>Microsoft Office PowerPoint</Application>
  <PresentationFormat>On-screen Show (16:9)</PresentationFormat>
  <Paragraphs>209</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Peptide Association - Founding Pitch Deck</dc:title>
  <dc:subject>Uniting the Peptide Industry for Access, Research, and Standards</dc:subject>
  <dc:creator>National Peptide Association</dc:creator>
  <cp:lastModifiedBy>Adrian Middleton</cp:lastModifiedBy>
  <cp:revision>2</cp:revision>
  <dcterms:created xsi:type="dcterms:W3CDTF">2026-01-29T23:20:08Z</dcterms:created>
  <dcterms:modified xsi:type="dcterms:W3CDTF">2026-01-29T23:48:01Z</dcterms:modified>
</cp:coreProperties>
</file>