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67" r:id="rId12"/>
    <p:sldId id="269" r:id="rId13"/>
    <p:sldId id="270" r:id="rId14"/>
    <p:sldId id="271" r:id="rId15"/>
    <p:sldId id="272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5F7"/>
    <a:srgbClr val="D52B1E"/>
    <a:srgbClr val="3A3A3A"/>
    <a:srgbClr val="0A2A43"/>
    <a:srgbClr val="063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/>
    <p:restoredTop sz="94690"/>
  </p:normalViewPr>
  <p:slideViewPr>
    <p:cSldViewPr snapToGrid="0">
      <p:cViewPr varScale="1">
        <p:scale>
          <a:sx n="107" d="100"/>
          <a:sy n="107" d="100"/>
        </p:scale>
        <p:origin x="64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C5525-4A3B-6748-95E7-B67994566621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8D5F-2CA8-8F42-A637-D3F479FA4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9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3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E0748-6655-FA92-AF92-8A2B0286E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0D626-AF60-95C2-DC36-821D4192F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06F4E-4495-39C3-3894-338E2FC0A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4A431-E8B9-156C-C330-0B3FEF2C2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5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8DD19-DB1D-4302-5EFF-061E664A1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35A49-5979-E338-A304-3F116C25C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9E5CC9-B298-C94C-3ABA-2D41A745A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7BE15-3901-E847-6B32-4F46FD8E9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99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AF540-E654-6254-3FF7-6A5F51EA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C858DB-0F9E-AA27-21A7-77C7C7768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F69C01-C7F2-4C74-2BC4-D70B465B0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4E56D-EA8F-ECFB-64BD-C58D0234D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6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19CD7-A2CB-D1CA-B426-D03418D40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88B6B8-85A8-05B9-FDAD-4CFAB8CBB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EAE8F9-5A77-53DA-6DB0-A3A6A39D9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7C9C5-7AD6-5B7C-3799-9F7E27B9E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8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72B70-88C8-5563-8929-CA77B4E7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326D9F-C94C-A7BA-3A80-E3A22D33C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22E3A7-B652-6792-21DF-CC936C003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17DC1-6720-1DB0-6B12-4C3CEA41E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73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5D30D-5D18-77AB-77A7-0F0FBFE4F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5FEF1-F0C8-5F6A-1976-D7A929937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6CDDB-CDEF-DDA3-45FD-334C84E9D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209EC-3EC3-EF3F-104A-18ABDC2AEF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0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78461-C0F8-4DBE-A6C8-4AB4FE91A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7916D2-0348-054E-2162-C4713A5EC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6CBD1F-2840-E965-1902-6ACCDCD57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145E8-0633-4CE9-660E-4DFB93D60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48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AA12B-2957-6A50-B0F6-C13D7C733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74315-EB18-718B-E9FA-096C2B794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074BF-7206-D430-FF07-327082CB4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76CA0-C3DA-856D-D951-7A54F20F8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77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7837-5BAE-E213-8C9E-79B49830A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023C1-EC5E-3FF2-D090-F958107DF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CDD37-877C-9F22-8349-B52BFD502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F0181-E0D5-3940-3B91-039859E4BF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22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7582E-9D11-1AA9-313D-F2F8D2259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38E873-A4AF-DDCB-C77B-59C10F6BD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35BDFE-4DD0-B87B-B7AA-8D6AAFCF0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884DA-0D5E-55A4-9099-40706097F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41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6891-9207-FB78-F1CA-761D9614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B5CE7-9E22-928D-10E0-CA1CE8DE8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4B178-95F0-75C5-4A9B-F49B2F135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F32D1-BBBA-0F21-CCDF-54F39E45D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65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CFE99-F790-8F0E-55E1-F89AEFCAF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2A4E5-8892-774B-399A-BAF688800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CBCE30-7E61-109C-71FC-187C82486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C3C17-2E6A-9102-D7F1-4B3E1FA81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8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CC78-CE73-F76A-729A-068DE891A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3C73B3-161D-46D3-2127-B4A8BBD3F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8E5FA-450D-76C3-4F90-678A36C87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FC1D0-3621-A217-73A3-2A232E914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18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84D70-F2A5-22FC-BF2B-20D3ABABB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E64E3F-8FA4-E3C3-1AB2-5C753A545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B0527A-F84D-E441-1082-FA870950E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2380B-0C34-A01B-B6AB-2025F4B23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54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542B-08A5-EF87-2B7B-856F8DDE1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24AEC-BBC6-366E-478C-86AC56BEB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540A95-A296-2388-2AB1-381F91C85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E7E8B-FC7D-1CC8-9888-2A7F4B9F0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90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D3C65-CDFA-023D-0D02-32AF83190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B35178-1321-542E-5E48-649FD95C1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C1D8C-15C7-192E-5C0C-1E42DA49D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89813-3109-B1B3-6DD6-485D450F8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81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032BB-113B-D517-B27E-8E93EF115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77BD6-3836-AA26-8E54-2BFB903C5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96295-38F9-8A24-9873-1A3D5EA8E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8AFCA-236A-5081-D60C-7DFFC1584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26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B987-8E77-2AFC-27E5-12A6A2099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B7EA0A-CA46-E077-CF17-84D89B05B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CC5BC-6914-8A6B-D6BD-7F32C05DD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1C5F5-1EE1-B29F-C00E-8AEC47D22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21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4B70F-B303-3ED5-FD7D-AD4CB0DC2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4205E-D119-1C05-4228-654F05D86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7260BF-B7A4-BA03-F7F0-CCDFB9CBF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E3242-9021-AFFC-674E-BE21C3A6F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49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A3348-F80D-AAB7-D3CD-70D24B5DD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64FBA-225D-73AE-B4A1-6A063FA07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7F515-4F6F-0179-18D7-F95ECCC73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91505-18AC-ED3F-49C6-EFE3D9C2F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43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1720-DD87-D319-F6CE-77DA82282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1E0EBC-35B4-877D-27F4-69B497E30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80D03-7C42-43BB-88B4-7DB8227DD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54FAA-E2A8-A284-B133-86941F9B6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22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18AB4-842C-89C3-9A41-60288FFB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7C3D4-0196-9FBD-02D0-11464718C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06D4C-37EA-F000-DF6F-BDA9C2ADC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E607F-57C6-E122-4ACE-9A55BF9BF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B8D5F-2CA8-8F42-A637-D3F479FA42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E8905-B287-552D-6F26-8B086A078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BE1BE-29BD-7AAB-8778-B2B21AA34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B4874-E1D9-D8CA-94DC-7D0FAF6F7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1CD64-F2EF-39E4-031C-C830B98B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3792-B90F-5F7E-C589-57C911B2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3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4332E-5439-A038-D5FD-F5991C1C0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21ACF-C60E-06D8-481A-58BF46E59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A523F-E81B-1BFD-D44B-00F56A9C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2A189-6CAE-D8F6-F0EE-D0B9816F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CE811-A1B5-C224-E77F-7B390824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2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7995-C3C0-A6E1-BB21-A6F0F2ED6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A983D-44B4-F0BC-3A76-790124D8B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9DB2F-CD30-AA78-8758-79B0FDB4A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62825-19C8-9288-017E-845C28EC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C3CD-5F6C-BDAB-DB2D-E3F2428E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12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44C0-82F3-6A2A-E107-AA892E4C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E4931-57F4-0950-C4CB-8B98626C1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A9B42-8155-8380-1C42-F1DD3CD4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72B15-73EF-850A-054A-58964FEE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28123-DDF7-CC50-B5CB-F3CAE541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7B4AC-D588-75B8-BE5F-B5414B8D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9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0A536-9C37-4A11-F1DA-45E4A8A7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54A87-D212-FB41-5884-79E3924C5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A60C3-D204-D6B3-34D1-B65A1AA40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2D389-43F2-67CB-B0F0-5B7AA8960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9E5D1F-FA52-3B6D-9C13-E9FBAB319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47D688-1409-A03F-D66A-D3A6C5D84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A2C58-6898-E0EB-2F9D-B5E0562D8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A82CDB-731B-D91F-8BDB-85788547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7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79E3A-3DC8-84B8-722D-D4ECF224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D197B9-CA4D-75B4-73E9-47F09C63C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92C230-D44B-F8F6-CEF7-04EDB105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7BB73-2541-C118-0DDC-3D004861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4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D01923-E547-B78F-5F85-D4F337CC3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9AF19A-3D56-3DCA-B4A1-D69DE802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9B303-F1B6-BDB0-0AFF-9D226318A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6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25D96-E293-98D7-CB73-3D9248666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F3CCE-F4DB-4AE9-7050-CA2D03B8B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F8451-5959-4949-FAA3-6F3F8DD31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7C8C9-1507-24CD-568D-758D4874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5F229-1C7E-F292-5BF0-F8D917219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EDDF3-DE5F-0005-6782-A1FF6DC6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9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CE284-95DF-E95E-AEE8-F6B8687E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327F8D-7490-91D9-DCB0-42EC9F3ADC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920FA-0C3A-D78A-3101-270B1D5D3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9E416-77B7-6BCD-3341-224DABC8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EE363-F3C9-E591-1A94-EAC66291C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11A23-B7C0-E7C8-C041-33412C8D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2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C419-2516-943B-21B0-8853CEB0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CD442D-35B7-F3B1-3C54-499062490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8C683-AA34-CBF8-11D3-91868FD1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92EDA-2A74-B9E9-3975-2A78962D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B6180-4137-C9B4-ED50-163E03D5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31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F508A-18B7-FDFB-5339-274C92680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9B06A0-2CA8-4EF1-1751-D2811DBBCC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469-BA3E-B2A1-FFF1-BE8F5525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BA06F-C3E1-62A1-BC71-C2BFC6F3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AA562-204E-13B0-A524-7E758C7C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23D26B-1332-FC4E-5572-E166F3EE2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1C9FB-7BD1-1ED7-BEA4-9FCD30A6B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B7FDA-CBE4-0C53-B092-2CEB2C2C5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C08A2E-AB4C-9548-BF0C-5D47CD070933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D745D-C811-BB58-7302-F1EB659BD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86C87-351C-369D-58CB-731C15372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AA8C3-167C-CE4A-BD1F-48F2DF04E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8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9EC785-C6A0-2F58-1A5A-7567F60CE0D6}"/>
              </a:ext>
            </a:extLst>
          </p:cNvPr>
          <p:cNvSpPr txBox="1"/>
          <p:nvPr/>
        </p:nvSpPr>
        <p:spPr>
          <a:xfrm>
            <a:off x="1109709" y="798990"/>
            <a:ext cx="7572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Small Scale</a:t>
            </a:r>
          </a:p>
          <a:p>
            <a:r>
              <a:rPr lang="en-US" sz="5400" dirty="0"/>
              <a:t>Brand Guidelines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24C9D-BA3B-9140-2709-AC067040190E}"/>
              </a:ext>
            </a:extLst>
          </p:cNvPr>
          <p:cNvSpPr txBox="1"/>
          <p:nvPr/>
        </p:nvSpPr>
        <p:spPr>
          <a:xfrm>
            <a:off x="1109709" y="2897754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Business processes, transformed. Compliance, by design.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45758-2E4A-FEDE-01C4-6EB9DAD0D17D}"/>
              </a:ext>
            </a:extLst>
          </p:cNvPr>
          <p:cNvSpPr txBox="1"/>
          <p:nvPr/>
        </p:nvSpPr>
        <p:spPr>
          <a:xfrm>
            <a:off x="1109709" y="5691547"/>
            <a:ext cx="10218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 Version 1.0 – December 2025</a:t>
            </a:r>
          </a:p>
          <a:p>
            <a:pPr algn="r"/>
            <a:r>
              <a:rPr lang="en-US" sz="1600" dirty="0" err="1"/>
              <a:t>smallscale.ch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7893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31A5-5EE5-343F-1252-EB2759F0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ACEDF5-B88A-7C79-81A7-2AC2D2A6C91B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we do</a:t>
            </a:r>
            <a:endParaRPr lang="en-US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E0FB5-A36A-989C-98B7-8FC641B4E863}"/>
              </a:ext>
            </a:extLst>
          </p:cNvPr>
          <p:cNvSpPr txBox="1"/>
          <p:nvPr/>
        </p:nvSpPr>
        <p:spPr>
          <a:xfrm>
            <a:off x="1109709" y="1574981"/>
            <a:ext cx="91883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Scale is a business process transformation and implementation consulting firm.</a:t>
            </a:r>
          </a:p>
          <a:p>
            <a:endParaRPr lang="en-US" dirty="0"/>
          </a:p>
          <a:p>
            <a:r>
              <a:rPr lang="en-US" dirty="0"/>
              <a:t>We help organizations: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 and document their current business processes.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Assess their teams’ understanding of their roles and responsibilities.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Redesign their business processes.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 them with regulatory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 them in practice.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Through: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Structured transformation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Incremental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Measurable implementation outcomes</a:t>
            </a:r>
          </a:p>
        </p:txBody>
      </p:sp>
    </p:spTree>
    <p:extLst>
      <p:ext uri="{BB962C8B-B14F-4D97-AF65-F5344CB8AC3E}">
        <p14:creationId xmlns:p14="http://schemas.microsoft.com/office/powerpoint/2010/main" val="120117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9B4EA-4EA5-47C7-4BDE-527BC77B7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202B9C-400B-0CAB-EFC1-6FFDABA00E48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we are not</a:t>
            </a:r>
            <a:endParaRPr lang="en-US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CAE95-62E2-F4F2-0F9C-F968494958A2}"/>
              </a:ext>
            </a:extLst>
          </p:cNvPr>
          <p:cNvSpPr txBox="1"/>
          <p:nvPr/>
        </p:nvSpPr>
        <p:spPr>
          <a:xfrm>
            <a:off x="1109709" y="1574981"/>
            <a:ext cx="9188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Scale is NOT: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audit firm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documentation-only consultancy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staff-augmentation provider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business process outsourcing company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3E6AEB-EF02-CB12-5E78-4F30F92AFE64}"/>
              </a:ext>
            </a:extLst>
          </p:cNvPr>
          <p:cNvSpPr txBox="1"/>
          <p:nvPr/>
        </p:nvSpPr>
        <p:spPr>
          <a:xfrm>
            <a:off x="1109709" y="3633264"/>
            <a:ext cx="918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</a:t>
            </a:r>
            <a:r>
              <a:rPr lang="en-US" b="1" dirty="0"/>
              <a:t>design and implement change </a:t>
            </a:r>
            <a:r>
              <a:rPr lang="en-US" dirty="0"/>
              <a:t>– </a:t>
            </a:r>
          </a:p>
          <a:p>
            <a:r>
              <a:rPr lang="en-US" dirty="0"/>
              <a:t>we do </a:t>
            </a:r>
            <a:r>
              <a:rPr lang="en-US" b="1" dirty="0"/>
              <a:t>not operate your business for you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629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DEB13-BF65-4168-4B79-FE482FBFD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821B95-AC03-40B7-0DAD-0D3638CFC5A6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purpose</a:t>
            </a:r>
            <a:endParaRPr lang="en-US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74A78D-3133-0318-F1E9-FC2D74F7A15E}"/>
              </a:ext>
            </a:extLst>
          </p:cNvPr>
          <p:cNvSpPr txBox="1"/>
          <p:nvPr/>
        </p:nvSpPr>
        <p:spPr>
          <a:xfrm>
            <a:off x="1109708" y="1445321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we exist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32E41B-4361-597D-7579-4C41FE5EE36C}"/>
              </a:ext>
            </a:extLst>
          </p:cNvPr>
          <p:cNvSpPr txBox="1"/>
          <p:nvPr/>
        </p:nvSpPr>
        <p:spPr>
          <a:xfrm>
            <a:off x="1109709" y="2073973"/>
            <a:ext cx="918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help organizations </a:t>
            </a:r>
            <a:r>
              <a:rPr lang="en-US" b="1" dirty="0"/>
              <a:t>transform and implement business processes</a:t>
            </a:r>
          </a:p>
          <a:p>
            <a:r>
              <a:rPr lang="en-US" dirty="0"/>
              <a:t>so regulatory compliance is achieved </a:t>
            </a:r>
            <a:r>
              <a:rPr lang="en-US" b="1" dirty="0"/>
              <a:t>by design</a:t>
            </a:r>
            <a:r>
              <a:rPr lang="en-US" dirty="0"/>
              <a:t>, not by enforcement.</a:t>
            </a:r>
          </a:p>
        </p:txBody>
      </p:sp>
    </p:spTree>
    <p:extLst>
      <p:ext uri="{BB962C8B-B14F-4D97-AF65-F5344CB8AC3E}">
        <p14:creationId xmlns:p14="http://schemas.microsoft.com/office/powerpoint/2010/main" val="168918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638F6-8AAE-7AF4-6FDB-2A9521812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1A715A-7DA0-5AC6-0E4A-147735A76978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Vision and Mission</a:t>
            </a:r>
            <a:endParaRPr lang="en-US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DAC5B3-1740-6765-37DD-7BA06A301682}"/>
              </a:ext>
            </a:extLst>
          </p:cNvPr>
          <p:cNvSpPr txBox="1"/>
          <p:nvPr/>
        </p:nvSpPr>
        <p:spPr>
          <a:xfrm>
            <a:off x="1109708" y="1704641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5CFAC0-1EDF-5799-F254-F865AF15F4E2}"/>
              </a:ext>
            </a:extLst>
          </p:cNvPr>
          <p:cNvSpPr txBox="1"/>
          <p:nvPr/>
        </p:nvSpPr>
        <p:spPr>
          <a:xfrm>
            <a:off x="1109709" y="2073973"/>
            <a:ext cx="918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world where organizations do not “manage compliance” – </a:t>
            </a:r>
          </a:p>
          <a:p>
            <a:r>
              <a:rPr lang="en-US" dirty="0"/>
              <a:t>they simply operate in a compliant way.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75016-E306-AD9D-0476-52C2FC678A7A}"/>
              </a:ext>
            </a:extLst>
          </p:cNvPr>
          <p:cNvSpPr txBox="1"/>
          <p:nvPr/>
        </p:nvSpPr>
        <p:spPr>
          <a:xfrm>
            <a:off x="1109708" y="3122034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D0ECB7-132F-35FD-0CB2-A8B1E038AD5B}"/>
              </a:ext>
            </a:extLst>
          </p:cNvPr>
          <p:cNvSpPr txBox="1"/>
          <p:nvPr/>
        </p:nvSpPr>
        <p:spPr>
          <a:xfrm>
            <a:off x="1109709" y="3491366"/>
            <a:ext cx="918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help executive teams redesign and implement business processes so regulatory requirements are built into everyday operations.</a:t>
            </a:r>
          </a:p>
        </p:txBody>
      </p:sp>
    </p:spTree>
    <p:extLst>
      <p:ext uri="{BB962C8B-B14F-4D97-AF65-F5344CB8AC3E}">
        <p14:creationId xmlns:p14="http://schemas.microsoft.com/office/powerpoint/2010/main" val="324397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3073-F983-D985-3373-36FDE38A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0628B5-69D8-22E3-17E6-866DAAF0F799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Core Positioning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A98D31-247C-6733-B059-059D9CFB05F9}"/>
              </a:ext>
            </a:extLst>
          </p:cNvPr>
          <p:cNvSpPr txBox="1"/>
          <p:nvPr/>
        </p:nvSpPr>
        <p:spPr>
          <a:xfrm>
            <a:off x="1109709" y="1814653"/>
            <a:ext cx="9188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Scale is a consulting firm specialized in business process transformation and implementation, aligning operations with regulatory requirements through incremental, high-impact change.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D3D7F0-3A41-7F47-9450-F26BF88A46E9}"/>
              </a:ext>
            </a:extLst>
          </p:cNvPr>
          <p:cNvSpPr txBox="1"/>
          <p:nvPr/>
        </p:nvSpPr>
        <p:spPr>
          <a:xfrm>
            <a:off x="1109708" y="3122034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Audience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7B423-A232-8690-08CD-09BC8C5A2FD6}"/>
              </a:ext>
            </a:extLst>
          </p:cNvPr>
          <p:cNvSpPr txBox="1"/>
          <p:nvPr/>
        </p:nvSpPr>
        <p:spPr>
          <a:xfrm>
            <a:off x="1109709" y="3491366"/>
            <a:ext cx="9188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Executive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Risk, Compliance, Operations leaders</a:t>
            </a:r>
          </a:p>
        </p:txBody>
      </p:sp>
    </p:spTree>
    <p:extLst>
      <p:ext uri="{BB962C8B-B14F-4D97-AF65-F5344CB8AC3E}">
        <p14:creationId xmlns:p14="http://schemas.microsoft.com/office/powerpoint/2010/main" val="158547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0F2CF-6BBF-41C5-FBF2-4EFCB959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D5C278-C99E-A1A6-A70C-96EBB345801F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Philosophy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22EF94-EA43-D0EB-DA45-2E4FDB477A0B}"/>
              </a:ext>
            </a:extLst>
          </p:cNvPr>
          <p:cNvSpPr txBox="1"/>
          <p:nvPr/>
        </p:nvSpPr>
        <p:spPr>
          <a:xfrm>
            <a:off x="1109709" y="1814653"/>
            <a:ext cx="9188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Transformation over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Implementation over theory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Adoption over bureaucracy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Incremental over disruptive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Partnership over staff augmentation</a:t>
            </a:r>
          </a:p>
        </p:txBody>
      </p:sp>
    </p:spTree>
    <p:extLst>
      <p:ext uri="{BB962C8B-B14F-4D97-AF65-F5344CB8AC3E}">
        <p14:creationId xmlns:p14="http://schemas.microsoft.com/office/powerpoint/2010/main" val="99389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1CFD-3368-93C9-9707-C2FA5C6BD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F3F074-C7F9-997F-3244-8757AC56AC41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Core Values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E25346-664B-449D-55C2-6097FF4D2CFA}"/>
              </a:ext>
            </a:extLst>
          </p:cNvPr>
          <p:cNvSpPr txBox="1"/>
          <p:nvPr/>
        </p:nvSpPr>
        <p:spPr>
          <a:xfrm>
            <a:off x="1109709" y="1814653"/>
            <a:ext cx="91883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Transformation with purpose</a:t>
            </a:r>
            <a:br>
              <a:rPr lang="en-US" dirty="0"/>
            </a:br>
            <a:r>
              <a:rPr lang="en-US" dirty="0"/>
              <a:t>Every change must improve how the business truly operates.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Incremental progress</a:t>
            </a:r>
            <a:br>
              <a:rPr lang="en-US" dirty="0"/>
            </a:br>
            <a:r>
              <a:rPr lang="en-US" dirty="0"/>
              <a:t>Small, deliberate steps create sustainable transformation.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Implementation discipline</a:t>
            </a:r>
            <a:br>
              <a:rPr lang="en-US" dirty="0"/>
            </a:br>
            <a:r>
              <a:rPr lang="en-US" dirty="0"/>
              <a:t>Strategy only matters when it is executed in practice.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Human-centered change</a:t>
            </a:r>
            <a:br>
              <a:rPr lang="en-US" dirty="0"/>
            </a:br>
            <a:r>
              <a:rPr lang="en-US" dirty="0"/>
              <a:t>Processes must work for the people before they work for regulators.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Executive partnership</a:t>
            </a:r>
            <a:br>
              <a:rPr lang="en-US" dirty="0"/>
            </a:br>
            <a:r>
              <a:rPr lang="en-US" dirty="0"/>
              <a:t>We work with leadership on structural change, not surface corrections.</a:t>
            </a:r>
          </a:p>
        </p:txBody>
      </p:sp>
    </p:spTree>
    <p:extLst>
      <p:ext uri="{BB962C8B-B14F-4D97-AF65-F5344CB8AC3E}">
        <p14:creationId xmlns:p14="http://schemas.microsoft.com/office/powerpoint/2010/main" val="745103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D5CBC-B3AB-57D7-CB4B-770A731F8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09EB7C-EA74-E03C-8966-38EF7F3FD604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Personality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F9F21F-3CA9-FEC6-D8FF-FC8277658D9F}"/>
              </a:ext>
            </a:extLst>
          </p:cNvPr>
          <p:cNvSpPr txBox="1"/>
          <p:nvPr/>
        </p:nvSpPr>
        <p:spPr>
          <a:xfrm>
            <a:off x="1109710" y="1768348"/>
            <a:ext cx="45904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Scale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Implementation-focused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Executive-level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Pragmatic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Outcome-oriented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7D306-079E-23CD-D529-1327CDCA9DDA}"/>
              </a:ext>
            </a:extLst>
          </p:cNvPr>
          <p:cNvSpPr txBox="1"/>
          <p:nvPr/>
        </p:nvSpPr>
        <p:spPr>
          <a:xfrm>
            <a:off x="5700156" y="1768348"/>
            <a:ext cx="4590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Scale is not: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Academic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Tool-driven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Template-only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Outsourcing-focused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Audit-driven</a:t>
            </a:r>
          </a:p>
        </p:txBody>
      </p:sp>
    </p:spTree>
    <p:extLst>
      <p:ext uri="{BB962C8B-B14F-4D97-AF65-F5344CB8AC3E}">
        <p14:creationId xmlns:p14="http://schemas.microsoft.com/office/powerpoint/2010/main" val="258418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B4750-1E2A-FC72-9757-D1EA29B44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977B14-EEE0-5E3F-B611-7263B1031E62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voice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5E68C5-55EF-F45B-2950-9AFB8E98D46F}"/>
              </a:ext>
            </a:extLst>
          </p:cNvPr>
          <p:cNvSpPr txBox="1"/>
          <p:nvPr/>
        </p:nvSpPr>
        <p:spPr>
          <a:xfrm>
            <a:off x="1109710" y="1768348"/>
            <a:ext cx="45904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voice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Consulting-led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Business-first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Clear and confident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Non-alarmist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Outcome-oriented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We speak about: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Operating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Sustainability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818D1-1B4B-7A98-B586-14CF008EF3AB}"/>
              </a:ext>
            </a:extLst>
          </p:cNvPr>
          <p:cNvSpPr txBox="1"/>
          <p:nvPr/>
        </p:nvSpPr>
        <p:spPr>
          <a:xfrm>
            <a:off x="5700156" y="1768348"/>
            <a:ext cx="459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avoid: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Tool-heavy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Technical deep dives by default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Compliance fear tactics</a:t>
            </a:r>
          </a:p>
        </p:txBody>
      </p:sp>
    </p:spTree>
    <p:extLst>
      <p:ext uri="{BB962C8B-B14F-4D97-AF65-F5344CB8AC3E}">
        <p14:creationId xmlns:p14="http://schemas.microsoft.com/office/powerpoint/2010/main" val="144868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7FB8-9593-2A6E-3C46-4DC3783C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F001A8-3CDB-461A-AD7C-85F4AF7E3C10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Tone by context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15BB1D-7C57-041B-A28E-037BAFA8761C}"/>
              </a:ext>
            </a:extLst>
          </p:cNvPr>
          <p:cNvSpPr txBox="1"/>
          <p:nvPr/>
        </p:nvSpPr>
        <p:spPr>
          <a:xfrm>
            <a:off x="1109709" y="1814653"/>
            <a:ext cx="91883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Marketing</a:t>
            </a:r>
          </a:p>
          <a:p>
            <a:r>
              <a:rPr lang="en-US" dirty="0"/>
              <a:t>Strategic, confident, precise</a:t>
            </a:r>
          </a:p>
          <a:p>
            <a:endParaRPr lang="en-US" dirty="0"/>
          </a:p>
          <a:p>
            <a:r>
              <a:rPr lang="en-US" b="1" dirty="0"/>
              <a:t>Delivery</a:t>
            </a:r>
          </a:p>
          <a:p>
            <a:r>
              <a:rPr lang="en-US" dirty="0"/>
              <a:t>Structured, pragmatic, implementation-focused</a:t>
            </a:r>
          </a:p>
          <a:p>
            <a:endParaRPr lang="en-US" dirty="0"/>
          </a:p>
          <a:p>
            <a:r>
              <a:rPr lang="en-US" b="1" dirty="0"/>
              <a:t>Executive steering</a:t>
            </a:r>
          </a:p>
          <a:p>
            <a:r>
              <a:rPr lang="en-US" dirty="0"/>
              <a:t>Clear, outcome-driven, decision-oriented</a:t>
            </a:r>
          </a:p>
          <a:p>
            <a:endParaRPr lang="en-US" dirty="0"/>
          </a:p>
          <a:p>
            <a:r>
              <a:rPr lang="en-US" b="1" dirty="0"/>
              <a:t>Regulatory and Risk context</a:t>
            </a:r>
          </a:p>
          <a:p>
            <a:r>
              <a:rPr lang="en-US" dirty="0"/>
              <a:t>Calm, factual, composed</a:t>
            </a:r>
          </a:p>
        </p:txBody>
      </p:sp>
    </p:spTree>
    <p:extLst>
      <p:ext uri="{BB962C8B-B14F-4D97-AF65-F5344CB8AC3E}">
        <p14:creationId xmlns:p14="http://schemas.microsoft.com/office/powerpoint/2010/main" val="210837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7677-662D-FAF8-B4B1-809EDA50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AA2EA3-FD64-6B96-4F11-C81D9F3F89BB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Language principles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2C127-2930-1A5D-ABC9-179A0E478DA8}"/>
              </a:ext>
            </a:extLst>
          </p:cNvPr>
          <p:cNvSpPr txBox="1"/>
          <p:nvPr/>
        </p:nvSpPr>
        <p:spPr>
          <a:xfrm>
            <a:off x="1109710" y="1768348"/>
            <a:ext cx="45904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“Transform”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“Design”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“Implement”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“Adoption”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“Operating model”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“Target state”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“Transition roadmap”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04763A-F2B9-A713-3B73-7BB22BC2DA0A}"/>
              </a:ext>
            </a:extLst>
          </p:cNvPr>
          <p:cNvSpPr txBox="1"/>
          <p:nvPr/>
        </p:nvSpPr>
        <p:spPr>
          <a:xfrm>
            <a:off x="5700156" y="1768348"/>
            <a:ext cx="4590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Avoid: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“Run your operations”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”Operate your controls”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“Outsource compliance”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“Execution-as-a-service"</a:t>
            </a:r>
          </a:p>
        </p:txBody>
      </p:sp>
    </p:spTree>
    <p:extLst>
      <p:ext uri="{BB962C8B-B14F-4D97-AF65-F5344CB8AC3E}">
        <p14:creationId xmlns:p14="http://schemas.microsoft.com/office/powerpoint/2010/main" val="3989698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8FAF1-39A7-4C6E-DB71-7DDD4E37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30E7AE-1CD6-0F2B-669D-B6D619D616DE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Taglines (Approved set)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CBC472-9802-92F4-1367-D314E7E8184A}"/>
              </a:ext>
            </a:extLst>
          </p:cNvPr>
          <p:cNvSpPr txBox="1"/>
          <p:nvPr/>
        </p:nvSpPr>
        <p:spPr>
          <a:xfrm>
            <a:off x="1109709" y="1814653"/>
            <a:ext cx="91883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Primary: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 processes, transformed. Compliance, by design.</a:t>
            </a:r>
          </a:p>
          <a:p>
            <a:endParaRPr lang="en-US" dirty="0"/>
          </a:p>
          <a:p>
            <a:r>
              <a:rPr lang="en-US" b="1" dirty="0"/>
              <a:t>Alternatives: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Transform processes. Enable compliance.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From process design to real-world adoption.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Regulatory alignment through practical transformation.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changes. Real-world results.</a:t>
            </a:r>
          </a:p>
        </p:txBody>
      </p:sp>
    </p:spTree>
    <p:extLst>
      <p:ext uri="{BB962C8B-B14F-4D97-AF65-F5344CB8AC3E}">
        <p14:creationId xmlns:p14="http://schemas.microsoft.com/office/powerpoint/2010/main" val="224886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9FD90-22D9-F987-CC22-C6541BB5A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1D8864-4187-B961-B3A3-B81F9171AB24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Small Scale – Our methodology (overview)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DE0E8A-B673-84D0-05C3-851C4164268F}"/>
              </a:ext>
            </a:extLst>
          </p:cNvPr>
          <p:cNvSpPr txBox="1"/>
          <p:nvPr/>
        </p:nvSpPr>
        <p:spPr>
          <a:xfrm>
            <a:off x="1109709" y="1814653"/>
            <a:ext cx="91883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Our transformation and implementation model: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Discover – Understand current processes and constraints.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Design – Define the target-state operating model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Sequence – Break transformation into small, achievable steps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Implement – Deliver real process change and adoption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Stabilize – Ensure sustainability and regulatory alignment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Support – Ongoing benchmarking and audit support</a:t>
            </a:r>
          </a:p>
        </p:txBody>
      </p:sp>
    </p:spTree>
    <p:extLst>
      <p:ext uri="{BB962C8B-B14F-4D97-AF65-F5344CB8AC3E}">
        <p14:creationId xmlns:p14="http://schemas.microsoft.com/office/powerpoint/2010/main" val="304350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A933-1FEE-97D3-4713-11146112A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2D6F7-5526-0075-226F-0DB156809CA4}"/>
              </a:ext>
            </a:extLst>
          </p:cNvPr>
          <p:cNvSpPr txBox="1"/>
          <p:nvPr/>
        </p:nvSpPr>
        <p:spPr>
          <a:xfrm>
            <a:off x="1109708" y="798990"/>
            <a:ext cx="10290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Small Scale – Our methodology (business meaning)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C7B3AB-DFA1-DC6D-2608-1DC915A13634}"/>
              </a:ext>
            </a:extLst>
          </p:cNvPr>
          <p:cNvSpPr txBox="1"/>
          <p:nvPr/>
        </p:nvSpPr>
        <p:spPr>
          <a:xfrm>
            <a:off x="1109709" y="1814653"/>
            <a:ext cx="91883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Our transformation and implementation model: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Discover – Truth over assumptions.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Design – Practical target state.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Sequence – Realistic transformation roadmap.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Implement – Change in daily work.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Stabilize – Sustainable and compliant operations.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Support - Continuous benchmarking and audit confidence</a:t>
            </a:r>
          </a:p>
        </p:txBody>
      </p:sp>
    </p:spTree>
    <p:extLst>
      <p:ext uri="{BB962C8B-B14F-4D97-AF65-F5344CB8AC3E}">
        <p14:creationId xmlns:p14="http://schemas.microsoft.com/office/powerpoint/2010/main" val="2133550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D6329-7047-B1F1-3503-F8FD3D57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6B0FA-76DA-989A-EAC6-246501EB3B06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Transformation principles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EEC556-BF00-B117-ACBA-054C09A35915}"/>
              </a:ext>
            </a:extLst>
          </p:cNvPr>
          <p:cNvSpPr txBox="1"/>
          <p:nvPr/>
        </p:nvSpPr>
        <p:spPr>
          <a:xfrm>
            <a:off x="1109709" y="1814653"/>
            <a:ext cx="9188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“big bang” transformations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unrealistic target states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theoretical process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documentation without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transformation without measurable adoption</a:t>
            </a:r>
          </a:p>
        </p:txBody>
      </p:sp>
    </p:spTree>
    <p:extLst>
      <p:ext uri="{BB962C8B-B14F-4D97-AF65-F5344CB8AC3E}">
        <p14:creationId xmlns:p14="http://schemas.microsoft.com/office/powerpoint/2010/main" val="236789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CD21E-B1E9-2041-23DA-A28A0A680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C74A6B-B2C9-AE98-4164-0141E489E4C8}"/>
              </a:ext>
            </a:extLst>
          </p:cNvPr>
          <p:cNvSpPr txBox="1"/>
          <p:nvPr/>
        </p:nvSpPr>
        <p:spPr>
          <a:xfrm>
            <a:off x="1109709" y="798990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Visual identity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B7928E-14B6-524B-D206-9A565DC0F8CD}"/>
              </a:ext>
            </a:extLst>
          </p:cNvPr>
          <p:cNvSpPr txBox="1"/>
          <p:nvPr/>
        </p:nvSpPr>
        <p:spPr>
          <a:xfrm>
            <a:off x="1109710" y="1768348"/>
            <a:ext cx="45904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Swiss-inspired minimalism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Modular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white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Grid-based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Flow and progression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visual clutter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8ABA8-08FD-E55B-48E2-45F91A26D44E}"/>
              </a:ext>
            </a:extLst>
          </p:cNvPr>
          <p:cNvSpPr txBox="1"/>
          <p:nvPr/>
        </p:nvSpPr>
        <p:spPr>
          <a:xfrm>
            <a:off x="5700156" y="1768348"/>
            <a:ext cx="4590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Visuals should evoke: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Progression</a:t>
            </a:r>
          </a:p>
        </p:txBody>
      </p:sp>
    </p:spTree>
    <p:extLst>
      <p:ext uri="{BB962C8B-B14F-4D97-AF65-F5344CB8AC3E}">
        <p14:creationId xmlns:p14="http://schemas.microsoft.com/office/powerpoint/2010/main" val="1681301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3942-E991-2C5E-A95B-FC5C3F902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CDF43-C84A-5FE8-D097-98AC34ACDFF4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Color Palette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93A9EC-B92A-D6DE-B7A0-254DBF476174}"/>
              </a:ext>
            </a:extLst>
          </p:cNvPr>
          <p:cNvSpPr txBox="1"/>
          <p:nvPr/>
        </p:nvSpPr>
        <p:spPr>
          <a:xfrm>
            <a:off x="1777341" y="1445321"/>
            <a:ext cx="254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Primary</a:t>
            </a:r>
          </a:p>
          <a:p>
            <a:r>
              <a:rPr lang="en-US" dirty="0"/>
              <a:t>Deep Governance Blue</a:t>
            </a:r>
            <a:br>
              <a:rPr lang="en-US" dirty="0"/>
            </a:br>
            <a:r>
              <a:rPr lang="en-US" dirty="0"/>
              <a:t>#0A2A43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BF0B3C-6994-0BF7-CA04-6BAB80364486}"/>
              </a:ext>
            </a:extLst>
          </p:cNvPr>
          <p:cNvSpPr/>
          <p:nvPr/>
        </p:nvSpPr>
        <p:spPr>
          <a:xfrm>
            <a:off x="1225138" y="1678386"/>
            <a:ext cx="457200" cy="457200"/>
          </a:xfrm>
          <a:prstGeom prst="rect">
            <a:avLst/>
          </a:prstGeom>
          <a:solidFill>
            <a:srgbClr val="0A2A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1C08F-4A77-91B5-B4AC-10491CEED600}"/>
              </a:ext>
            </a:extLst>
          </p:cNvPr>
          <p:cNvSpPr txBox="1"/>
          <p:nvPr/>
        </p:nvSpPr>
        <p:spPr>
          <a:xfrm>
            <a:off x="1777341" y="2368651"/>
            <a:ext cx="254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</a:t>
            </a:r>
          </a:p>
          <a:p>
            <a:r>
              <a:rPr lang="en-US" dirty="0"/>
              <a:t>Slate grey</a:t>
            </a:r>
            <a:br>
              <a:rPr lang="en-US" dirty="0"/>
            </a:br>
            <a:r>
              <a:rPr lang="en-US" dirty="0"/>
              <a:t>#3A3A3A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2A1791-1233-E3E4-2752-5646F3F28141}"/>
              </a:ext>
            </a:extLst>
          </p:cNvPr>
          <p:cNvSpPr/>
          <p:nvPr/>
        </p:nvSpPr>
        <p:spPr>
          <a:xfrm>
            <a:off x="1225138" y="2601716"/>
            <a:ext cx="457200" cy="457200"/>
          </a:xfrm>
          <a:prstGeom prst="rect">
            <a:avLst/>
          </a:prstGeom>
          <a:solidFill>
            <a:srgbClr val="3A3A3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C9931-090E-107F-B99A-916CBDE9213A}"/>
              </a:ext>
            </a:extLst>
          </p:cNvPr>
          <p:cNvSpPr txBox="1"/>
          <p:nvPr/>
        </p:nvSpPr>
        <p:spPr>
          <a:xfrm>
            <a:off x="1777341" y="3296446"/>
            <a:ext cx="254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Accent</a:t>
            </a:r>
          </a:p>
          <a:p>
            <a:r>
              <a:rPr lang="en-US" dirty="0"/>
              <a:t>Swiss red</a:t>
            </a:r>
            <a:br>
              <a:rPr lang="en-US" dirty="0"/>
            </a:br>
            <a:r>
              <a:rPr lang="en-US" dirty="0"/>
              <a:t>#D52B1E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221458-48EB-E586-E834-B5B6E7383186}"/>
              </a:ext>
            </a:extLst>
          </p:cNvPr>
          <p:cNvSpPr/>
          <p:nvPr/>
        </p:nvSpPr>
        <p:spPr>
          <a:xfrm>
            <a:off x="1225138" y="3529511"/>
            <a:ext cx="457200" cy="457200"/>
          </a:xfrm>
          <a:prstGeom prst="rect">
            <a:avLst/>
          </a:prstGeom>
          <a:solidFill>
            <a:srgbClr val="D52B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391160-E7B7-A4D4-3E38-550CBB1C11EC}"/>
              </a:ext>
            </a:extLst>
          </p:cNvPr>
          <p:cNvSpPr txBox="1"/>
          <p:nvPr/>
        </p:nvSpPr>
        <p:spPr>
          <a:xfrm>
            <a:off x="1777341" y="4211913"/>
            <a:ext cx="254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Neutral 1</a:t>
            </a:r>
          </a:p>
          <a:p>
            <a:r>
              <a:rPr lang="en-US" dirty="0"/>
              <a:t>Light grey</a:t>
            </a:r>
            <a:br>
              <a:rPr lang="en-US" dirty="0"/>
            </a:br>
            <a:r>
              <a:rPr lang="en-US" dirty="0"/>
              <a:t>#F3F5F7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A6CEB7-60F4-54C3-F6A9-1A35E1918231}"/>
              </a:ext>
            </a:extLst>
          </p:cNvPr>
          <p:cNvSpPr/>
          <p:nvPr/>
        </p:nvSpPr>
        <p:spPr>
          <a:xfrm>
            <a:off x="1225138" y="4444978"/>
            <a:ext cx="457200" cy="457200"/>
          </a:xfrm>
          <a:prstGeom prst="rect">
            <a:avLst/>
          </a:prstGeom>
          <a:solidFill>
            <a:srgbClr val="F3F5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0FFE6B-4D1A-5B89-AEE4-8BEC3E157AF3}"/>
              </a:ext>
            </a:extLst>
          </p:cNvPr>
          <p:cNvSpPr txBox="1"/>
          <p:nvPr/>
        </p:nvSpPr>
        <p:spPr>
          <a:xfrm>
            <a:off x="1777341" y="5131845"/>
            <a:ext cx="254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Neutral 2</a:t>
            </a:r>
          </a:p>
          <a:p>
            <a:r>
              <a:rPr lang="en-US" dirty="0"/>
              <a:t>White</a:t>
            </a:r>
            <a:br>
              <a:rPr lang="en-US" dirty="0"/>
            </a:br>
            <a:r>
              <a:rPr lang="en-US" dirty="0"/>
              <a:t>#FFFFFF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EEF4B9-7A79-BECB-6665-26838482B0D3}"/>
              </a:ext>
            </a:extLst>
          </p:cNvPr>
          <p:cNvSpPr/>
          <p:nvPr/>
        </p:nvSpPr>
        <p:spPr>
          <a:xfrm>
            <a:off x="1225138" y="536491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2C5EDB-026F-D71D-8776-83E7D1AE8E42}"/>
              </a:ext>
            </a:extLst>
          </p:cNvPr>
          <p:cNvSpPr txBox="1"/>
          <p:nvPr/>
        </p:nvSpPr>
        <p:spPr>
          <a:xfrm>
            <a:off x="4420235" y="3157946"/>
            <a:ext cx="459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Accent usage: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Buttons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 highlights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Call-to-actions only</a:t>
            </a:r>
          </a:p>
        </p:txBody>
      </p:sp>
    </p:spTree>
    <p:extLst>
      <p:ext uri="{BB962C8B-B14F-4D97-AF65-F5344CB8AC3E}">
        <p14:creationId xmlns:p14="http://schemas.microsoft.com/office/powerpoint/2010/main" val="3773179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48D16-60B6-331E-AE61-9024A5FC3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73ACA2-673A-FF4B-39EA-53336C5F8246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Typography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11CA48-19D7-D2B6-0272-F818E8E08B0F}"/>
              </a:ext>
            </a:extLst>
          </p:cNvPr>
          <p:cNvSpPr txBox="1"/>
          <p:nvPr/>
        </p:nvSpPr>
        <p:spPr>
          <a:xfrm>
            <a:off x="1109708" y="1706578"/>
            <a:ext cx="8473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Primary</a:t>
            </a:r>
          </a:p>
          <a:p>
            <a:r>
              <a:rPr lang="en-US" dirty="0"/>
              <a:t>Inter</a:t>
            </a:r>
            <a:br>
              <a:rPr lang="en-US" dirty="0"/>
            </a:b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Business processes, transformed. Compliance, by design.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4B9E8-EC66-EAF5-5C4F-8B0D965DC3CB}"/>
              </a:ext>
            </a:extLst>
          </p:cNvPr>
          <p:cNvSpPr txBox="1"/>
          <p:nvPr/>
        </p:nvSpPr>
        <p:spPr>
          <a:xfrm>
            <a:off x="1109707" y="2737752"/>
            <a:ext cx="847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SF Pro</a:t>
            </a:r>
            <a:br>
              <a:rPr lang="en-US" dirty="0"/>
            </a:br>
            <a:r>
              <a:rPr lang="en-US" dirty="0"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Business processes, transformed. Compliance, by design.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C61D8-B8D2-A0CD-536E-32AF9C6A6307}"/>
              </a:ext>
            </a:extLst>
          </p:cNvPr>
          <p:cNvSpPr txBox="1"/>
          <p:nvPr/>
        </p:nvSpPr>
        <p:spPr>
          <a:xfrm>
            <a:off x="1109707" y="3491927"/>
            <a:ext cx="847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IBM Plex Sans</a:t>
            </a:r>
            <a:br>
              <a:rPr lang="en-US" dirty="0"/>
            </a:br>
            <a:r>
              <a:rPr lang="en-US" dirty="0">
                <a:latin typeface="IBM Plex Sans" panose="020B0503050203000203" pitchFamily="34" charset="0"/>
                <a:ea typeface="SF Pro Semibold" pitchFamily="2" charset="0"/>
                <a:cs typeface="SF Pro Semibold" pitchFamily="2" charset="0"/>
              </a:rPr>
              <a:t>Business processes, transformed. Compliance, by design.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C1AAF3-6D4F-E12A-B135-EF6694062A06}"/>
              </a:ext>
            </a:extLst>
          </p:cNvPr>
          <p:cNvSpPr txBox="1"/>
          <p:nvPr/>
        </p:nvSpPr>
        <p:spPr>
          <a:xfrm>
            <a:off x="1109707" y="4397013"/>
            <a:ext cx="4590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Headlines: Bold, tight spacing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Body: Regular, high readability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Numbers and metrics: Monospaced variant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38793-288C-E0FD-89EF-5BE96D616701}"/>
              </a:ext>
            </a:extLst>
          </p:cNvPr>
          <p:cNvSpPr txBox="1"/>
          <p:nvPr/>
        </p:nvSpPr>
        <p:spPr>
          <a:xfrm>
            <a:off x="5700153" y="4397013"/>
            <a:ext cx="459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Executive</a:t>
            </a:r>
          </a:p>
        </p:txBody>
      </p:sp>
    </p:spTree>
    <p:extLst>
      <p:ext uri="{BB962C8B-B14F-4D97-AF65-F5344CB8AC3E}">
        <p14:creationId xmlns:p14="http://schemas.microsoft.com/office/powerpoint/2010/main" val="3409224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E64A-F9AE-BDF4-A572-6E39FBAC2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974BFB-BA77-270B-626B-A677EADAFC1A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Logo usage principles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428084-6B0E-70EB-A1F8-1E149AB06921}"/>
              </a:ext>
            </a:extLst>
          </p:cNvPr>
          <p:cNvSpPr txBox="1"/>
          <p:nvPr/>
        </p:nvSpPr>
        <p:spPr>
          <a:xfrm>
            <a:off x="1109708" y="1706578"/>
            <a:ext cx="84736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Approved logo usage: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Primary logo on white or very light backgrounds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Inverted (white) logo on primary or secondary brand colors</a:t>
            </a: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Clear space: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Maintain clear space around the logo equal to the logo symbol height</a:t>
            </a: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Prohibited usage: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distortion or rotation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shadows, glows, or decorative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textured, photographic, or low-contrast backgrounds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placing the logo over busy patterns</a:t>
            </a:r>
          </a:p>
        </p:txBody>
      </p:sp>
    </p:spTree>
    <p:extLst>
      <p:ext uri="{BB962C8B-B14F-4D97-AF65-F5344CB8AC3E}">
        <p14:creationId xmlns:p14="http://schemas.microsoft.com/office/powerpoint/2010/main" val="1783415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0EE43-0CF6-8D93-E867-C6E42C770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07E362-B3CD-0501-B088-FF85B909FE8D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Iconography and illustration style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DD1BBB-2EEA-F5F9-0DFB-6CDBA4231F6E}"/>
              </a:ext>
            </a:extLst>
          </p:cNvPr>
          <p:cNvSpPr txBox="1"/>
          <p:nvPr/>
        </p:nvSpPr>
        <p:spPr>
          <a:xfrm>
            <a:off x="1109708" y="1706578"/>
            <a:ext cx="8473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Line based icons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Modular block illustrations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Flow diagrams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Step-progress visuals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cartoon styles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No </a:t>
            </a:r>
            <a:r>
              <a:rPr lang="en-US">
                <a:latin typeface="Inter" panose="02000503000000020004" pitchFamily="2" charset="0"/>
                <a:ea typeface="Inter" panose="02000503000000020004" pitchFamily="2" charset="0"/>
              </a:rPr>
              <a:t>playful illustrations</a:t>
            </a:r>
            <a:endParaRPr lang="en-US" dirty="0">
              <a:highlight>
                <a:srgbClr val="FFFF00"/>
              </a:highlight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93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A7B6F-8B18-4677-A892-DA15F7A6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7DD743-16D9-25DD-FC60-38F2D4227AFD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applications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67E14F-7F72-5404-62B3-7932A7612028}"/>
              </a:ext>
            </a:extLst>
          </p:cNvPr>
          <p:cNvSpPr txBox="1"/>
          <p:nvPr/>
        </p:nvSpPr>
        <p:spPr>
          <a:xfrm>
            <a:off x="1109708" y="1706578"/>
            <a:ext cx="84736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This brand governs: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Pitch decks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Proposals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Transformation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Client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Workshops and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Executive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One method.</a:t>
            </a: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One voice.</a:t>
            </a: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One transformation standard.</a:t>
            </a:r>
          </a:p>
        </p:txBody>
      </p:sp>
    </p:spTree>
    <p:extLst>
      <p:ext uri="{BB962C8B-B14F-4D97-AF65-F5344CB8AC3E}">
        <p14:creationId xmlns:p14="http://schemas.microsoft.com/office/powerpoint/2010/main" val="695000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4D62-BFA1-88CA-4788-DE8D95DA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3E8447-E603-84B9-8B10-A16464B0F9EE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Brand experience promise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750BA2-C75F-DDDB-4349-151A25148CDB}"/>
              </a:ext>
            </a:extLst>
          </p:cNvPr>
          <p:cNvSpPr txBox="1"/>
          <p:nvPr/>
        </p:nvSpPr>
        <p:spPr>
          <a:xfrm>
            <a:off x="1109708" y="1706578"/>
            <a:ext cx="84736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Every interactions with Small Scale must feel: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Executive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Calm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Structured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Reassuring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Outcome-focused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Implementation-driven</a:t>
            </a:r>
          </a:p>
        </p:txBody>
      </p:sp>
    </p:spTree>
    <p:extLst>
      <p:ext uri="{BB962C8B-B14F-4D97-AF65-F5344CB8AC3E}">
        <p14:creationId xmlns:p14="http://schemas.microsoft.com/office/powerpoint/2010/main" val="2072065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C2270-DDE8-9E68-ED5B-D7FC37B6E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47B16E-B921-4687-9ECC-BA3E1B33C02E}"/>
              </a:ext>
            </a:extLst>
          </p:cNvPr>
          <p:cNvSpPr txBox="1"/>
          <p:nvPr/>
        </p:nvSpPr>
        <p:spPr>
          <a:xfrm>
            <a:off x="1109708" y="798990"/>
            <a:ext cx="930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Internal brand rule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2467DF-41AD-1F3A-AB54-965422C6E939}"/>
              </a:ext>
            </a:extLst>
          </p:cNvPr>
          <p:cNvSpPr txBox="1"/>
          <p:nvPr/>
        </p:nvSpPr>
        <p:spPr>
          <a:xfrm>
            <a:off x="1109708" y="1706578"/>
            <a:ext cx="847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If it feels like outsourcing, operations or tool-delivery it does not belong to the Small Scale brand.</a:t>
            </a:r>
          </a:p>
        </p:txBody>
      </p:sp>
    </p:spTree>
    <p:extLst>
      <p:ext uri="{BB962C8B-B14F-4D97-AF65-F5344CB8AC3E}">
        <p14:creationId xmlns:p14="http://schemas.microsoft.com/office/powerpoint/2010/main" val="3104285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F5F08-35BE-F0C7-8252-1F84ECD44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568F14-C58F-18CC-16CD-4B798D747F24}"/>
              </a:ext>
            </a:extLst>
          </p:cNvPr>
          <p:cNvSpPr txBox="1"/>
          <p:nvPr/>
        </p:nvSpPr>
        <p:spPr>
          <a:xfrm>
            <a:off x="1109709" y="2782669"/>
            <a:ext cx="757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Small Scale</a:t>
            </a:r>
            <a:endParaRPr lang="en-US" sz="5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3B5B4-9241-3596-6A41-52C1B08B9C73}"/>
              </a:ext>
            </a:extLst>
          </p:cNvPr>
          <p:cNvSpPr txBox="1"/>
          <p:nvPr/>
        </p:nvSpPr>
        <p:spPr>
          <a:xfrm>
            <a:off x="1109709" y="3429000"/>
            <a:ext cx="918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Business processes, transformed. Compliance, by design.</a:t>
            </a:r>
          </a:p>
        </p:txBody>
      </p:sp>
    </p:spTree>
    <p:extLst>
      <p:ext uri="{BB962C8B-B14F-4D97-AF65-F5344CB8AC3E}">
        <p14:creationId xmlns:p14="http://schemas.microsoft.com/office/powerpoint/2010/main" val="8336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971</Words>
  <Application>Microsoft Macintosh PowerPoint</Application>
  <PresentationFormat>Widescreen</PresentationFormat>
  <Paragraphs>261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IBM Plex Sans</vt:lpstr>
      <vt:lpstr>Inter</vt:lpstr>
      <vt:lpstr>SF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Alexandre Frederico de Sousa Bally</dc:creator>
  <cp:lastModifiedBy>Alexandre Frederico de Sousa Bally</cp:lastModifiedBy>
  <cp:revision>15</cp:revision>
  <dcterms:created xsi:type="dcterms:W3CDTF">2025-12-04T10:17:54Z</dcterms:created>
  <dcterms:modified xsi:type="dcterms:W3CDTF">2025-12-04T14:39:11Z</dcterms:modified>
</cp:coreProperties>
</file>