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5" y="921544"/>
            <a:ext cx="1428750" cy="1428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10089" y="2921794"/>
            <a:ext cx="352382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Gingham Brand Style Guide</a:t>
            </a:r>
            <a:endParaRPr lang="en-US" sz="2025" dirty="0"/>
          </a:p>
        </p:txBody>
      </p:sp>
      <p:sp>
        <p:nvSpPr>
          <p:cNvPr id="5" name="Text 1"/>
          <p:cNvSpPr/>
          <p:nvPr/>
        </p:nvSpPr>
        <p:spPr>
          <a:xfrm>
            <a:off x="2618910" y="3450431"/>
            <a:ext cx="390615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Official color specifications and usage guidelines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4236048" y="4050506"/>
            <a:ext cx="671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August 2025</a:t>
            </a:r>
            <a:endParaRPr lang="en-US" sz="837" dirty="0"/>
          </a:p>
        </p:txBody>
      </p:sp>
      <p:sp>
        <p:nvSpPr>
          <p:cNvPr id="7" name="Text 3"/>
          <p:cNvSpPr/>
          <p:nvPr/>
        </p:nvSpPr>
        <p:spPr>
          <a:xfrm>
            <a:off x="8658141" y="4850606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7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935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349655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Red Color Palette Overview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8625" y="1285875"/>
            <a:ext cx="82867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Gingham brand identity features three distinctive red shades that create the modern triangular mosaic pattern.</a:t>
            </a:r>
            <a:endParaRPr lang="en-US" sz="942" dirty="0"/>
          </a:p>
        </p:txBody>
      </p:sp>
      <p:sp>
        <p:nvSpPr>
          <p:cNvPr id="6" name="Shape 2"/>
          <p:cNvSpPr/>
          <p:nvPr/>
        </p:nvSpPr>
        <p:spPr>
          <a:xfrm>
            <a:off x="428625" y="1771650"/>
            <a:ext cx="2143125" cy="1428750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7" name="Text 3"/>
          <p:cNvSpPr/>
          <p:nvPr/>
        </p:nvSpPr>
        <p:spPr>
          <a:xfrm>
            <a:off x="428625" y="3343275"/>
            <a:ext cx="214312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Red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28625" y="3671888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#D32F2F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428625" y="3864769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211, 47, 47</a:t>
            </a:r>
            <a:endParaRPr lang="en-US" sz="942" dirty="0"/>
          </a:p>
        </p:txBody>
      </p:sp>
      <p:sp>
        <p:nvSpPr>
          <p:cNvPr id="10" name="Text 6"/>
          <p:cNvSpPr/>
          <p:nvPr/>
        </p:nvSpPr>
        <p:spPr>
          <a:xfrm>
            <a:off x="428625" y="4057650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Pantone: 186 C</a:t>
            </a:r>
            <a:endParaRPr lang="en-US" sz="942" dirty="0"/>
          </a:p>
        </p:txBody>
      </p:sp>
      <p:sp>
        <p:nvSpPr>
          <p:cNvPr id="11" name="Shape 7"/>
          <p:cNvSpPr/>
          <p:nvPr/>
        </p:nvSpPr>
        <p:spPr>
          <a:xfrm>
            <a:off x="3500438" y="1771650"/>
            <a:ext cx="2143125" cy="1428750"/>
          </a:xfrm>
          <a:prstGeom prst="rect">
            <a:avLst/>
          </a:prstGeom>
          <a:solidFill>
            <a:srgbClr val="F44336"/>
          </a:solidFill>
          <a:ln/>
        </p:spPr>
      </p:sp>
      <p:sp>
        <p:nvSpPr>
          <p:cNvPr id="12" name="Text 8"/>
          <p:cNvSpPr/>
          <p:nvPr/>
        </p:nvSpPr>
        <p:spPr>
          <a:xfrm>
            <a:off x="3500438" y="3343275"/>
            <a:ext cx="214312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Red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3500438" y="3671888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#F44336</a:t>
            </a:r>
            <a:endParaRPr lang="en-US" sz="942" dirty="0"/>
          </a:p>
        </p:txBody>
      </p:sp>
      <p:sp>
        <p:nvSpPr>
          <p:cNvPr id="14" name="Text 10"/>
          <p:cNvSpPr/>
          <p:nvPr/>
        </p:nvSpPr>
        <p:spPr>
          <a:xfrm>
            <a:off x="3500438" y="3864769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244, 67, 54</a:t>
            </a:r>
            <a:endParaRPr lang="en-US" sz="942" dirty="0"/>
          </a:p>
        </p:txBody>
      </p:sp>
      <p:sp>
        <p:nvSpPr>
          <p:cNvPr id="15" name="Text 11"/>
          <p:cNvSpPr/>
          <p:nvPr/>
        </p:nvSpPr>
        <p:spPr>
          <a:xfrm>
            <a:off x="3500438" y="4057650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Pantone: 185 C</a:t>
            </a:r>
            <a:endParaRPr lang="en-US" sz="942" dirty="0"/>
          </a:p>
        </p:txBody>
      </p:sp>
      <p:sp>
        <p:nvSpPr>
          <p:cNvPr id="16" name="Shape 12"/>
          <p:cNvSpPr/>
          <p:nvPr/>
        </p:nvSpPr>
        <p:spPr>
          <a:xfrm>
            <a:off x="6572250" y="1771650"/>
            <a:ext cx="2143125" cy="1428750"/>
          </a:xfrm>
          <a:prstGeom prst="rect">
            <a:avLst/>
          </a:prstGeom>
          <a:solidFill>
            <a:srgbClr val="FFCDD2"/>
          </a:solidFill>
          <a:ln/>
        </p:spPr>
      </p:sp>
      <p:sp>
        <p:nvSpPr>
          <p:cNvPr id="17" name="Text 13"/>
          <p:cNvSpPr/>
          <p:nvPr/>
        </p:nvSpPr>
        <p:spPr>
          <a:xfrm>
            <a:off x="6572250" y="3343275"/>
            <a:ext cx="214312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Tertiary Red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572250" y="3671888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#FFCDD2</a:t>
            </a:r>
            <a:endParaRPr lang="en-US" sz="942" dirty="0"/>
          </a:p>
        </p:txBody>
      </p:sp>
      <p:sp>
        <p:nvSpPr>
          <p:cNvPr id="19" name="Text 15"/>
          <p:cNvSpPr/>
          <p:nvPr/>
        </p:nvSpPr>
        <p:spPr>
          <a:xfrm>
            <a:off x="6572250" y="3864769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255, 205, 210</a:t>
            </a:r>
            <a:endParaRPr lang="en-US" sz="942" dirty="0"/>
          </a:p>
        </p:txBody>
      </p:sp>
      <p:sp>
        <p:nvSpPr>
          <p:cNvPr id="20" name="Text 16"/>
          <p:cNvSpPr/>
          <p:nvPr/>
        </p:nvSpPr>
        <p:spPr>
          <a:xfrm>
            <a:off x="6572250" y="4057650"/>
            <a:ext cx="21431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94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Pantone: 699 C</a:t>
            </a:r>
            <a:endParaRPr lang="en-US" sz="942" dirty="0"/>
          </a:p>
        </p:txBody>
      </p:sp>
      <p:sp>
        <p:nvSpPr>
          <p:cNvPr id="21" name="Text 17"/>
          <p:cNvSpPr/>
          <p:nvPr/>
        </p:nvSpPr>
        <p:spPr>
          <a:xfrm>
            <a:off x="428625" y="4593431"/>
            <a:ext cx="8286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These colors should be used consistently across all brand applications.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8658141" y="4900613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7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55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157907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Red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8625" y="1285875"/>
            <a:ext cx="4000500" cy="2143125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6" name="Text 2"/>
          <p:cNvSpPr/>
          <p:nvPr/>
        </p:nvSpPr>
        <p:spPr>
          <a:xfrm>
            <a:off x="428625" y="3571875"/>
            <a:ext cx="4000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Red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428625" y="377190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darkest red in the Gingham palette</a:t>
            </a:r>
            <a:endParaRPr lang="en-US" sz="837" dirty="0"/>
          </a:p>
        </p:txBody>
      </p:sp>
      <p:sp>
        <p:nvSpPr>
          <p:cNvPr id="8" name="Text 4"/>
          <p:cNvSpPr/>
          <p:nvPr/>
        </p:nvSpPr>
        <p:spPr>
          <a:xfrm>
            <a:off x="4714875" y="150018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Specifications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714875" y="1900238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5572125" y="1900238"/>
            <a:ext cx="3143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#D32F2F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4714875" y="2246709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</a:t>
            </a:r>
            <a:endParaRPr lang="en-US" sz="837" dirty="0"/>
          </a:p>
        </p:txBody>
      </p:sp>
      <p:sp>
        <p:nvSpPr>
          <p:cNvPr id="12" name="Text 8"/>
          <p:cNvSpPr/>
          <p:nvPr/>
        </p:nvSpPr>
        <p:spPr>
          <a:xfrm>
            <a:off x="5572125" y="2246709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211, 47, 47</a:t>
            </a:r>
            <a:endParaRPr lang="en-US" sz="837" dirty="0"/>
          </a:p>
        </p:txBody>
      </p:sp>
      <p:sp>
        <p:nvSpPr>
          <p:cNvPr id="13" name="Text 9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5572125" y="2596753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0, 78, 78, 17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</a:t>
            </a:r>
            <a:endParaRPr lang="en-US" sz="837" dirty="0"/>
          </a:p>
        </p:txBody>
      </p:sp>
      <p:sp>
        <p:nvSpPr>
          <p:cNvPr id="16" name="Text 12"/>
          <p:cNvSpPr/>
          <p:nvPr/>
        </p:nvSpPr>
        <p:spPr>
          <a:xfrm>
            <a:off x="5572125" y="2946797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186 C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4714875" y="3514725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714875" y="391477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brand color for logo and key brand elements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4714875" y="4157663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primary buttons and important call-to-action elements</a:t>
            </a:r>
            <a:endParaRPr lang="en-US" sz="837" dirty="0"/>
          </a:p>
        </p:txBody>
      </p:sp>
      <p:sp>
        <p:nvSpPr>
          <p:cNvPr id="20" name="Text 16"/>
          <p:cNvSpPr/>
          <p:nvPr/>
        </p:nvSpPr>
        <p:spPr>
          <a:xfrm>
            <a:off x="4714875" y="440055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Ideal for headers and section dividers</a:t>
            </a:r>
            <a:endParaRPr lang="en-US" sz="837" dirty="0"/>
          </a:p>
        </p:txBody>
      </p:sp>
      <p:sp>
        <p:nvSpPr>
          <p:cNvPr id="21" name="Text 17"/>
          <p:cNvSpPr/>
          <p:nvPr/>
        </p:nvSpPr>
        <p:spPr>
          <a:xfrm>
            <a:off x="4714875" y="4643438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sparingly for maximum impact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4714875" y="488632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Ensure adequate contrast with background colors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8658141" y="5264944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7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55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188664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Red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8625" y="1285875"/>
            <a:ext cx="4000500" cy="2143125"/>
          </a:xfrm>
          <a:prstGeom prst="rect">
            <a:avLst/>
          </a:prstGeom>
          <a:solidFill>
            <a:srgbClr val="F44336"/>
          </a:solidFill>
          <a:ln/>
        </p:spPr>
      </p:sp>
      <p:sp>
        <p:nvSpPr>
          <p:cNvPr id="6" name="Text 2"/>
          <p:cNvSpPr/>
          <p:nvPr/>
        </p:nvSpPr>
        <p:spPr>
          <a:xfrm>
            <a:off x="428625" y="3571875"/>
            <a:ext cx="4000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Red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428625" y="377190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medium red in the Gingham palette</a:t>
            </a:r>
            <a:endParaRPr lang="en-US" sz="837" dirty="0"/>
          </a:p>
        </p:txBody>
      </p:sp>
      <p:sp>
        <p:nvSpPr>
          <p:cNvPr id="8" name="Text 4"/>
          <p:cNvSpPr/>
          <p:nvPr/>
        </p:nvSpPr>
        <p:spPr>
          <a:xfrm>
            <a:off x="4714875" y="150018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Specifications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714875" y="1900238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5572125" y="1900238"/>
            <a:ext cx="3143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#F44336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4714875" y="2246709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</a:t>
            </a:r>
            <a:endParaRPr lang="en-US" sz="837" dirty="0"/>
          </a:p>
        </p:txBody>
      </p:sp>
      <p:sp>
        <p:nvSpPr>
          <p:cNvPr id="12" name="Text 8"/>
          <p:cNvSpPr/>
          <p:nvPr/>
        </p:nvSpPr>
        <p:spPr>
          <a:xfrm>
            <a:off x="5572125" y="2246709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244, 67, 54</a:t>
            </a:r>
            <a:endParaRPr lang="en-US" sz="837" dirty="0"/>
          </a:p>
        </p:txBody>
      </p:sp>
      <p:sp>
        <p:nvSpPr>
          <p:cNvPr id="13" name="Text 9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5572125" y="2596753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0, 73, 78, 4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</a:t>
            </a:r>
            <a:endParaRPr lang="en-US" sz="837" dirty="0"/>
          </a:p>
        </p:txBody>
      </p:sp>
      <p:sp>
        <p:nvSpPr>
          <p:cNvPr id="16" name="Text 12"/>
          <p:cNvSpPr/>
          <p:nvPr/>
        </p:nvSpPr>
        <p:spPr>
          <a:xfrm>
            <a:off x="5572125" y="2946797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185 C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4714875" y="3514725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714875" y="391477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brand color for supporting elements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4714875" y="4157663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secondary buttons and interactive elements</a:t>
            </a:r>
            <a:endParaRPr lang="en-US" sz="837" dirty="0"/>
          </a:p>
        </p:txBody>
      </p:sp>
      <p:sp>
        <p:nvSpPr>
          <p:cNvPr id="20" name="Text 16"/>
          <p:cNvSpPr/>
          <p:nvPr/>
        </p:nvSpPr>
        <p:spPr>
          <a:xfrm>
            <a:off x="4714875" y="440055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Ideal for highlighting important information</a:t>
            </a:r>
            <a:endParaRPr lang="en-US" sz="837" dirty="0"/>
          </a:p>
        </p:txBody>
      </p:sp>
      <p:sp>
        <p:nvSpPr>
          <p:cNvPr id="21" name="Text 17"/>
          <p:cNvSpPr/>
          <p:nvPr/>
        </p:nvSpPr>
        <p:spPr>
          <a:xfrm>
            <a:off x="4714875" y="4643438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Can be used more liberally than the primary red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4714875" y="488632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Pairs well with the primary red for creating depth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8658141" y="5264944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7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55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273739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Grey Color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8625" y="1285875"/>
            <a:ext cx="4000500" cy="2143125"/>
          </a:xfrm>
          <a:prstGeom prst="rect">
            <a:avLst/>
          </a:prstGeom>
          <a:solidFill>
            <a:srgbClr val="F2F2F2"/>
          </a:solidFill>
          <a:ln w="99">
            <a:solidFill>
              <a:srgbClr val="E0E0E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428625" y="3571875"/>
            <a:ext cx="4000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 Grey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428625" y="377190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color for backgrounds and subtle elements</a:t>
            </a:r>
            <a:endParaRPr lang="en-US" sz="837" dirty="0"/>
          </a:p>
        </p:txBody>
      </p:sp>
      <p:sp>
        <p:nvSpPr>
          <p:cNvPr id="8" name="Shape 4"/>
          <p:cNvSpPr/>
          <p:nvPr/>
        </p:nvSpPr>
        <p:spPr>
          <a:xfrm>
            <a:off x="428625" y="4086225"/>
            <a:ext cx="1290647" cy="428625"/>
          </a:xfrm>
          <a:prstGeom prst="rect">
            <a:avLst/>
          </a:prstGeom>
          <a:solidFill>
            <a:srgbClr val="F2F2F2"/>
          </a:solidFill>
          <a:ln w="99">
            <a:solidFill>
              <a:srgbClr val="E0E0E0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1781166" y="4086225"/>
            <a:ext cx="1295391" cy="428625"/>
          </a:xfrm>
          <a:prstGeom prst="rect">
            <a:avLst/>
          </a:prstGeom>
          <a:solidFill>
            <a:srgbClr val="FFFFFF"/>
          </a:solidFill>
          <a:ln w="99">
            <a:solidFill>
              <a:srgbClr val="E0E0E0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143250" y="4086225"/>
            <a:ext cx="1285875" cy="428625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11" name="Text 7"/>
          <p:cNvSpPr/>
          <p:nvPr/>
        </p:nvSpPr>
        <p:spPr>
          <a:xfrm>
            <a:off x="428625" y="4572000"/>
            <a:ext cx="4000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732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 Grey with White and Primary Red</a:t>
            </a:r>
            <a:endParaRPr lang="en-US" sz="732" dirty="0"/>
          </a:p>
        </p:txBody>
      </p:sp>
      <p:sp>
        <p:nvSpPr>
          <p:cNvPr id="12" name="Text 8"/>
          <p:cNvSpPr/>
          <p:nvPr/>
        </p:nvSpPr>
        <p:spPr>
          <a:xfrm>
            <a:off x="4714875" y="150018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Specifications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714875" y="1900238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5572125" y="1900238"/>
            <a:ext cx="3143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#F2F2F2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4714875" y="2246709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</a:t>
            </a:r>
            <a:endParaRPr lang="en-US" sz="837" dirty="0"/>
          </a:p>
        </p:txBody>
      </p:sp>
      <p:sp>
        <p:nvSpPr>
          <p:cNvPr id="16" name="Text 12"/>
          <p:cNvSpPr/>
          <p:nvPr/>
        </p:nvSpPr>
        <p:spPr>
          <a:xfrm>
            <a:off x="5572125" y="2246709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242, 242, 242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</a:t>
            </a:r>
            <a:endParaRPr lang="en-US" sz="837" dirty="0"/>
          </a:p>
        </p:txBody>
      </p:sp>
      <p:sp>
        <p:nvSpPr>
          <p:cNvPr id="18" name="Text 14"/>
          <p:cNvSpPr/>
          <p:nvPr/>
        </p:nvSpPr>
        <p:spPr>
          <a:xfrm>
            <a:off x="5572125" y="2596753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0, 0, 0, 5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</a:t>
            </a:r>
            <a:endParaRPr lang="en-US" sz="837" dirty="0"/>
          </a:p>
        </p:txBody>
      </p:sp>
      <p:sp>
        <p:nvSpPr>
          <p:cNvPr id="20" name="Text 16"/>
          <p:cNvSpPr/>
          <p:nvPr/>
        </p:nvSpPr>
        <p:spPr>
          <a:xfrm>
            <a:off x="5572125" y="2946797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Cool Gray 1 C</a:t>
            </a:r>
            <a:endParaRPr lang="en-US" sz="837" dirty="0"/>
          </a:p>
        </p:txBody>
      </p:sp>
      <p:sp>
        <p:nvSpPr>
          <p:cNvPr id="21" name="Text 17"/>
          <p:cNvSpPr/>
          <p:nvPr/>
        </p:nvSpPr>
        <p:spPr>
          <a:xfrm>
            <a:off x="4714875" y="3514725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1350" dirty="0"/>
          </a:p>
        </p:txBody>
      </p:sp>
      <p:sp>
        <p:nvSpPr>
          <p:cNvPr id="22" name="Text 18"/>
          <p:cNvSpPr/>
          <p:nvPr/>
        </p:nvSpPr>
        <p:spPr>
          <a:xfrm>
            <a:off x="4714875" y="391477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subtle backgrounds and section dividers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4714875" y="4157663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Ideal for form fields and input areas</a:t>
            </a:r>
            <a:endParaRPr lang="en-US" sz="837" dirty="0"/>
          </a:p>
        </p:txBody>
      </p:sp>
      <p:sp>
        <p:nvSpPr>
          <p:cNvPr id="24" name="Text 20"/>
          <p:cNvSpPr/>
          <p:nvPr/>
        </p:nvSpPr>
        <p:spPr>
          <a:xfrm>
            <a:off x="4714875" y="440055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background color for cards and panels</a:t>
            </a:r>
            <a:endParaRPr lang="en-US" sz="837" dirty="0"/>
          </a:p>
        </p:txBody>
      </p:sp>
      <p:sp>
        <p:nvSpPr>
          <p:cNvPr id="25" name="Text 21"/>
          <p:cNvSpPr/>
          <p:nvPr/>
        </p:nvSpPr>
        <p:spPr>
          <a:xfrm>
            <a:off x="4714875" y="4643438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to create visual hierarchy with white</a:t>
            </a:r>
            <a:endParaRPr lang="en-US" sz="837" dirty="0"/>
          </a:p>
        </p:txBody>
      </p:sp>
      <p:sp>
        <p:nvSpPr>
          <p:cNvPr id="26" name="Text 22"/>
          <p:cNvSpPr/>
          <p:nvPr/>
        </p:nvSpPr>
        <p:spPr>
          <a:xfrm>
            <a:off x="4714875" y="488632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Pairs well with primary red for clean, professional layouts</a:t>
            </a:r>
            <a:endParaRPr lang="en-US" sz="837" dirty="0"/>
          </a:p>
        </p:txBody>
      </p:sp>
      <p:sp>
        <p:nvSpPr>
          <p:cNvPr id="27" name="Text 23"/>
          <p:cNvSpPr/>
          <p:nvPr/>
        </p:nvSpPr>
        <p:spPr>
          <a:xfrm>
            <a:off x="8658141" y="5264944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7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557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155951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Tertiary Red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8625" y="1285875"/>
            <a:ext cx="4000500" cy="2143125"/>
          </a:xfrm>
          <a:prstGeom prst="rect">
            <a:avLst/>
          </a:prstGeom>
          <a:solidFill>
            <a:srgbClr val="FFCDD2"/>
          </a:solidFill>
          <a:ln w="99">
            <a:solidFill>
              <a:srgbClr val="E0E0E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428625" y="3571875"/>
            <a:ext cx="4000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Tertiary Red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428625" y="377190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lightest red in the Gingham palette</a:t>
            </a:r>
            <a:endParaRPr lang="en-US" sz="837" dirty="0"/>
          </a:p>
        </p:txBody>
      </p:sp>
      <p:sp>
        <p:nvSpPr>
          <p:cNvPr id="8" name="Text 4"/>
          <p:cNvSpPr/>
          <p:nvPr/>
        </p:nvSpPr>
        <p:spPr>
          <a:xfrm>
            <a:off x="4714875" y="150018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Specifications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714875" y="1900238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</a:t>
            </a:r>
            <a:endParaRPr lang="en-US" sz="837" dirty="0"/>
          </a:p>
        </p:txBody>
      </p:sp>
      <p:sp>
        <p:nvSpPr>
          <p:cNvPr id="10" name="Text 6"/>
          <p:cNvSpPr/>
          <p:nvPr/>
        </p:nvSpPr>
        <p:spPr>
          <a:xfrm>
            <a:off x="5572125" y="1900238"/>
            <a:ext cx="3143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#FFCDD2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4714875" y="2246709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</a:t>
            </a:r>
            <a:endParaRPr lang="en-US" sz="837" dirty="0"/>
          </a:p>
        </p:txBody>
      </p:sp>
      <p:sp>
        <p:nvSpPr>
          <p:cNvPr id="12" name="Text 8"/>
          <p:cNvSpPr/>
          <p:nvPr/>
        </p:nvSpPr>
        <p:spPr>
          <a:xfrm>
            <a:off x="5572125" y="2246709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255, 205, 210</a:t>
            </a:r>
            <a:endParaRPr lang="en-US" sz="837" dirty="0"/>
          </a:p>
        </p:txBody>
      </p:sp>
      <p:sp>
        <p:nvSpPr>
          <p:cNvPr id="13" name="Text 9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5572125" y="2596753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0, 20, 18, 0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</a:t>
            </a:r>
            <a:endParaRPr lang="en-US" sz="837" dirty="0"/>
          </a:p>
        </p:txBody>
      </p:sp>
      <p:sp>
        <p:nvSpPr>
          <p:cNvPr id="16" name="Text 12"/>
          <p:cNvSpPr/>
          <p:nvPr/>
        </p:nvSpPr>
        <p:spPr>
          <a:xfrm>
            <a:off x="5572125" y="2946797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699 C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4714875" y="3514725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714875" y="391477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backgrounds and large areas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4714875" y="4157663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Ideal for subtle accents and highlights</a:t>
            </a:r>
            <a:endParaRPr lang="en-US" sz="837" dirty="0"/>
          </a:p>
        </p:txBody>
      </p:sp>
      <p:sp>
        <p:nvSpPr>
          <p:cNvPr id="20" name="Text 16"/>
          <p:cNvSpPr/>
          <p:nvPr/>
        </p:nvSpPr>
        <p:spPr>
          <a:xfrm>
            <a:off x="4714875" y="440055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Perfect for form fields and input areas</a:t>
            </a:r>
            <a:endParaRPr lang="en-US" sz="837" dirty="0"/>
          </a:p>
        </p:txBody>
      </p:sp>
      <p:sp>
        <p:nvSpPr>
          <p:cNvPr id="21" name="Text 17"/>
          <p:cNvSpPr/>
          <p:nvPr/>
        </p:nvSpPr>
        <p:spPr>
          <a:xfrm>
            <a:off x="4714875" y="4643438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to create visual hierarchy with darker reds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4714875" y="488632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Provides gentle contrast against white backgrounds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8658141" y="5264944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</a:t>
            </a:r>
            <a:endParaRPr lang="en-US" sz="7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5864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237683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Text Color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8625" y="1285875"/>
            <a:ext cx="4000500" cy="214312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Text 2"/>
          <p:cNvSpPr/>
          <p:nvPr/>
        </p:nvSpPr>
        <p:spPr>
          <a:xfrm>
            <a:off x="428625" y="3571875"/>
            <a:ext cx="40005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046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Black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428625" y="377190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text color for all Gingham brand communications</a:t>
            </a:r>
            <a:endParaRPr lang="en-US" sz="837" dirty="0"/>
          </a:p>
        </p:txBody>
      </p:sp>
      <p:sp>
        <p:nvSpPr>
          <p:cNvPr id="8" name="Shape 4"/>
          <p:cNvSpPr/>
          <p:nvPr/>
        </p:nvSpPr>
        <p:spPr>
          <a:xfrm>
            <a:off x="428625" y="4086225"/>
            <a:ext cx="4000500" cy="1071563"/>
          </a:xfrm>
          <a:prstGeom prst="rect">
            <a:avLst/>
          </a:prstGeom>
          <a:solidFill>
            <a:srgbClr val="FFFFFF"/>
          </a:solidFill>
          <a:ln w="99">
            <a:solidFill>
              <a:srgbClr val="E0E0E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35781" y="4193381"/>
            <a:ext cx="378618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Sample Text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535781" y="4521994"/>
            <a:ext cx="3786188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This is an example of body text using the primary text color. The Gingham brand uses black text for optimal readability and professional appearance across all platforms.</a:t>
            </a:r>
            <a:endParaRPr lang="en-US" sz="837" dirty="0"/>
          </a:p>
        </p:txBody>
      </p:sp>
      <p:sp>
        <p:nvSpPr>
          <p:cNvPr id="11" name="Text 7"/>
          <p:cNvSpPr/>
          <p:nvPr/>
        </p:nvSpPr>
        <p:spPr>
          <a:xfrm>
            <a:off x="4714875" y="150018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Specifications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714875" y="1900238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</a:t>
            </a:r>
            <a:endParaRPr lang="en-US" sz="837" dirty="0"/>
          </a:p>
        </p:txBody>
      </p:sp>
      <p:sp>
        <p:nvSpPr>
          <p:cNvPr id="13" name="Text 9"/>
          <p:cNvSpPr/>
          <p:nvPr/>
        </p:nvSpPr>
        <p:spPr>
          <a:xfrm>
            <a:off x="5572125" y="1900238"/>
            <a:ext cx="3143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#000000</a:t>
            </a:r>
            <a:endParaRPr lang="en-US" sz="837" dirty="0"/>
          </a:p>
        </p:txBody>
      </p:sp>
      <p:sp>
        <p:nvSpPr>
          <p:cNvPr id="14" name="Text 10"/>
          <p:cNvSpPr/>
          <p:nvPr/>
        </p:nvSpPr>
        <p:spPr>
          <a:xfrm>
            <a:off x="4714875" y="2246709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</a:t>
            </a:r>
            <a:endParaRPr lang="en-US" sz="837" dirty="0"/>
          </a:p>
        </p:txBody>
      </p:sp>
      <p:sp>
        <p:nvSpPr>
          <p:cNvPr id="15" name="Text 11"/>
          <p:cNvSpPr/>
          <p:nvPr/>
        </p:nvSpPr>
        <p:spPr>
          <a:xfrm>
            <a:off x="5572125" y="2246709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0, 0, 0</a:t>
            </a:r>
            <a:endParaRPr lang="en-US" sz="837" dirty="0"/>
          </a:p>
        </p:txBody>
      </p:sp>
      <p:sp>
        <p:nvSpPr>
          <p:cNvPr id="16" name="Text 12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5572125" y="2596753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0, 0, 0, 100</a:t>
            </a:r>
            <a:endParaRPr lang="en-US" sz="837" dirty="0"/>
          </a:p>
        </p:txBody>
      </p:sp>
      <p:sp>
        <p:nvSpPr>
          <p:cNvPr id="18" name="Text 14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Pantone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5572125" y="2946797"/>
            <a:ext cx="3143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Process Black C</a:t>
            </a:r>
            <a:endParaRPr lang="en-US" sz="837" dirty="0"/>
          </a:p>
        </p:txBody>
      </p:sp>
      <p:sp>
        <p:nvSpPr>
          <p:cNvPr id="20" name="Text 16"/>
          <p:cNvSpPr/>
          <p:nvPr/>
        </p:nvSpPr>
        <p:spPr>
          <a:xfrm>
            <a:off x="4714875" y="3514725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4714875" y="391477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color for all body text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4714875" y="4157663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headings and subheadings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4714875" y="4400550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Ideal for printed materials and digital content</a:t>
            </a:r>
            <a:endParaRPr lang="en-US" sz="837" dirty="0"/>
          </a:p>
        </p:txBody>
      </p:sp>
      <p:sp>
        <p:nvSpPr>
          <p:cNvPr id="24" name="Text 20"/>
          <p:cNvSpPr/>
          <p:nvPr/>
        </p:nvSpPr>
        <p:spPr>
          <a:xfrm>
            <a:off x="4714875" y="4643438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Provides maximum contrast against white backgrounds</a:t>
            </a:r>
            <a:endParaRPr lang="en-US" sz="837" dirty="0"/>
          </a:p>
        </p:txBody>
      </p:sp>
      <p:sp>
        <p:nvSpPr>
          <p:cNvPr id="25" name="Text 21"/>
          <p:cNvSpPr/>
          <p:nvPr/>
        </p:nvSpPr>
        <p:spPr>
          <a:xfrm>
            <a:off x="4714875" y="4886325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all formal communications and documentation</a:t>
            </a:r>
            <a:endParaRPr lang="en-US" sz="837" dirty="0"/>
          </a:p>
        </p:txBody>
      </p:sp>
      <p:sp>
        <p:nvSpPr>
          <p:cNvPr id="26" name="Text 22"/>
          <p:cNvSpPr/>
          <p:nvPr/>
        </p:nvSpPr>
        <p:spPr>
          <a:xfrm>
            <a:off x="8658141" y="5279231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</a:t>
            </a:r>
            <a:endParaRPr lang="en-US" sz="7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57188" y="450056"/>
            <a:ext cx="294079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Typography Guidelines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313" y="357188"/>
            <a:ext cx="571500" cy="571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7188" y="1071563"/>
            <a:ext cx="84296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is the primary font for all Gingham brand communications.</a:t>
            </a:r>
            <a:endParaRPr lang="en-US" sz="942" dirty="0"/>
          </a:p>
        </p:txBody>
      </p:sp>
      <p:sp>
        <p:nvSpPr>
          <p:cNvPr id="6" name="Text 2"/>
          <p:cNvSpPr/>
          <p:nvPr/>
        </p:nvSpPr>
        <p:spPr>
          <a:xfrm>
            <a:off x="357188" y="1357313"/>
            <a:ext cx="410765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Font Variations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357188" y="1685925"/>
            <a:ext cx="410765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Regular</a:t>
            </a:r>
            <a:endParaRPr lang="en-US" sz="942" dirty="0"/>
          </a:p>
        </p:txBody>
      </p:sp>
      <p:sp>
        <p:nvSpPr>
          <p:cNvPr id="8" name="Shape 4"/>
          <p:cNvSpPr/>
          <p:nvPr/>
        </p:nvSpPr>
        <p:spPr>
          <a:xfrm>
            <a:off x="357188" y="1914525"/>
            <a:ext cx="4107656" cy="52861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9" name="Text 5"/>
          <p:cNvSpPr/>
          <p:nvPr/>
        </p:nvSpPr>
        <p:spPr>
          <a:xfrm>
            <a:off x="428625" y="1985963"/>
            <a:ext cx="3964781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Aa Bb Cc Dd Ee Ff Gg Hh Ii Jj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428625" y="2191680"/>
            <a:ext cx="3964781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quick brown fox jumps over the lazy dog.</a:t>
            </a:r>
            <a:endParaRPr lang="en-US" sz="942" dirty="0"/>
          </a:p>
        </p:txBody>
      </p:sp>
      <p:sp>
        <p:nvSpPr>
          <p:cNvPr id="11" name="Text 7"/>
          <p:cNvSpPr/>
          <p:nvPr/>
        </p:nvSpPr>
        <p:spPr>
          <a:xfrm>
            <a:off x="357188" y="2550291"/>
            <a:ext cx="410765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Bold</a:t>
            </a:r>
            <a:endParaRPr lang="en-US" sz="942" dirty="0"/>
          </a:p>
        </p:txBody>
      </p:sp>
      <p:sp>
        <p:nvSpPr>
          <p:cNvPr id="12" name="Shape 8"/>
          <p:cNvSpPr/>
          <p:nvPr/>
        </p:nvSpPr>
        <p:spPr>
          <a:xfrm>
            <a:off x="357188" y="2778891"/>
            <a:ext cx="4107656" cy="52861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3" name="Text 9"/>
          <p:cNvSpPr/>
          <p:nvPr/>
        </p:nvSpPr>
        <p:spPr>
          <a:xfrm>
            <a:off x="428625" y="2850328"/>
            <a:ext cx="3964781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Aa Bb Cc Dd Ee Ff Gg Hh Ii Jj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28625" y="3056046"/>
            <a:ext cx="3964781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quick brown fox jumps over the lazy dog.</a:t>
            </a:r>
            <a:endParaRPr lang="en-US" sz="942" dirty="0"/>
          </a:p>
        </p:txBody>
      </p:sp>
      <p:sp>
        <p:nvSpPr>
          <p:cNvPr id="15" name="Text 11"/>
          <p:cNvSpPr/>
          <p:nvPr/>
        </p:nvSpPr>
        <p:spPr>
          <a:xfrm>
            <a:off x="357188" y="3421800"/>
            <a:ext cx="410765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Guidelines</a:t>
            </a:r>
            <a:endParaRPr lang="en-US" sz="942" dirty="0"/>
          </a:p>
        </p:txBody>
      </p:sp>
      <p:sp>
        <p:nvSpPr>
          <p:cNvPr id="16" name="Text 12"/>
          <p:cNvSpPr/>
          <p:nvPr/>
        </p:nvSpPr>
        <p:spPr>
          <a:xfrm>
            <a:off x="471488" y="3650400"/>
            <a:ext cx="39933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Bierstadt Bold for headings and emphasis</a:t>
            </a:r>
            <a:endParaRPr lang="en-US" sz="837" dirty="0"/>
          </a:p>
        </p:txBody>
      </p:sp>
      <p:sp>
        <p:nvSpPr>
          <p:cNvPr id="17" name="Text 13"/>
          <p:cNvSpPr/>
          <p:nvPr/>
        </p:nvSpPr>
        <p:spPr>
          <a:xfrm>
            <a:off x="471488" y="3850425"/>
            <a:ext cx="39933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Bierstadt Regular for body text and general content</a:t>
            </a:r>
            <a:endParaRPr lang="en-US" sz="837" dirty="0"/>
          </a:p>
        </p:txBody>
      </p:sp>
      <p:sp>
        <p:nvSpPr>
          <p:cNvPr id="18" name="Text 14"/>
          <p:cNvSpPr/>
          <p:nvPr/>
        </p:nvSpPr>
        <p:spPr>
          <a:xfrm>
            <a:off x="471488" y="4050450"/>
            <a:ext cx="39933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Maintain consistent font usage across all platforms</a:t>
            </a:r>
            <a:endParaRPr lang="en-US" sz="837" dirty="0"/>
          </a:p>
        </p:txBody>
      </p:sp>
      <p:sp>
        <p:nvSpPr>
          <p:cNvPr id="19" name="Text 15"/>
          <p:cNvSpPr/>
          <p:nvPr/>
        </p:nvSpPr>
        <p:spPr>
          <a:xfrm>
            <a:off x="4679156" y="1357313"/>
            <a:ext cx="410765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Platform-Specific Guidelines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4679156" y="1685925"/>
            <a:ext cx="731062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algn="l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Platform</a:t>
            </a:r>
            <a:endParaRPr lang="en-US" sz="837" dirty="0"/>
          </a:p>
        </p:txBody>
      </p:sp>
      <p:sp>
        <p:nvSpPr>
          <p:cNvPr id="21" name="Text 17"/>
          <p:cNvSpPr/>
          <p:nvPr/>
        </p:nvSpPr>
        <p:spPr>
          <a:xfrm>
            <a:off x="5410219" y="1685925"/>
            <a:ext cx="159411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algn="l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Heading</a:t>
            </a:r>
            <a:endParaRPr lang="en-US" sz="837" dirty="0"/>
          </a:p>
        </p:txBody>
      </p:sp>
      <p:sp>
        <p:nvSpPr>
          <p:cNvPr id="22" name="Text 18"/>
          <p:cNvSpPr/>
          <p:nvPr/>
        </p:nvSpPr>
        <p:spPr>
          <a:xfrm>
            <a:off x="7004335" y="1685925"/>
            <a:ext cx="178247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algn="l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Body</a:t>
            </a:r>
            <a:endParaRPr lang="en-US" sz="837" dirty="0"/>
          </a:p>
        </p:txBody>
      </p:sp>
      <p:sp>
        <p:nvSpPr>
          <p:cNvPr id="23" name="Text 19"/>
          <p:cNvSpPr/>
          <p:nvPr/>
        </p:nvSpPr>
        <p:spPr>
          <a:xfrm>
            <a:off x="4679156" y="1978819"/>
            <a:ext cx="731062" cy="296466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Email</a:t>
            </a:r>
            <a:endParaRPr lang="en-US" sz="837" dirty="0"/>
          </a:p>
        </p:txBody>
      </p:sp>
      <p:sp>
        <p:nvSpPr>
          <p:cNvPr id="24" name="Text 20"/>
          <p:cNvSpPr/>
          <p:nvPr/>
        </p:nvSpPr>
        <p:spPr>
          <a:xfrm>
            <a:off x="5410219" y="1978819"/>
            <a:ext cx="1594117" cy="296466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Bold, 18-22px</a:t>
            </a:r>
            <a:endParaRPr lang="en-US" sz="837" dirty="0"/>
          </a:p>
        </p:txBody>
      </p:sp>
      <p:sp>
        <p:nvSpPr>
          <p:cNvPr id="25" name="Text 21"/>
          <p:cNvSpPr/>
          <p:nvPr/>
        </p:nvSpPr>
        <p:spPr>
          <a:xfrm>
            <a:off x="7004335" y="1978819"/>
            <a:ext cx="1782477" cy="296466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Regular, 14-16px</a:t>
            </a:r>
            <a:endParaRPr lang="en-US" sz="837" dirty="0"/>
          </a:p>
        </p:txBody>
      </p:sp>
      <p:sp>
        <p:nvSpPr>
          <p:cNvPr id="26" name="Text 22"/>
          <p:cNvSpPr/>
          <p:nvPr/>
        </p:nvSpPr>
        <p:spPr>
          <a:xfrm>
            <a:off x="4679156" y="2275284"/>
            <a:ext cx="731062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PowerPoint</a:t>
            </a:r>
            <a:endParaRPr lang="en-US" sz="837" dirty="0"/>
          </a:p>
        </p:txBody>
      </p:sp>
      <p:sp>
        <p:nvSpPr>
          <p:cNvPr id="27" name="Text 23"/>
          <p:cNvSpPr/>
          <p:nvPr/>
        </p:nvSpPr>
        <p:spPr>
          <a:xfrm>
            <a:off x="5410219" y="2275284"/>
            <a:ext cx="159411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Bold, 36px</a:t>
            </a:r>
            <a:endParaRPr lang="en-US" sz="837" dirty="0"/>
          </a:p>
        </p:txBody>
      </p:sp>
      <p:sp>
        <p:nvSpPr>
          <p:cNvPr id="28" name="Text 24"/>
          <p:cNvSpPr/>
          <p:nvPr/>
        </p:nvSpPr>
        <p:spPr>
          <a:xfrm>
            <a:off x="7004335" y="2275284"/>
            <a:ext cx="178247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Regular, 18px</a:t>
            </a:r>
            <a:endParaRPr lang="en-US" sz="837" dirty="0"/>
          </a:p>
        </p:txBody>
      </p:sp>
      <p:sp>
        <p:nvSpPr>
          <p:cNvPr id="29" name="Text 25"/>
          <p:cNvSpPr/>
          <p:nvPr/>
        </p:nvSpPr>
        <p:spPr>
          <a:xfrm>
            <a:off x="4679156" y="2568178"/>
            <a:ext cx="731062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</a:t>
            </a:r>
            <a:endParaRPr lang="en-US" sz="837" dirty="0"/>
          </a:p>
        </p:txBody>
      </p:sp>
      <p:sp>
        <p:nvSpPr>
          <p:cNvPr id="30" name="Text 26"/>
          <p:cNvSpPr/>
          <p:nvPr/>
        </p:nvSpPr>
        <p:spPr>
          <a:xfrm>
            <a:off x="5410219" y="2568178"/>
            <a:ext cx="159411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Bold, 24-36px</a:t>
            </a:r>
            <a:endParaRPr lang="en-US" sz="837" dirty="0"/>
          </a:p>
        </p:txBody>
      </p:sp>
      <p:sp>
        <p:nvSpPr>
          <p:cNvPr id="31" name="Text 27"/>
          <p:cNvSpPr/>
          <p:nvPr/>
        </p:nvSpPr>
        <p:spPr>
          <a:xfrm>
            <a:off x="7004335" y="2568178"/>
            <a:ext cx="1782477" cy="292894"/>
          </a:xfrm>
          <a:prstGeom prst="rect">
            <a:avLst/>
          </a:prstGeom>
          <a:noFill/>
          <a:ln/>
        </p:spPr>
        <p:txBody>
          <a:bodyPr wrap="square" lIns="42545" tIns="68072" rIns="42545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Bierstadt Regular, 16px</a:t>
            </a:r>
            <a:endParaRPr lang="en-US" sz="837" dirty="0"/>
          </a:p>
        </p:txBody>
      </p:sp>
      <p:sp>
        <p:nvSpPr>
          <p:cNvPr id="32" name="Shape 28"/>
          <p:cNvSpPr/>
          <p:nvPr/>
        </p:nvSpPr>
        <p:spPr>
          <a:xfrm>
            <a:off x="4679156" y="2978944"/>
            <a:ext cx="4107656" cy="55721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33" name="Text 29"/>
          <p:cNvSpPr/>
          <p:nvPr/>
        </p:nvSpPr>
        <p:spPr>
          <a:xfrm>
            <a:off x="4750594" y="3057525"/>
            <a:ext cx="110622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Font Stack for Web:</a:t>
            </a:r>
            <a:endParaRPr lang="en-US" sz="837" dirty="0"/>
          </a:p>
        </p:txBody>
      </p:sp>
      <p:sp>
        <p:nvSpPr>
          <p:cNvPr id="34" name="Text 30"/>
          <p:cNvSpPr/>
          <p:nvPr/>
        </p:nvSpPr>
        <p:spPr>
          <a:xfrm>
            <a:off x="4750594" y="3314700"/>
            <a:ext cx="2880829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font-family: Bierstadt, Arial, sans-serif;</a:t>
            </a:r>
            <a:endParaRPr lang="en-US" sz="837" dirty="0"/>
          </a:p>
        </p:txBody>
      </p:sp>
      <p:sp>
        <p:nvSpPr>
          <p:cNvPr id="35" name="Shape 31"/>
          <p:cNvSpPr/>
          <p:nvPr/>
        </p:nvSpPr>
        <p:spPr>
          <a:xfrm>
            <a:off x="4679156" y="3621881"/>
            <a:ext cx="4107656" cy="55721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36" name="Text 32"/>
          <p:cNvSpPr/>
          <p:nvPr/>
        </p:nvSpPr>
        <p:spPr>
          <a:xfrm>
            <a:off x="4750594" y="3700463"/>
            <a:ext cx="117308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Font Stack for Email:</a:t>
            </a:r>
            <a:endParaRPr lang="en-US" sz="837" dirty="0"/>
          </a:p>
        </p:txBody>
      </p:sp>
      <p:sp>
        <p:nvSpPr>
          <p:cNvPr id="37" name="Text 33"/>
          <p:cNvSpPr/>
          <p:nvPr/>
        </p:nvSpPr>
        <p:spPr>
          <a:xfrm>
            <a:off x="4750594" y="3957638"/>
            <a:ext cx="2880829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font-family: Bierstadt, Arial, sans-serif;</a:t>
            </a:r>
            <a:endParaRPr lang="en-US" sz="837" dirty="0"/>
          </a:p>
        </p:txBody>
      </p:sp>
      <p:sp>
        <p:nvSpPr>
          <p:cNvPr id="38" name="Text 34"/>
          <p:cNvSpPr/>
          <p:nvPr/>
        </p:nvSpPr>
        <p:spPr>
          <a:xfrm>
            <a:off x="8658141" y="4850606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8</a:t>
            </a:r>
            <a:endParaRPr lang="en-US" sz="7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8507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295754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Usage Guidelines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8625" y="121443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Do's and Don'ts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428625" y="1578769"/>
            <a:ext cx="4000500" cy="1107281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" y="1714500"/>
            <a:ext cx="114300" cy="1143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5800" y="1685925"/>
            <a:ext cx="15534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4CAF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</a:t>
            </a:r>
            <a:endParaRPr lang="en-US" sz="837" dirty="0"/>
          </a:p>
        </p:txBody>
      </p:sp>
      <p:sp>
        <p:nvSpPr>
          <p:cNvPr id="9" name="Text 4"/>
          <p:cNvSpPr/>
          <p:nvPr/>
        </p:nvSpPr>
        <p:spPr>
          <a:xfrm>
            <a:off x="678656" y="189309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primary red for key brand elements and CTAs</a:t>
            </a:r>
            <a:endParaRPr lang="en-US" sz="837" dirty="0"/>
          </a:p>
        </p:txBody>
      </p:sp>
      <p:sp>
        <p:nvSpPr>
          <p:cNvPr id="10" name="Text 5"/>
          <p:cNvSpPr/>
          <p:nvPr/>
        </p:nvSpPr>
        <p:spPr>
          <a:xfrm>
            <a:off x="678656" y="206454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Maintain color consistency across all platforms</a:t>
            </a:r>
            <a:endParaRPr lang="en-US" sz="837" dirty="0"/>
          </a:p>
        </p:txBody>
      </p:sp>
      <p:sp>
        <p:nvSpPr>
          <p:cNvPr id="11" name="Text 6"/>
          <p:cNvSpPr/>
          <p:nvPr/>
        </p:nvSpPr>
        <p:spPr>
          <a:xfrm>
            <a:off x="678656" y="223599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secondary grey for backgrounds and subtle elements</a:t>
            </a:r>
            <a:endParaRPr lang="en-US" sz="837" dirty="0"/>
          </a:p>
        </p:txBody>
      </p:sp>
      <p:sp>
        <p:nvSpPr>
          <p:cNvPr id="12" name="Text 7"/>
          <p:cNvSpPr/>
          <p:nvPr/>
        </p:nvSpPr>
        <p:spPr>
          <a:xfrm>
            <a:off x="678656" y="240744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Ensure adequate contrast for accessibility</a:t>
            </a:r>
            <a:endParaRPr lang="en-US" sz="837" dirty="0"/>
          </a:p>
        </p:txBody>
      </p:sp>
      <p:sp>
        <p:nvSpPr>
          <p:cNvPr id="13" name="Shape 8"/>
          <p:cNvSpPr/>
          <p:nvPr/>
        </p:nvSpPr>
        <p:spPr>
          <a:xfrm>
            <a:off x="428625" y="2793206"/>
            <a:ext cx="4000500" cy="1107281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" y="2928938"/>
            <a:ext cx="114300" cy="1143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5800" y="2900363"/>
            <a:ext cx="30930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F4433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Don't</a:t>
            </a:r>
            <a:endParaRPr lang="en-US" sz="837" dirty="0"/>
          </a:p>
        </p:txBody>
      </p:sp>
      <p:sp>
        <p:nvSpPr>
          <p:cNvPr id="16" name="Text 10"/>
          <p:cNvSpPr/>
          <p:nvPr/>
        </p:nvSpPr>
        <p:spPr>
          <a:xfrm>
            <a:off x="678656" y="3107531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colors outside the approved palette</a:t>
            </a:r>
            <a:endParaRPr lang="en-US" sz="837" dirty="0"/>
          </a:p>
        </p:txBody>
      </p:sp>
      <p:sp>
        <p:nvSpPr>
          <p:cNvPr id="17" name="Text 11"/>
          <p:cNvSpPr/>
          <p:nvPr/>
        </p:nvSpPr>
        <p:spPr>
          <a:xfrm>
            <a:off x="678656" y="3278981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Place red text on red backgrounds</a:t>
            </a:r>
            <a:endParaRPr lang="en-US" sz="837" dirty="0"/>
          </a:p>
        </p:txBody>
      </p:sp>
      <p:sp>
        <p:nvSpPr>
          <p:cNvPr id="18" name="Text 12"/>
          <p:cNvSpPr/>
          <p:nvPr/>
        </p:nvSpPr>
        <p:spPr>
          <a:xfrm>
            <a:off x="678656" y="3450431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Overuse the primary red color</a:t>
            </a:r>
            <a:endParaRPr lang="en-US" sz="837" dirty="0"/>
          </a:p>
        </p:txBody>
      </p:sp>
      <p:sp>
        <p:nvSpPr>
          <p:cNvPr id="19" name="Text 13"/>
          <p:cNvSpPr/>
          <p:nvPr/>
        </p:nvSpPr>
        <p:spPr>
          <a:xfrm>
            <a:off x="678656" y="3621881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Alter the opacity of brand colors</a:t>
            </a:r>
            <a:endParaRPr lang="en-US" sz="837" dirty="0"/>
          </a:p>
        </p:txBody>
      </p:sp>
      <p:sp>
        <p:nvSpPr>
          <p:cNvPr id="20" name="Text 14"/>
          <p:cNvSpPr/>
          <p:nvPr/>
        </p:nvSpPr>
        <p:spPr>
          <a:xfrm>
            <a:off x="428625" y="4043363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Proportions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28625" y="4407694"/>
            <a:ext cx="400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Follow the 60-30-10 rule for balanced color usage:</a:t>
            </a:r>
            <a:endParaRPr lang="en-US" sz="837" dirty="0"/>
          </a:p>
        </p:txBody>
      </p:sp>
      <p:sp>
        <p:nvSpPr>
          <p:cNvPr id="22" name="Shape 16"/>
          <p:cNvSpPr/>
          <p:nvPr/>
        </p:nvSpPr>
        <p:spPr>
          <a:xfrm>
            <a:off x="428625" y="4664869"/>
            <a:ext cx="2400300" cy="42862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17"/>
          <p:cNvSpPr/>
          <p:nvPr/>
        </p:nvSpPr>
        <p:spPr>
          <a:xfrm>
            <a:off x="428625" y="4664869"/>
            <a:ext cx="24003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60% White</a:t>
            </a:r>
            <a:endParaRPr lang="en-US" sz="837" dirty="0"/>
          </a:p>
        </p:txBody>
      </p:sp>
      <p:sp>
        <p:nvSpPr>
          <p:cNvPr id="24" name="Shape 18"/>
          <p:cNvSpPr/>
          <p:nvPr/>
        </p:nvSpPr>
        <p:spPr>
          <a:xfrm>
            <a:off x="2828925" y="4664869"/>
            <a:ext cx="1200150" cy="428625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25" name="Text 19"/>
          <p:cNvSpPr/>
          <p:nvPr/>
        </p:nvSpPr>
        <p:spPr>
          <a:xfrm>
            <a:off x="2828925" y="4664869"/>
            <a:ext cx="12001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30% Grey</a:t>
            </a:r>
            <a:endParaRPr lang="en-US" sz="837" dirty="0"/>
          </a:p>
        </p:txBody>
      </p:sp>
      <p:sp>
        <p:nvSpPr>
          <p:cNvPr id="26" name="Shape 20"/>
          <p:cNvSpPr/>
          <p:nvPr/>
        </p:nvSpPr>
        <p:spPr>
          <a:xfrm>
            <a:off x="4029075" y="4664869"/>
            <a:ext cx="400050" cy="428625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27" name="Text 21"/>
          <p:cNvSpPr/>
          <p:nvPr/>
        </p:nvSpPr>
        <p:spPr>
          <a:xfrm>
            <a:off x="4029075" y="4664869"/>
            <a:ext cx="4000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10% Red</a:t>
            </a:r>
            <a:endParaRPr lang="en-US" sz="837" dirty="0"/>
          </a:p>
        </p:txBody>
      </p:sp>
      <p:sp>
        <p:nvSpPr>
          <p:cNvPr id="28" name="Text 22"/>
          <p:cNvSpPr/>
          <p:nvPr/>
        </p:nvSpPr>
        <p:spPr>
          <a:xfrm>
            <a:off x="428625" y="5164931"/>
            <a:ext cx="40005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Recommended proportion for most applications</a:t>
            </a:r>
            <a:endParaRPr lang="en-US" sz="732" dirty="0"/>
          </a:p>
        </p:txBody>
      </p:sp>
      <p:sp>
        <p:nvSpPr>
          <p:cNvPr id="29" name="Text 23"/>
          <p:cNvSpPr/>
          <p:nvPr/>
        </p:nvSpPr>
        <p:spPr>
          <a:xfrm>
            <a:off x="4714875" y="1214438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Applications</a:t>
            </a:r>
            <a:endParaRPr lang="en-US" sz="1350" dirty="0"/>
          </a:p>
        </p:txBody>
      </p:sp>
      <p:sp>
        <p:nvSpPr>
          <p:cNvPr id="30" name="Shape 24"/>
          <p:cNvSpPr/>
          <p:nvPr/>
        </p:nvSpPr>
        <p:spPr>
          <a:xfrm>
            <a:off x="4714875" y="1578769"/>
            <a:ext cx="4000500" cy="95726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31" name="Text 25"/>
          <p:cNvSpPr/>
          <p:nvPr/>
        </p:nvSpPr>
        <p:spPr>
          <a:xfrm>
            <a:off x="4822031" y="1685925"/>
            <a:ext cx="37861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Applications</a:t>
            </a:r>
            <a:endParaRPr lang="en-US" sz="837" dirty="0"/>
          </a:p>
        </p:txBody>
      </p:sp>
      <p:sp>
        <p:nvSpPr>
          <p:cNvPr id="32" name="Text 26"/>
          <p:cNvSpPr/>
          <p:nvPr/>
        </p:nvSpPr>
        <p:spPr>
          <a:xfrm>
            <a:off x="4964906" y="1914525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Website: Use primary red for CTAs and key elements</a:t>
            </a:r>
            <a:endParaRPr lang="en-US" sz="837" dirty="0"/>
          </a:p>
        </p:txBody>
      </p:sp>
      <p:sp>
        <p:nvSpPr>
          <p:cNvPr id="33" name="Text 27"/>
          <p:cNvSpPr/>
          <p:nvPr/>
        </p:nvSpPr>
        <p:spPr>
          <a:xfrm>
            <a:off x="4964906" y="2085975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Email: Use secondary red for links and highlights</a:t>
            </a:r>
            <a:endParaRPr lang="en-US" sz="837" dirty="0"/>
          </a:p>
        </p:txBody>
      </p:sp>
      <p:sp>
        <p:nvSpPr>
          <p:cNvPr id="34" name="Text 28"/>
          <p:cNvSpPr/>
          <p:nvPr/>
        </p:nvSpPr>
        <p:spPr>
          <a:xfrm>
            <a:off x="4964906" y="2257425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Social Media: Use tertiary red for backgrounds</a:t>
            </a:r>
            <a:endParaRPr lang="en-US" sz="837" dirty="0"/>
          </a:p>
        </p:txBody>
      </p:sp>
      <p:sp>
        <p:nvSpPr>
          <p:cNvPr id="35" name="Shape 29"/>
          <p:cNvSpPr/>
          <p:nvPr/>
        </p:nvSpPr>
        <p:spPr>
          <a:xfrm>
            <a:off x="4714875" y="2643188"/>
            <a:ext cx="4000500" cy="95726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36" name="Text 30"/>
          <p:cNvSpPr/>
          <p:nvPr/>
        </p:nvSpPr>
        <p:spPr>
          <a:xfrm>
            <a:off x="4822031" y="2750344"/>
            <a:ext cx="37861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Print Applications</a:t>
            </a:r>
            <a:endParaRPr lang="en-US" sz="837" dirty="0"/>
          </a:p>
        </p:txBody>
      </p:sp>
      <p:sp>
        <p:nvSpPr>
          <p:cNvPr id="37" name="Text 31"/>
          <p:cNvSpPr/>
          <p:nvPr/>
        </p:nvSpPr>
        <p:spPr>
          <a:xfrm>
            <a:off x="4964906" y="297894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Brochures: Use primary red for headers</a:t>
            </a:r>
            <a:endParaRPr lang="en-US" sz="837" dirty="0"/>
          </a:p>
        </p:txBody>
      </p:sp>
      <p:sp>
        <p:nvSpPr>
          <p:cNvPr id="38" name="Text 32"/>
          <p:cNvSpPr/>
          <p:nvPr/>
        </p:nvSpPr>
        <p:spPr>
          <a:xfrm>
            <a:off x="4964906" y="315039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Business Cards: Use red and white for clean design</a:t>
            </a:r>
            <a:endParaRPr lang="en-US" sz="837" dirty="0"/>
          </a:p>
        </p:txBody>
      </p:sp>
      <p:sp>
        <p:nvSpPr>
          <p:cNvPr id="39" name="Text 33"/>
          <p:cNvSpPr/>
          <p:nvPr/>
        </p:nvSpPr>
        <p:spPr>
          <a:xfrm>
            <a:off x="4964906" y="3321844"/>
            <a:ext cx="36433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Signage: Use high contrast combinations</a:t>
            </a:r>
            <a:endParaRPr lang="en-US" sz="837" dirty="0"/>
          </a:p>
        </p:txBody>
      </p:sp>
      <p:sp>
        <p:nvSpPr>
          <p:cNvPr id="40" name="Text 34"/>
          <p:cNvSpPr/>
          <p:nvPr/>
        </p:nvSpPr>
        <p:spPr>
          <a:xfrm>
            <a:off x="4714875" y="3707606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Accessibility Considerations</a:t>
            </a:r>
            <a:endParaRPr lang="en-US" sz="1350" dirty="0"/>
          </a:p>
        </p:txBody>
      </p:sp>
      <p:sp>
        <p:nvSpPr>
          <p:cNvPr id="41" name="Text 35"/>
          <p:cNvSpPr/>
          <p:nvPr/>
        </p:nvSpPr>
        <p:spPr>
          <a:xfrm>
            <a:off x="4714875" y="4071938"/>
            <a:ext cx="2117703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algn="l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Combination</a:t>
            </a:r>
            <a:endParaRPr lang="en-US" sz="837" dirty="0"/>
          </a:p>
        </p:txBody>
      </p:sp>
      <p:sp>
        <p:nvSpPr>
          <p:cNvPr id="42" name="Text 36"/>
          <p:cNvSpPr/>
          <p:nvPr/>
        </p:nvSpPr>
        <p:spPr>
          <a:xfrm>
            <a:off x="6832578" y="4071938"/>
            <a:ext cx="1882797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algn="l"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WCAG Compliance</a:t>
            </a:r>
            <a:endParaRPr lang="en-US" sz="837" dirty="0"/>
          </a:p>
        </p:txBody>
      </p:sp>
      <p:sp>
        <p:nvSpPr>
          <p:cNvPr id="43" name="Text 37"/>
          <p:cNvSpPr/>
          <p:nvPr/>
        </p:nvSpPr>
        <p:spPr>
          <a:xfrm>
            <a:off x="4714875" y="4364831"/>
            <a:ext cx="2117703" cy="296466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Black on White</a:t>
            </a:r>
            <a:endParaRPr lang="en-US" sz="837" dirty="0"/>
          </a:p>
        </p:txBody>
      </p:sp>
      <p:sp>
        <p:nvSpPr>
          <p:cNvPr id="44" name="Text 38"/>
          <p:cNvSpPr/>
          <p:nvPr/>
        </p:nvSpPr>
        <p:spPr>
          <a:xfrm>
            <a:off x="6832578" y="4364831"/>
            <a:ext cx="1882797" cy="296466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AAA (7:1 ratio)</a:t>
            </a:r>
            <a:endParaRPr lang="en-US" sz="837" dirty="0"/>
          </a:p>
        </p:txBody>
      </p:sp>
      <p:sp>
        <p:nvSpPr>
          <p:cNvPr id="45" name="Text 39"/>
          <p:cNvSpPr/>
          <p:nvPr/>
        </p:nvSpPr>
        <p:spPr>
          <a:xfrm>
            <a:off x="4714875" y="4661297"/>
            <a:ext cx="2117703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Red on White</a:t>
            </a:r>
            <a:endParaRPr lang="en-US" sz="837" dirty="0"/>
          </a:p>
        </p:txBody>
      </p:sp>
      <p:sp>
        <p:nvSpPr>
          <p:cNvPr id="46" name="Text 40"/>
          <p:cNvSpPr/>
          <p:nvPr/>
        </p:nvSpPr>
        <p:spPr>
          <a:xfrm>
            <a:off x="6832578" y="4661297"/>
            <a:ext cx="1882797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AA (4.5:1 ratio)</a:t>
            </a:r>
            <a:endParaRPr lang="en-US" sz="837" dirty="0"/>
          </a:p>
        </p:txBody>
      </p:sp>
      <p:sp>
        <p:nvSpPr>
          <p:cNvPr id="47" name="Text 41"/>
          <p:cNvSpPr/>
          <p:nvPr/>
        </p:nvSpPr>
        <p:spPr>
          <a:xfrm>
            <a:off x="4714875" y="4954191"/>
            <a:ext cx="2117703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Black on Light Grey</a:t>
            </a:r>
            <a:endParaRPr lang="en-US" sz="837" dirty="0"/>
          </a:p>
        </p:txBody>
      </p:sp>
      <p:sp>
        <p:nvSpPr>
          <p:cNvPr id="48" name="Text 42"/>
          <p:cNvSpPr/>
          <p:nvPr/>
        </p:nvSpPr>
        <p:spPr>
          <a:xfrm>
            <a:off x="6832578" y="4954191"/>
            <a:ext cx="1882797" cy="292894"/>
          </a:xfrm>
          <a:prstGeom prst="rect">
            <a:avLst/>
          </a:prstGeom>
          <a:noFill/>
          <a:ln/>
        </p:spPr>
        <p:txBody>
          <a:bodyPr wrap="square" lIns="0" tIns="68072" rIns="0" bIns="68072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AAA (7:1 ratio)</a:t>
            </a:r>
            <a:endParaRPr lang="en-US" sz="837" dirty="0"/>
          </a:p>
        </p:txBody>
      </p:sp>
      <p:sp>
        <p:nvSpPr>
          <p:cNvPr id="49" name="Text 43"/>
          <p:cNvSpPr/>
          <p:nvPr/>
        </p:nvSpPr>
        <p:spPr>
          <a:xfrm>
            <a:off x="8658141" y="5557838"/>
            <a:ext cx="5723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9</a:t>
            </a:r>
            <a:endParaRPr lang="en-US" sz="7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1364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21494"/>
            <a:ext cx="253139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25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Combinations</a:t>
            </a:r>
            <a:endParaRPr lang="en-US" sz="2025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75" y="428625"/>
            <a:ext cx="571500" cy="571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8625" y="1143000"/>
            <a:ext cx="82867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Recommended color combinations to use with the Gingham red palette.</a:t>
            </a:r>
            <a:endParaRPr lang="en-US" sz="942" dirty="0"/>
          </a:p>
        </p:txBody>
      </p:sp>
      <p:sp>
        <p:nvSpPr>
          <p:cNvPr id="6" name="Text 2"/>
          <p:cNvSpPr/>
          <p:nvPr/>
        </p:nvSpPr>
        <p:spPr>
          <a:xfrm>
            <a:off x="428625" y="1535906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Complementary Combinations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28625" y="1864519"/>
            <a:ext cx="40005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Classic Neutral</a:t>
            </a:r>
            <a:endParaRPr lang="en-US" sz="942" dirty="0"/>
          </a:p>
        </p:txBody>
      </p:sp>
      <p:sp>
        <p:nvSpPr>
          <p:cNvPr id="8" name="Shape 4"/>
          <p:cNvSpPr/>
          <p:nvPr/>
        </p:nvSpPr>
        <p:spPr>
          <a:xfrm>
            <a:off x="428625" y="2093119"/>
            <a:ext cx="800100" cy="321469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9" name="Shape 5"/>
          <p:cNvSpPr/>
          <p:nvPr/>
        </p:nvSpPr>
        <p:spPr>
          <a:xfrm>
            <a:off x="1228725" y="2093119"/>
            <a:ext cx="800100" cy="321469"/>
          </a:xfrm>
          <a:prstGeom prst="rect">
            <a:avLst/>
          </a:prstGeom>
          <a:solidFill>
            <a:srgbClr val="F44336"/>
          </a:solidFill>
          <a:ln/>
        </p:spPr>
      </p:sp>
      <p:sp>
        <p:nvSpPr>
          <p:cNvPr id="10" name="Shape 6"/>
          <p:cNvSpPr/>
          <p:nvPr/>
        </p:nvSpPr>
        <p:spPr>
          <a:xfrm>
            <a:off x="2028825" y="2093119"/>
            <a:ext cx="800100" cy="321469"/>
          </a:xfrm>
          <a:prstGeom prst="rect">
            <a:avLst/>
          </a:prstGeom>
          <a:solidFill>
            <a:srgbClr val="FFCDD2"/>
          </a:solidFill>
          <a:ln/>
        </p:spPr>
      </p:sp>
      <p:sp>
        <p:nvSpPr>
          <p:cNvPr id="11" name="Shape 7"/>
          <p:cNvSpPr/>
          <p:nvPr/>
        </p:nvSpPr>
        <p:spPr>
          <a:xfrm>
            <a:off x="2828925" y="2093119"/>
            <a:ext cx="800100" cy="32146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8"/>
          <p:cNvSpPr/>
          <p:nvPr/>
        </p:nvSpPr>
        <p:spPr>
          <a:xfrm>
            <a:off x="3629025" y="2093119"/>
            <a:ext cx="800100" cy="321469"/>
          </a:xfrm>
          <a:prstGeom prst="rect">
            <a:avLst/>
          </a:prstGeom>
          <a:solidFill>
            <a:srgbClr val="212121"/>
          </a:solidFill>
          <a:ln/>
        </p:spPr>
      </p:sp>
      <p:sp>
        <p:nvSpPr>
          <p:cNvPr id="13" name="Text 9"/>
          <p:cNvSpPr/>
          <p:nvPr/>
        </p:nvSpPr>
        <p:spPr>
          <a:xfrm>
            <a:off x="428625" y="2450306"/>
            <a:ext cx="400050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Red + Secondary Red + Tertiary Red + White + Dark Gray</a:t>
            </a:r>
            <a:endParaRPr lang="en-US" sz="732" dirty="0"/>
          </a:p>
        </p:txBody>
      </p:sp>
      <p:sp>
        <p:nvSpPr>
          <p:cNvPr id="14" name="Text 10"/>
          <p:cNvSpPr/>
          <p:nvPr/>
        </p:nvSpPr>
        <p:spPr>
          <a:xfrm>
            <a:off x="428625" y="2743200"/>
            <a:ext cx="40005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942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Fresh Contemporary</a:t>
            </a:r>
            <a:endParaRPr lang="en-US" sz="942" dirty="0"/>
          </a:p>
        </p:txBody>
      </p:sp>
      <p:sp>
        <p:nvSpPr>
          <p:cNvPr id="15" name="Shape 11"/>
          <p:cNvSpPr/>
          <p:nvPr/>
        </p:nvSpPr>
        <p:spPr>
          <a:xfrm>
            <a:off x="428625" y="2971800"/>
            <a:ext cx="800100" cy="321469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16" name="Shape 12"/>
          <p:cNvSpPr/>
          <p:nvPr/>
        </p:nvSpPr>
        <p:spPr>
          <a:xfrm>
            <a:off x="1228725" y="2971800"/>
            <a:ext cx="800100" cy="321469"/>
          </a:xfrm>
          <a:prstGeom prst="rect">
            <a:avLst/>
          </a:prstGeom>
          <a:solidFill>
            <a:srgbClr val="F44336"/>
          </a:solidFill>
          <a:ln/>
        </p:spPr>
      </p:sp>
      <p:sp>
        <p:nvSpPr>
          <p:cNvPr id="17" name="Shape 13"/>
          <p:cNvSpPr/>
          <p:nvPr/>
        </p:nvSpPr>
        <p:spPr>
          <a:xfrm>
            <a:off x="2028825" y="2971800"/>
            <a:ext cx="800100" cy="32146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4"/>
          <p:cNvSpPr/>
          <p:nvPr/>
        </p:nvSpPr>
        <p:spPr>
          <a:xfrm>
            <a:off x="2828925" y="2971800"/>
            <a:ext cx="800100" cy="321469"/>
          </a:xfrm>
          <a:prstGeom prst="rect">
            <a:avLst/>
          </a:prstGeom>
          <a:solidFill>
            <a:srgbClr val="E0F2F1"/>
          </a:solidFill>
          <a:ln/>
        </p:spPr>
      </p:sp>
      <p:sp>
        <p:nvSpPr>
          <p:cNvPr id="19" name="Shape 15"/>
          <p:cNvSpPr/>
          <p:nvPr/>
        </p:nvSpPr>
        <p:spPr>
          <a:xfrm>
            <a:off x="3629025" y="2971800"/>
            <a:ext cx="800100" cy="321469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0" name="Text 16"/>
          <p:cNvSpPr/>
          <p:nvPr/>
        </p:nvSpPr>
        <p:spPr>
          <a:xfrm>
            <a:off x="428625" y="3328988"/>
            <a:ext cx="400050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Red Palette + White + Mint + Teal</a:t>
            </a:r>
            <a:endParaRPr lang="en-US" sz="732" dirty="0"/>
          </a:p>
        </p:txBody>
      </p:sp>
      <p:sp>
        <p:nvSpPr>
          <p:cNvPr id="21" name="Text 17"/>
          <p:cNvSpPr/>
          <p:nvPr/>
        </p:nvSpPr>
        <p:spPr>
          <a:xfrm>
            <a:off x="428625" y="3621881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Application Examples</a:t>
            </a:r>
            <a:endParaRPr lang="en-US" sz="1350" dirty="0"/>
          </a:p>
        </p:txBody>
      </p:sp>
      <p:sp>
        <p:nvSpPr>
          <p:cNvPr id="22" name="Shape 18"/>
          <p:cNvSpPr/>
          <p:nvPr/>
        </p:nvSpPr>
        <p:spPr>
          <a:xfrm>
            <a:off x="428625" y="3950494"/>
            <a:ext cx="4000500" cy="721519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3" name="Text 19"/>
          <p:cNvSpPr/>
          <p:nvPr/>
        </p:nvSpPr>
        <p:spPr>
          <a:xfrm>
            <a:off x="514350" y="4036219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Applications</a:t>
            </a:r>
            <a:endParaRPr lang="en-US" sz="837" dirty="0"/>
          </a:p>
        </p:txBody>
      </p:sp>
      <p:sp>
        <p:nvSpPr>
          <p:cNvPr id="24" name="Text 20"/>
          <p:cNvSpPr/>
          <p:nvPr/>
        </p:nvSpPr>
        <p:spPr>
          <a:xfrm>
            <a:off x="514350" y="4243388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Primary Red for CTAs, Secondary Red for accents, and neutral colors for backgrounds.</a:t>
            </a:r>
            <a:endParaRPr lang="en-US" sz="837" dirty="0"/>
          </a:p>
        </p:txBody>
      </p:sp>
      <p:sp>
        <p:nvSpPr>
          <p:cNvPr id="25" name="Text 21"/>
          <p:cNvSpPr/>
          <p:nvPr/>
        </p:nvSpPr>
        <p:spPr>
          <a:xfrm>
            <a:off x="4714875" y="1535906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Color Harmony Principles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4886325" y="1864519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the red palette as the primary brand colors</a:t>
            </a:r>
            <a:endParaRPr lang="en-US" sz="837" dirty="0"/>
          </a:p>
        </p:txBody>
      </p:sp>
      <p:sp>
        <p:nvSpPr>
          <p:cNvPr id="27" name="Text 23"/>
          <p:cNvSpPr/>
          <p:nvPr/>
        </p:nvSpPr>
        <p:spPr>
          <a:xfrm>
            <a:off x="4886325" y="2078831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Add neutral colors (white, gray, black) for balance</a:t>
            </a:r>
            <a:endParaRPr lang="en-US" sz="837" dirty="0"/>
          </a:p>
        </p:txBody>
      </p:sp>
      <p:sp>
        <p:nvSpPr>
          <p:cNvPr id="28" name="Text 24"/>
          <p:cNvSpPr/>
          <p:nvPr/>
        </p:nvSpPr>
        <p:spPr>
          <a:xfrm>
            <a:off x="4886325" y="2293144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Introduce one complementary accent color for contrast</a:t>
            </a:r>
            <a:endParaRPr lang="en-US" sz="837" dirty="0"/>
          </a:p>
        </p:txBody>
      </p:sp>
      <p:sp>
        <p:nvSpPr>
          <p:cNvPr id="29" name="Text 25"/>
          <p:cNvSpPr/>
          <p:nvPr/>
        </p:nvSpPr>
        <p:spPr>
          <a:xfrm>
            <a:off x="4886325" y="2507456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l"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Maintain a 60-30-10 ratio between primary, secondary, and accent colors</a:t>
            </a:r>
            <a:endParaRPr lang="en-US" sz="837" dirty="0"/>
          </a:p>
        </p:txBody>
      </p:sp>
      <p:sp>
        <p:nvSpPr>
          <p:cNvPr id="30" name="Text 26"/>
          <p:cNvSpPr/>
          <p:nvPr/>
        </p:nvSpPr>
        <p:spPr>
          <a:xfrm>
            <a:off x="4714875" y="2957513"/>
            <a:ext cx="4000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Usage Tips</a:t>
            </a:r>
            <a:endParaRPr lang="en-US" sz="1350" dirty="0"/>
          </a:p>
        </p:txBody>
      </p:sp>
      <p:sp>
        <p:nvSpPr>
          <p:cNvPr id="31" name="Shape 27"/>
          <p:cNvSpPr/>
          <p:nvPr/>
        </p:nvSpPr>
        <p:spPr>
          <a:xfrm>
            <a:off x="4714875" y="3286125"/>
            <a:ext cx="4000500" cy="721519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2" name="Text 28"/>
          <p:cNvSpPr/>
          <p:nvPr/>
        </p:nvSpPr>
        <p:spPr>
          <a:xfrm>
            <a:off x="4800600" y="3371850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Print Materials</a:t>
            </a:r>
            <a:endParaRPr lang="en-US" sz="837" dirty="0"/>
          </a:p>
        </p:txBody>
      </p:sp>
      <p:sp>
        <p:nvSpPr>
          <p:cNvPr id="33" name="Text 29"/>
          <p:cNvSpPr/>
          <p:nvPr/>
        </p:nvSpPr>
        <p:spPr>
          <a:xfrm>
            <a:off x="4800600" y="3579019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 print collateral, use the Classic Neutral palette with ample white space.</a:t>
            </a:r>
            <a:endParaRPr lang="en-US" sz="837" dirty="0"/>
          </a:p>
        </p:txBody>
      </p:sp>
      <p:sp>
        <p:nvSpPr>
          <p:cNvPr id="34" name="Shape 30"/>
          <p:cNvSpPr/>
          <p:nvPr/>
        </p:nvSpPr>
        <p:spPr>
          <a:xfrm>
            <a:off x="4714875" y="4093369"/>
            <a:ext cx="4000500" cy="721519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5" name="Text 31"/>
          <p:cNvSpPr/>
          <p:nvPr/>
        </p:nvSpPr>
        <p:spPr>
          <a:xfrm>
            <a:off x="4800600" y="4179094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Products</a:t>
            </a:r>
            <a:endParaRPr lang="en-US" sz="837" dirty="0"/>
          </a:p>
        </p:txBody>
      </p:sp>
      <p:sp>
        <p:nvSpPr>
          <p:cNvPr id="36" name="Text 32"/>
          <p:cNvSpPr/>
          <p:nvPr/>
        </p:nvSpPr>
        <p:spPr>
          <a:xfrm>
            <a:off x="4800600" y="4386263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 interfaces, use Fresh Contemporary for a modern healthcare appearance.</a:t>
            </a:r>
            <a:endParaRPr lang="en-US" sz="837" dirty="0"/>
          </a:p>
        </p:txBody>
      </p:sp>
      <p:sp>
        <p:nvSpPr>
          <p:cNvPr id="37" name="Shape 33"/>
          <p:cNvSpPr/>
          <p:nvPr/>
        </p:nvSpPr>
        <p:spPr>
          <a:xfrm>
            <a:off x="4714875" y="4900613"/>
            <a:ext cx="4000500" cy="721519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8" name="Text 34"/>
          <p:cNvSpPr/>
          <p:nvPr/>
        </p:nvSpPr>
        <p:spPr>
          <a:xfrm>
            <a:off x="4800600" y="4986338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b="1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Accessibility</a:t>
            </a:r>
            <a:endParaRPr lang="en-US" sz="837" dirty="0"/>
          </a:p>
        </p:txBody>
      </p:sp>
      <p:sp>
        <p:nvSpPr>
          <p:cNvPr id="39" name="Text 35"/>
          <p:cNvSpPr/>
          <p:nvPr/>
        </p:nvSpPr>
        <p:spPr>
          <a:xfrm>
            <a:off x="4800600" y="5193506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837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Ensure sufficient contrast between text and background colors (WCAG AA minimum).</a:t>
            </a:r>
            <a:endParaRPr lang="en-US" sz="837" dirty="0"/>
          </a:p>
        </p:txBody>
      </p:sp>
      <p:sp>
        <p:nvSpPr>
          <p:cNvPr id="40" name="Text 36"/>
          <p:cNvSpPr/>
          <p:nvPr/>
        </p:nvSpPr>
        <p:spPr>
          <a:xfrm>
            <a:off x="8600935" y="5843588"/>
            <a:ext cx="11444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732" dirty="0">
                <a:solidFill>
                  <a:srgbClr val="6666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</a:t>
            </a:r>
            <a:endParaRPr lang="en-US" sz="7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2025-09-01T19:26:55Z</dcterms:created>
  <dcterms:modified xsi:type="dcterms:W3CDTF">2025-09-01T19:26:55Z</dcterms:modified>
</cp:coreProperties>
</file>