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129" r:id="rId2"/>
    <p:sldMasterId id="2147484141" r:id="rId3"/>
  </p:sldMasterIdLst>
  <p:notesMasterIdLst>
    <p:notesMasterId r:id="rId8"/>
  </p:notesMasterIdLst>
  <p:handoutMasterIdLst>
    <p:handoutMasterId r:id="rId9"/>
  </p:handoutMasterIdLst>
  <p:sldIdLst>
    <p:sldId id="392" r:id="rId4"/>
    <p:sldId id="394" r:id="rId5"/>
    <p:sldId id="370" r:id="rId6"/>
    <p:sldId id="378" r:id="rId7"/>
  </p:sldIdLst>
  <p:sldSz cx="10058400" cy="7315200"/>
  <p:notesSz cx="9236075" cy="6950075"/>
  <p:custShowLst>
    <p:custShow name="Custom Show 1" id="0">
      <p:sldLst/>
    </p:custShow>
  </p:custShowLst>
  <p:defaultTextStyle>
    <a:defPPr>
      <a:defRPr lang="en-US"/>
    </a:defPPr>
    <a:lvl1pPr marL="0" algn="l" defTabSz="992764" rtl="0" eaLnBrk="1" latinLnBrk="0" hangingPunct="1">
      <a:defRPr sz="1954" kern="1200">
        <a:solidFill>
          <a:schemeClr val="tx1"/>
        </a:solidFill>
        <a:latin typeface="+mn-lt"/>
        <a:ea typeface="+mn-ea"/>
        <a:cs typeface="+mn-cs"/>
      </a:defRPr>
    </a:lvl1pPr>
    <a:lvl2pPr marL="496382" algn="l" defTabSz="992764" rtl="0" eaLnBrk="1" latinLnBrk="0" hangingPunct="1">
      <a:defRPr sz="1954" kern="1200">
        <a:solidFill>
          <a:schemeClr val="tx1"/>
        </a:solidFill>
        <a:latin typeface="+mn-lt"/>
        <a:ea typeface="+mn-ea"/>
        <a:cs typeface="+mn-cs"/>
      </a:defRPr>
    </a:lvl2pPr>
    <a:lvl3pPr marL="992764" algn="l" defTabSz="992764" rtl="0" eaLnBrk="1" latinLnBrk="0" hangingPunct="1">
      <a:defRPr sz="1954" kern="1200">
        <a:solidFill>
          <a:schemeClr val="tx1"/>
        </a:solidFill>
        <a:latin typeface="+mn-lt"/>
        <a:ea typeface="+mn-ea"/>
        <a:cs typeface="+mn-cs"/>
      </a:defRPr>
    </a:lvl3pPr>
    <a:lvl4pPr marL="1489146" algn="l" defTabSz="992764" rtl="0" eaLnBrk="1" latinLnBrk="0" hangingPunct="1">
      <a:defRPr sz="1954" kern="1200">
        <a:solidFill>
          <a:schemeClr val="tx1"/>
        </a:solidFill>
        <a:latin typeface="+mn-lt"/>
        <a:ea typeface="+mn-ea"/>
        <a:cs typeface="+mn-cs"/>
      </a:defRPr>
    </a:lvl4pPr>
    <a:lvl5pPr marL="1985528" algn="l" defTabSz="992764" rtl="0" eaLnBrk="1" latinLnBrk="0" hangingPunct="1">
      <a:defRPr sz="1954" kern="1200">
        <a:solidFill>
          <a:schemeClr val="tx1"/>
        </a:solidFill>
        <a:latin typeface="+mn-lt"/>
        <a:ea typeface="+mn-ea"/>
        <a:cs typeface="+mn-cs"/>
      </a:defRPr>
    </a:lvl5pPr>
    <a:lvl6pPr marL="2481910" algn="l" defTabSz="992764" rtl="0" eaLnBrk="1" latinLnBrk="0" hangingPunct="1">
      <a:defRPr sz="1954" kern="1200">
        <a:solidFill>
          <a:schemeClr val="tx1"/>
        </a:solidFill>
        <a:latin typeface="+mn-lt"/>
        <a:ea typeface="+mn-ea"/>
        <a:cs typeface="+mn-cs"/>
      </a:defRPr>
    </a:lvl6pPr>
    <a:lvl7pPr marL="2978292" algn="l" defTabSz="992764" rtl="0" eaLnBrk="1" latinLnBrk="0" hangingPunct="1">
      <a:defRPr sz="1954" kern="1200">
        <a:solidFill>
          <a:schemeClr val="tx1"/>
        </a:solidFill>
        <a:latin typeface="+mn-lt"/>
        <a:ea typeface="+mn-ea"/>
        <a:cs typeface="+mn-cs"/>
      </a:defRPr>
    </a:lvl7pPr>
    <a:lvl8pPr marL="3474674" algn="l" defTabSz="992764" rtl="0" eaLnBrk="1" latinLnBrk="0" hangingPunct="1">
      <a:defRPr sz="1954" kern="1200">
        <a:solidFill>
          <a:schemeClr val="tx1"/>
        </a:solidFill>
        <a:latin typeface="+mn-lt"/>
        <a:ea typeface="+mn-ea"/>
        <a:cs typeface="+mn-cs"/>
      </a:defRPr>
    </a:lvl8pPr>
    <a:lvl9pPr marL="3971056" algn="l" defTabSz="992764" rtl="0" eaLnBrk="1" latinLnBrk="0" hangingPunct="1">
      <a:defRPr sz="1954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04" userDrawn="1">
          <p15:clr>
            <a:srgbClr val="A4A3A4"/>
          </p15:clr>
        </p15:guide>
        <p15:guide id="2" pos="316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90" userDrawn="1">
          <p15:clr>
            <a:srgbClr val="A4A3A4"/>
          </p15:clr>
        </p15:guide>
        <p15:guide id="2" pos="2911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aren T. Leary" initials="KTL" lastIdx="1" clrIdx="0">
    <p:extLst>
      <p:ext uri="{19B8F6BF-5375-455C-9EA6-DF929625EA0E}">
        <p15:presenceInfo xmlns:p15="http://schemas.microsoft.com/office/powerpoint/2012/main" userId="S-1-5-21-4065666924-974512475-3120036001-1127" providerId="AD"/>
      </p:ext>
    </p:extLst>
  </p:cmAuthor>
  <p:cmAuthor id="2" name="Karen T. Leary" initials="KTL [2]" lastIdx="2" clrIdx="1">
    <p:extLst>
      <p:ext uri="{19B8F6BF-5375-455C-9EA6-DF929625EA0E}">
        <p15:presenceInfo xmlns:p15="http://schemas.microsoft.com/office/powerpoint/2012/main" userId="S::KarenT@LTCREIT.COM::de0d7aa2-e8c9-4b77-8e3f-41574aa6baf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  <a:srgbClr val="5A7BBA"/>
    <a:srgbClr val="5D9BC4"/>
    <a:srgbClr val="74C6EB"/>
    <a:srgbClr val="0A5DB0"/>
    <a:srgbClr val="FFCC00"/>
    <a:srgbClr val="233E73"/>
    <a:srgbClr val="254075"/>
    <a:srgbClr val="D2D8E2"/>
    <a:srgbClr val="608DC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019" autoAdjust="0"/>
    <p:restoredTop sz="91889" autoAdjust="0"/>
  </p:normalViewPr>
  <p:slideViewPr>
    <p:cSldViewPr>
      <p:cViewPr varScale="1">
        <p:scale>
          <a:sx n="97" d="100"/>
          <a:sy n="97" d="100"/>
        </p:scale>
        <p:origin x="588" y="102"/>
      </p:cViewPr>
      <p:guideLst>
        <p:guide orient="horz" pos="2304"/>
        <p:guide pos="3168"/>
      </p:guideLst>
    </p:cSldViewPr>
  </p:slideViewPr>
  <p:outlineViewPr>
    <p:cViewPr>
      <p:scale>
        <a:sx n="33" d="100"/>
        <a:sy n="33" d="100"/>
      </p:scale>
      <p:origin x="0" y="15485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18" d="100"/>
        <a:sy n="118" d="100"/>
      </p:scale>
      <p:origin x="0" y="0"/>
    </p:cViewPr>
  </p:sorterViewPr>
  <p:notesViewPr>
    <p:cSldViewPr>
      <p:cViewPr varScale="1">
        <p:scale>
          <a:sx n="88" d="100"/>
          <a:sy n="88" d="100"/>
        </p:scale>
        <p:origin x="1992" y="53"/>
      </p:cViewPr>
      <p:guideLst>
        <p:guide orient="horz" pos="2190"/>
        <p:guide pos="291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heme" Target="theme/theme1.xml"/><Relationship Id="rId3" Type="http://schemas.openxmlformats.org/officeDocument/2006/relationships/slideMaster" Target="slideMasters/slideMaster2.xml"/><Relationship Id="rId7" Type="http://schemas.openxmlformats.org/officeDocument/2006/relationships/slide" Target="slides/slide4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presProps" Target="presProps.xml"/><Relationship Id="rId5" Type="http://schemas.openxmlformats.org/officeDocument/2006/relationships/slide" Target="slides/slide2.xml"/><Relationship Id="rId10" Type="http://schemas.openxmlformats.org/officeDocument/2006/relationships/commentAuthors" Target="commentAuthors.xml"/><Relationship Id="rId4" Type="http://schemas.openxmlformats.org/officeDocument/2006/relationships/slide" Target="slides/slide1.xml"/><Relationship Id="rId9" Type="http://schemas.openxmlformats.org/officeDocument/2006/relationships/handoutMaster" Target="handoutMasters/handoutMaster1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017051722096416E-2"/>
          <c:y val="4.4534163714957213E-2"/>
          <c:w val="0.92112995108565976"/>
          <c:h val="0.82393298138869009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85+</c:v>
                </c:pt>
              </c:strCache>
            </c:strRef>
          </c:tx>
          <c:spPr>
            <a:ln w="28575" cap="rnd">
              <a:solidFill>
                <a:schemeClr val="accent3">
                  <a:lumMod val="75000"/>
                  <a:alpha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Sheet1!$A$2:$A$10</c:f>
              <c:numCache>
                <c:formatCode>General</c:formatCode>
                <c:ptCount val="9"/>
                <c:pt idx="0">
                  <c:v>2022</c:v>
                </c:pt>
                <c:pt idx="1">
                  <c:v>2025</c:v>
                </c:pt>
                <c:pt idx="2">
                  <c:v>2030</c:v>
                </c:pt>
                <c:pt idx="3">
                  <c:v>2035</c:v>
                </c:pt>
                <c:pt idx="4">
                  <c:v>2040</c:v>
                </c:pt>
                <c:pt idx="5">
                  <c:v>2045</c:v>
                </c:pt>
                <c:pt idx="6">
                  <c:v>2050</c:v>
                </c:pt>
                <c:pt idx="7">
                  <c:v>2055</c:v>
                </c:pt>
                <c:pt idx="8">
                  <c:v>2060</c:v>
                </c:pt>
              </c:numCache>
            </c:numRef>
          </c:cat>
          <c:val>
            <c:numRef>
              <c:f>Sheet1!$B$2:$B$10</c:f>
              <c:numCache>
                <c:formatCode>#,##0_);[Red]\(#,##0\)</c:formatCode>
                <c:ptCount val="9"/>
                <c:pt idx="0">
                  <c:v>6486</c:v>
                </c:pt>
                <c:pt idx="1">
                  <c:v>7048</c:v>
                </c:pt>
                <c:pt idx="2">
                  <c:v>8560</c:v>
                </c:pt>
                <c:pt idx="3">
                  <c:v>11180</c:v>
                </c:pt>
                <c:pt idx="4">
                  <c:v>13676</c:v>
                </c:pt>
                <c:pt idx="5">
                  <c:v>15951</c:v>
                </c:pt>
                <c:pt idx="6">
                  <c:v>17376</c:v>
                </c:pt>
                <c:pt idx="7">
                  <c:v>17590</c:v>
                </c:pt>
                <c:pt idx="8">
                  <c:v>17527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E0E-41C7-8E77-D75172EA7A9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80+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Sheet1!$A$2:$A$10</c:f>
              <c:numCache>
                <c:formatCode>General</c:formatCode>
                <c:ptCount val="9"/>
                <c:pt idx="0">
                  <c:v>2022</c:v>
                </c:pt>
                <c:pt idx="1">
                  <c:v>2025</c:v>
                </c:pt>
                <c:pt idx="2">
                  <c:v>2030</c:v>
                </c:pt>
                <c:pt idx="3">
                  <c:v>2035</c:v>
                </c:pt>
                <c:pt idx="4">
                  <c:v>2040</c:v>
                </c:pt>
                <c:pt idx="5">
                  <c:v>2045</c:v>
                </c:pt>
                <c:pt idx="6">
                  <c:v>2050</c:v>
                </c:pt>
                <c:pt idx="7">
                  <c:v>2055</c:v>
                </c:pt>
                <c:pt idx="8">
                  <c:v>2060</c:v>
                </c:pt>
              </c:numCache>
            </c:numRef>
          </c:cat>
          <c:val>
            <c:numRef>
              <c:f>Sheet1!$C$2:$C$10</c:f>
              <c:numCache>
                <c:formatCode>#,##0_);[Red]\(#,##0\)</c:formatCode>
                <c:ptCount val="9"/>
                <c:pt idx="0">
                  <c:v>13146</c:v>
                </c:pt>
                <c:pt idx="1">
                  <c:v>14746</c:v>
                </c:pt>
                <c:pt idx="2">
                  <c:v>18794</c:v>
                </c:pt>
                <c:pt idx="3">
                  <c:v>22906</c:v>
                </c:pt>
                <c:pt idx="4">
                  <c:v>26790</c:v>
                </c:pt>
                <c:pt idx="5">
                  <c:v>29425</c:v>
                </c:pt>
                <c:pt idx="6">
                  <c:v>30119</c:v>
                </c:pt>
                <c:pt idx="7">
                  <c:v>30100</c:v>
                </c:pt>
                <c:pt idx="8">
                  <c:v>30515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E0E-41C7-8E77-D75172EA7A9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75+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Sheet1!$A$2:$A$10</c:f>
              <c:numCache>
                <c:formatCode>General</c:formatCode>
                <c:ptCount val="9"/>
                <c:pt idx="0">
                  <c:v>2022</c:v>
                </c:pt>
                <c:pt idx="1">
                  <c:v>2025</c:v>
                </c:pt>
                <c:pt idx="2">
                  <c:v>2030</c:v>
                </c:pt>
                <c:pt idx="3">
                  <c:v>2035</c:v>
                </c:pt>
                <c:pt idx="4">
                  <c:v>2040</c:v>
                </c:pt>
                <c:pt idx="5">
                  <c:v>2045</c:v>
                </c:pt>
                <c:pt idx="6">
                  <c:v>2050</c:v>
                </c:pt>
                <c:pt idx="7">
                  <c:v>2055</c:v>
                </c:pt>
                <c:pt idx="8">
                  <c:v>2060</c:v>
                </c:pt>
              </c:numCache>
            </c:numRef>
          </c:cat>
          <c:val>
            <c:numRef>
              <c:f>Sheet1!$D$2:$D$10</c:f>
              <c:numCache>
                <c:formatCode>#,##0_);[Red]\(#,##0\)</c:formatCode>
                <c:ptCount val="9"/>
                <c:pt idx="0">
                  <c:v>24007</c:v>
                </c:pt>
                <c:pt idx="1">
                  <c:v>27385</c:v>
                </c:pt>
                <c:pt idx="2">
                  <c:v>33195</c:v>
                </c:pt>
                <c:pt idx="3">
                  <c:v>38921</c:v>
                </c:pt>
                <c:pt idx="4">
                  <c:v>43153</c:v>
                </c:pt>
                <c:pt idx="5">
                  <c:v>44789</c:v>
                </c:pt>
                <c:pt idx="6">
                  <c:v>45133</c:v>
                </c:pt>
                <c:pt idx="7">
                  <c:v>45563</c:v>
                </c:pt>
                <c:pt idx="8">
                  <c:v>47397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E0E-41C7-8E77-D75172EA7A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80402496"/>
        <c:axId val="1780402976"/>
      </c:lineChart>
      <c:catAx>
        <c:axId val="1780402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  <a:ea typeface="+mn-ea"/>
                <a:cs typeface="+mn-cs"/>
              </a:defRPr>
            </a:pPr>
            <a:endParaRPr lang="en-US"/>
          </a:p>
        </c:txPr>
        <c:crossAx val="1780402976"/>
        <c:crosses val="autoZero"/>
        <c:auto val="1"/>
        <c:lblAlgn val="ctr"/>
        <c:lblOffset val="100"/>
        <c:noMultiLvlLbl val="0"/>
      </c:catAx>
      <c:valAx>
        <c:axId val="1780402976"/>
        <c:scaling>
          <c:orientation val="minMax"/>
          <c:max val="60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_);[Red]\(0\)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  <a:ea typeface="+mn-ea"/>
                <a:cs typeface="+mn-cs"/>
              </a:defRPr>
            </a:pPr>
            <a:endParaRPr lang="en-US"/>
          </a:p>
        </c:txPr>
        <c:crossAx val="1780402496"/>
        <c:crosses val="autoZero"/>
        <c:crossBetween val="between"/>
        <c:dispUnits>
          <c:builtInUnit val="thousands"/>
        </c:dispUnits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9527078481387009"/>
          <c:y val="5.9768900789310915E-2"/>
          <c:w val="0.68614968023363265"/>
          <c:h val="5.481701861130994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ptos" panose="020B0004020202020204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50"/>
      <c:rotY val="90"/>
      <c:rAngAx val="0"/>
      <c:perspective val="1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689102055124192"/>
          <c:y val="3.9715999713225071E-2"/>
          <c:w val="0.64817103219240457"/>
          <c:h val="0.96028396282248429"/>
        </c:manualLayout>
      </c:layout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rgbClr val="FF0000"/>
            </a:solidFill>
          </c:spPr>
          <c:dPt>
            <c:idx val="0"/>
            <c:bubble3D val="0"/>
            <c:spPr>
              <a:solidFill>
                <a:srgbClr val="002F86"/>
              </a:solidFill>
            </c:spPr>
            <c:extLst>
              <c:ext xmlns:c16="http://schemas.microsoft.com/office/drawing/2014/chart" uri="{C3380CC4-5D6E-409C-BE32-E72D297353CC}">
                <c16:uniqueId val="{00000001-A991-4099-8052-BB4BA6F65B26}"/>
              </c:ext>
            </c:extLst>
          </c:dPt>
          <c:dPt>
            <c:idx val="1"/>
            <c:bubble3D val="0"/>
            <c:spPr>
              <a:solidFill>
                <a:srgbClr val="6CAAE4"/>
              </a:solidFill>
            </c:spPr>
            <c:extLst>
              <c:ext xmlns:c16="http://schemas.microsoft.com/office/drawing/2014/chart" uri="{C3380CC4-5D6E-409C-BE32-E72D297353CC}">
                <c16:uniqueId val="{00000003-A991-4099-8052-BB4BA6F65B26}"/>
              </c:ext>
            </c:extLst>
          </c:dPt>
          <c:dPt>
            <c:idx val="2"/>
            <c:bubble3D val="0"/>
            <c:spPr>
              <a:solidFill>
                <a:schemeClr val="tx2">
                  <a:lumMod val="20000"/>
                  <a:lumOff val="8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5-A991-4099-8052-BB4BA6F65B26}"/>
              </c:ext>
            </c:extLst>
          </c:dPt>
          <c:dPt>
            <c:idx val="3"/>
            <c:bubble3D val="0"/>
            <c:spPr>
              <a:solidFill>
                <a:schemeClr val="tx2">
                  <a:lumMod val="40000"/>
                  <a:lumOff val="6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7-A991-4099-8052-BB4BA6F65B26}"/>
              </c:ext>
            </c:extLst>
          </c:dPt>
          <c:dLbls>
            <c:dLbl>
              <c:idx val="0"/>
              <c:layout>
                <c:manualLayout>
                  <c:x val="0.10522718070258304"/>
                  <c:y val="-0.1835343447003014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noAutofit/>
                </a:bodyPr>
                <a:lstStyle/>
                <a:p>
                  <a:pPr algn="ctr">
                    <a:defRPr sz="1200">
                      <a:solidFill>
                        <a:schemeClr val="bg1"/>
                      </a:solidFill>
                      <a:latin typeface="+mj-lt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43339024940646181"/>
                      <c:h val="0.29030700745707921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A991-4099-8052-BB4BA6F65B26}"/>
                </c:ext>
              </c:extLst>
            </c:dLbl>
            <c:dLbl>
              <c:idx val="1"/>
              <c:layout>
                <c:manualLayout>
                  <c:x val="-8.2717293926483998E-2"/>
                  <c:y val="0.1227129604772707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noAutofit/>
                </a:bodyPr>
                <a:lstStyle/>
                <a:p>
                  <a:pPr algn="ctr">
                    <a:defRPr sz="1200">
                      <a:solidFill>
                        <a:schemeClr val="bg1"/>
                      </a:solidFill>
                      <a:latin typeface="+mj-lt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41061210262199055"/>
                      <c:h val="0.29890420320796857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A991-4099-8052-BB4BA6F65B26}"/>
                </c:ext>
              </c:extLst>
            </c:dLbl>
            <c:dLbl>
              <c:idx val="2"/>
              <c:layout>
                <c:manualLayout>
                  <c:x val="3.9139838022722723E-2"/>
                  <c:y val="-8.7855081828618464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noAutofit/>
                </a:bodyPr>
                <a:lstStyle/>
                <a:p>
                  <a:pPr algn="ctr">
                    <a:defRPr sz="1200">
                      <a:solidFill>
                        <a:schemeClr val="tx1"/>
                      </a:solidFill>
                      <a:latin typeface="+mj-lt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12390406556323316"/>
                      <c:h val="0.2049530676975338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A991-4099-8052-BB4BA6F65B26}"/>
                </c:ext>
              </c:extLst>
            </c:dLbl>
            <c:dLbl>
              <c:idx val="3"/>
              <c:layout>
                <c:manualLayout>
                  <c:x val="2.5103413243419036E-2"/>
                  <c:y val="4.845674143575563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noAutofit/>
                </a:bodyPr>
                <a:lstStyle/>
                <a:p>
                  <a:pPr algn="ctr">
                    <a:defRPr sz="1200">
                      <a:solidFill>
                        <a:schemeClr val="tx1"/>
                      </a:solidFill>
                      <a:latin typeface="+mj-lt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12234881354116448"/>
                      <c:h val="0.2128984516065304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A991-4099-8052-BB4BA6F65B2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sz="1200">
                    <a:solidFill>
                      <a:schemeClr val="bg1"/>
                    </a:solidFill>
                    <a:latin typeface="+mj-lt"/>
                  </a:defRPr>
                </a:pPr>
                <a:endParaRPr lang="en-US"/>
              </a:p>
            </c:txPr>
            <c:dLblPos val="bestFit"/>
            <c:showLegendKey val="0"/>
            <c:showVal val="1"/>
            <c:showCatName val="1"/>
            <c:showSerName val="0"/>
            <c:showPercent val="0"/>
            <c:showBubbleSize val="0"/>
            <c:separator>
</c:separator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Seniors Housing</c:v>
                </c:pt>
                <c:pt idx="1">
                  <c:v>Skilled Nursing</c:v>
                </c:pt>
                <c:pt idx="2">
                  <c:v>Other</c:v>
                </c:pt>
              </c:strCache>
            </c:strRef>
          </c:cat>
          <c:val>
            <c:numRef>
              <c:f>Sheet1!$B$2:$B$4</c:f>
              <c:numCache>
                <c:formatCode>0.0%</c:formatCode>
                <c:ptCount val="3"/>
                <c:pt idx="0">
                  <c:v>0.54</c:v>
                </c:pt>
                <c:pt idx="1">
                  <c:v>0.45400000000000001</c:v>
                </c:pt>
                <c:pt idx="2">
                  <c:v>6.0000000000000001E-3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A991-4099-8052-BB4BA6F65B26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zero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01D03F5-AB02-4F35-9528-8DB67D9E1B4D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EA39D8F-68F1-4F79-9B8E-A262AFAB0F0A}">
      <dgm:prSet custT="1"/>
      <dgm:spPr/>
      <dgm:t>
        <a:bodyPr/>
        <a:lstStyle/>
        <a:p>
          <a:r>
            <a:rPr lang="en-US" sz="2400"/>
            <a:t>LAUNCHED SHOP</a:t>
          </a:r>
        </a:p>
        <a:p>
          <a:r>
            <a:rPr lang="en-US" sz="1600"/>
            <a:t>Q2 ’25</a:t>
          </a:r>
          <a:endParaRPr lang="en-US" sz="1600" dirty="0"/>
        </a:p>
      </dgm:t>
    </dgm:pt>
    <dgm:pt modelId="{EB47AA02-F648-4E6F-BAA3-9A1778AE75E5}" type="parTrans" cxnId="{D811F7E2-F34E-45EB-8320-FA36FCF36474}">
      <dgm:prSet/>
      <dgm:spPr/>
      <dgm:t>
        <a:bodyPr/>
        <a:lstStyle/>
        <a:p>
          <a:endParaRPr lang="en-US"/>
        </a:p>
      </dgm:t>
    </dgm:pt>
    <dgm:pt modelId="{9F082794-8BCB-4216-9629-BF1673A5ACF4}" type="sibTrans" cxnId="{D811F7E2-F34E-45EB-8320-FA36FCF36474}">
      <dgm:prSet/>
      <dgm:spPr/>
      <dgm:t>
        <a:bodyPr/>
        <a:lstStyle/>
        <a:p>
          <a:endParaRPr lang="en-US"/>
        </a:p>
      </dgm:t>
    </dgm:pt>
    <dgm:pt modelId="{A719F483-B49E-45FC-9978-A5BA2626D628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600"/>
            <a:t>$270 million</a:t>
          </a:r>
          <a:endParaRPr lang="en-US" sz="1600" dirty="0"/>
        </a:p>
      </dgm:t>
    </dgm:pt>
    <dgm:pt modelId="{62383923-F88B-4CC5-95E7-F75151814DDB}" type="parTrans" cxnId="{DC92C9BC-92EC-407D-8061-E9A2140F8418}">
      <dgm:prSet/>
      <dgm:spPr/>
      <dgm:t>
        <a:bodyPr/>
        <a:lstStyle/>
        <a:p>
          <a:endParaRPr lang="en-US"/>
        </a:p>
      </dgm:t>
    </dgm:pt>
    <dgm:pt modelId="{2829141B-C469-400D-A633-A38C3C06B46D}" type="sibTrans" cxnId="{DC92C9BC-92EC-407D-8061-E9A2140F8418}">
      <dgm:prSet/>
      <dgm:spPr/>
      <dgm:t>
        <a:bodyPr/>
        <a:lstStyle/>
        <a:p>
          <a:endParaRPr lang="en-US"/>
        </a:p>
      </dgm:t>
    </dgm:pt>
    <dgm:pt modelId="{ECC2E692-1348-43C4-90AA-536A37FAFBC5}">
      <dgm:prSet custT="1"/>
      <dgm:spPr/>
      <dgm:t>
        <a:bodyPr/>
        <a:lstStyle/>
        <a:p>
          <a:endParaRPr lang="en-US" sz="2400"/>
        </a:p>
        <a:p>
          <a:r>
            <a:rPr lang="en-US" sz="2400"/>
            <a:t>PIPELINE</a:t>
          </a:r>
        </a:p>
        <a:p>
          <a:r>
            <a:rPr lang="en-US" sz="1600"/>
            <a:t>Q4 ‘25</a:t>
          </a:r>
        </a:p>
        <a:p>
          <a:endParaRPr lang="en-US" sz="2400" dirty="0"/>
        </a:p>
      </dgm:t>
    </dgm:pt>
    <dgm:pt modelId="{6F0E7C0B-3E95-481F-94A2-0954DE1D9CFC}" type="parTrans" cxnId="{7DFA6394-4145-4F84-A679-72F878C3BFA0}">
      <dgm:prSet/>
      <dgm:spPr/>
      <dgm:t>
        <a:bodyPr/>
        <a:lstStyle/>
        <a:p>
          <a:endParaRPr lang="en-US"/>
        </a:p>
      </dgm:t>
    </dgm:pt>
    <dgm:pt modelId="{6B755026-E04B-4287-9C0A-C6D4DFABB57F}" type="sibTrans" cxnId="{7DFA6394-4145-4F84-A679-72F878C3BFA0}">
      <dgm:prSet/>
      <dgm:spPr/>
      <dgm:t>
        <a:bodyPr/>
        <a:lstStyle/>
        <a:p>
          <a:endParaRPr lang="en-US"/>
        </a:p>
      </dgm:t>
    </dgm:pt>
    <dgm:pt modelId="{1872FD74-861B-4246-9AD3-9AE221127EC4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600"/>
            <a:t>Expect to close an additional $90 million in SHOP acquisitions by the end of 2025</a:t>
          </a:r>
          <a:endParaRPr lang="en-US" sz="1600" dirty="0"/>
        </a:p>
      </dgm:t>
    </dgm:pt>
    <dgm:pt modelId="{36A80C4F-872F-46E9-9E8F-72A35065F685}" type="parTrans" cxnId="{B1CC02EC-A95A-4125-9288-6DC41CFB5554}">
      <dgm:prSet/>
      <dgm:spPr/>
      <dgm:t>
        <a:bodyPr/>
        <a:lstStyle/>
        <a:p>
          <a:endParaRPr lang="en-US"/>
        </a:p>
      </dgm:t>
    </dgm:pt>
    <dgm:pt modelId="{A20E2F40-971E-452A-A5B0-241252B1754A}" type="sibTrans" cxnId="{B1CC02EC-A95A-4125-9288-6DC41CFB5554}">
      <dgm:prSet/>
      <dgm:spPr/>
      <dgm:t>
        <a:bodyPr/>
        <a:lstStyle/>
        <a:p>
          <a:endParaRPr lang="en-US"/>
        </a:p>
      </dgm:t>
    </dgm:pt>
    <dgm:pt modelId="{23D1B3AD-8EB5-477D-AE94-87365697B452}">
      <dgm:prSet custT="1"/>
      <dgm:spPr/>
      <dgm:t>
        <a:bodyPr/>
        <a:lstStyle/>
        <a:p>
          <a:r>
            <a:rPr lang="en-US" sz="2400"/>
            <a:t>ACQUISITIONS</a:t>
          </a:r>
        </a:p>
        <a:p>
          <a:r>
            <a:rPr lang="en-US" sz="1600"/>
            <a:t>Q2 – Q3  ‘25</a:t>
          </a:r>
          <a:endParaRPr lang="en-US" sz="1600" dirty="0"/>
        </a:p>
      </dgm:t>
    </dgm:pt>
    <dgm:pt modelId="{78D0CC12-131E-49BA-837C-6BD03907E683}" type="parTrans" cxnId="{35D80A5B-8825-48C3-9DD4-ADF429C50D40}">
      <dgm:prSet/>
      <dgm:spPr/>
      <dgm:t>
        <a:bodyPr/>
        <a:lstStyle/>
        <a:p>
          <a:endParaRPr lang="en-US"/>
        </a:p>
      </dgm:t>
    </dgm:pt>
    <dgm:pt modelId="{61D77F38-7209-4C12-9089-03CC23A3C4A6}" type="sibTrans" cxnId="{35D80A5B-8825-48C3-9DD4-ADF429C50D40}">
      <dgm:prSet/>
      <dgm:spPr/>
      <dgm:t>
        <a:bodyPr/>
        <a:lstStyle/>
        <a:p>
          <a:endParaRPr lang="en-US"/>
        </a:p>
      </dgm:t>
    </dgm:pt>
    <dgm:pt modelId="{4EF3B364-D1C7-4D57-B6CA-F36FBFFCC874}">
      <dgm:prSet custT="1"/>
      <dgm:spPr/>
      <dgm:t>
        <a:bodyPr/>
        <a:lstStyle/>
        <a:p>
          <a:r>
            <a:rPr lang="en-US" sz="1600"/>
            <a:t>Cooperative Conversions (Anthem and New Perspective)</a:t>
          </a:r>
          <a:endParaRPr lang="en-US" sz="1600" dirty="0"/>
        </a:p>
      </dgm:t>
    </dgm:pt>
    <dgm:pt modelId="{BB01B559-BD38-40AB-A641-AD4D99726454}" type="parTrans" cxnId="{26A64C7A-46A4-45FE-AE0C-853BCA97EA7D}">
      <dgm:prSet/>
      <dgm:spPr/>
      <dgm:t>
        <a:bodyPr/>
        <a:lstStyle/>
        <a:p>
          <a:endParaRPr lang="en-US"/>
        </a:p>
      </dgm:t>
    </dgm:pt>
    <dgm:pt modelId="{12A1E968-A87E-4666-AB30-BB6E5703D98C}" type="sibTrans" cxnId="{26A64C7A-46A4-45FE-AE0C-853BCA97EA7D}">
      <dgm:prSet/>
      <dgm:spPr/>
      <dgm:t>
        <a:bodyPr/>
        <a:lstStyle/>
        <a:p>
          <a:endParaRPr lang="en-US"/>
        </a:p>
      </dgm:t>
    </dgm:pt>
    <dgm:pt modelId="{C59709D2-5D06-4F46-AA90-C9E1F85F4634}">
      <dgm:prSet custT="1"/>
      <dgm:spPr/>
      <dgm:t>
        <a:bodyPr/>
        <a:lstStyle/>
        <a:p>
          <a:r>
            <a:rPr lang="en-US" sz="1600"/>
            <a:t>2 Operators</a:t>
          </a:r>
        </a:p>
      </dgm:t>
    </dgm:pt>
    <dgm:pt modelId="{40540A88-719B-4026-96F5-AA234B6B381C}" type="parTrans" cxnId="{40421B7F-7E85-4C43-BD36-E61E385171C2}">
      <dgm:prSet/>
      <dgm:spPr/>
      <dgm:t>
        <a:bodyPr/>
        <a:lstStyle/>
        <a:p>
          <a:endParaRPr lang="en-US"/>
        </a:p>
      </dgm:t>
    </dgm:pt>
    <dgm:pt modelId="{631D02CB-F814-404B-A7C4-5E76E5932675}" type="sibTrans" cxnId="{40421B7F-7E85-4C43-BD36-E61E385171C2}">
      <dgm:prSet/>
      <dgm:spPr/>
      <dgm:t>
        <a:bodyPr/>
        <a:lstStyle/>
        <a:p>
          <a:endParaRPr lang="en-US"/>
        </a:p>
      </dgm:t>
    </dgm:pt>
    <dgm:pt modelId="{C792A13E-7947-410E-95C0-E3EB5C24A32D}">
      <dgm:prSet custT="1"/>
      <dgm:spPr/>
      <dgm:t>
        <a:bodyPr/>
        <a:lstStyle/>
        <a:p>
          <a:r>
            <a:rPr lang="en-US" sz="1600"/>
            <a:t>832 Units</a:t>
          </a:r>
          <a:endParaRPr lang="en-US" sz="1600" dirty="0"/>
        </a:p>
      </dgm:t>
    </dgm:pt>
    <dgm:pt modelId="{DAC1CC55-475B-46DD-A653-BD93EC4451D9}" type="parTrans" cxnId="{F7F5D559-08AB-4378-A602-8CA94111CE1E}">
      <dgm:prSet/>
      <dgm:spPr/>
      <dgm:t>
        <a:bodyPr/>
        <a:lstStyle/>
        <a:p>
          <a:endParaRPr lang="en-US"/>
        </a:p>
      </dgm:t>
    </dgm:pt>
    <dgm:pt modelId="{E835BE58-0540-470C-9D67-B2BBE1391CED}" type="sibTrans" cxnId="{F7F5D559-08AB-4378-A602-8CA94111CE1E}">
      <dgm:prSet/>
      <dgm:spPr/>
      <dgm:t>
        <a:bodyPr/>
        <a:lstStyle/>
        <a:p>
          <a:endParaRPr lang="en-US"/>
        </a:p>
      </dgm:t>
    </dgm:pt>
    <dgm:pt modelId="{83499D9E-CBBB-4278-BC76-21577DF4EDBE}">
      <dgm:prSet custT="1"/>
      <dgm:spPr/>
      <dgm:t>
        <a:bodyPr/>
        <a:lstStyle/>
        <a:p>
          <a:r>
            <a:rPr lang="en-US" sz="1600"/>
            <a:t>13 Properties</a:t>
          </a:r>
          <a:endParaRPr lang="en-US" sz="1600" dirty="0"/>
        </a:p>
      </dgm:t>
    </dgm:pt>
    <dgm:pt modelId="{E0158D61-2D28-4AE0-8E0C-A7BBFD86434B}" type="parTrans" cxnId="{A60EE3F4-C3BD-4ABD-BEBC-303519E45051}">
      <dgm:prSet/>
      <dgm:spPr/>
      <dgm:t>
        <a:bodyPr/>
        <a:lstStyle/>
        <a:p>
          <a:endParaRPr lang="en-US"/>
        </a:p>
      </dgm:t>
    </dgm:pt>
    <dgm:pt modelId="{89EFC4B9-9847-46E7-ACC2-8C2CD8036760}" type="sibTrans" cxnId="{A60EE3F4-C3BD-4ABD-BEBC-303519E45051}">
      <dgm:prSet/>
      <dgm:spPr/>
      <dgm:t>
        <a:bodyPr/>
        <a:lstStyle/>
        <a:p>
          <a:endParaRPr lang="en-US"/>
        </a:p>
      </dgm:t>
    </dgm:pt>
    <dgm:pt modelId="{E295E47D-CEF8-44D9-A876-1F8E014CBC17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600"/>
            <a:t>8 properties</a:t>
          </a:r>
          <a:endParaRPr lang="en-US" sz="1600" dirty="0"/>
        </a:p>
      </dgm:t>
    </dgm:pt>
    <dgm:pt modelId="{3D589CD8-75A2-4BA8-8F65-D03C01F83D5D}" type="parTrans" cxnId="{7F30DD7D-2B41-4785-8969-F06DDA8A69CB}">
      <dgm:prSet/>
      <dgm:spPr/>
      <dgm:t>
        <a:bodyPr/>
        <a:lstStyle/>
        <a:p>
          <a:endParaRPr lang="en-US"/>
        </a:p>
      </dgm:t>
    </dgm:pt>
    <dgm:pt modelId="{E2E0A031-B685-4836-A854-F22B27097F28}" type="sibTrans" cxnId="{7F30DD7D-2B41-4785-8969-F06DDA8A69CB}">
      <dgm:prSet/>
      <dgm:spPr/>
      <dgm:t>
        <a:bodyPr/>
        <a:lstStyle/>
        <a:p>
          <a:endParaRPr lang="en-US"/>
        </a:p>
      </dgm:t>
    </dgm:pt>
    <dgm:pt modelId="{884E95EE-A611-42B3-BABD-50FDA6CA6F5C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600"/>
            <a:t>3 operators new to LTC (Charter, Discovery, Lifespark)  </a:t>
          </a:r>
          <a:endParaRPr lang="en-US" sz="1600" dirty="0"/>
        </a:p>
      </dgm:t>
    </dgm:pt>
    <dgm:pt modelId="{22C78CCE-165A-47D9-B7EF-D464A49C769A}" type="parTrans" cxnId="{43C0BCF1-3B0E-41B4-9918-A7A7AFDC5438}">
      <dgm:prSet/>
      <dgm:spPr/>
      <dgm:t>
        <a:bodyPr/>
        <a:lstStyle/>
        <a:p>
          <a:endParaRPr lang="en-US"/>
        </a:p>
      </dgm:t>
    </dgm:pt>
    <dgm:pt modelId="{4CB8AD67-4C7B-43DC-B162-FB1D3852DB84}" type="sibTrans" cxnId="{43C0BCF1-3B0E-41B4-9918-A7A7AFDC5438}">
      <dgm:prSet/>
      <dgm:spPr/>
      <dgm:t>
        <a:bodyPr/>
        <a:lstStyle/>
        <a:p>
          <a:endParaRPr lang="en-US"/>
        </a:p>
      </dgm:t>
    </dgm:pt>
    <dgm:pt modelId="{77ECD966-47CF-4E19-9D88-E499E1760621}" type="pres">
      <dgm:prSet presAssocID="{E01D03F5-AB02-4F35-9528-8DB67D9E1B4D}" presName="Name0" presStyleCnt="0">
        <dgm:presLayoutVars>
          <dgm:dir/>
          <dgm:animLvl val="lvl"/>
          <dgm:resizeHandles val="exact"/>
        </dgm:presLayoutVars>
      </dgm:prSet>
      <dgm:spPr/>
    </dgm:pt>
    <dgm:pt modelId="{F98606E5-92D5-4095-B209-A11CC155F8FD}" type="pres">
      <dgm:prSet presAssocID="{DEA39D8F-68F1-4F79-9B8E-A262AFAB0F0A}" presName="composite" presStyleCnt="0"/>
      <dgm:spPr/>
    </dgm:pt>
    <dgm:pt modelId="{359F20F1-9A9D-412B-97D4-C87C1CA074BB}" type="pres">
      <dgm:prSet presAssocID="{DEA39D8F-68F1-4F79-9B8E-A262AFAB0F0A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1889C6E5-7F8C-4454-BF9F-33B265CF8F87}" type="pres">
      <dgm:prSet presAssocID="{DEA39D8F-68F1-4F79-9B8E-A262AFAB0F0A}" presName="desTx" presStyleLbl="alignAccFollowNode1" presStyleIdx="0" presStyleCnt="3">
        <dgm:presLayoutVars>
          <dgm:bulletEnabled val="1"/>
        </dgm:presLayoutVars>
      </dgm:prSet>
      <dgm:spPr/>
    </dgm:pt>
    <dgm:pt modelId="{8B0A36C8-C6DC-4E9F-9023-3646CAFEA618}" type="pres">
      <dgm:prSet presAssocID="{9F082794-8BCB-4216-9629-BF1673A5ACF4}" presName="space" presStyleCnt="0"/>
      <dgm:spPr/>
    </dgm:pt>
    <dgm:pt modelId="{3DC78B34-B6D6-407B-AF23-C9818078C67C}" type="pres">
      <dgm:prSet presAssocID="{23D1B3AD-8EB5-477D-AE94-87365697B452}" presName="composite" presStyleCnt="0"/>
      <dgm:spPr/>
    </dgm:pt>
    <dgm:pt modelId="{6EB9C2CB-F300-4422-8AC6-8956BD349F06}" type="pres">
      <dgm:prSet presAssocID="{23D1B3AD-8EB5-477D-AE94-87365697B452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41FA2130-D934-42A4-884D-F33BD170A721}" type="pres">
      <dgm:prSet presAssocID="{23D1B3AD-8EB5-477D-AE94-87365697B452}" presName="desTx" presStyleLbl="alignAccFollowNode1" presStyleIdx="1" presStyleCnt="3">
        <dgm:presLayoutVars>
          <dgm:bulletEnabled val="1"/>
        </dgm:presLayoutVars>
      </dgm:prSet>
      <dgm:spPr/>
    </dgm:pt>
    <dgm:pt modelId="{1FA50EAF-6B3A-4B29-93B2-F90EB634482D}" type="pres">
      <dgm:prSet presAssocID="{61D77F38-7209-4C12-9089-03CC23A3C4A6}" presName="space" presStyleCnt="0"/>
      <dgm:spPr/>
    </dgm:pt>
    <dgm:pt modelId="{E032B0EA-AA7A-4E0A-81DC-937132C84DF7}" type="pres">
      <dgm:prSet presAssocID="{ECC2E692-1348-43C4-90AA-536A37FAFBC5}" presName="composite" presStyleCnt="0"/>
      <dgm:spPr/>
    </dgm:pt>
    <dgm:pt modelId="{065B6283-1A41-48E9-A93A-369A10FEE7CB}" type="pres">
      <dgm:prSet presAssocID="{ECC2E692-1348-43C4-90AA-536A37FAFBC5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E55275D0-4BEC-4308-AF7C-68544FFE2EAC}" type="pres">
      <dgm:prSet presAssocID="{ECC2E692-1348-43C4-90AA-536A37FAFBC5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60F55E3A-0029-4D14-B925-19B16029A5E7}" type="presOf" srcId="{E295E47D-CEF8-44D9-A876-1F8E014CBC17}" destId="{41FA2130-D934-42A4-884D-F33BD170A721}" srcOrd="0" destOrd="1" presId="urn:microsoft.com/office/officeart/2005/8/layout/hList1"/>
    <dgm:cxn modelId="{35D80A5B-8825-48C3-9DD4-ADF429C50D40}" srcId="{E01D03F5-AB02-4F35-9528-8DB67D9E1B4D}" destId="{23D1B3AD-8EB5-477D-AE94-87365697B452}" srcOrd="1" destOrd="0" parTransId="{78D0CC12-131E-49BA-837C-6BD03907E683}" sibTransId="{61D77F38-7209-4C12-9089-03CC23A3C4A6}"/>
    <dgm:cxn modelId="{74316642-E55C-4A72-B3B1-3B89469A5745}" type="presOf" srcId="{DEA39D8F-68F1-4F79-9B8E-A262AFAB0F0A}" destId="{359F20F1-9A9D-412B-97D4-C87C1CA074BB}" srcOrd="0" destOrd="0" presId="urn:microsoft.com/office/officeart/2005/8/layout/hList1"/>
    <dgm:cxn modelId="{02FF4B56-419B-46BC-A91E-410F5B38A49C}" type="presOf" srcId="{1872FD74-861B-4246-9AD3-9AE221127EC4}" destId="{E55275D0-4BEC-4308-AF7C-68544FFE2EAC}" srcOrd="0" destOrd="0" presId="urn:microsoft.com/office/officeart/2005/8/layout/hList1"/>
    <dgm:cxn modelId="{F7F5D559-08AB-4378-A602-8CA94111CE1E}" srcId="{DEA39D8F-68F1-4F79-9B8E-A262AFAB0F0A}" destId="{C792A13E-7947-410E-95C0-E3EB5C24A32D}" srcOrd="3" destOrd="0" parTransId="{DAC1CC55-475B-46DD-A653-BD93EC4451D9}" sibTransId="{E835BE58-0540-470C-9D67-B2BBE1391CED}"/>
    <dgm:cxn modelId="{26A64C7A-46A4-45FE-AE0C-853BCA97EA7D}" srcId="{DEA39D8F-68F1-4F79-9B8E-A262AFAB0F0A}" destId="{4EF3B364-D1C7-4D57-B6CA-F36FBFFCC874}" srcOrd="0" destOrd="0" parTransId="{BB01B559-BD38-40AB-A641-AD4D99726454}" sibTransId="{12A1E968-A87E-4666-AB30-BB6E5703D98C}"/>
    <dgm:cxn modelId="{7F30DD7D-2B41-4785-8969-F06DDA8A69CB}" srcId="{23D1B3AD-8EB5-477D-AE94-87365697B452}" destId="{E295E47D-CEF8-44D9-A876-1F8E014CBC17}" srcOrd="1" destOrd="0" parTransId="{3D589CD8-75A2-4BA8-8F65-D03C01F83D5D}" sibTransId="{E2E0A031-B685-4836-A854-F22B27097F28}"/>
    <dgm:cxn modelId="{40421B7F-7E85-4C43-BD36-E61E385171C2}" srcId="{DEA39D8F-68F1-4F79-9B8E-A262AFAB0F0A}" destId="{C59709D2-5D06-4F46-AA90-C9E1F85F4634}" srcOrd="2" destOrd="0" parTransId="{40540A88-719B-4026-96F5-AA234B6B381C}" sibTransId="{631D02CB-F814-404B-A7C4-5E76E5932675}"/>
    <dgm:cxn modelId="{63279785-99DE-4247-B07A-92016113A24B}" type="presOf" srcId="{23D1B3AD-8EB5-477D-AE94-87365697B452}" destId="{6EB9C2CB-F300-4422-8AC6-8956BD349F06}" srcOrd="0" destOrd="0" presId="urn:microsoft.com/office/officeart/2005/8/layout/hList1"/>
    <dgm:cxn modelId="{7DFA6394-4145-4F84-A679-72F878C3BFA0}" srcId="{E01D03F5-AB02-4F35-9528-8DB67D9E1B4D}" destId="{ECC2E692-1348-43C4-90AA-536A37FAFBC5}" srcOrd="2" destOrd="0" parTransId="{6F0E7C0B-3E95-481F-94A2-0954DE1D9CFC}" sibTransId="{6B755026-E04B-4287-9C0A-C6D4DFABB57F}"/>
    <dgm:cxn modelId="{C227F899-0685-4941-B48A-9D23437C1891}" type="presOf" srcId="{A719F483-B49E-45FC-9978-A5BA2626D628}" destId="{41FA2130-D934-42A4-884D-F33BD170A721}" srcOrd="0" destOrd="0" presId="urn:microsoft.com/office/officeart/2005/8/layout/hList1"/>
    <dgm:cxn modelId="{26CB69A1-B5B8-490D-AEC4-EF78556C87DA}" type="presOf" srcId="{C792A13E-7947-410E-95C0-E3EB5C24A32D}" destId="{1889C6E5-7F8C-4454-BF9F-33B265CF8F87}" srcOrd="0" destOrd="3" presId="urn:microsoft.com/office/officeart/2005/8/layout/hList1"/>
    <dgm:cxn modelId="{6FFA26AF-735C-4530-A12D-E3BBE0A8EC7D}" type="presOf" srcId="{4EF3B364-D1C7-4D57-B6CA-F36FBFFCC874}" destId="{1889C6E5-7F8C-4454-BF9F-33B265CF8F87}" srcOrd="0" destOrd="0" presId="urn:microsoft.com/office/officeart/2005/8/layout/hList1"/>
    <dgm:cxn modelId="{DC92C9BC-92EC-407D-8061-E9A2140F8418}" srcId="{23D1B3AD-8EB5-477D-AE94-87365697B452}" destId="{A719F483-B49E-45FC-9978-A5BA2626D628}" srcOrd="0" destOrd="0" parTransId="{62383923-F88B-4CC5-95E7-F75151814DDB}" sibTransId="{2829141B-C469-400D-A633-A38C3C06B46D}"/>
    <dgm:cxn modelId="{ADA749C0-9C53-4ABB-862E-C8C9D8EB2B6E}" type="presOf" srcId="{C59709D2-5D06-4F46-AA90-C9E1F85F4634}" destId="{1889C6E5-7F8C-4454-BF9F-33B265CF8F87}" srcOrd="0" destOrd="2" presId="urn:microsoft.com/office/officeart/2005/8/layout/hList1"/>
    <dgm:cxn modelId="{BA8895C6-F64A-4F15-B2F0-D3F4DDCC67F9}" type="presOf" srcId="{ECC2E692-1348-43C4-90AA-536A37FAFBC5}" destId="{065B6283-1A41-48E9-A93A-369A10FEE7CB}" srcOrd="0" destOrd="0" presId="urn:microsoft.com/office/officeart/2005/8/layout/hList1"/>
    <dgm:cxn modelId="{D811F7E2-F34E-45EB-8320-FA36FCF36474}" srcId="{E01D03F5-AB02-4F35-9528-8DB67D9E1B4D}" destId="{DEA39D8F-68F1-4F79-9B8E-A262AFAB0F0A}" srcOrd="0" destOrd="0" parTransId="{EB47AA02-F648-4E6F-BAA3-9A1778AE75E5}" sibTransId="{9F082794-8BCB-4216-9629-BF1673A5ACF4}"/>
    <dgm:cxn modelId="{B1CC02EC-A95A-4125-9288-6DC41CFB5554}" srcId="{ECC2E692-1348-43C4-90AA-536A37FAFBC5}" destId="{1872FD74-861B-4246-9AD3-9AE221127EC4}" srcOrd="0" destOrd="0" parTransId="{36A80C4F-872F-46E9-9E8F-72A35065F685}" sibTransId="{A20E2F40-971E-452A-A5B0-241252B1754A}"/>
    <dgm:cxn modelId="{43C0BCF1-3B0E-41B4-9918-A7A7AFDC5438}" srcId="{23D1B3AD-8EB5-477D-AE94-87365697B452}" destId="{884E95EE-A611-42B3-BABD-50FDA6CA6F5C}" srcOrd="2" destOrd="0" parTransId="{22C78CCE-165A-47D9-B7EF-D464A49C769A}" sibTransId="{4CB8AD67-4C7B-43DC-B162-FB1D3852DB84}"/>
    <dgm:cxn modelId="{A60EE3F4-C3BD-4ABD-BEBC-303519E45051}" srcId="{DEA39D8F-68F1-4F79-9B8E-A262AFAB0F0A}" destId="{83499D9E-CBBB-4278-BC76-21577DF4EDBE}" srcOrd="1" destOrd="0" parTransId="{E0158D61-2D28-4AE0-8E0C-A7BBFD86434B}" sibTransId="{89EFC4B9-9847-46E7-ACC2-8C2CD8036760}"/>
    <dgm:cxn modelId="{A258A4F7-EE1E-47BB-8B84-C585491487CC}" type="presOf" srcId="{83499D9E-CBBB-4278-BC76-21577DF4EDBE}" destId="{1889C6E5-7F8C-4454-BF9F-33B265CF8F87}" srcOrd="0" destOrd="1" presId="urn:microsoft.com/office/officeart/2005/8/layout/hList1"/>
    <dgm:cxn modelId="{96518DF9-9D33-4481-9421-DC7DE03BE0C9}" type="presOf" srcId="{884E95EE-A611-42B3-BABD-50FDA6CA6F5C}" destId="{41FA2130-D934-42A4-884D-F33BD170A721}" srcOrd="0" destOrd="2" presId="urn:microsoft.com/office/officeart/2005/8/layout/hList1"/>
    <dgm:cxn modelId="{99B623FB-345A-452F-A236-EBA7292C5224}" type="presOf" srcId="{E01D03F5-AB02-4F35-9528-8DB67D9E1B4D}" destId="{77ECD966-47CF-4E19-9D88-E499E1760621}" srcOrd="0" destOrd="0" presId="urn:microsoft.com/office/officeart/2005/8/layout/hList1"/>
    <dgm:cxn modelId="{B1F5D263-5870-4BB7-9790-B0E0E96026E2}" type="presParOf" srcId="{77ECD966-47CF-4E19-9D88-E499E1760621}" destId="{F98606E5-92D5-4095-B209-A11CC155F8FD}" srcOrd="0" destOrd="0" presId="urn:microsoft.com/office/officeart/2005/8/layout/hList1"/>
    <dgm:cxn modelId="{EDAD2088-3597-457E-AE8D-2304DBB25607}" type="presParOf" srcId="{F98606E5-92D5-4095-B209-A11CC155F8FD}" destId="{359F20F1-9A9D-412B-97D4-C87C1CA074BB}" srcOrd="0" destOrd="0" presId="urn:microsoft.com/office/officeart/2005/8/layout/hList1"/>
    <dgm:cxn modelId="{34AB471F-8DC8-43DF-A1E0-DFE4132726FA}" type="presParOf" srcId="{F98606E5-92D5-4095-B209-A11CC155F8FD}" destId="{1889C6E5-7F8C-4454-BF9F-33B265CF8F87}" srcOrd="1" destOrd="0" presId="urn:microsoft.com/office/officeart/2005/8/layout/hList1"/>
    <dgm:cxn modelId="{A17B14F5-C351-4D03-8BD5-BCDBA56AFE49}" type="presParOf" srcId="{77ECD966-47CF-4E19-9D88-E499E1760621}" destId="{8B0A36C8-C6DC-4E9F-9023-3646CAFEA618}" srcOrd="1" destOrd="0" presId="urn:microsoft.com/office/officeart/2005/8/layout/hList1"/>
    <dgm:cxn modelId="{D52D71D7-1277-44AE-A9C1-8FBA878F9D55}" type="presParOf" srcId="{77ECD966-47CF-4E19-9D88-E499E1760621}" destId="{3DC78B34-B6D6-407B-AF23-C9818078C67C}" srcOrd="2" destOrd="0" presId="urn:microsoft.com/office/officeart/2005/8/layout/hList1"/>
    <dgm:cxn modelId="{7C19D7F6-B77A-4754-8FD8-4D58DF62718E}" type="presParOf" srcId="{3DC78B34-B6D6-407B-AF23-C9818078C67C}" destId="{6EB9C2CB-F300-4422-8AC6-8956BD349F06}" srcOrd="0" destOrd="0" presId="urn:microsoft.com/office/officeart/2005/8/layout/hList1"/>
    <dgm:cxn modelId="{53E4D778-BAC3-4451-BF96-F87159D176E5}" type="presParOf" srcId="{3DC78B34-B6D6-407B-AF23-C9818078C67C}" destId="{41FA2130-D934-42A4-884D-F33BD170A721}" srcOrd="1" destOrd="0" presId="urn:microsoft.com/office/officeart/2005/8/layout/hList1"/>
    <dgm:cxn modelId="{FA3780C8-E4FF-4445-86DB-D1BAE09F69EC}" type="presParOf" srcId="{77ECD966-47CF-4E19-9D88-E499E1760621}" destId="{1FA50EAF-6B3A-4B29-93B2-F90EB634482D}" srcOrd="3" destOrd="0" presId="urn:microsoft.com/office/officeart/2005/8/layout/hList1"/>
    <dgm:cxn modelId="{D84EF6C4-F3DB-48C5-BCF7-0DC8D3AB33BB}" type="presParOf" srcId="{77ECD966-47CF-4E19-9D88-E499E1760621}" destId="{E032B0EA-AA7A-4E0A-81DC-937132C84DF7}" srcOrd="4" destOrd="0" presId="urn:microsoft.com/office/officeart/2005/8/layout/hList1"/>
    <dgm:cxn modelId="{C285677E-DFAD-4FCD-A6D2-7F32F170C865}" type="presParOf" srcId="{E032B0EA-AA7A-4E0A-81DC-937132C84DF7}" destId="{065B6283-1A41-48E9-A93A-369A10FEE7CB}" srcOrd="0" destOrd="0" presId="urn:microsoft.com/office/officeart/2005/8/layout/hList1"/>
    <dgm:cxn modelId="{586EAA6D-E486-47C8-AEBD-C18D0D86E2C0}" type="presParOf" srcId="{E032B0EA-AA7A-4E0A-81DC-937132C84DF7}" destId="{E55275D0-4BEC-4308-AF7C-68544FFE2EAC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8761575-0AD9-46EB-A1EC-EABCA66A5DF4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neutralicon_colorful5" csCatId="colorful" phldr="1"/>
      <dgm:spPr/>
      <dgm:t>
        <a:bodyPr/>
        <a:lstStyle/>
        <a:p>
          <a:endParaRPr lang="en-US"/>
        </a:p>
      </dgm:t>
    </dgm:pt>
    <dgm:pt modelId="{E266A9C2-D90A-415E-8455-0E99EFF49AB4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dirty="0"/>
            <a:t>21 </a:t>
          </a:r>
        </a:p>
        <a:p>
          <a:pPr>
            <a:lnSpc>
              <a:spcPct val="100000"/>
            </a:lnSpc>
            <a:defRPr cap="all"/>
          </a:pPr>
          <a:r>
            <a:rPr lang="en-US" dirty="0"/>
            <a:t>     properties	</a:t>
          </a:r>
        </a:p>
      </dgm:t>
    </dgm:pt>
    <dgm:pt modelId="{BD94B3DE-81A1-4BA6-ABDC-8956367DAA73}" type="parTrans" cxnId="{9872A076-F04A-4C18-9DF4-F85192F78491}">
      <dgm:prSet/>
      <dgm:spPr/>
      <dgm:t>
        <a:bodyPr/>
        <a:lstStyle/>
        <a:p>
          <a:endParaRPr lang="en-US"/>
        </a:p>
      </dgm:t>
    </dgm:pt>
    <dgm:pt modelId="{596EB0E2-8AF4-47F1-A3AD-CA22281D6577}" type="sibTrans" cxnId="{9872A076-F04A-4C18-9DF4-F85192F78491}">
      <dgm:prSet/>
      <dgm:spPr/>
      <dgm:t>
        <a:bodyPr/>
        <a:lstStyle/>
        <a:p>
          <a:endParaRPr lang="en-US"/>
        </a:p>
      </dgm:t>
    </dgm:pt>
    <dgm:pt modelId="{B16B98ED-B639-4076-9C9C-167371210129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dirty="0">
              <a:highlight>
                <a:srgbClr val="FFFF00"/>
              </a:highlight>
            </a:rPr>
            <a:t>1,580</a:t>
          </a:r>
          <a:r>
            <a:rPr lang="en-US" dirty="0"/>
            <a:t> </a:t>
          </a:r>
        </a:p>
        <a:p>
          <a:pPr>
            <a:lnSpc>
              <a:spcPct val="100000"/>
            </a:lnSpc>
            <a:defRPr cap="all"/>
          </a:pPr>
          <a:r>
            <a:rPr lang="en-US" dirty="0"/>
            <a:t>units</a:t>
          </a:r>
        </a:p>
      </dgm:t>
    </dgm:pt>
    <dgm:pt modelId="{555B2DDE-F634-49CF-B0CC-931CFE4DA347}" type="parTrans" cxnId="{E6FC4F1C-3F06-40E8-A16F-761010C6FAA9}">
      <dgm:prSet/>
      <dgm:spPr/>
      <dgm:t>
        <a:bodyPr/>
        <a:lstStyle/>
        <a:p>
          <a:endParaRPr lang="en-US"/>
        </a:p>
      </dgm:t>
    </dgm:pt>
    <dgm:pt modelId="{6D3DD2FA-6DD8-42C7-B785-B5D1B597BE2A}" type="sibTrans" cxnId="{E6FC4F1C-3F06-40E8-A16F-761010C6FAA9}">
      <dgm:prSet/>
      <dgm:spPr/>
      <dgm:t>
        <a:bodyPr/>
        <a:lstStyle/>
        <a:p>
          <a:endParaRPr lang="en-US"/>
        </a:p>
      </dgm:t>
    </dgm:pt>
    <dgm:pt modelId="{02F93814-13CC-4DEC-8BAA-DC685A5E980E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dirty="0"/>
            <a:t>5 Operators</a:t>
          </a:r>
        </a:p>
        <a:p>
          <a:pPr>
            <a:lnSpc>
              <a:spcPct val="100000"/>
            </a:lnSpc>
            <a:defRPr cap="all"/>
          </a:pPr>
          <a:r>
            <a:rPr lang="en-US" dirty="0"/>
            <a:t>3 New to </a:t>
          </a:r>
          <a:r>
            <a:rPr lang="en-US" dirty="0" err="1"/>
            <a:t>Ltc</a:t>
          </a:r>
          <a:endParaRPr lang="en-US" dirty="0"/>
        </a:p>
        <a:p>
          <a:pPr>
            <a:defRPr cap="all"/>
          </a:pPr>
          <a:endParaRPr lang="en-US" dirty="0"/>
        </a:p>
      </dgm:t>
    </dgm:pt>
    <dgm:pt modelId="{0A23668C-E4C2-4E2F-8E8B-7BB9D8E47CEC}" type="parTrans" cxnId="{7B516F5D-A1CE-4978-9676-C203ED55A4AA}">
      <dgm:prSet/>
      <dgm:spPr/>
      <dgm:t>
        <a:bodyPr/>
        <a:lstStyle/>
        <a:p>
          <a:endParaRPr lang="en-US"/>
        </a:p>
      </dgm:t>
    </dgm:pt>
    <dgm:pt modelId="{8553344D-F1C0-473F-98BE-BBAF3BE415A6}" type="sibTrans" cxnId="{7B516F5D-A1CE-4978-9676-C203ED55A4AA}">
      <dgm:prSet/>
      <dgm:spPr/>
      <dgm:t>
        <a:bodyPr/>
        <a:lstStyle/>
        <a:p>
          <a:endParaRPr lang="en-US"/>
        </a:p>
      </dgm:t>
    </dgm:pt>
    <dgm:pt modelId="{B59C305A-450E-4422-AAD5-301A1CA9EBF5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dirty="0"/>
            <a:t>18% Total LTC </a:t>
          </a:r>
        </a:p>
        <a:p>
          <a:pPr>
            <a:lnSpc>
              <a:spcPct val="100000"/>
            </a:lnSpc>
            <a:defRPr cap="all"/>
          </a:pPr>
          <a:r>
            <a:rPr lang="en-US" dirty="0"/>
            <a:t>Portfolio</a:t>
          </a:r>
        </a:p>
      </dgm:t>
    </dgm:pt>
    <dgm:pt modelId="{7C9AFC1D-06CB-4BAB-B22E-5D259F3984CA}" type="parTrans" cxnId="{96260C08-A38F-4E69-B525-7379B3247430}">
      <dgm:prSet/>
      <dgm:spPr/>
      <dgm:t>
        <a:bodyPr/>
        <a:lstStyle/>
        <a:p>
          <a:endParaRPr lang="en-US"/>
        </a:p>
      </dgm:t>
    </dgm:pt>
    <dgm:pt modelId="{243AA33B-6BF4-4F5B-B5F0-A83C7213A363}" type="sibTrans" cxnId="{96260C08-A38F-4E69-B525-7379B3247430}">
      <dgm:prSet/>
      <dgm:spPr/>
      <dgm:t>
        <a:bodyPr/>
        <a:lstStyle/>
        <a:p>
          <a:endParaRPr lang="en-US"/>
        </a:p>
      </dgm:t>
    </dgm:pt>
    <dgm:pt modelId="{796A308A-B201-4E23-8A09-2ED1CEC9FFC1}" type="pres">
      <dgm:prSet presAssocID="{48761575-0AD9-46EB-A1EC-EABCA66A5DF4}" presName="root" presStyleCnt="0">
        <dgm:presLayoutVars>
          <dgm:dir/>
          <dgm:resizeHandles val="exact"/>
        </dgm:presLayoutVars>
      </dgm:prSet>
      <dgm:spPr/>
    </dgm:pt>
    <dgm:pt modelId="{DEE06230-FC47-4EE0-8C6C-8B40713CA929}" type="pres">
      <dgm:prSet presAssocID="{E266A9C2-D90A-415E-8455-0E99EFF49AB4}" presName="compNode" presStyleCnt="0"/>
      <dgm:spPr/>
    </dgm:pt>
    <dgm:pt modelId="{A195DCDD-5462-4E8F-9CE5-5AE9DAC82A4A}" type="pres">
      <dgm:prSet presAssocID="{E266A9C2-D90A-415E-8455-0E99EFF49AB4}" presName="iconBgRect" presStyleLbl="bgShp" presStyleIdx="0" presStyleCnt="4"/>
      <dgm:spPr/>
    </dgm:pt>
    <dgm:pt modelId="{FFC727D0-D202-47DF-97FE-B4280236A535}" type="pres">
      <dgm:prSet presAssocID="{E266A9C2-D90A-415E-8455-0E99EFF49AB4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ouse"/>
        </a:ext>
      </dgm:extLst>
    </dgm:pt>
    <dgm:pt modelId="{6301D76A-273F-4589-8D84-B408FC8275A5}" type="pres">
      <dgm:prSet presAssocID="{E266A9C2-D90A-415E-8455-0E99EFF49AB4}" presName="spaceRect" presStyleCnt="0"/>
      <dgm:spPr/>
    </dgm:pt>
    <dgm:pt modelId="{A4D40EF3-AE1D-43AD-97E8-85947AE70718}" type="pres">
      <dgm:prSet presAssocID="{E266A9C2-D90A-415E-8455-0E99EFF49AB4}" presName="textRect" presStyleLbl="revTx" presStyleIdx="0" presStyleCnt="4">
        <dgm:presLayoutVars>
          <dgm:chMax val="1"/>
          <dgm:chPref val="1"/>
        </dgm:presLayoutVars>
      </dgm:prSet>
      <dgm:spPr/>
    </dgm:pt>
    <dgm:pt modelId="{E9264E1C-C0F4-467F-82B8-43CC7219241C}" type="pres">
      <dgm:prSet presAssocID="{596EB0E2-8AF4-47F1-A3AD-CA22281D6577}" presName="sibTrans" presStyleCnt="0"/>
      <dgm:spPr/>
    </dgm:pt>
    <dgm:pt modelId="{265F8DC9-0B91-431A-A0C3-DD9A41632525}" type="pres">
      <dgm:prSet presAssocID="{B16B98ED-B639-4076-9C9C-167371210129}" presName="compNode" presStyleCnt="0"/>
      <dgm:spPr/>
    </dgm:pt>
    <dgm:pt modelId="{F26F31B5-9627-4C47-A53C-1157C3AB5655}" type="pres">
      <dgm:prSet presAssocID="{B16B98ED-B639-4076-9C9C-167371210129}" presName="iconBgRect" presStyleLbl="bgShp" presStyleIdx="1" presStyleCnt="4"/>
      <dgm:spPr/>
    </dgm:pt>
    <dgm:pt modelId="{5594AFEA-DA1F-4904-BE8F-96CAEF2C2A9C}" type="pres">
      <dgm:prSet presAssocID="{B16B98ED-B639-4076-9C9C-167371210129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ity outline"/>
        </a:ext>
      </dgm:extLst>
    </dgm:pt>
    <dgm:pt modelId="{895C3FED-57B3-486F-A87B-FDC21EB869F9}" type="pres">
      <dgm:prSet presAssocID="{B16B98ED-B639-4076-9C9C-167371210129}" presName="spaceRect" presStyleCnt="0"/>
      <dgm:spPr/>
    </dgm:pt>
    <dgm:pt modelId="{1894F106-BEB5-441E-A4B3-7CB86483C717}" type="pres">
      <dgm:prSet presAssocID="{B16B98ED-B639-4076-9C9C-167371210129}" presName="textRect" presStyleLbl="revTx" presStyleIdx="1" presStyleCnt="4">
        <dgm:presLayoutVars>
          <dgm:chMax val="1"/>
          <dgm:chPref val="1"/>
        </dgm:presLayoutVars>
      </dgm:prSet>
      <dgm:spPr/>
    </dgm:pt>
    <dgm:pt modelId="{37D6658F-F0E5-41E0-B3D7-D31A32BBC2DA}" type="pres">
      <dgm:prSet presAssocID="{6D3DD2FA-6DD8-42C7-B785-B5D1B597BE2A}" presName="sibTrans" presStyleCnt="0"/>
      <dgm:spPr/>
    </dgm:pt>
    <dgm:pt modelId="{06A9AB7E-EEB8-41B9-9EF0-8D957F0A633A}" type="pres">
      <dgm:prSet presAssocID="{02F93814-13CC-4DEC-8BAA-DC685A5E980E}" presName="compNode" presStyleCnt="0"/>
      <dgm:spPr/>
    </dgm:pt>
    <dgm:pt modelId="{20E68F8C-D562-4431-87E9-8FEDE0B666AA}" type="pres">
      <dgm:prSet presAssocID="{02F93814-13CC-4DEC-8BAA-DC685A5E980E}" presName="iconBgRect" presStyleLbl="bgShp" presStyleIdx="2" presStyleCnt="4"/>
      <dgm:spPr/>
    </dgm:pt>
    <dgm:pt modelId="{59377ABB-3B88-460A-AC93-2FA177828DDA}" type="pres">
      <dgm:prSet presAssocID="{02F93814-13CC-4DEC-8BAA-DC685A5E980E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ro Male outline"/>
        </a:ext>
      </dgm:extLst>
    </dgm:pt>
    <dgm:pt modelId="{27047967-ADCC-4784-BF9A-464404A24D49}" type="pres">
      <dgm:prSet presAssocID="{02F93814-13CC-4DEC-8BAA-DC685A5E980E}" presName="spaceRect" presStyleCnt="0"/>
      <dgm:spPr/>
    </dgm:pt>
    <dgm:pt modelId="{46705B4A-62C2-46CE-A5C4-47E36DF77F75}" type="pres">
      <dgm:prSet presAssocID="{02F93814-13CC-4DEC-8BAA-DC685A5E980E}" presName="textRect" presStyleLbl="revTx" presStyleIdx="2" presStyleCnt="4">
        <dgm:presLayoutVars>
          <dgm:chMax val="1"/>
          <dgm:chPref val="1"/>
        </dgm:presLayoutVars>
      </dgm:prSet>
      <dgm:spPr/>
    </dgm:pt>
    <dgm:pt modelId="{08391643-F030-4CB3-B8C1-E9A158674560}" type="pres">
      <dgm:prSet presAssocID="{8553344D-F1C0-473F-98BE-BBAF3BE415A6}" presName="sibTrans" presStyleCnt="0"/>
      <dgm:spPr/>
    </dgm:pt>
    <dgm:pt modelId="{79849222-160E-4E81-9092-220FFB790B16}" type="pres">
      <dgm:prSet presAssocID="{B59C305A-450E-4422-AAD5-301A1CA9EBF5}" presName="compNode" presStyleCnt="0"/>
      <dgm:spPr/>
    </dgm:pt>
    <dgm:pt modelId="{A86B436B-C700-401D-B00D-5B49BABDCA78}" type="pres">
      <dgm:prSet presAssocID="{B59C305A-450E-4422-AAD5-301A1CA9EBF5}" presName="iconBgRect" presStyleLbl="bgShp" presStyleIdx="3" presStyleCnt="4"/>
      <dgm:spPr/>
    </dgm:pt>
    <dgm:pt modelId="{03D6B97A-FF88-4C71-82D5-A388503E97F8}" type="pres">
      <dgm:prSet presAssocID="{B59C305A-450E-4422-AAD5-301A1CA9EBF5}" presName="iconRect" presStyleLbl="node1" presStyleIdx="3" presStyleCnt="4"/>
      <dgm:spPr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ity outline"/>
        </a:ext>
      </dgm:extLst>
    </dgm:pt>
    <dgm:pt modelId="{A9EE7D8E-DE72-4E28-B428-E12773C67866}" type="pres">
      <dgm:prSet presAssocID="{B59C305A-450E-4422-AAD5-301A1CA9EBF5}" presName="spaceRect" presStyleCnt="0"/>
      <dgm:spPr/>
    </dgm:pt>
    <dgm:pt modelId="{BB43BCAB-6E75-4DB0-B3F2-275DDACDF1C8}" type="pres">
      <dgm:prSet presAssocID="{B59C305A-450E-4422-AAD5-301A1CA9EBF5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96260C08-A38F-4E69-B525-7379B3247430}" srcId="{48761575-0AD9-46EB-A1EC-EABCA66A5DF4}" destId="{B59C305A-450E-4422-AAD5-301A1CA9EBF5}" srcOrd="3" destOrd="0" parTransId="{7C9AFC1D-06CB-4BAB-B22E-5D259F3984CA}" sibTransId="{243AA33B-6BF4-4F5B-B5F0-A83C7213A363}"/>
    <dgm:cxn modelId="{CF76270D-0E31-49CF-A77D-A91F36A22857}" type="presOf" srcId="{E266A9C2-D90A-415E-8455-0E99EFF49AB4}" destId="{A4D40EF3-AE1D-43AD-97E8-85947AE70718}" srcOrd="0" destOrd="0" presId="urn:microsoft.com/office/officeart/2018/5/layout/IconCircleLabelList"/>
    <dgm:cxn modelId="{E6FC4F1C-3F06-40E8-A16F-761010C6FAA9}" srcId="{48761575-0AD9-46EB-A1EC-EABCA66A5DF4}" destId="{B16B98ED-B639-4076-9C9C-167371210129}" srcOrd="1" destOrd="0" parTransId="{555B2DDE-F634-49CF-B0CC-931CFE4DA347}" sibTransId="{6D3DD2FA-6DD8-42C7-B785-B5D1B597BE2A}"/>
    <dgm:cxn modelId="{4F84B21C-1029-4F12-ABDC-6854C74AE2A3}" type="presOf" srcId="{02F93814-13CC-4DEC-8BAA-DC685A5E980E}" destId="{46705B4A-62C2-46CE-A5C4-47E36DF77F75}" srcOrd="0" destOrd="0" presId="urn:microsoft.com/office/officeart/2018/5/layout/IconCircleLabelList"/>
    <dgm:cxn modelId="{7B516F5D-A1CE-4978-9676-C203ED55A4AA}" srcId="{48761575-0AD9-46EB-A1EC-EABCA66A5DF4}" destId="{02F93814-13CC-4DEC-8BAA-DC685A5E980E}" srcOrd="2" destOrd="0" parTransId="{0A23668C-E4C2-4E2F-8E8B-7BB9D8E47CEC}" sibTransId="{8553344D-F1C0-473F-98BE-BBAF3BE415A6}"/>
    <dgm:cxn modelId="{9872A076-F04A-4C18-9DF4-F85192F78491}" srcId="{48761575-0AD9-46EB-A1EC-EABCA66A5DF4}" destId="{E266A9C2-D90A-415E-8455-0E99EFF49AB4}" srcOrd="0" destOrd="0" parTransId="{BD94B3DE-81A1-4BA6-ABDC-8956367DAA73}" sibTransId="{596EB0E2-8AF4-47F1-A3AD-CA22281D6577}"/>
    <dgm:cxn modelId="{FDDB15A8-5561-4322-A0F0-9F8D0C3A89F1}" type="presOf" srcId="{48761575-0AD9-46EB-A1EC-EABCA66A5DF4}" destId="{796A308A-B201-4E23-8A09-2ED1CEC9FFC1}" srcOrd="0" destOrd="0" presId="urn:microsoft.com/office/officeart/2018/5/layout/IconCircleLabelList"/>
    <dgm:cxn modelId="{6076B6EE-0034-4068-B717-EC38C2D26E12}" type="presOf" srcId="{B16B98ED-B639-4076-9C9C-167371210129}" destId="{1894F106-BEB5-441E-A4B3-7CB86483C717}" srcOrd="0" destOrd="0" presId="urn:microsoft.com/office/officeart/2018/5/layout/IconCircleLabelList"/>
    <dgm:cxn modelId="{F1B2DBF8-68A5-46D7-9D03-73978DD64451}" type="presOf" srcId="{B59C305A-450E-4422-AAD5-301A1CA9EBF5}" destId="{BB43BCAB-6E75-4DB0-B3F2-275DDACDF1C8}" srcOrd="0" destOrd="0" presId="urn:microsoft.com/office/officeart/2018/5/layout/IconCircleLabelList"/>
    <dgm:cxn modelId="{8756C1B4-1B52-4E85-8B92-C984918106C1}" type="presParOf" srcId="{796A308A-B201-4E23-8A09-2ED1CEC9FFC1}" destId="{DEE06230-FC47-4EE0-8C6C-8B40713CA929}" srcOrd="0" destOrd="0" presId="urn:microsoft.com/office/officeart/2018/5/layout/IconCircleLabelList"/>
    <dgm:cxn modelId="{FDE1F457-65BE-4334-949A-133C9FB157B8}" type="presParOf" srcId="{DEE06230-FC47-4EE0-8C6C-8B40713CA929}" destId="{A195DCDD-5462-4E8F-9CE5-5AE9DAC82A4A}" srcOrd="0" destOrd="0" presId="urn:microsoft.com/office/officeart/2018/5/layout/IconCircleLabelList"/>
    <dgm:cxn modelId="{876C65D3-7619-407B-A14A-6C2C81DA8EE8}" type="presParOf" srcId="{DEE06230-FC47-4EE0-8C6C-8B40713CA929}" destId="{FFC727D0-D202-47DF-97FE-B4280236A535}" srcOrd="1" destOrd="0" presId="urn:microsoft.com/office/officeart/2018/5/layout/IconCircleLabelList"/>
    <dgm:cxn modelId="{2E5D9624-CF3A-431E-93CE-0FD803728834}" type="presParOf" srcId="{DEE06230-FC47-4EE0-8C6C-8B40713CA929}" destId="{6301D76A-273F-4589-8D84-B408FC8275A5}" srcOrd="2" destOrd="0" presId="urn:microsoft.com/office/officeart/2018/5/layout/IconCircleLabelList"/>
    <dgm:cxn modelId="{0E2D48F1-9BC9-4F2D-B6BF-E0892DFC2C74}" type="presParOf" srcId="{DEE06230-FC47-4EE0-8C6C-8B40713CA929}" destId="{A4D40EF3-AE1D-43AD-97E8-85947AE70718}" srcOrd="3" destOrd="0" presId="urn:microsoft.com/office/officeart/2018/5/layout/IconCircleLabelList"/>
    <dgm:cxn modelId="{77123B51-3ECE-4492-9F81-F0F6E636B52C}" type="presParOf" srcId="{796A308A-B201-4E23-8A09-2ED1CEC9FFC1}" destId="{E9264E1C-C0F4-467F-82B8-43CC7219241C}" srcOrd="1" destOrd="0" presId="urn:microsoft.com/office/officeart/2018/5/layout/IconCircleLabelList"/>
    <dgm:cxn modelId="{09537345-5304-4876-B4D5-B568E2515880}" type="presParOf" srcId="{796A308A-B201-4E23-8A09-2ED1CEC9FFC1}" destId="{265F8DC9-0B91-431A-A0C3-DD9A41632525}" srcOrd="2" destOrd="0" presId="urn:microsoft.com/office/officeart/2018/5/layout/IconCircleLabelList"/>
    <dgm:cxn modelId="{F23921F8-C6CA-4970-8B36-5EDD51F2A266}" type="presParOf" srcId="{265F8DC9-0B91-431A-A0C3-DD9A41632525}" destId="{F26F31B5-9627-4C47-A53C-1157C3AB5655}" srcOrd="0" destOrd="0" presId="urn:microsoft.com/office/officeart/2018/5/layout/IconCircleLabelList"/>
    <dgm:cxn modelId="{BA1AA74A-C3B8-465B-8B23-3377AF24891C}" type="presParOf" srcId="{265F8DC9-0B91-431A-A0C3-DD9A41632525}" destId="{5594AFEA-DA1F-4904-BE8F-96CAEF2C2A9C}" srcOrd="1" destOrd="0" presId="urn:microsoft.com/office/officeart/2018/5/layout/IconCircleLabelList"/>
    <dgm:cxn modelId="{34DE8294-032A-47AE-B383-71E4CF180B68}" type="presParOf" srcId="{265F8DC9-0B91-431A-A0C3-DD9A41632525}" destId="{895C3FED-57B3-486F-A87B-FDC21EB869F9}" srcOrd="2" destOrd="0" presId="urn:microsoft.com/office/officeart/2018/5/layout/IconCircleLabelList"/>
    <dgm:cxn modelId="{80ADC229-FC1C-46B4-A411-CB3B67993B05}" type="presParOf" srcId="{265F8DC9-0B91-431A-A0C3-DD9A41632525}" destId="{1894F106-BEB5-441E-A4B3-7CB86483C717}" srcOrd="3" destOrd="0" presId="urn:microsoft.com/office/officeart/2018/5/layout/IconCircleLabelList"/>
    <dgm:cxn modelId="{9E76FB0C-BF62-43A2-A1FB-C1BB62D91CA1}" type="presParOf" srcId="{796A308A-B201-4E23-8A09-2ED1CEC9FFC1}" destId="{37D6658F-F0E5-41E0-B3D7-D31A32BBC2DA}" srcOrd="3" destOrd="0" presId="urn:microsoft.com/office/officeart/2018/5/layout/IconCircleLabelList"/>
    <dgm:cxn modelId="{E41A871B-67CE-4BD9-BED2-3DA6537435AD}" type="presParOf" srcId="{796A308A-B201-4E23-8A09-2ED1CEC9FFC1}" destId="{06A9AB7E-EEB8-41B9-9EF0-8D957F0A633A}" srcOrd="4" destOrd="0" presId="urn:microsoft.com/office/officeart/2018/5/layout/IconCircleLabelList"/>
    <dgm:cxn modelId="{A1A9CB8F-5E2B-4B1E-B709-708848C9BC49}" type="presParOf" srcId="{06A9AB7E-EEB8-41B9-9EF0-8D957F0A633A}" destId="{20E68F8C-D562-4431-87E9-8FEDE0B666AA}" srcOrd="0" destOrd="0" presId="urn:microsoft.com/office/officeart/2018/5/layout/IconCircleLabelList"/>
    <dgm:cxn modelId="{4386890A-0443-4561-B55B-1E1135FDF5CC}" type="presParOf" srcId="{06A9AB7E-EEB8-41B9-9EF0-8D957F0A633A}" destId="{59377ABB-3B88-460A-AC93-2FA177828DDA}" srcOrd="1" destOrd="0" presId="urn:microsoft.com/office/officeart/2018/5/layout/IconCircleLabelList"/>
    <dgm:cxn modelId="{9FD2893C-B2E5-495D-B67D-9753575241DD}" type="presParOf" srcId="{06A9AB7E-EEB8-41B9-9EF0-8D957F0A633A}" destId="{27047967-ADCC-4784-BF9A-464404A24D49}" srcOrd="2" destOrd="0" presId="urn:microsoft.com/office/officeart/2018/5/layout/IconCircleLabelList"/>
    <dgm:cxn modelId="{94FD0E92-2F26-4DC9-B957-8576269E66AA}" type="presParOf" srcId="{06A9AB7E-EEB8-41B9-9EF0-8D957F0A633A}" destId="{46705B4A-62C2-46CE-A5C4-47E36DF77F75}" srcOrd="3" destOrd="0" presId="urn:microsoft.com/office/officeart/2018/5/layout/IconCircleLabelList"/>
    <dgm:cxn modelId="{55501CD6-9DCB-4303-A472-162C448E0D63}" type="presParOf" srcId="{796A308A-B201-4E23-8A09-2ED1CEC9FFC1}" destId="{08391643-F030-4CB3-B8C1-E9A158674560}" srcOrd="5" destOrd="0" presId="urn:microsoft.com/office/officeart/2018/5/layout/IconCircleLabelList"/>
    <dgm:cxn modelId="{3B9ECBCC-A322-446B-9703-99E879391D4F}" type="presParOf" srcId="{796A308A-B201-4E23-8A09-2ED1CEC9FFC1}" destId="{79849222-160E-4E81-9092-220FFB790B16}" srcOrd="6" destOrd="0" presId="urn:microsoft.com/office/officeart/2018/5/layout/IconCircleLabelList"/>
    <dgm:cxn modelId="{32113702-4AA1-4626-8690-00ABFBFE0AD9}" type="presParOf" srcId="{79849222-160E-4E81-9092-220FFB790B16}" destId="{A86B436B-C700-401D-B00D-5B49BABDCA78}" srcOrd="0" destOrd="0" presId="urn:microsoft.com/office/officeart/2018/5/layout/IconCircleLabelList"/>
    <dgm:cxn modelId="{A9D80435-357F-4318-909B-88A5B81AE92E}" type="presParOf" srcId="{79849222-160E-4E81-9092-220FFB790B16}" destId="{03D6B97A-FF88-4C71-82D5-A388503E97F8}" srcOrd="1" destOrd="0" presId="urn:microsoft.com/office/officeart/2018/5/layout/IconCircleLabelList"/>
    <dgm:cxn modelId="{DA98E3E1-DEF1-40A2-A480-8C68BFDFFEAF}" type="presParOf" srcId="{79849222-160E-4E81-9092-220FFB790B16}" destId="{A9EE7D8E-DE72-4E28-B428-E12773C67866}" srcOrd="2" destOrd="0" presId="urn:microsoft.com/office/officeart/2018/5/layout/IconCircleLabelList"/>
    <dgm:cxn modelId="{BF02DE73-F6F6-4474-A365-882D75B935BD}" type="presParOf" srcId="{79849222-160E-4E81-9092-220FFB790B16}" destId="{BB43BCAB-6E75-4DB0-B3F2-275DDACDF1C8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59F20F1-9A9D-412B-97D4-C87C1CA074BB}">
      <dsp:nvSpPr>
        <dsp:cNvPr id="0" name=""/>
        <dsp:cNvSpPr/>
      </dsp:nvSpPr>
      <dsp:spPr>
        <a:xfrm>
          <a:off x="2807" y="104421"/>
          <a:ext cx="2737693" cy="109507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LAUNCHED SHOP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Q2 ’25</a:t>
          </a:r>
          <a:endParaRPr lang="en-US" sz="1600" kern="1200" dirty="0"/>
        </a:p>
      </dsp:txBody>
      <dsp:txXfrm>
        <a:off x="2807" y="104421"/>
        <a:ext cx="2737693" cy="1095077"/>
      </dsp:txXfrm>
    </dsp:sp>
    <dsp:sp modelId="{1889C6E5-7F8C-4454-BF9F-33B265CF8F87}">
      <dsp:nvSpPr>
        <dsp:cNvPr id="0" name=""/>
        <dsp:cNvSpPr/>
      </dsp:nvSpPr>
      <dsp:spPr>
        <a:xfrm>
          <a:off x="2807" y="1199498"/>
          <a:ext cx="2737693" cy="281088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/>
            <a:t>Cooperative Conversions (Anthem and New Perspective)</a:t>
          </a:r>
          <a:endParaRPr lang="en-U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/>
            <a:t>13 Properties</a:t>
          </a:r>
          <a:endParaRPr lang="en-U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/>
            <a:t>2 Operators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/>
            <a:t>832 Units</a:t>
          </a:r>
          <a:endParaRPr lang="en-US" sz="1600" kern="1200" dirty="0"/>
        </a:p>
      </dsp:txBody>
      <dsp:txXfrm>
        <a:off x="2807" y="1199498"/>
        <a:ext cx="2737693" cy="2810880"/>
      </dsp:txXfrm>
    </dsp:sp>
    <dsp:sp modelId="{6EB9C2CB-F300-4422-8AC6-8956BD349F06}">
      <dsp:nvSpPr>
        <dsp:cNvPr id="0" name=""/>
        <dsp:cNvSpPr/>
      </dsp:nvSpPr>
      <dsp:spPr>
        <a:xfrm>
          <a:off x="3123778" y="104421"/>
          <a:ext cx="2737693" cy="109507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ACQUISITIONS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Q2 – Q3  ‘25</a:t>
          </a:r>
          <a:endParaRPr lang="en-US" sz="1600" kern="1200" dirty="0"/>
        </a:p>
      </dsp:txBody>
      <dsp:txXfrm>
        <a:off x="3123778" y="104421"/>
        <a:ext cx="2737693" cy="1095077"/>
      </dsp:txXfrm>
    </dsp:sp>
    <dsp:sp modelId="{41FA2130-D934-42A4-884D-F33BD170A721}">
      <dsp:nvSpPr>
        <dsp:cNvPr id="0" name=""/>
        <dsp:cNvSpPr/>
      </dsp:nvSpPr>
      <dsp:spPr>
        <a:xfrm>
          <a:off x="3123778" y="1199498"/>
          <a:ext cx="2737693" cy="281088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/>
            <a:t>$270 million</a:t>
          </a:r>
          <a:endParaRPr lang="en-US" sz="1600" kern="1200" dirty="0"/>
        </a:p>
        <a:p>
          <a:pPr marL="171450" lvl="1" indent="-171450" algn="l" defTabSz="7112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/>
            <a:t>8 properties</a:t>
          </a:r>
          <a:endParaRPr lang="en-US" sz="1600" kern="1200" dirty="0"/>
        </a:p>
        <a:p>
          <a:pPr marL="171450" lvl="1" indent="-171450" algn="l" defTabSz="7112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/>
            <a:t>3 operators new to LTC (Charter, Discovery, Lifespark)  </a:t>
          </a:r>
          <a:endParaRPr lang="en-US" sz="1600" kern="1200" dirty="0"/>
        </a:p>
      </dsp:txBody>
      <dsp:txXfrm>
        <a:off x="3123778" y="1199498"/>
        <a:ext cx="2737693" cy="2810880"/>
      </dsp:txXfrm>
    </dsp:sp>
    <dsp:sp modelId="{065B6283-1A41-48E9-A93A-369A10FEE7CB}">
      <dsp:nvSpPr>
        <dsp:cNvPr id="0" name=""/>
        <dsp:cNvSpPr/>
      </dsp:nvSpPr>
      <dsp:spPr>
        <a:xfrm>
          <a:off x="6244748" y="104421"/>
          <a:ext cx="2737693" cy="109507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kern="1200"/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PIPELINE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Q4 ‘25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kern="1200" dirty="0"/>
        </a:p>
      </dsp:txBody>
      <dsp:txXfrm>
        <a:off x="6244748" y="104421"/>
        <a:ext cx="2737693" cy="1095077"/>
      </dsp:txXfrm>
    </dsp:sp>
    <dsp:sp modelId="{E55275D0-4BEC-4308-AF7C-68544FFE2EAC}">
      <dsp:nvSpPr>
        <dsp:cNvPr id="0" name=""/>
        <dsp:cNvSpPr/>
      </dsp:nvSpPr>
      <dsp:spPr>
        <a:xfrm>
          <a:off x="6244748" y="1199498"/>
          <a:ext cx="2737693" cy="281088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/>
            <a:t>Expect to close an additional $90 million in SHOP acquisitions by the end of 2025</a:t>
          </a:r>
          <a:endParaRPr lang="en-US" sz="1600" kern="1200" dirty="0"/>
        </a:p>
      </dsp:txBody>
      <dsp:txXfrm>
        <a:off x="6244748" y="1199498"/>
        <a:ext cx="2737693" cy="281088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195DCDD-5462-4E8F-9CE5-5AE9DAC82A4A}">
      <dsp:nvSpPr>
        <dsp:cNvPr id="0" name=""/>
        <dsp:cNvSpPr/>
      </dsp:nvSpPr>
      <dsp:spPr>
        <a:xfrm>
          <a:off x="771124" y="977399"/>
          <a:ext cx="1098000" cy="1098000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FC727D0-D202-47DF-97FE-B4280236A535}">
      <dsp:nvSpPr>
        <dsp:cNvPr id="0" name=""/>
        <dsp:cNvSpPr/>
      </dsp:nvSpPr>
      <dsp:spPr>
        <a:xfrm>
          <a:off x="1005124" y="1211400"/>
          <a:ext cx="630000" cy="6300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4D40EF3-AE1D-43AD-97E8-85947AE70718}">
      <dsp:nvSpPr>
        <dsp:cNvPr id="0" name=""/>
        <dsp:cNvSpPr/>
      </dsp:nvSpPr>
      <dsp:spPr>
        <a:xfrm>
          <a:off x="420124" y="2417400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200" kern="1200" dirty="0"/>
            <a:t>21 </a:t>
          </a:r>
        </a:p>
        <a:p>
          <a:pPr marL="0" lvl="0" indent="0" algn="ctr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200" kern="1200" dirty="0"/>
            <a:t>     properties	</a:t>
          </a:r>
        </a:p>
      </dsp:txBody>
      <dsp:txXfrm>
        <a:off x="420124" y="2417400"/>
        <a:ext cx="1800000" cy="720000"/>
      </dsp:txXfrm>
    </dsp:sp>
    <dsp:sp modelId="{F26F31B5-9627-4C47-A53C-1157C3AB5655}">
      <dsp:nvSpPr>
        <dsp:cNvPr id="0" name=""/>
        <dsp:cNvSpPr/>
      </dsp:nvSpPr>
      <dsp:spPr>
        <a:xfrm>
          <a:off x="2886125" y="977399"/>
          <a:ext cx="1098000" cy="1098000"/>
        </a:xfrm>
        <a:prstGeom prst="ellipse">
          <a:avLst/>
        </a:prstGeom>
        <a:solidFill>
          <a:schemeClr val="accent5">
            <a:hueOff val="-2451115"/>
            <a:satOff val="-3409"/>
            <a:lumOff val="-1307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594AFEA-DA1F-4904-BE8F-96CAEF2C2A9C}">
      <dsp:nvSpPr>
        <dsp:cNvPr id="0" name=""/>
        <dsp:cNvSpPr/>
      </dsp:nvSpPr>
      <dsp:spPr>
        <a:xfrm>
          <a:off x="3120125" y="1211399"/>
          <a:ext cx="630000" cy="63000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894F106-BEB5-441E-A4B3-7CB86483C717}">
      <dsp:nvSpPr>
        <dsp:cNvPr id="0" name=""/>
        <dsp:cNvSpPr/>
      </dsp:nvSpPr>
      <dsp:spPr>
        <a:xfrm>
          <a:off x="2535125" y="2417400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200" kern="1200" dirty="0">
              <a:highlight>
                <a:srgbClr val="FFFF00"/>
              </a:highlight>
            </a:rPr>
            <a:t>1,580</a:t>
          </a:r>
          <a:r>
            <a:rPr lang="en-US" sz="1200" kern="1200" dirty="0"/>
            <a:t> </a:t>
          </a:r>
        </a:p>
        <a:p>
          <a:pPr marL="0" lvl="0" indent="0" algn="ctr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200" kern="1200" dirty="0"/>
            <a:t>units</a:t>
          </a:r>
        </a:p>
      </dsp:txBody>
      <dsp:txXfrm>
        <a:off x="2535125" y="2417400"/>
        <a:ext cx="1800000" cy="720000"/>
      </dsp:txXfrm>
    </dsp:sp>
    <dsp:sp modelId="{20E68F8C-D562-4431-87E9-8FEDE0B666AA}">
      <dsp:nvSpPr>
        <dsp:cNvPr id="0" name=""/>
        <dsp:cNvSpPr/>
      </dsp:nvSpPr>
      <dsp:spPr>
        <a:xfrm>
          <a:off x="5001125" y="977399"/>
          <a:ext cx="1098000" cy="1098000"/>
        </a:xfrm>
        <a:prstGeom prst="ellipse">
          <a:avLst/>
        </a:prstGeom>
        <a:solidFill>
          <a:schemeClr val="accent5">
            <a:hueOff val="-4902230"/>
            <a:satOff val="-6819"/>
            <a:lumOff val="-261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9377ABB-3B88-460A-AC93-2FA177828DDA}">
      <dsp:nvSpPr>
        <dsp:cNvPr id="0" name=""/>
        <dsp:cNvSpPr/>
      </dsp:nvSpPr>
      <dsp:spPr>
        <a:xfrm>
          <a:off x="5235125" y="1211399"/>
          <a:ext cx="630000" cy="63000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6705B4A-62C2-46CE-A5C4-47E36DF77F75}">
      <dsp:nvSpPr>
        <dsp:cNvPr id="0" name=""/>
        <dsp:cNvSpPr/>
      </dsp:nvSpPr>
      <dsp:spPr>
        <a:xfrm>
          <a:off x="4650125" y="2417400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200" kern="1200" dirty="0"/>
            <a:t>5 Operators</a:t>
          </a:r>
        </a:p>
        <a:p>
          <a:pPr marL="0" lvl="0" indent="0" algn="ctr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200" kern="1200" dirty="0"/>
            <a:t>3 New to </a:t>
          </a:r>
          <a:r>
            <a:rPr lang="en-US" sz="1200" kern="1200" dirty="0" err="1"/>
            <a:t>Ltc</a:t>
          </a:r>
          <a:endParaRPr lang="en-US" sz="1200" kern="1200" dirty="0"/>
        </a:p>
        <a:p>
          <a:pPr marL="0" lvl="0" indent="0" algn="ctr" defTabSz="533400">
            <a:spcBef>
              <a:spcPct val="0"/>
            </a:spcBef>
            <a:spcAft>
              <a:spcPct val="35000"/>
            </a:spcAft>
            <a:buNone/>
            <a:defRPr cap="all"/>
          </a:pPr>
          <a:endParaRPr lang="en-US" sz="1200" kern="1200" dirty="0"/>
        </a:p>
      </dsp:txBody>
      <dsp:txXfrm>
        <a:off x="4650125" y="2417400"/>
        <a:ext cx="1800000" cy="720000"/>
      </dsp:txXfrm>
    </dsp:sp>
    <dsp:sp modelId="{A86B436B-C700-401D-B00D-5B49BABDCA78}">
      <dsp:nvSpPr>
        <dsp:cNvPr id="0" name=""/>
        <dsp:cNvSpPr/>
      </dsp:nvSpPr>
      <dsp:spPr>
        <a:xfrm>
          <a:off x="7116125" y="977399"/>
          <a:ext cx="1098000" cy="1098000"/>
        </a:xfrm>
        <a:prstGeom prst="ellipse">
          <a:avLst/>
        </a:prstGeom>
        <a:solidFill>
          <a:schemeClr val="accent5">
            <a:hueOff val="-7353344"/>
            <a:satOff val="-10228"/>
            <a:lumOff val="-3922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3D6B97A-FF88-4C71-82D5-A388503E97F8}">
      <dsp:nvSpPr>
        <dsp:cNvPr id="0" name=""/>
        <dsp:cNvSpPr/>
      </dsp:nvSpPr>
      <dsp:spPr>
        <a:xfrm>
          <a:off x="7350125" y="1211399"/>
          <a:ext cx="630000" cy="63000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B43BCAB-6E75-4DB0-B3F2-275DDACDF1C8}">
      <dsp:nvSpPr>
        <dsp:cNvPr id="0" name=""/>
        <dsp:cNvSpPr/>
      </dsp:nvSpPr>
      <dsp:spPr>
        <a:xfrm>
          <a:off x="6765125" y="2417400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200" kern="1200" dirty="0"/>
            <a:t>18% Total LTC </a:t>
          </a:r>
        </a:p>
        <a:p>
          <a:pPr marL="0" lvl="0" indent="0" algn="ctr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200" kern="1200" dirty="0"/>
            <a:t>Portfolio</a:t>
          </a:r>
        </a:p>
      </dsp:txBody>
      <dsp:txXfrm>
        <a:off x="6765125" y="2417400"/>
        <a:ext cx="1800000" cy="720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45" y="12"/>
            <a:ext cx="4002299" cy="347504"/>
          </a:xfrm>
          <a:prstGeom prst="rect">
            <a:avLst/>
          </a:prstGeom>
        </p:spPr>
        <p:txBody>
          <a:bodyPr vert="horz" lIns="89903" tIns="44965" rIns="89903" bIns="44965" rtlCol="0"/>
          <a:lstStyle>
            <a:lvl1pPr algn="l">
              <a:defRPr sz="11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231669" y="12"/>
            <a:ext cx="4002299" cy="347504"/>
          </a:xfrm>
          <a:prstGeom prst="rect">
            <a:avLst/>
          </a:prstGeom>
        </p:spPr>
        <p:txBody>
          <a:bodyPr vert="horz" lIns="89903" tIns="44965" rIns="89903" bIns="44965" rtlCol="0"/>
          <a:lstStyle>
            <a:lvl1pPr algn="r">
              <a:defRPr sz="1100"/>
            </a:lvl1pPr>
          </a:lstStyle>
          <a:p>
            <a:fld id="{28489EAB-53B4-4CEC-B3C6-AAF4CF33EEE4}" type="datetimeFigureOut">
              <a:rPr lang="en-US" smtClean="0"/>
              <a:pPr/>
              <a:t>10/3/2025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45" y="6601371"/>
            <a:ext cx="4002299" cy="347504"/>
          </a:xfrm>
          <a:prstGeom prst="rect">
            <a:avLst/>
          </a:prstGeom>
        </p:spPr>
        <p:txBody>
          <a:bodyPr vert="horz" lIns="89903" tIns="44965" rIns="89903" bIns="44965" rtlCol="0" anchor="b"/>
          <a:lstStyle>
            <a:lvl1pPr algn="l">
              <a:defRPr sz="11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231669" y="6601371"/>
            <a:ext cx="4002299" cy="347504"/>
          </a:xfrm>
          <a:prstGeom prst="rect">
            <a:avLst/>
          </a:prstGeom>
        </p:spPr>
        <p:txBody>
          <a:bodyPr vert="horz" lIns="89903" tIns="44965" rIns="89903" bIns="44965" rtlCol="0" anchor="b"/>
          <a:lstStyle>
            <a:lvl1pPr algn="r">
              <a:defRPr sz="1100"/>
            </a:lvl1pPr>
          </a:lstStyle>
          <a:p>
            <a:fld id="{E3950A6F-4C9A-4627-A2AB-E76CCA8004E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7431142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45" y="12"/>
            <a:ext cx="4002299" cy="347504"/>
          </a:xfrm>
          <a:prstGeom prst="rect">
            <a:avLst/>
          </a:prstGeom>
        </p:spPr>
        <p:txBody>
          <a:bodyPr vert="horz" lIns="89903" tIns="44965" rIns="89903" bIns="44965" rtlCol="0"/>
          <a:lstStyle>
            <a:lvl1pPr algn="l">
              <a:defRPr sz="11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31669" y="12"/>
            <a:ext cx="4002299" cy="347504"/>
          </a:xfrm>
          <a:prstGeom prst="rect">
            <a:avLst/>
          </a:prstGeom>
        </p:spPr>
        <p:txBody>
          <a:bodyPr vert="horz" lIns="89903" tIns="44965" rIns="89903" bIns="44965" rtlCol="0"/>
          <a:lstStyle>
            <a:lvl1pPr algn="r">
              <a:defRPr sz="1100"/>
            </a:lvl1pPr>
          </a:lstStyle>
          <a:p>
            <a:fld id="{67EB26B0-F8C9-4820-BDE9-691F38E2BF8F}" type="datetimeFigureOut">
              <a:rPr lang="en-US" smtClean="0"/>
              <a:pPr/>
              <a:t>10/3/2025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27338" y="517525"/>
            <a:ext cx="3581400" cy="2603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9903" tIns="44965" rIns="89903" bIns="44965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23610" y="3301312"/>
            <a:ext cx="7388860" cy="3127534"/>
          </a:xfrm>
          <a:prstGeom prst="rect">
            <a:avLst/>
          </a:prstGeom>
        </p:spPr>
        <p:txBody>
          <a:bodyPr vert="horz" lIns="89903" tIns="44965" rIns="89903" bIns="44965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45" y="6601371"/>
            <a:ext cx="4002299" cy="347504"/>
          </a:xfrm>
          <a:prstGeom prst="rect">
            <a:avLst/>
          </a:prstGeom>
        </p:spPr>
        <p:txBody>
          <a:bodyPr vert="horz" lIns="89903" tIns="44965" rIns="89903" bIns="44965" rtlCol="0" anchor="b"/>
          <a:lstStyle>
            <a:lvl1pPr algn="l">
              <a:defRPr sz="11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31669" y="6601371"/>
            <a:ext cx="4002299" cy="347504"/>
          </a:xfrm>
          <a:prstGeom prst="rect">
            <a:avLst/>
          </a:prstGeom>
        </p:spPr>
        <p:txBody>
          <a:bodyPr vert="horz" lIns="89903" tIns="44965" rIns="89903" bIns="44965" rtlCol="0" anchor="b"/>
          <a:lstStyle>
            <a:lvl1pPr algn="r">
              <a:defRPr sz="1100"/>
            </a:lvl1pPr>
          </a:lstStyle>
          <a:p>
            <a:fld id="{C6147F53-47A1-41C1-96BD-DCD0501187A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9442477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92764" rtl="0" eaLnBrk="1" latinLnBrk="0" hangingPunct="1">
      <a:defRPr sz="1303" kern="1200">
        <a:solidFill>
          <a:schemeClr val="tx1"/>
        </a:solidFill>
        <a:latin typeface="+mn-lt"/>
        <a:ea typeface="+mn-ea"/>
        <a:cs typeface="+mn-cs"/>
      </a:defRPr>
    </a:lvl1pPr>
    <a:lvl2pPr marL="496382" algn="l" defTabSz="992764" rtl="0" eaLnBrk="1" latinLnBrk="0" hangingPunct="1">
      <a:defRPr sz="1303" kern="1200">
        <a:solidFill>
          <a:schemeClr val="tx1"/>
        </a:solidFill>
        <a:latin typeface="+mn-lt"/>
        <a:ea typeface="+mn-ea"/>
        <a:cs typeface="+mn-cs"/>
      </a:defRPr>
    </a:lvl2pPr>
    <a:lvl3pPr marL="992764" algn="l" defTabSz="992764" rtl="0" eaLnBrk="1" latinLnBrk="0" hangingPunct="1">
      <a:defRPr sz="1303" kern="1200">
        <a:solidFill>
          <a:schemeClr val="tx1"/>
        </a:solidFill>
        <a:latin typeface="+mn-lt"/>
        <a:ea typeface="+mn-ea"/>
        <a:cs typeface="+mn-cs"/>
      </a:defRPr>
    </a:lvl3pPr>
    <a:lvl4pPr marL="1489146" algn="l" defTabSz="992764" rtl="0" eaLnBrk="1" latinLnBrk="0" hangingPunct="1">
      <a:defRPr sz="1303" kern="1200">
        <a:solidFill>
          <a:schemeClr val="tx1"/>
        </a:solidFill>
        <a:latin typeface="+mn-lt"/>
        <a:ea typeface="+mn-ea"/>
        <a:cs typeface="+mn-cs"/>
      </a:defRPr>
    </a:lvl4pPr>
    <a:lvl5pPr marL="1985528" algn="l" defTabSz="992764" rtl="0" eaLnBrk="1" latinLnBrk="0" hangingPunct="1">
      <a:defRPr sz="1303" kern="1200">
        <a:solidFill>
          <a:schemeClr val="tx1"/>
        </a:solidFill>
        <a:latin typeface="+mn-lt"/>
        <a:ea typeface="+mn-ea"/>
        <a:cs typeface="+mn-cs"/>
      </a:defRPr>
    </a:lvl5pPr>
    <a:lvl6pPr marL="2481910" algn="l" defTabSz="992764" rtl="0" eaLnBrk="1" latinLnBrk="0" hangingPunct="1">
      <a:defRPr sz="1303" kern="1200">
        <a:solidFill>
          <a:schemeClr val="tx1"/>
        </a:solidFill>
        <a:latin typeface="+mn-lt"/>
        <a:ea typeface="+mn-ea"/>
        <a:cs typeface="+mn-cs"/>
      </a:defRPr>
    </a:lvl6pPr>
    <a:lvl7pPr marL="2978292" algn="l" defTabSz="992764" rtl="0" eaLnBrk="1" latinLnBrk="0" hangingPunct="1">
      <a:defRPr sz="1303" kern="1200">
        <a:solidFill>
          <a:schemeClr val="tx1"/>
        </a:solidFill>
        <a:latin typeface="+mn-lt"/>
        <a:ea typeface="+mn-ea"/>
        <a:cs typeface="+mn-cs"/>
      </a:defRPr>
    </a:lvl7pPr>
    <a:lvl8pPr marL="3474674" algn="l" defTabSz="992764" rtl="0" eaLnBrk="1" latinLnBrk="0" hangingPunct="1">
      <a:defRPr sz="1303" kern="1200">
        <a:solidFill>
          <a:schemeClr val="tx1"/>
        </a:solidFill>
        <a:latin typeface="+mn-lt"/>
        <a:ea typeface="+mn-ea"/>
        <a:cs typeface="+mn-cs"/>
      </a:defRPr>
    </a:lvl8pPr>
    <a:lvl9pPr marL="3971056" algn="l" defTabSz="992764" rtl="0" eaLnBrk="1" latinLnBrk="0" hangingPunct="1">
      <a:defRPr sz="1303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827338" y="517525"/>
            <a:ext cx="3581400" cy="26035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fontAlgn="base">
              <a:lnSpc>
                <a:spcPts val="1350"/>
              </a:lnSpc>
            </a:pPr>
            <a:r>
              <a:rPr lang="en-US" sz="900" dirty="0">
                <a:solidFill>
                  <a:srgbClr val="FF0000"/>
                </a:solidFill>
              </a:rPr>
              <a:t>2/19/25 – SOURCE: https://www.census.gov/data/tables/2023/demo/popproj/2023-summary-tables.html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6147F53-47A1-41C1-96BD-DCD0501187A9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22149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827338" y="517525"/>
            <a:ext cx="3581400" cy="26035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6147F53-47A1-41C1-96BD-DCD0501187A9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78482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57300" y="1196975"/>
            <a:ext cx="7543800" cy="254635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57300" y="3841750"/>
            <a:ext cx="7543800" cy="1766888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B0E82-8C9E-4F8B-AA9C-DFE8A2C71236}" type="datetimeFigureOut">
              <a:rPr lang="en-US" smtClean="0"/>
              <a:t>10/3/2025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C482D-BB54-4E60-A283-7E76B9A6A6A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3245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B0E82-8C9E-4F8B-AA9C-DFE8A2C71236}" type="datetimeFigureOut">
              <a:rPr lang="en-US" smtClean="0"/>
              <a:t>10/3/2025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C482D-BB54-4E60-A283-7E76B9A6A6A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30618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824038"/>
            <a:ext cx="8675688" cy="30432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895850"/>
            <a:ext cx="8675688" cy="1600200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B0E82-8C9E-4F8B-AA9C-DFE8A2C71236}" type="datetimeFigureOut">
              <a:rPr lang="en-US" smtClean="0"/>
              <a:t>10/3/2025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C482D-BB54-4E60-A283-7E76B9A6A6A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49503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2150" y="1947863"/>
            <a:ext cx="4260850" cy="464026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05400" y="1947863"/>
            <a:ext cx="4260850" cy="464026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B0E82-8C9E-4F8B-AA9C-DFE8A2C71236}" type="datetimeFigureOut">
              <a:rPr lang="en-US" smtClean="0"/>
              <a:t>10/3/2025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C482D-BB54-4E60-A283-7E76B9A6A6A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28623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2150" y="388938"/>
            <a:ext cx="8675688" cy="14144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2150" y="1793875"/>
            <a:ext cx="4256088" cy="87788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2150" y="2671763"/>
            <a:ext cx="4256088" cy="393065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2700" y="1793875"/>
            <a:ext cx="4275138" cy="87788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92700" y="2671763"/>
            <a:ext cx="4275138" cy="393065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B0E82-8C9E-4F8B-AA9C-DFE8A2C71236}" type="datetimeFigureOut">
              <a:rPr lang="en-US" smtClean="0"/>
              <a:t>10/3/2025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C482D-BB54-4E60-A283-7E76B9A6A6A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0007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B0E82-8C9E-4F8B-AA9C-DFE8A2C71236}" type="datetimeFigureOut">
              <a:rPr lang="en-US" smtClean="0"/>
              <a:t>10/3/2025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C482D-BB54-4E60-A283-7E76B9A6A6A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21326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B0E82-8C9E-4F8B-AA9C-DFE8A2C71236}" type="datetimeFigureOut">
              <a:rPr lang="en-US" smtClean="0"/>
              <a:t>10/3/2025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C482D-BB54-4E60-A283-7E76B9A6A6A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29330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2150" y="487363"/>
            <a:ext cx="3244850" cy="1706562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76725" y="1052513"/>
            <a:ext cx="5091113" cy="51990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2150" y="2193925"/>
            <a:ext cx="3244850" cy="4065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B0E82-8C9E-4F8B-AA9C-DFE8A2C71236}" type="datetimeFigureOut">
              <a:rPr lang="en-US" smtClean="0"/>
              <a:t>10/3/2025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C482D-BB54-4E60-A283-7E76B9A6A6A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87519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2150" y="487363"/>
            <a:ext cx="3244850" cy="1706562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76725" y="1052513"/>
            <a:ext cx="5091113" cy="519906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2150" y="2193925"/>
            <a:ext cx="3244850" cy="4065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B0E82-8C9E-4F8B-AA9C-DFE8A2C71236}" type="datetimeFigureOut">
              <a:rPr lang="en-US" smtClean="0"/>
              <a:t>10/3/2025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C482D-BB54-4E60-A283-7E76B9A6A6A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76497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B0E82-8C9E-4F8B-AA9C-DFE8A2C71236}" type="datetimeFigureOut">
              <a:rPr lang="en-US" smtClean="0"/>
              <a:t>10/3/2025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C482D-BB54-4E60-A283-7E76B9A6A6A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08912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97725" y="388938"/>
            <a:ext cx="2168525" cy="619918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92150" y="388938"/>
            <a:ext cx="6353175" cy="619918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B0E82-8C9E-4F8B-AA9C-DFE8A2C71236}" type="datetimeFigureOut">
              <a:rPr lang="en-US" smtClean="0"/>
              <a:t>10/3/2025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C482D-BB54-4E60-A283-7E76B9A6A6A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99040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ew 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9372600" y="7052196"/>
            <a:ext cx="591214" cy="263004"/>
          </a:xfrm>
        </p:spPr>
        <p:txBody>
          <a:bodyPr/>
          <a:lstStyle>
            <a:lvl1pPr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pPr defTabSz="914400"/>
            <a:fld id="{AA590538-B609-D447-83C1-8FE4121BED77}" type="slidenum">
              <a:rPr lang="en-US" kern="0" smtClean="0"/>
              <a:pPr defTabSz="914400"/>
              <a:t>‹#›</a:t>
            </a:fld>
            <a:endParaRPr lang="en-US" kern="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A521D0D-6E5F-41F2-8C1A-3B399405A7EE}"/>
              </a:ext>
            </a:extLst>
          </p:cNvPr>
          <p:cNvSpPr txBox="1"/>
          <p:nvPr userDrawn="1"/>
        </p:nvSpPr>
        <p:spPr>
          <a:xfrm>
            <a:off x="0" y="7052196"/>
            <a:ext cx="9601200" cy="263003"/>
          </a:xfrm>
          <a:custGeom>
            <a:avLst/>
            <a:gdLst>
              <a:gd name="connsiteX0" fmla="*/ 0 w 9531220"/>
              <a:gd name="connsiteY0" fmla="*/ 0 h 263003"/>
              <a:gd name="connsiteX1" fmla="*/ 9531220 w 9531220"/>
              <a:gd name="connsiteY1" fmla="*/ 0 h 263003"/>
              <a:gd name="connsiteX2" fmla="*/ 9531220 w 9531220"/>
              <a:gd name="connsiteY2" fmla="*/ 263003 h 263003"/>
              <a:gd name="connsiteX3" fmla="*/ 0 w 9531220"/>
              <a:gd name="connsiteY3" fmla="*/ 263003 h 263003"/>
              <a:gd name="connsiteX4" fmla="*/ 0 w 9531220"/>
              <a:gd name="connsiteY4" fmla="*/ 0 h 263003"/>
              <a:gd name="connsiteX0" fmla="*/ 0 w 9535330"/>
              <a:gd name="connsiteY0" fmla="*/ 0 h 263003"/>
              <a:gd name="connsiteX1" fmla="*/ 9535330 w 9535330"/>
              <a:gd name="connsiteY1" fmla="*/ 2055 h 263003"/>
              <a:gd name="connsiteX2" fmla="*/ 9531220 w 9535330"/>
              <a:gd name="connsiteY2" fmla="*/ 263003 h 263003"/>
              <a:gd name="connsiteX3" fmla="*/ 0 w 9535330"/>
              <a:gd name="connsiteY3" fmla="*/ 263003 h 263003"/>
              <a:gd name="connsiteX4" fmla="*/ 0 w 9535330"/>
              <a:gd name="connsiteY4" fmla="*/ 0 h 263003"/>
              <a:gd name="connsiteX0" fmla="*/ 0 w 9535330"/>
              <a:gd name="connsiteY0" fmla="*/ 0 h 263003"/>
              <a:gd name="connsiteX1" fmla="*/ 9535330 w 9535330"/>
              <a:gd name="connsiteY1" fmla="*/ 2055 h 263003"/>
              <a:gd name="connsiteX2" fmla="*/ 9531220 w 9535330"/>
              <a:gd name="connsiteY2" fmla="*/ 263003 h 263003"/>
              <a:gd name="connsiteX3" fmla="*/ 0 w 9535330"/>
              <a:gd name="connsiteY3" fmla="*/ 263003 h 263003"/>
              <a:gd name="connsiteX4" fmla="*/ 0 w 9535330"/>
              <a:gd name="connsiteY4" fmla="*/ 0 h 263003"/>
              <a:gd name="connsiteX0" fmla="*/ 0 w 9535330"/>
              <a:gd name="connsiteY0" fmla="*/ 0 h 263003"/>
              <a:gd name="connsiteX1" fmla="*/ 9535330 w 9535330"/>
              <a:gd name="connsiteY1" fmla="*/ 2055 h 263003"/>
              <a:gd name="connsiteX2" fmla="*/ 9531220 w 9535330"/>
              <a:gd name="connsiteY2" fmla="*/ 263003 h 263003"/>
              <a:gd name="connsiteX3" fmla="*/ 0 w 9535330"/>
              <a:gd name="connsiteY3" fmla="*/ 263003 h 263003"/>
              <a:gd name="connsiteX4" fmla="*/ 0 w 9535330"/>
              <a:gd name="connsiteY4" fmla="*/ 0 h 263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35330" h="263003">
                <a:moveTo>
                  <a:pt x="0" y="0"/>
                </a:moveTo>
                <a:lnTo>
                  <a:pt x="9535330" y="2055"/>
                </a:lnTo>
                <a:cubicBezTo>
                  <a:pt x="9400396" y="185615"/>
                  <a:pt x="9466835" y="141088"/>
                  <a:pt x="9531220" y="263003"/>
                </a:cubicBezTo>
                <a:lnTo>
                  <a:pt x="0" y="263003"/>
                </a:lnTo>
                <a:lnTo>
                  <a:pt x="0" y="0"/>
                </a:lnTo>
                <a:close/>
              </a:path>
            </a:pathLst>
          </a:custGeom>
          <a:solidFill>
            <a:srgbClr val="002F86"/>
          </a:solidFill>
        </p:spPr>
        <p:txBody>
          <a:bodyPr wrap="square" rtlCol="0">
            <a:spAutoFit/>
          </a:bodyPr>
          <a:lstStyle/>
          <a:p>
            <a:endParaRPr lang="en-US" sz="12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A5A59F4-1240-4BAD-B497-09132802F2AA}"/>
              </a:ext>
            </a:extLst>
          </p:cNvPr>
          <p:cNvSpPr txBox="1"/>
          <p:nvPr userDrawn="1"/>
        </p:nvSpPr>
        <p:spPr>
          <a:xfrm>
            <a:off x="258598" y="7071325"/>
            <a:ext cx="902827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>
                    <a:lumMod val="85000"/>
                  </a:schemeClr>
                </a:solidFill>
              </a:rPr>
              <a:t>INVESTOR PRESENTATION						                                           MAY 2025</a:t>
            </a:r>
          </a:p>
        </p:txBody>
      </p:sp>
    </p:spTree>
    <p:extLst>
      <p:ext uri="{BB962C8B-B14F-4D97-AF65-F5344CB8AC3E}">
        <p14:creationId xmlns:p14="http://schemas.microsoft.com/office/powerpoint/2010/main" val="38810743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92150" y="388938"/>
            <a:ext cx="8674100" cy="14144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2150" y="1947863"/>
            <a:ext cx="8674100" cy="46402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92150" y="6780213"/>
            <a:ext cx="2262188" cy="3889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CB0E82-8C9E-4F8B-AA9C-DFE8A2C71236}" type="datetimeFigureOut">
              <a:rPr lang="en-US" smtClean="0"/>
              <a:t>10/3/2025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32163" y="6780213"/>
            <a:ext cx="3394075" cy="3889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04063" y="6780213"/>
            <a:ext cx="2262187" cy="3889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DC482D-BB54-4E60-A283-7E76B9A6A6A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08964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30" r:id="rId1"/>
    <p:sldLayoutId id="2147484131" r:id="rId2"/>
    <p:sldLayoutId id="2147484132" r:id="rId3"/>
    <p:sldLayoutId id="2147484133" r:id="rId4"/>
    <p:sldLayoutId id="2147484134" r:id="rId5"/>
    <p:sldLayoutId id="2147484135" r:id="rId6"/>
    <p:sldLayoutId id="2147484136" r:id="rId7"/>
    <p:sldLayoutId id="2147484137" r:id="rId8"/>
    <p:sldLayoutId id="2147484138" r:id="rId9"/>
    <p:sldLayoutId id="2147484139" r:id="rId10"/>
    <p:sldLayoutId id="214748414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1418" y="16748"/>
            <a:ext cx="9601200" cy="685800"/>
          </a:xfrm>
          <a:prstGeom prst="rect">
            <a:avLst/>
          </a:prstGeom>
        </p:spPr>
        <p:txBody>
          <a:bodyPr vert="horz" lIns="99276" tIns="49638" rIns="99276" bIns="49638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" y="762000"/>
            <a:ext cx="9601200" cy="4751494"/>
          </a:xfrm>
          <a:prstGeom prst="rect">
            <a:avLst/>
          </a:prstGeom>
        </p:spPr>
        <p:txBody>
          <a:bodyPr vert="horz" lIns="99276" tIns="49638" rIns="99276" bIns="49638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162386" y="6840126"/>
            <a:ext cx="743614" cy="389467"/>
          </a:xfrm>
          <a:prstGeom prst="rect">
            <a:avLst/>
          </a:prstGeom>
        </p:spPr>
        <p:txBody>
          <a:bodyPr vert="horz" lIns="99276" tIns="49638" rIns="99276" bIns="49638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</a:rPr>
              <a:t>page </a:t>
            </a:r>
            <a:fld id="{AA590538-B609-D447-83C1-8FE4121BED77}" type="slidenum">
              <a:rPr kumimoji="0" lang="en-US" sz="900" b="0" i="0" u="none" strike="noStrike" kern="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</a:endParaRPr>
          </a:p>
        </p:txBody>
      </p:sp>
      <p:pic>
        <p:nvPicPr>
          <p:cNvPr id="8" name="Picture 7" descr="LTC-REIT-Logo_smaller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8778" y="150170"/>
            <a:ext cx="740212" cy="460375"/>
          </a:xfrm>
          <a:prstGeom prst="rect">
            <a:avLst/>
          </a:prstGeom>
        </p:spPr>
      </p:pic>
      <p:cxnSp>
        <p:nvCxnSpPr>
          <p:cNvPr id="10" name="Straight Connector 9"/>
          <p:cNvCxnSpPr/>
          <p:nvPr userDrawn="1"/>
        </p:nvCxnSpPr>
        <p:spPr>
          <a:xfrm>
            <a:off x="160337" y="702548"/>
            <a:ext cx="9593263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70448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42" r:id="rId1"/>
  </p:sldLayoutIdLst>
  <p:hf hdr="0" ftr="0" dt="0"/>
  <p:txStyles>
    <p:titleStyle>
      <a:lvl1pPr algn="l" defTabSz="496382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12713" indent="-112713" algn="l" defTabSz="496382" rtl="0" eaLnBrk="1" latinLnBrk="0" hangingPunct="1">
        <a:spcBef>
          <a:spcPct val="20000"/>
        </a:spcBef>
        <a:buFont typeface="Arial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1pPr>
      <a:lvl2pPr marL="227013" indent="-114300" algn="l" defTabSz="496382" rtl="0" eaLnBrk="1" latinLnBrk="0" hangingPunct="1">
        <a:spcBef>
          <a:spcPct val="20000"/>
        </a:spcBef>
        <a:buFont typeface="Arial"/>
        <a:buChar char="–"/>
        <a:defRPr sz="1000" kern="1200">
          <a:solidFill>
            <a:schemeClr val="tx1"/>
          </a:solidFill>
          <a:latin typeface="+mn-lt"/>
          <a:ea typeface="+mn-ea"/>
          <a:cs typeface="+mn-cs"/>
        </a:defRPr>
      </a:lvl2pPr>
      <a:lvl3pPr marL="339725" indent="-114300" algn="l" defTabSz="496382" rtl="0" eaLnBrk="1" latinLnBrk="0" hangingPunct="1">
        <a:spcBef>
          <a:spcPct val="20000"/>
        </a:spcBef>
        <a:buFont typeface="Arial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3pPr>
      <a:lvl4pPr marL="460375" indent="-114300" algn="l" defTabSz="496382" rtl="0" eaLnBrk="1" latinLnBrk="0" hangingPunct="1">
        <a:spcBef>
          <a:spcPct val="20000"/>
        </a:spcBef>
        <a:buFont typeface="Arial"/>
        <a:buChar char="–"/>
        <a:defRPr sz="1000" kern="1200">
          <a:solidFill>
            <a:schemeClr val="tx1"/>
          </a:solidFill>
          <a:latin typeface="+mn-lt"/>
          <a:ea typeface="+mn-ea"/>
          <a:cs typeface="+mn-cs"/>
        </a:defRPr>
      </a:lvl4pPr>
      <a:lvl5pPr marL="574675" indent="-114300" algn="l" defTabSz="496382" rtl="0" eaLnBrk="1" latinLnBrk="0" hangingPunct="1">
        <a:spcBef>
          <a:spcPct val="20000"/>
        </a:spcBef>
        <a:buFont typeface="Arial"/>
        <a:buChar char="»"/>
        <a:defRPr sz="1000" kern="1200">
          <a:solidFill>
            <a:schemeClr val="tx1"/>
          </a:solidFill>
          <a:latin typeface="+mn-lt"/>
          <a:ea typeface="+mn-ea"/>
          <a:cs typeface="+mn-cs"/>
        </a:defRPr>
      </a:lvl5pPr>
      <a:lvl6pPr marL="2730101" indent="-248191" algn="l" defTabSz="496382" rtl="0" eaLnBrk="1" latinLnBrk="0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226483" indent="-248191" algn="l" defTabSz="496382" rtl="0" eaLnBrk="1" latinLnBrk="0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722865" indent="-248191" algn="l" defTabSz="496382" rtl="0" eaLnBrk="1" latinLnBrk="0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219247" indent="-248191" algn="l" defTabSz="496382" rtl="0" eaLnBrk="1" latinLnBrk="0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96382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96382" algn="l" defTabSz="496382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92764" algn="l" defTabSz="496382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489146" algn="l" defTabSz="496382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985528" algn="l" defTabSz="496382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481910" algn="l" defTabSz="496382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8292" algn="l" defTabSz="496382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74674" algn="l" defTabSz="496382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971056" algn="l" defTabSz="496382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chart" Target="../charts/char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C3A2A1-42BF-0E49-02C1-42126C7BB0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388938"/>
            <a:ext cx="9677400" cy="1414462"/>
          </a:xfrm>
        </p:spPr>
        <p:txBody>
          <a:bodyPr>
            <a:normAutofit/>
          </a:bodyPr>
          <a:lstStyle/>
          <a:p>
            <a:r>
              <a:rPr lang="en-US" sz="2400" dirty="0"/>
              <a:t>GROWTH + DISCIPLINE + DEMOGRAPHICS = </a:t>
            </a:r>
            <a:r>
              <a:rPr lang="en-US" sz="2400" b="1" dirty="0">
                <a:solidFill>
                  <a:srgbClr val="FF0000"/>
                </a:solidFill>
              </a:rPr>
              <a:t>VALUATION UPSIDE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7088A0-DBF8-548B-B4ED-82E3E46133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2150" y="1947862"/>
            <a:ext cx="8674100" cy="5062537"/>
          </a:xfrm>
        </p:spPr>
        <p:txBody>
          <a:bodyPr>
            <a:normAutofit fontScale="47500" lnSpcReduction="20000"/>
          </a:bodyPr>
          <a:lstStyle/>
          <a:p>
            <a:r>
              <a:rPr lang="en-US" b="1" dirty="0"/>
              <a:t>Multiple Expansion Opportunity </a:t>
            </a:r>
            <a:r>
              <a:rPr lang="en-US" dirty="0"/>
              <a:t>– SHOP growth, demographic tailwinds, and disciplined execution create a path to multiple re-rating.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b="1" dirty="0"/>
              <a:t>SHOP = Growth Engine </a:t>
            </a:r>
            <a:r>
              <a:rPr lang="en-US" dirty="0"/>
              <a:t>– Quickly pivoted into SHOP investments, accelerating external growth and NOI.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b="1" dirty="0"/>
              <a:t>Financial Strength</a:t>
            </a:r>
            <a:r>
              <a:rPr lang="en-US" dirty="0"/>
              <a:t> – Conservative leverage, ample liquidity, and flexibility support growth</a:t>
            </a:r>
          </a:p>
          <a:p>
            <a:endParaRPr lang="en-US" dirty="0"/>
          </a:p>
          <a:p>
            <a:r>
              <a:rPr lang="en-US" b="1" dirty="0"/>
              <a:t>Attractive Shareholder Returns </a:t>
            </a:r>
            <a:r>
              <a:rPr lang="en-US" dirty="0"/>
              <a:t>– Reliable </a:t>
            </a:r>
            <a:r>
              <a:rPr lang="en-US" b="1" i="1" dirty="0"/>
              <a:t>monthly</a:t>
            </a:r>
            <a:r>
              <a:rPr lang="en-US" dirty="0"/>
              <a:t> dividend supported by stable cash flows, with potential upside from growth.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b="1" dirty="0"/>
              <a:t>Experienced &amp; Transparent Leadership </a:t>
            </a:r>
            <a:r>
              <a:rPr lang="en-US" dirty="0"/>
              <a:t>– A stable management team with decades of senior housing experience, long tenure, and a culture of transparency, consistently delivering on commitments.</a:t>
            </a:r>
          </a:p>
          <a:p>
            <a:endParaRPr lang="en-US" dirty="0"/>
          </a:p>
          <a:p>
            <a:r>
              <a:rPr lang="en-US" b="1" dirty="0"/>
              <a:t>Demographic Tailwinds </a:t>
            </a:r>
            <a:r>
              <a:rPr lang="en-US" dirty="0"/>
              <a:t>– The 85+ population surge drives durable, long-term need for senior housing.</a:t>
            </a:r>
          </a:p>
          <a:p>
            <a:endParaRPr lang="en-US" dirty="0"/>
          </a:p>
          <a:p>
            <a:r>
              <a:rPr lang="en-US" b="1" dirty="0"/>
              <a:t>Disciplined Capital Allocation </a:t>
            </a:r>
            <a:r>
              <a:rPr lang="en-US" dirty="0"/>
              <a:t>– Proven history of prudent capital deployment and thoughtful recycling to strengthen the portfolio.</a:t>
            </a:r>
          </a:p>
          <a:p>
            <a:endParaRPr lang="en-US" dirty="0"/>
          </a:p>
          <a:p>
            <a:r>
              <a:rPr lang="en-US" b="1" dirty="0"/>
              <a:t>Operator Relationship</a:t>
            </a:r>
            <a:r>
              <a:rPr lang="en-US" dirty="0"/>
              <a:t>– Long-standing partnerships and the ability to offer SHOP have unlocked attractive deals we wouldn’t win otherwise.</a:t>
            </a:r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28645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504409-0033-04FB-50C4-B8E30BC245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F08967A-A087-AA89-EB27-CF0662B4FC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-279082"/>
            <a:ext cx="9677400" cy="1414462"/>
          </a:xfrm>
        </p:spPr>
        <p:txBody>
          <a:bodyPr>
            <a:normAutofit/>
          </a:bodyPr>
          <a:lstStyle/>
          <a:p>
            <a:r>
              <a:rPr lang="en-US" sz="4000"/>
              <a:t>EXECUTION FUELS SHOP</a:t>
            </a:r>
            <a:endParaRPr lang="en-US" sz="4000" dirty="0"/>
          </a:p>
        </p:txBody>
      </p:sp>
      <p:graphicFrame>
        <p:nvGraphicFramePr>
          <p:cNvPr id="6" name="Content Placeholder 3">
            <a:extLst>
              <a:ext uri="{FF2B5EF4-FFF2-40B4-BE49-F238E27FC236}">
                <a16:creationId xmlns:a16="http://schemas.microsoft.com/office/drawing/2014/main" id="{ECA6DC7E-80D1-7787-B13C-AFD37FDFE85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78428619"/>
              </p:ext>
            </p:extLst>
          </p:nvPr>
        </p:nvGraphicFramePr>
        <p:xfrm>
          <a:off x="420710" y="2971800"/>
          <a:ext cx="8985250" cy="4114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8CFF805C-064A-7B67-DF6A-92FE2797CE7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33376701"/>
              </p:ext>
            </p:extLst>
          </p:nvPr>
        </p:nvGraphicFramePr>
        <p:xfrm>
          <a:off x="335280" y="-18732"/>
          <a:ext cx="8985250" cy="4114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5663210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E22BD-A697-449A-B32E-82B3E933C80D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CEA50F9-D8F2-4E6F-9F2F-82CCC3B0B22F}"/>
              </a:ext>
            </a:extLst>
          </p:cNvPr>
          <p:cNvSpPr txBox="1"/>
          <p:nvPr/>
        </p:nvSpPr>
        <p:spPr>
          <a:xfrm>
            <a:off x="152399" y="756177"/>
            <a:ext cx="5272271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>
                <a:solidFill>
                  <a:schemeClr val="tx2"/>
                </a:solidFill>
                <a:latin typeface="Aptos Display" panose="020B0004020202020204" pitchFamily="34" charset="0"/>
              </a:rPr>
              <a:t>DEMOGRAPHICS DRIVE DEMAND</a:t>
            </a:r>
          </a:p>
          <a:p>
            <a:pPr algn="ctr"/>
            <a:r>
              <a:rPr lang="en-US" sz="1100" b="1" dirty="0">
                <a:solidFill>
                  <a:schemeClr val="tx2"/>
                </a:solidFill>
                <a:latin typeface="Aptos Display" panose="020B0004020202020204" pitchFamily="34" charset="0"/>
              </a:rPr>
              <a:t>U.S. Senior Population Growth Projections by Age Bracket</a:t>
            </a:r>
          </a:p>
          <a:p>
            <a:pPr algn="ctr"/>
            <a:r>
              <a:rPr lang="en-US" sz="1100" b="1" dirty="0">
                <a:solidFill>
                  <a:schemeClr val="tx2"/>
                </a:solidFill>
                <a:latin typeface="Aptos Display" panose="020B0004020202020204" pitchFamily="34" charset="0"/>
              </a:rPr>
              <a:t>United States | 2022 – 2060 </a:t>
            </a:r>
            <a:r>
              <a:rPr lang="en-US" sz="1100" b="1" baseline="30000" dirty="0">
                <a:solidFill>
                  <a:schemeClr val="tx2"/>
                </a:solidFill>
                <a:latin typeface="Aptos Display" panose="020B0004020202020204" pitchFamily="34" charset="0"/>
              </a:rPr>
              <a:t>(1)</a:t>
            </a:r>
          </a:p>
        </p:txBody>
      </p:sp>
      <p:sp>
        <p:nvSpPr>
          <p:cNvPr id="17" name="Title 3">
            <a:extLst>
              <a:ext uri="{FF2B5EF4-FFF2-40B4-BE49-F238E27FC236}">
                <a16:creationId xmlns:a16="http://schemas.microsoft.com/office/drawing/2014/main" id="{B4B1BD7B-2733-475C-8269-1214904A82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399" y="-55418"/>
            <a:ext cx="9601200" cy="685800"/>
          </a:xfrm>
        </p:spPr>
        <p:txBody>
          <a:bodyPr>
            <a:normAutofit/>
          </a:bodyPr>
          <a:lstStyle/>
          <a:p>
            <a:r>
              <a:rPr lang="en-US" sz="1700" cap="all" dirty="0">
                <a:solidFill>
                  <a:srgbClr val="002F86"/>
                </a:solidFill>
              </a:rPr>
              <a:t>WHY SENIOR HOUSING? WHY NOW?  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0EFBD872-6DEA-125E-0CD8-295A6A635DE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23373983"/>
              </p:ext>
            </p:extLst>
          </p:nvPr>
        </p:nvGraphicFramePr>
        <p:xfrm>
          <a:off x="553600" y="1285937"/>
          <a:ext cx="4062229" cy="24852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C717FCB1-66CC-39D9-23EA-73B0A9E2B48A}"/>
              </a:ext>
            </a:extLst>
          </p:cNvPr>
          <p:cNvSpPr txBox="1"/>
          <p:nvPr/>
        </p:nvSpPr>
        <p:spPr>
          <a:xfrm rot="16200000">
            <a:off x="-1242228" y="2571821"/>
            <a:ext cx="320040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/>
              <a:t>Millions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C45DBEE-7A45-E2BE-53D2-7761A6E708BC}"/>
              </a:ext>
            </a:extLst>
          </p:cNvPr>
          <p:cNvSpPr txBox="1"/>
          <p:nvPr/>
        </p:nvSpPr>
        <p:spPr>
          <a:xfrm>
            <a:off x="578294" y="3756261"/>
            <a:ext cx="39978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600"/>
              </a:spcAft>
              <a:buAutoNum type="arabicParenBoth"/>
            </a:pPr>
            <a:r>
              <a:rPr lang="en-US" sz="800" b="0" i="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U.S. Census Bureau, Population Division. “Projected Population by Age Group and Sex for the United States, Main Series: 2022 - 2100.” November 2023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DA98171-7E23-D54E-E0C3-D0780F7C9B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4857" y="4204056"/>
            <a:ext cx="4760725" cy="284814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C0C7E75-550B-944E-B4E9-18379B25DD8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84739" y="4234677"/>
            <a:ext cx="4814203" cy="275097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FD81306-3BD8-363B-8D09-114FF83F9A7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17029" y="725136"/>
            <a:ext cx="4981913" cy="3200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54822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id="{89037C9E-F73D-B592-C8F1-0D20E88429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-18012" y="3647386"/>
            <a:ext cx="10076411" cy="3329049"/>
          </a:xfrm>
          <a:prstGeom prst="rect">
            <a:avLst/>
          </a:prstGeom>
          <a:solidFill>
            <a:srgbClr val="74C6EB"/>
          </a:solidFill>
          <a:ln>
            <a:noFill/>
          </a:ln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E22BD-A697-449A-B32E-82B3E933C80D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3" name="Slide Number Placeholder 1">
            <a:extLst>
              <a:ext uri="{FF2B5EF4-FFF2-40B4-BE49-F238E27FC236}">
                <a16:creationId xmlns:a16="http://schemas.microsoft.com/office/drawing/2014/main" id="{2B3D4EEE-1A80-192A-0012-1BC7FFDA43A3}"/>
              </a:ext>
            </a:extLst>
          </p:cNvPr>
          <p:cNvSpPr txBox="1">
            <a:spLocks/>
          </p:cNvSpPr>
          <p:nvPr/>
        </p:nvSpPr>
        <p:spPr>
          <a:xfrm>
            <a:off x="9372600" y="7035598"/>
            <a:ext cx="591214" cy="263004"/>
          </a:xfrm>
          <a:prstGeom prst="rect">
            <a:avLst/>
          </a:prstGeom>
        </p:spPr>
        <p:txBody>
          <a:bodyPr vert="horz" lIns="99276" tIns="49638" rIns="99276" bIns="49638" rtlCol="0" anchor="ctr"/>
          <a:lstStyle>
            <a:defPPr>
              <a:defRPr lang="en-US"/>
            </a:defPPr>
            <a:lvl1pPr marL="0" algn="r" defTabSz="992764" rtl="0" eaLnBrk="1" latinLnBrk="0" hangingPunct="1">
              <a:defRPr sz="9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96382" algn="l" defTabSz="992764" rtl="0" eaLnBrk="1" latinLnBrk="0" hangingPunct="1">
              <a:defRPr sz="195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92764" algn="l" defTabSz="992764" rtl="0" eaLnBrk="1" latinLnBrk="0" hangingPunct="1">
              <a:defRPr sz="195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89146" algn="l" defTabSz="992764" rtl="0" eaLnBrk="1" latinLnBrk="0" hangingPunct="1">
              <a:defRPr sz="195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85528" algn="l" defTabSz="992764" rtl="0" eaLnBrk="1" latinLnBrk="0" hangingPunct="1">
              <a:defRPr sz="195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81910" algn="l" defTabSz="992764" rtl="0" eaLnBrk="1" latinLnBrk="0" hangingPunct="1">
              <a:defRPr sz="195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8292" algn="l" defTabSz="992764" rtl="0" eaLnBrk="1" latinLnBrk="0" hangingPunct="1">
              <a:defRPr sz="195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74674" algn="l" defTabSz="992764" rtl="0" eaLnBrk="1" latinLnBrk="0" hangingPunct="1">
              <a:defRPr sz="195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71056" algn="l" defTabSz="992764" rtl="0" eaLnBrk="1" latinLnBrk="0" hangingPunct="1">
              <a:defRPr sz="195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CDE22BD-A697-449A-B32E-82B3E933C80D}" type="slidenum">
              <a:rPr lang="en-US" smtClean="0">
                <a:solidFill>
                  <a:schemeClr val="bg1"/>
                </a:solidFill>
              </a:rPr>
              <a:pPr/>
              <a:t>4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5FA6443E-D16F-75EC-5B4B-CEF62517F927}"/>
              </a:ext>
            </a:extLst>
          </p:cNvPr>
          <p:cNvSpPr/>
          <p:nvPr/>
        </p:nvSpPr>
        <p:spPr>
          <a:xfrm flipH="1">
            <a:off x="1251684" y="4144239"/>
            <a:ext cx="1999474" cy="729073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C1638334-6B3C-7C59-217F-AC7FF6524B21}"/>
              </a:ext>
            </a:extLst>
          </p:cNvPr>
          <p:cNvSpPr/>
          <p:nvPr/>
        </p:nvSpPr>
        <p:spPr>
          <a:xfrm flipH="1">
            <a:off x="1251683" y="4947375"/>
            <a:ext cx="1999475" cy="729073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6813B9E4-1462-CC5B-05E3-133A50F6CFE2}"/>
              </a:ext>
            </a:extLst>
          </p:cNvPr>
          <p:cNvSpPr/>
          <p:nvPr/>
        </p:nvSpPr>
        <p:spPr>
          <a:xfrm flipH="1">
            <a:off x="1251682" y="5758878"/>
            <a:ext cx="1999478" cy="729073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CC9D9206-9376-671A-6F4D-0DA269F68DB4}"/>
              </a:ext>
            </a:extLst>
          </p:cNvPr>
          <p:cNvSpPr txBox="1"/>
          <p:nvPr/>
        </p:nvSpPr>
        <p:spPr>
          <a:xfrm>
            <a:off x="1148306" y="4205226"/>
            <a:ext cx="2232921" cy="24314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200" b="1" dirty="0">
                <a:solidFill>
                  <a:srgbClr val="002060"/>
                </a:solidFill>
                <a:latin typeface="Aptos" panose="020B0004020202020204" pitchFamily="34" charset="0"/>
              </a:rPr>
              <a:t>188</a:t>
            </a:r>
          </a:p>
          <a:p>
            <a:pPr algn="ctr"/>
            <a:r>
              <a:rPr lang="en-US" sz="1200" dirty="0">
                <a:latin typeface="Aptos" panose="020B0004020202020204" pitchFamily="34" charset="0"/>
              </a:rPr>
              <a:t>Properties</a:t>
            </a:r>
          </a:p>
          <a:p>
            <a:pPr algn="ctr"/>
            <a:endParaRPr lang="en-US" sz="825" dirty="0">
              <a:latin typeface="Aptos" panose="020B0004020202020204" pitchFamily="34" charset="0"/>
            </a:endParaRPr>
          </a:p>
          <a:p>
            <a:pPr algn="ctr"/>
            <a:endParaRPr lang="en-US" sz="1200" dirty="0">
              <a:latin typeface="Aptos" panose="020B0004020202020204" pitchFamily="34" charset="0"/>
            </a:endParaRPr>
          </a:p>
          <a:p>
            <a:pPr algn="ctr"/>
            <a:r>
              <a:rPr lang="en-US" sz="2200" b="1" dirty="0">
                <a:solidFill>
                  <a:srgbClr val="002060"/>
                </a:solidFill>
                <a:latin typeface="Aptos" panose="020B0004020202020204" pitchFamily="34" charset="0"/>
              </a:rPr>
              <a:t>25</a:t>
            </a:r>
            <a:r>
              <a:rPr lang="en-US" sz="2100" b="1" dirty="0">
                <a:solidFill>
                  <a:srgbClr val="002060"/>
                </a:solidFill>
                <a:latin typeface="Aptos" panose="020B0004020202020204" pitchFamily="34" charset="0"/>
              </a:rPr>
              <a:t> </a:t>
            </a:r>
          </a:p>
          <a:p>
            <a:pPr algn="ctr"/>
            <a:r>
              <a:rPr lang="en-US" sz="1200" dirty="0">
                <a:latin typeface="Aptos" panose="020B0004020202020204" pitchFamily="34" charset="0"/>
              </a:rPr>
              <a:t>States</a:t>
            </a:r>
          </a:p>
          <a:p>
            <a:pPr algn="ctr"/>
            <a:endParaRPr lang="en-US" sz="675" dirty="0">
              <a:latin typeface="Aptos" panose="020B0004020202020204" pitchFamily="34" charset="0"/>
            </a:endParaRPr>
          </a:p>
          <a:p>
            <a:pPr algn="ctr"/>
            <a:endParaRPr lang="en-US" sz="1200" dirty="0">
              <a:latin typeface="Aptos" panose="020B0004020202020204" pitchFamily="34" charset="0"/>
            </a:endParaRPr>
          </a:p>
          <a:p>
            <a:pPr algn="ctr"/>
            <a:r>
              <a:rPr lang="en-US" sz="2200" b="1" dirty="0">
                <a:solidFill>
                  <a:srgbClr val="002060"/>
                </a:solidFill>
                <a:latin typeface="Aptos" panose="020B0004020202020204" pitchFamily="34" charset="0"/>
              </a:rPr>
              <a:t>29</a:t>
            </a:r>
          </a:p>
          <a:p>
            <a:pPr algn="ctr"/>
            <a:r>
              <a:rPr lang="en-US" sz="1200" dirty="0">
                <a:latin typeface="Aptos" panose="020B0004020202020204" pitchFamily="34" charset="0"/>
              </a:rPr>
              <a:t>Operating Partners</a:t>
            </a:r>
          </a:p>
          <a:p>
            <a:pPr algn="ctr"/>
            <a:endParaRPr lang="en-US" sz="1200" dirty="0">
              <a:latin typeface="Aptos" panose="020B0004020202020204" pitchFamily="34" charset="0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C8ABF845-277A-7527-19F8-4091C3342ECA}"/>
              </a:ext>
            </a:extLst>
          </p:cNvPr>
          <p:cNvGrpSpPr/>
          <p:nvPr/>
        </p:nvGrpSpPr>
        <p:grpSpPr>
          <a:xfrm>
            <a:off x="3371929" y="4162315"/>
            <a:ext cx="2826923" cy="1170943"/>
            <a:chOff x="3371929" y="4144348"/>
            <a:chExt cx="2826923" cy="1170943"/>
          </a:xfrm>
        </p:grpSpPr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7D0F9849-A30C-BD5B-9CD9-05AFB66A3FA2}"/>
                </a:ext>
              </a:extLst>
            </p:cNvPr>
            <p:cNvSpPr/>
            <p:nvPr/>
          </p:nvSpPr>
          <p:spPr>
            <a:xfrm flipH="1">
              <a:off x="3380293" y="4144348"/>
              <a:ext cx="2818559" cy="1170943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AD0418C2-5A91-D3CB-E303-0A2E6C506686}"/>
                </a:ext>
              </a:extLst>
            </p:cNvPr>
            <p:cNvSpPr txBox="1"/>
            <p:nvPr/>
          </p:nvSpPr>
          <p:spPr>
            <a:xfrm>
              <a:off x="3371929" y="4654985"/>
              <a:ext cx="2818559" cy="30008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350" b="1" dirty="0">
                  <a:latin typeface="Aptos" panose="020B0004020202020204" pitchFamily="34" charset="0"/>
                </a:rPr>
                <a:t>Independent Living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6F2A037D-AD68-488D-16DB-AD117BE545C1}"/>
              </a:ext>
            </a:extLst>
          </p:cNvPr>
          <p:cNvGrpSpPr/>
          <p:nvPr/>
        </p:nvGrpSpPr>
        <p:grpSpPr>
          <a:xfrm>
            <a:off x="6278405" y="4162315"/>
            <a:ext cx="2818665" cy="1170943"/>
            <a:chOff x="6278511" y="4144348"/>
            <a:chExt cx="2818665" cy="1170943"/>
          </a:xfrm>
        </p:grpSpPr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6C7AA001-6FD4-AE66-2C25-F04333D89AF1}"/>
                </a:ext>
              </a:extLst>
            </p:cNvPr>
            <p:cNvSpPr/>
            <p:nvPr/>
          </p:nvSpPr>
          <p:spPr>
            <a:xfrm flipH="1">
              <a:off x="6278617" y="4144348"/>
              <a:ext cx="2818559" cy="1170943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13E728AF-6CCA-1889-F144-A0ACB86631CF}"/>
                </a:ext>
              </a:extLst>
            </p:cNvPr>
            <p:cNvSpPr txBox="1"/>
            <p:nvPr/>
          </p:nvSpPr>
          <p:spPr>
            <a:xfrm>
              <a:off x="6278511" y="4659109"/>
              <a:ext cx="2801816" cy="30008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350" b="1" dirty="0">
                  <a:latin typeface="Aptos" panose="020B0004020202020204" pitchFamily="34" charset="0"/>
                </a:rPr>
                <a:t>Skilled Nursing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908EEB18-DCEA-B089-C4BD-54F39E7FBEBE}"/>
              </a:ext>
            </a:extLst>
          </p:cNvPr>
          <p:cNvGrpSpPr/>
          <p:nvPr/>
        </p:nvGrpSpPr>
        <p:grpSpPr>
          <a:xfrm>
            <a:off x="6278511" y="5454742"/>
            <a:ext cx="2818559" cy="1039716"/>
            <a:chOff x="6270140" y="5460620"/>
            <a:chExt cx="2835407" cy="1039716"/>
          </a:xfrm>
        </p:grpSpPr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D53DFA78-0645-B889-FA12-34E195A00DB8}"/>
                </a:ext>
              </a:extLst>
            </p:cNvPr>
            <p:cNvSpPr/>
            <p:nvPr/>
          </p:nvSpPr>
          <p:spPr>
            <a:xfrm flipH="1">
              <a:off x="6286988" y="5460620"/>
              <a:ext cx="2818559" cy="1039716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D08F2864-98F4-35AE-4A4D-F991C921359C}"/>
                </a:ext>
              </a:extLst>
            </p:cNvPr>
            <p:cNvSpPr txBox="1"/>
            <p:nvPr/>
          </p:nvSpPr>
          <p:spPr>
            <a:xfrm>
              <a:off x="6270140" y="5835812"/>
              <a:ext cx="2818559" cy="30008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350" b="1" dirty="0">
                  <a:latin typeface="Aptos" panose="020B0004020202020204" pitchFamily="34" charset="0"/>
                </a:rPr>
                <a:t>Memory Care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E9B0BBEE-D3C2-107B-4314-C38716ED0277}"/>
              </a:ext>
            </a:extLst>
          </p:cNvPr>
          <p:cNvGrpSpPr/>
          <p:nvPr/>
        </p:nvGrpSpPr>
        <p:grpSpPr>
          <a:xfrm>
            <a:off x="3356022" y="5446443"/>
            <a:ext cx="2842830" cy="1039716"/>
            <a:chOff x="3347659" y="5465995"/>
            <a:chExt cx="2842830" cy="1039716"/>
          </a:xfrm>
        </p:grpSpPr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7DA9C70A-642C-55F4-0056-17AFAC07D05A}"/>
                </a:ext>
              </a:extLst>
            </p:cNvPr>
            <p:cNvSpPr/>
            <p:nvPr/>
          </p:nvSpPr>
          <p:spPr>
            <a:xfrm flipH="1">
              <a:off x="3371930" y="5465995"/>
              <a:ext cx="2818559" cy="1039716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617BBE26-BF54-D5C3-7F96-232404095F31}"/>
                </a:ext>
              </a:extLst>
            </p:cNvPr>
            <p:cNvSpPr txBox="1"/>
            <p:nvPr/>
          </p:nvSpPr>
          <p:spPr>
            <a:xfrm>
              <a:off x="3347659" y="5849069"/>
              <a:ext cx="2835279" cy="30008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350" b="1" dirty="0">
                  <a:latin typeface="Aptos" panose="020B0004020202020204" pitchFamily="34" charset="0"/>
                </a:rPr>
                <a:t>Assisted Living</a:t>
              </a:r>
            </a:p>
          </p:txBody>
        </p:sp>
      </p:grpSp>
      <p:sp>
        <p:nvSpPr>
          <p:cNvPr id="90" name="Title 3">
            <a:extLst>
              <a:ext uri="{FF2B5EF4-FFF2-40B4-BE49-F238E27FC236}">
                <a16:creationId xmlns:a16="http://schemas.microsoft.com/office/drawing/2014/main" id="{49B1091E-8194-E450-F8C7-378F6DF45D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399" y="-55418"/>
            <a:ext cx="9601200" cy="685800"/>
          </a:xfrm>
        </p:spPr>
        <p:txBody>
          <a:bodyPr>
            <a:normAutofit/>
          </a:bodyPr>
          <a:lstStyle/>
          <a:p>
            <a:r>
              <a:rPr lang="en-US" sz="1600" cap="all" dirty="0">
                <a:solidFill>
                  <a:srgbClr val="002F86"/>
                </a:solidFill>
              </a:rPr>
              <a:t>Portfolio SNAPSHOT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0F254287-DCE9-50D7-AE9D-6F72E32C0596}"/>
              </a:ext>
            </a:extLst>
          </p:cNvPr>
          <p:cNvSpPr txBox="1"/>
          <p:nvPr/>
        </p:nvSpPr>
        <p:spPr>
          <a:xfrm>
            <a:off x="469478" y="1359465"/>
            <a:ext cx="4325699" cy="492443"/>
          </a:xfrm>
          <a:prstGeom prst="rect">
            <a:avLst/>
          </a:prstGeom>
          <a:noFill/>
          <a:ln w="6032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600" i="0" u="none" strike="noStrike" cap="all" dirty="0">
                <a:solidFill>
                  <a:schemeClr val="tx1"/>
                </a:solidFill>
                <a:latin typeface="Aptos Display" panose="020B0004020202020204" pitchFamily="34" charset="0"/>
                <a:cs typeface="Dubai Light" panose="020B0303030403030204" pitchFamily="34" charset="-78"/>
              </a:rPr>
              <a:t>Diversified portfolio </a:t>
            </a:r>
          </a:p>
        </p:txBody>
      </p:sp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EC0414C0-049B-6059-CF3E-2DCFD4CDFEEC}"/>
              </a:ext>
            </a:extLst>
          </p:cNvPr>
          <p:cNvGraphicFramePr/>
          <p:nvPr/>
        </p:nvGraphicFramePr>
        <p:xfrm>
          <a:off x="5410200" y="1297318"/>
          <a:ext cx="4067978" cy="21480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17FC18F4-1A6E-0732-65A8-A032D96A59C5}"/>
              </a:ext>
            </a:extLst>
          </p:cNvPr>
          <p:cNvSpPr txBox="1"/>
          <p:nvPr/>
        </p:nvSpPr>
        <p:spPr>
          <a:xfrm>
            <a:off x="879727" y="1877358"/>
            <a:ext cx="3505200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350" b="1" dirty="0">
                <a:latin typeface="Aptos" panose="020B0004020202020204" pitchFamily="34" charset="0"/>
              </a:rPr>
              <a:t>By operator, geography, property </a:t>
            </a:r>
          </a:p>
          <a:p>
            <a:pPr algn="ctr"/>
            <a:r>
              <a:rPr lang="en-US" sz="1350" b="1" dirty="0">
                <a:latin typeface="Aptos" panose="020B0004020202020204" pitchFamily="34" charset="0"/>
              </a:rPr>
              <a:t>and investment type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E019F5B-F2F9-3BFD-826A-DD037110203F}"/>
              </a:ext>
            </a:extLst>
          </p:cNvPr>
          <p:cNvSpPr/>
          <p:nvPr/>
        </p:nvSpPr>
        <p:spPr>
          <a:xfrm>
            <a:off x="179692" y="516485"/>
            <a:ext cx="3554107" cy="2073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700" cap="all" dirty="0">
                <a:cs typeface="Times New Roman" pitchFamily="18" charset="0"/>
              </a:rPr>
              <a:t>(as of JUNE 30, 2025)</a:t>
            </a:r>
            <a:endParaRPr lang="en-US" sz="700" cap="all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61434728-A4CE-E709-D980-9503930A8689}"/>
              </a:ext>
            </a:extLst>
          </p:cNvPr>
          <p:cNvGrpSpPr/>
          <p:nvPr/>
        </p:nvGrpSpPr>
        <p:grpSpPr>
          <a:xfrm rot="10800000">
            <a:off x="5038724" y="925656"/>
            <a:ext cx="5019675" cy="292388"/>
            <a:chOff x="0" y="868945"/>
            <a:chExt cx="5948816" cy="292388"/>
          </a:xfrm>
        </p:grpSpPr>
        <p:sp>
          <p:nvSpPr>
            <p:cNvPr id="7" name="Pentagon 31">
              <a:extLst>
                <a:ext uri="{FF2B5EF4-FFF2-40B4-BE49-F238E27FC236}">
                  <a16:creationId xmlns:a16="http://schemas.microsoft.com/office/drawing/2014/main" id="{BFC9D6AA-7F99-3ECE-27B0-98B047105176}"/>
                </a:ext>
              </a:extLst>
            </p:cNvPr>
            <p:cNvSpPr/>
            <p:nvPr/>
          </p:nvSpPr>
          <p:spPr>
            <a:xfrm>
              <a:off x="0" y="892435"/>
              <a:ext cx="5948816" cy="260113"/>
            </a:xfrm>
            <a:prstGeom prst="homePlate">
              <a:avLst/>
            </a:prstGeom>
            <a:solidFill>
              <a:srgbClr val="253C7D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4FA6ECBD-8598-AB36-6B0D-206BF500558D}"/>
                </a:ext>
              </a:extLst>
            </p:cNvPr>
            <p:cNvSpPr txBox="1"/>
            <p:nvPr/>
          </p:nvSpPr>
          <p:spPr>
            <a:xfrm rot="10800000">
              <a:off x="169824" y="868945"/>
              <a:ext cx="5028956" cy="2923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00" b="1" cap="all" dirty="0">
                  <a:solidFill>
                    <a:schemeClr val="bg1"/>
                  </a:solidFill>
                  <a:latin typeface="+mj-lt"/>
                </a:rPr>
                <a:t>GROSS INVESTMENT BY PROPERTY TYPE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95897435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Custom 9">
      <a:dk1>
        <a:sysClr val="windowText" lastClr="000000"/>
      </a:dk1>
      <a:lt1>
        <a:sysClr val="window" lastClr="FFFFFF"/>
      </a:lt1>
      <a:dk2>
        <a:srgbClr val="172C69"/>
      </a:dk2>
      <a:lt2>
        <a:srgbClr val="EEECE1"/>
      </a:lt2>
      <a:accent1>
        <a:srgbClr val="0A5DB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TC Franklin Gothic">
      <a:majorFont>
        <a:latin typeface="Franklin Gothic Book"/>
        <a:ea typeface=""/>
        <a:cs typeface=""/>
      </a:majorFont>
      <a:minorFont>
        <a:latin typeface="Franklin Gothic Boo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PowerpointMetaData xmlns:xsd="http://www.w3.org/2001/XMLSchema" xmlns:xsi="http://www.w3.org/2001/XMLSchema-instance">
  <Identifier>www.rivetsoftware.com</Identifier>
  <MappedItems/>
</PowerpointMetaData>
</file>

<file path=customXml/itemProps1.xml><?xml version="1.0" encoding="utf-8"?>
<ds:datastoreItem xmlns:ds="http://schemas.openxmlformats.org/officeDocument/2006/customXml" ds:itemID="{66525A9F-A89E-471D-AB4A-BFB2F7D6D1B8}">
  <ds:schemaRefs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110278</TotalTime>
  <Words>386</Words>
  <Application>Microsoft Office PowerPoint</Application>
  <PresentationFormat>Custom</PresentationFormat>
  <Paragraphs>76</Paragraphs>
  <Slides>4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</vt:i4>
      </vt:variant>
      <vt:variant>
        <vt:lpstr>Custom Shows</vt:lpstr>
      </vt:variant>
      <vt:variant>
        <vt:i4>1</vt:i4>
      </vt:variant>
    </vt:vector>
  </HeadingPairs>
  <TitlesOfParts>
    <vt:vector size="14" baseType="lpstr">
      <vt:lpstr>Aptos</vt:lpstr>
      <vt:lpstr>Aptos Display</vt:lpstr>
      <vt:lpstr>Arial</vt:lpstr>
      <vt:lpstr>Calibri</vt:lpstr>
      <vt:lpstr>Calibri Light</vt:lpstr>
      <vt:lpstr>Franklin Gothic Book</vt:lpstr>
      <vt:lpstr>Times New Roman</vt:lpstr>
      <vt:lpstr>Custom Design</vt:lpstr>
      <vt:lpstr>1_Office Theme</vt:lpstr>
      <vt:lpstr>GROWTH + DISCIPLINE + DEMOGRAPHICS = VALUATION UPSIDE</vt:lpstr>
      <vt:lpstr>EXECUTION FUELS SHOP</vt:lpstr>
      <vt:lpstr>WHY SENIOR HOUSING? WHY NOW?  </vt:lpstr>
      <vt:lpstr>Portfolio SNAPSHOT</vt:lpstr>
      <vt:lpstr>Custom Show 1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joycef;Pease Lucas</dc:creator>
  <cp:lastModifiedBy>Mandi Hogan</cp:lastModifiedBy>
  <cp:revision>6836</cp:revision>
  <cp:lastPrinted>2025-05-29T20:51:35Z</cp:lastPrinted>
  <dcterms:created xsi:type="dcterms:W3CDTF">2010-10-02T17:59:40Z</dcterms:created>
  <dcterms:modified xsi:type="dcterms:W3CDTF">2025-10-04T00:39:45Z</dcterms:modified>
</cp:coreProperties>
</file>