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67" r:id="rId2"/>
    <p:sldId id="268" r:id="rId3"/>
  </p:sldIdLst>
  <p:sldSz cx="6858000" cy="9144000" type="letter"/>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AB7F328-2EBF-9716-D2B0-6A62DAD3346E}" name="Christian Neckermann" initials="CN" userId="S::c.neckermann@cogentconsult.onmicrosoft.com::d8e6c3b9-7ea7-4f3c-9a27-d9f977bf988d" providerId="AD"/>
  <p188:author id="{C28FF4CA-748F-1436-243F-D290B3B0B353}" name="Stefan Zillikens" initials="SZ" userId="Stefan Zillikens"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150"/>
    <a:srgbClr val="18B7B4"/>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70" autoAdjust="0"/>
    <p:restoredTop sz="94660"/>
  </p:normalViewPr>
  <p:slideViewPr>
    <p:cSldViewPr snapToGrid="0">
      <p:cViewPr varScale="1">
        <p:scale>
          <a:sx n="60" d="100"/>
          <a:sy n="60" d="100"/>
        </p:scale>
        <p:origin x="2390"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8/10/relationships/authors" Target="authors.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an Neckermann" userId="d8e6c3b9-7ea7-4f3c-9a27-d9f977bf988d" providerId="ADAL" clId="{6C01F860-B2BE-46C1-B14B-93C4A178A906}"/>
    <pc:docChg chg="delSld modSld">
      <pc:chgData name="Christian Neckermann" userId="d8e6c3b9-7ea7-4f3c-9a27-d9f977bf988d" providerId="ADAL" clId="{6C01F860-B2BE-46C1-B14B-93C4A178A906}" dt="2025-07-09T09:19:04.039" v="2" actId="6549"/>
      <pc:docMkLst>
        <pc:docMk/>
      </pc:docMkLst>
      <pc:sldChg chg="modSp mod">
        <pc:chgData name="Christian Neckermann" userId="d8e6c3b9-7ea7-4f3c-9a27-d9f977bf988d" providerId="ADAL" clId="{6C01F860-B2BE-46C1-B14B-93C4A178A906}" dt="2025-07-09T09:19:04.039" v="2" actId="6549"/>
        <pc:sldMkLst>
          <pc:docMk/>
          <pc:sldMk cId="664745608" sldId="267"/>
        </pc:sldMkLst>
        <pc:spChg chg="mod">
          <ac:chgData name="Christian Neckermann" userId="d8e6c3b9-7ea7-4f3c-9a27-d9f977bf988d" providerId="ADAL" clId="{6C01F860-B2BE-46C1-B14B-93C4A178A906}" dt="2025-07-09T09:19:04.039" v="2" actId="6549"/>
          <ac:spMkLst>
            <pc:docMk/>
            <pc:sldMk cId="664745608" sldId="267"/>
            <ac:spMk id="24" creationId="{61C06D50-4175-CD02-4246-A0A96DC285A7}"/>
          </ac:spMkLst>
        </pc:spChg>
      </pc:sldChg>
      <pc:sldChg chg="del">
        <pc:chgData name="Christian Neckermann" userId="d8e6c3b9-7ea7-4f3c-9a27-d9f977bf988d" providerId="ADAL" clId="{6C01F860-B2BE-46C1-B14B-93C4A178A906}" dt="2025-07-09T07:44:10.872" v="0" actId="47"/>
        <pc:sldMkLst>
          <pc:docMk/>
          <pc:sldMk cId="2188149589" sldId="26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341B5443-AD59-4505-9DB5-CE013F93C1D6}" type="datetimeFigureOut">
              <a:rPr lang="en-US" smtClean="0"/>
              <a:t>07/09/2025</a:t>
            </a:fld>
            <a:endParaRPr lang="en-US"/>
          </a:p>
        </p:txBody>
      </p:sp>
      <p:sp>
        <p:nvSpPr>
          <p:cNvPr id="4" name="Slide Image Placeholder 3"/>
          <p:cNvSpPr>
            <a:spLocks noGrp="1" noRot="1" noChangeAspect="1"/>
          </p:cNvSpPr>
          <p:nvPr>
            <p:ph type="sldImg" idx="2"/>
          </p:nvPr>
        </p:nvSpPr>
        <p:spPr>
          <a:xfrm>
            <a:off x="2362200" y="1173163"/>
            <a:ext cx="2378075"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C1CA75EF-50FC-4067-8E32-AC7250663EE9}" type="slidenum">
              <a:rPr lang="en-US" smtClean="0"/>
              <a:t>‹#›</a:t>
            </a:fld>
            <a:endParaRPr lang="en-US"/>
          </a:p>
        </p:txBody>
      </p:sp>
    </p:spTree>
    <p:extLst>
      <p:ext uri="{BB962C8B-B14F-4D97-AF65-F5344CB8AC3E}">
        <p14:creationId xmlns:p14="http://schemas.microsoft.com/office/powerpoint/2010/main" val="2769679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09D70F0-250C-4D85-A6E9-E4549A6526F9}" type="datetimeFigureOut">
              <a:rPr lang="en-US" smtClean="0"/>
              <a:t>07/09/2025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F638DB-7C7A-48E0-A58B-E02C7DBAB5CD}" type="slidenum">
              <a:rPr lang="en-US" smtClean="0"/>
              <a:t>‹#›</a:t>
            </a:fld>
            <a:endParaRPr lang="en-US"/>
          </a:p>
        </p:txBody>
      </p:sp>
    </p:spTree>
    <p:extLst>
      <p:ext uri="{BB962C8B-B14F-4D97-AF65-F5344CB8AC3E}">
        <p14:creationId xmlns:p14="http://schemas.microsoft.com/office/powerpoint/2010/main" val="4167985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9D70F0-250C-4D85-A6E9-E4549A6526F9}" type="datetimeFigureOut">
              <a:rPr lang="en-US" smtClean="0"/>
              <a:t>07/09/2025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F638DB-7C7A-48E0-A58B-E02C7DBAB5CD}" type="slidenum">
              <a:rPr lang="en-US" smtClean="0"/>
              <a:t>‹#›</a:t>
            </a:fld>
            <a:endParaRPr lang="en-US"/>
          </a:p>
        </p:txBody>
      </p:sp>
    </p:spTree>
    <p:extLst>
      <p:ext uri="{BB962C8B-B14F-4D97-AF65-F5344CB8AC3E}">
        <p14:creationId xmlns:p14="http://schemas.microsoft.com/office/powerpoint/2010/main" val="1127800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9D70F0-250C-4D85-A6E9-E4549A6526F9}" type="datetimeFigureOut">
              <a:rPr lang="en-US" smtClean="0"/>
              <a:t>07/09/2025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F638DB-7C7A-48E0-A58B-E02C7DBAB5CD}" type="slidenum">
              <a:rPr lang="en-US" smtClean="0"/>
              <a:t>‹#›</a:t>
            </a:fld>
            <a:endParaRPr lang="en-US"/>
          </a:p>
        </p:txBody>
      </p:sp>
    </p:spTree>
    <p:extLst>
      <p:ext uri="{BB962C8B-B14F-4D97-AF65-F5344CB8AC3E}">
        <p14:creationId xmlns:p14="http://schemas.microsoft.com/office/powerpoint/2010/main" val="3422318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09D70F0-250C-4D85-A6E9-E4549A6526F9}" type="datetimeFigureOut">
              <a:rPr lang="en-US" smtClean="0"/>
              <a:t>07/09/2025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F638DB-7C7A-48E0-A58B-E02C7DBAB5CD}" type="slidenum">
              <a:rPr lang="en-US" smtClean="0"/>
              <a:t>‹#›</a:t>
            </a:fld>
            <a:endParaRPr lang="en-US"/>
          </a:p>
        </p:txBody>
      </p:sp>
    </p:spTree>
    <p:extLst>
      <p:ext uri="{BB962C8B-B14F-4D97-AF65-F5344CB8AC3E}">
        <p14:creationId xmlns:p14="http://schemas.microsoft.com/office/powerpoint/2010/main" val="389278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09D70F0-250C-4D85-A6E9-E4549A6526F9}" type="datetimeFigureOut">
              <a:rPr lang="en-US" smtClean="0"/>
              <a:t>07/09/2025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F638DB-7C7A-48E0-A58B-E02C7DBAB5CD}" type="slidenum">
              <a:rPr lang="en-US" smtClean="0"/>
              <a:t>‹#›</a:t>
            </a:fld>
            <a:endParaRPr lang="en-US"/>
          </a:p>
        </p:txBody>
      </p:sp>
    </p:spTree>
    <p:extLst>
      <p:ext uri="{BB962C8B-B14F-4D97-AF65-F5344CB8AC3E}">
        <p14:creationId xmlns:p14="http://schemas.microsoft.com/office/powerpoint/2010/main" val="1181403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09D70F0-250C-4D85-A6E9-E4549A6526F9}" type="datetimeFigureOut">
              <a:rPr lang="en-US" smtClean="0"/>
              <a:t>07/09/2025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F638DB-7C7A-48E0-A58B-E02C7DBAB5CD}" type="slidenum">
              <a:rPr lang="en-US" smtClean="0"/>
              <a:t>‹#›</a:t>
            </a:fld>
            <a:endParaRPr lang="en-US"/>
          </a:p>
        </p:txBody>
      </p:sp>
    </p:spTree>
    <p:extLst>
      <p:ext uri="{BB962C8B-B14F-4D97-AF65-F5344CB8AC3E}">
        <p14:creationId xmlns:p14="http://schemas.microsoft.com/office/powerpoint/2010/main" val="1488244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9D70F0-250C-4D85-A6E9-E4549A6526F9}" type="datetimeFigureOut">
              <a:rPr lang="en-US" smtClean="0"/>
              <a:t>07/09/2025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F638DB-7C7A-48E0-A58B-E02C7DBAB5CD}" type="slidenum">
              <a:rPr lang="en-US" smtClean="0"/>
              <a:t>‹#›</a:t>
            </a:fld>
            <a:endParaRPr lang="en-US"/>
          </a:p>
        </p:txBody>
      </p:sp>
    </p:spTree>
    <p:extLst>
      <p:ext uri="{BB962C8B-B14F-4D97-AF65-F5344CB8AC3E}">
        <p14:creationId xmlns:p14="http://schemas.microsoft.com/office/powerpoint/2010/main" val="4117661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09D70F0-250C-4D85-A6E9-E4549A6526F9}" type="datetimeFigureOut">
              <a:rPr lang="en-US" smtClean="0"/>
              <a:t>07/09/2025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F638DB-7C7A-48E0-A58B-E02C7DBAB5CD}" type="slidenum">
              <a:rPr lang="en-US" smtClean="0"/>
              <a:t>‹#›</a:t>
            </a:fld>
            <a:endParaRPr lang="en-US"/>
          </a:p>
        </p:txBody>
      </p:sp>
    </p:spTree>
    <p:extLst>
      <p:ext uri="{BB962C8B-B14F-4D97-AF65-F5344CB8AC3E}">
        <p14:creationId xmlns:p14="http://schemas.microsoft.com/office/powerpoint/2010/main" val="1643652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09D70F0-250C-4D85-A6E9-E4549A6526F9}" type="datetimeFigureOut">
              <a:rPr lang="en-US" smtClean="0"/>
              <a:t>07/09/2025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F638DB-7C7A-48E0-A58B-E02C7DBAB5CD}" type="slidenum">
              <a:rPr lang="en-US" smtClean="0"/>
              <a:t>‹#›</a:t>
            </a:fld>
            <a:endParaRPr lang="en-US"/>
          </a:p>
        </p:txBody>
      </p:sp>
    </p:spTree>
    <p:extLst>
      <p:ext uri="{BB962C8B-B14F-4D97-AF65-F5344CB8AC3E}">
        <p14:creationId xmlns:p14="http://schemas.microsoft.com/office/powerpoint/2010/main" val="4000344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9D70F0-250C-4D85-A6E9-E4549A6526F9}" type="datetimeFigureOut">
              <a:rPr lang="en-US" smtClean="0"/>
              <a:t>07/09/2025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F638DB-7C7A-48E0-A58B-E02C7DBAB5CD}" type="slidenum">
              <a:rPr lang="en-US" smtClean="0"/>
              <a:t>‹#›</a:t>
            </a:fld>
            <a:endParaRPr lang="en-US"/>
          </a:p>
        </p:txBody>
      </p:sp>
    </p:spTree>
    <p:extLst>
      <p:ext uri="{BB962C8B-B14F-4D97-AF65-F5344CB8AC3E}">
        <p14:creationId xmlns:p14="http://schemas.microsoft.com/office/powerpoint/2010/main" val="2652127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9D70F0-250C-4D85-A6E9-E4549A6526F9}" type="datetimeFigureOut">
              <a:rPr lang="en-US" smtClean="0"/>
              <a:t>07/09/2025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F638DB-7C7A-48E0-A58B-E02C7DBAB5CD}" type="slidenum">
              <a:rPr lang="en-US" smtClean="0"/>
              <a:t>‹#›</a:t>
            </a:fld>
            <a:endParaRPr lang="en-US"/>
          </a:p>
        </p:txBody>
      </p:sp>
    </p:spTree>
    <p:extLst>
      <p:ext uri="{BB962C8B-B14F-4D97-AF65-F5344CB8AC3E}">
        <p14:creationId xmlns:p14="http://schemas.microsoft.com/office/powerpoint/2010/main" val="2792115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509D70F0-250C-4D85-A6E9-E4549A6526F9}" type="datetimeFigureOut">
              <a:rPr lang="en-US" smtClean="0"/>
              <a:t>07/09/2025</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38F638DB-7C7A-48E0-A58B-E02C7DBAB5CD}" type="slidenum">
              <a:rPr lang="en-US" smtClean="0"/>
              <a:t>‹#›</a:t>
            </a:fld>
            <a:endParaRPr lang="en-US"/>
          </a:p>
        </p:txBody>
      </p:sp>
    </p:spTree>
    <p:extLst>
      <p:ext uri="{BB962C8B-B14F-4D97-AF65-F5344CB8AC3E}">
        <p14:creationId xmlns:p14="http://schemas.microsoft.com/office/powerpoint/2010/main" val="40499027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FC45D-F159-5A78-EA1F-43791B3335E3}"/>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F4A2B45E-614A-9CB8-5DC8-D157A6F98D82}"/>
              </a:ext>
            </a:extLst>
          </p:cNvPr>
          <p:cNvSpPr txBox="1"/>
          <p:nvPr/>
        </p:nvSpPr>
        <p:spPr>
          <a:xfrm>
            <a:off x="459855" y="6114656"/>
            <a:ext cx="5923972" cy="1938992"/>
          </a:xfrm>
          <a:prstGeom prst="rect">
            <a:avLst/>
          </a:prstGeom>
          <a:noFill/>
        </p:spPr>
        <p:txBody>
          <a:bodyPr wrap="square" rtlCol="0">
            <a:spAutoFit/>
          </a:bodyPr>
          <a:lstStyle/>
          <a:p>
            <a:r>
              <a:rPr lang="en-US" sz="1000" dirty="0"/>
              <a:t>Given scarce resources, early-stage </a:t>
            </a:r>
            <a:r>
              <a:rPr lang="en-US" sz="1000" dirty="0" err="1"/>
              <a:t>biotechs</a:t>
            </a:r>
            <a:r>
              <a:rPr lang="en-US" sz="1000" dirty="0"/>
              <a:t> all too often delay investments in early commercial insights. ‘Kicking the (commercial) can down the road’ is often the result of 3 beliefs:</a:t>
            </a:r>
          </a:p>
          <a:p>
            <a:pPr marL="406400" lvl="1" indent="-177800">
              <a:buFont typeface="+mj-lt"/>
              <a:buAutoNum type="arabicPeriod"/>
            </a:pPr>
            <a:r>
              <a:rPr lang="en-US" sz="1000" dirty="0"/>
              <a:t>An optimistic view that the</a:t>
            </a:r>
            <a:r>
              <a:rPr lang="en-US" sz="1000" b="1" dirty="0"/>
              <a:t> groundbreaking discovery will ‘sell itself’</a:t>
            </a:r>
            <a:r>
              <a:rPr lang="en-US" sz="1000" dirty="0"/>
              <a:t> – which is rarely true</a:t>
            </a:r>
          </a:p>
          <a:p>
            <a:pPr marL="406400" lvl="1" indent="-177800">
              <a:buFont typeface="+mj-lt"/>
              <a:buAutoNum type="arabicPeriod"/>
            </a:pPr>
            <a:r>
              <a:rPr lang="en-US" sz="1000" dirty="0"/>
              <a:t>The belief that </a:t>
            </a:r>
            <a:r>
              <a:rPr lang="en-US" sz="1000" b="1" dirty="0"/>
              <a:t>“Commercialization issues can be dealt with when the science has demonstrated success”</a:t>
            </a:r>
            <a:r>
              <a:rPr lang="en-US" sz="1000" dirty="0"/>
              <a:t> – why invest scare resources early when only 15% of assets ever reach the market?</a:t>
            </a:r>
          </a:p>
          <a:p>
            <a:pPr marL="406400" lvl="1" indent="-177800">
              <a:buFont typeface="+mj-lt"/>
              <a:buAutoNum type="arabicPeriod"/>
            </a:pPr>
            <a:r>
              <a:rPr lang="en-US" sz="1000" b="1" dirty="0"/>
              <a:t>Investor pressure to focus resources on scientific development</a:t>
            </a:r>
            <a:r>
              <a:rPr lang="en-US" sz="1000" dirty="0"/>
              <a:t> – reaching the next clinical milestone will often trigger another round of funding or enable an early exit for investors.  </a:t>
            </a:r>
          </a:p>
          <a:p>
            <a:r>
              <a:rPr lang="en-US" sz="1000" dirty="0"/>
              <a:t>The real reason for delaying commercial investments, however, is </a:t>
            </a:r>
            <a:r>
              <a:rPr lang="en-US" sz="1000" b="1" dirty="0"/>
              <a:t>“not knowing what you don’t know”</a:t>
            </a:r>
            <a:r>
              <a:rPr lang="en-US" sz="1000" dirty="0"/>
              <a:t> - the founding team may (mistakenly) feel capable of answering basic business questions such as ‘what is the size of the market?’, ‘what competition will we have?’, ‘how are competitor therapies priced?’, etc.  Often lacking in-depth commercial experience, the team will likely miss important product attributes and nuanced market dynamics … and ultimately underestimate what is required to win in the real world. </a:t>
            </a:r>
          </a:p>
        </p:txBody>
      </p:sp>
      <p:sp>
        <p:nvSpPr>
          <p:cNvPr id="10" name="TextBox 9">
            <a:extLst>
              <a:ext uri="{FF2B5EF4-FFF2-40B4-BE49-F238E27FC236}">
                <a16:creationId xmlns:a16="http://schemas.microsoft.com/office/drawing/2014/main" id="{A43C33CF-5390-52A1-9DE9-CF18EDAA48EF}"/>
              </a:ext>
            </a:extLst>
          </p:cNvPr>
          <p:cNvSpPr txBox="1"/>
          <p:nvPr/>
        </p:nvSpPr>
        <p:spPr>
          <a:xfrm>
            <a:off x="459857" y="2114442"/>
            <a:ext cx="5923970" cy="430887"/>
          </a:xfrm>
          <a:prstGeom prst="rect">
            <a:avLst/>
          </a:prstGeom>
          <a:noFill/>
        </p:spPr>
        <p:txBody>
          <a:bodyPr wrap="square" rtlCol="0">
            <a:spAutoFit/>
          </a:bodyPr>
          <a:lstStyle/>
          <a:p>
            <a:pPr algn="just">
              <a:spcAft>
                <a:spcPts val="800"/>
              </a:spcAft>
            </a:pPr>
            <a:r>
              <a:rPr lang="en-US" sz="1100" i="1" dirty="0"/>
              <a:t>Designing a product that incorporates the commercial perspective to meet the needs of all critical stakeholders … from day 1</a:t>
            </a:r>
            <a:endParaRPr lang="en-US" sz="600" i="1"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5D644DC3-D513-AC3C-1EBA-DEF71CEBED5C}"/>
              </a:ext>
            </a:extLst>
          </p:cNvPr>
          <p:cNvSpPr/>
          <p:nvPr/>
        </p:nvSpPr>
        <p:spPr>
          <a:xfrm>
            <a:off x="0" y="0"/>
            <a:ext cx="6858000" cy="1441938"/>
          </a:xfrm>
          <a:prstGeom prst="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0CCC6AC-C236-2624-CE67-F661E39001C2}"/>
              </a:ext>
            </a:extLst>
          </p:cNvPr>
          <p:cNvSpPr txBox="1"/>
          <p:nvPr/>
        </p:nvSpPr>
        <p:spPr>
          <a:xfrm>
            <a:off x="428287" y="1536047"/>
            <a:ext cx="6251913" cy="646331"/>
          </a:xfrm>
          <a:prstGeom prst="rect">
            <a:avLst/>
          </a:prstGeom>
          <a:noFill/>
        </p:spPr>
        <p:txBody>
          <a:bodyPr wrap="square" rtlCol="0">
            <a:spAutoFit/>
          </a:bodyPr>
          <a:lstStyle/>
          <a:p>
            <a:r>
              <a:rPr lang="en-US" b="1" u="sng" dirty="0"/>
              <a:t>A Novel Solution Supporting </a:t>
            </a:r>
            <a:r>
              <a:rPr lang="en-US" b="1" u="sng" dirty="0" err="1"/>
              <a:t>Biotechs</a:t>
            </a:r>
            <a:r>
              <a:rPr lang="en-US" b="1" u="sng" dirty="0"/>
              <a:t> in Their Quest to ‘Go it Alone’ – and Beating the Odds of Achieving In-Market Success</a:t>
            </a:r>
          </a:p>
        </p:txBody>
      </p:sp>
      <p:sp>
        <p:nvSpPr>
          <p:cNvPr id="24" name="TextBox 23">
            <a:extLst>
              <a:ext uri="{FF2B5EF4-FFF2-40B4-BE49-F238E27FC236}">
                <a16:creationId xmlns:a16="http://schemas.microsoft.com/office/drawing/2014/main" id="{61C06D50-4175-CD02-4246-A0A96DC285A7}"/>
              </a:ext>
            </a:extLst>
          </p:cNvPr>
          <p:cNvSpPr txBox="1"/>
          <p:nvPr/>
        </p:nvSpPr>
        <p:spPr>
          <a:xfrm>
            <a:off x="459855" y="4607144"/>
            <a:ext cx="5923972" cy="1246495"/>
          </a:xfrm>
          <a:prstGeom prst="rect">
            <a:avLst/>
          </a:prstGeom>
          <a:noFill/>
        </p:spPr>
        <p:txBody>
          <a:bodyPr wrap="square" rtlCol="0">
            <a:spAutoFit/>
          </a:bodyPr>
          <a:lstStyle/>
          <a:p>
            <a:pPr>
              <a:spcAft>
                <a:spcPts val="600"/>
              </a:spcAft>
            </a:pPr>
            <a:r>
              <a:rPr lang="en-US" sz="1000" kern="100" dirty="0">
                <a:latin typeface="Calibri" panose="020F0502020204030204" pitchFamily="34" charset="0"/>
                <a:ea typeface="Calibri" panose="020F0502020204030204" pitchFamily="34" charset="0"/>
                <a:cs typeface="Times New Roman" panose="02020603050405020304" pitchFamily="18" charset="0"/>
              </a:rPr>
              <a:t>Launch success depends on early expert understanding of a complex customer ecosystem—physicians, patients, payers, regulators, and others—each with unique needs that must be reflected in the target product profile (TPP). </a:t>
            </a:r>
          </a:p>
          <a:p>
            <a:pPr>
              <a:spcAft>
                <a:spcPts val="600"/>
              </a:spcAft>
            </a:pPr>
            <a:r>
              <a:rPr lang="en-US" sz="1000" kern="100" dirty="0">
                <a:latin typeface="Calibri" panose="020F0502020204030204" pitchFamily="34" charset="0"/>
                <a:ea typeface="Calibri" panose="020F0502020204030204" pitchFamily="34" charset="0"/>
                <a:cs typeface="Times New Roman" panose="02020603050405020304" pitchFamily="18" charset="0"/>
              </a:rPr>
              <a:t>Early commercial insights are required to identify and translate those needs into product requirements to align clinical, regulatory, manufacturing and medical efforts before critical TPP decisions are locked in. Since formulation, target indication, and endpoints are often set before Phase I, it is vital to invest in market insights before the product enters the clinic. </a:t>
            </a:r>
          </a:p>
        </p:txBody>
      </p:sp>
      <p:sp>
        <p:nvSpPr>
          <p:cNvPr id="27" name="TextBox 26">
            <a:extLst>
              <a:ext uri="{FF2B5EF4-FFF2-40B4-BE49-F238E27FC236}">
                <a16:creationId xmlns:a16="http://schemas.microsoft.com/office/drawing/2014/main" id="{FC78D785-96B5-9158-E20E-745C2159569E}"/>
              </a:ext>
            </a:extLst>
          </p:cNvPr>
          <p:cNvSpPr txBox="1"/>
          <p:nvPr/>
        </p:nvSpPr>
        <p:spPr>
          <a:xfrm>
            <a:off x="444500" y="8091736"/>
            <a:ext cx="5968999" cy="707886"/>
          </a:xfrm>
          <a:prstGeom prst="rect">
            <a:avLst/>
          </a:prstGeom>
          <a:noFill/>
        </p:spPr>
        <p:txBody>
          <a:bodyPr wrap="square" rtlCol="0">
            <a:spAutoFit/>
          </a:bodyPr>
          <a:lstStyle/>
          <a:p>
            <a:pPr algn="just"/>
            <a:r>
              <a:rPr lang="en-US" sz="800" kern="100" dirty="0">
                <a:solidFill>
                  <a:schemeClr val="bg1">
                    <a:lumMod val="65000"/>
                  </a:schemeClr>
                </a:solidFill>
                <a:latin typeface="Calibri" panose="020F0502020204030204" pitchFamily="34" charset="0"/>
                <a:ea typeface="Calibri" panose="020F0502020204030204" pitchFamily="34" charset="0"/>
                <a:cs typeface="Times New Roman" panose="02020603050405020304" pitchFamily="18" charset="0"/>
              </a:rPr>
              <a:t>Footnotes:</a:t>
            </a:r>
          </a:p>
          <a:p>
            <a:pPr marL="112713" indent="-112713" algn="just">
              <a:buFontTx/>
              <a:buAutoNum type="arabicPlain"/>
            </a:pPr>
            <a:r>
              <a:rPr lang="en-US" sz="800" kern="100" dirty="0" err="1">
                <a:solidFill>
                  <a:schemeClr val="bg1">
                    <a:lumMod val="65000"/>
                  </a:schemeClr>
                </a:solidFill>
                <a:latin typeface="Calibri" panose="020F0502020204030204" pitchFamily="34" charset="0"/>
                <a:ea typeface="Calibri" panose="020F0502020204030204" pitchFamily="34" charset="0"/>
                <a:cs typeface="Times New Roman" panose="02020603050405020304" pitchFamily="18" charset="0"/>
              </a:rPr>
              <a:t>Harputlugil</a:t>
            </a:r>
            <a:r>
              <a:rPr lang="en-US" sz="800" kern="100" dirty="0">
                <a:solidFill>
                  <a:schemeClr val="bg1">
                    <a:lumMod val="65000"/>
                  </a:schemeClr>
                </a:solidFill>
                <a:latin typeface="Calibri" panose="020F0502020204030204" pitchFamily="34" charset="0"/>
                <a:ea typeface="Calibri" panose="020F0502020204030204" pitchFamily="34" charset="0"/>
                <a:cs typeface="Times New Roman" panose="02020603050405020304" pitchFamily="18" charset="0"/>
              </a:rPr>
              <a:t> E., Hayton S., Merrill, J., Salazar, P.: ‘First-Time Launchers in the Pharmaceutical Industry’, McKinsey February 2021</a:t>
            </a:r>
          </a:p>
          <a:p>
            <a:pPr marL="112713" indent="-112713">
              <a:buFontTx/>
              <a:buAutoNum type="arabicPlain"/>
            </a:pPr>
            <a:r>
              <a:rPr lang="en-US" sz="800" kern="100" dirty="0">
                <a:solidFill>
                  <a:schemeClr val="bg1">
                    <a:lumMod val="65000"/>
                  </a:schemeClr>
                </a:solidFill>
                <a:latin typeface="Calibri" panose="020F0502020204030204" pitchFamily="34" charset="0"/>
                <a:ea typeface="Calibri" panose="020F0502020204030204" pitchFamily="34" charset="0"/>
                <a:cs typeface="Times New Roman" panose="02020603050405020304" pitchFamily="18" charset="0"/>
              </a:rPr>
              <a:t>Schuhmacher, A., Hinder, M., Brief, E. Gassmann, O., Hartl, D.: ‘Benchmarking R&amp;D success rates of leading pharmaceutical companies: an empirical analysis of FDA approvals (2006–2022)’, Drug Discovery Today, Volume 30, Issue 2, 2025, 104291.</a:t>
            </a:r>
          </a:p>
          <a:p>
            <a:pPr marL="112713" indent="-112713">
              <a:buFontTx/>
              <a:buAutoNum type="arabicPlain"/>
            </a:pPr>
            <a:r>
              <a:rPr lang="en-US" sz="800" kern="100" dirty="0">
                <a:solidFill>
                  <a:schemeClr val="bg1">
                    <a:lumMod val="65000"/>
                  </a:schemeClr>
                </a:solidFill>
                <a:latin typeface="Calibri" panose="020F0502020204030204" pitchFamily="34" charset="0"/>
                <a:ea typeface="Calibri" panose="020F0502020204030204" pitchFamily="34" charset="0"/>
                <a:cs typeface="Times New Roman" panose="02020603050405020304" pitchFamily="18" charset="0"/>
              </a:rPr>
              <a:t>Hauser, M.: Light the Candle or Hand Over the Reins? Biotech’s Tough Decision to Launch or Exit. </a:t>
            </a:r>
            <a:r>
              <a:rPr lang="en-US" sz="800" kern="100" dirty="0" err="1">
                <a:solidFill>
                  <a:schemeClr val="bg1">
                    <a:lumMod val="65000"/>
                  </a:schemeClr>
                </a:solidFill>
                <a:latin typeface="Calibri" panose="020F0502020204030204" pitchFamily="34" charset="0"/>
                <a:ea typeface="Calibri" panose="020F0502020204030204" pitchFamily="34" charset="0"/>
                <a:cs typeface="Times New Roman" panose="02020603050405020304" pitchFamily="18" charset="0"/>
              </a:rPr>
              <a:t>NewCo</a:t>
            </a:r>
            <a:r>
              <a:rPr lang="en-US" sz="800" kern="100" dirty="0">
                <a:solidFill>
                  <a:schemeClr val="bg1">
                    <a:lumMod val="65000"/>
                  </a:schemeClr>
                </a:solidFill>
                <a:latin typeface="Calibri" panose="020F0502020204030204" pitchFamily="34" charset="0"/>
                <a:ea typeface="Calibri" panose="020F0502020204030204" pitchFamily="34" charset="0"/>
                <a:cs typeface="Times New Roman" panose="02020603050405020304" pitchFamily="18" charset="0"/>
              </a:rPr>
              <a:t>  Working Paper, 2025</a:t>
            </a:r>
          </a:p>
        </p:txBody>
      </p:sp>
      <p:sp>
        <p:nvSpPr>
          <p:cNvPr id="3" name="TextBox 2">
            <a:extLst>
              <a:ext uri="{FF2B5EF4-FFF2-40B4-BE49-F238E27FC236}">
                <a16:creationId xmlns:a16="http://schemas.microsoft.com/office/drawing/2014/main" id="{ED8A800F-D5D6-CF92-51FA-9252BC74A7AC}"/>
              </a:ext>
            </a:extLst>
          </p:cNvPr>
          <p:cNvSpPr txBox="1"/>
          <p:nvPr/>
        </p:nvSpPr>
        <p:spPr>
          <a:xfrm>
            <a:off x="459854" y="2595534"/>
            <a:ext cx="3208632" cy="246221"/>
          </a:xfrm>
          <a:prstGeom prst="rect">
            <a:avLst/>
          </a:prstGeom>
          <a:noFill/>
        </p:spPr>
        <p:txBody>
          <a:bodyPr wrap="square" rtlCol="0">
            <a:spAutoFit/>
          </a:bodyPr>
          <a:lstStyle/>
          <a:p>
            <a:pPr algn="just">
              <a:spcAft>
                <a:spcPts val="800"/>
              </a:spcAft>
            </a:pPr>
            <a:r>
              <a:rPr lang="en-US" sz="1000" b="1" u="sng" kern="100" dirty="0">
                <a:latin typeface="Calibri" panose="020F0502020204030204" pitchFamily="34" charset="0"/>
                <a:ea typeface="Calibri" panose="020F0502020204030204" pitchFamily="34" charset="0"/>
                <a:cs typeface="Times New Roman" panose="02020603050405020304" pitchFamily="18" charset="0"/>
              </a:rPr>
              <a:t>First Launch Commercial Success: A Coin Toss</a:t>
            </a:r>
            <a:endParaRPr lang="en-US" sz="1000"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2CBF1F59-85D9-611A-D64F-48247EFE30AE}"/>
              </a:ext>
            </a:extLst>
          </p:cNvPr>
          <p:cNvSpPr txBox="1"/>
          <p:nvPr/>
        </p:nvSpPr>
        <p:spPr>
          <a:xfrm>
            <a:off x="554334" y="8853795"/>
            <a:ext cx="5969000" cy="276999"/>
          </a:xfrm>
          <a:prstGeom prst="rect">
            <a:avLst/>
          </a:prstGeom>
          <a:noFill/>
        </p:spPr>
        <p:txBody>
          <a:bodyPr wrap="square" rtlCol="0">
            <a:spAutoFit/>
          </a:bodyPr>
          <a:lstStyle/>
          <a:p>
            <a:pPr marL="0" marR="0" algn="ctr">
              <a:spcBef>
                <a:spcPts val="0"/>
              </a:spcBef>
              <a:spcAft>
                <a:spcPts val="800"/>
              </a:spcAft>
            </a:pPr>
            <a:r>
              <a:rPr lang="en-US" sz="1200" b="1" kern="100" dirty="0">
                <a:effectLst/>
                <a:latin typeface="Calibri" panose="020F0502020204030204" pitchFamily="34" charset="0"/>
                <a:ea typeface="Calibri" panose="020F0502020204030204" pitchFamily="34" charset="0"/>
                <a:cs typeface="Times New Roman" panose="02020603050405020304" pitchFamily="18" charset="0"/>
              </a:rPr>
              <a:t>For more information, contact us at </a:t>
            </a:r>
            <a:r>
              <a:rPr lang="en-US" sz="1200" b="1" u="sng" kern="100" dirty="0">
                <a:solidFill>
                  <a:srgbClr val="3333FF"/>
                </a:solidFill>
                <a:effectLst/>
                <a:latin typeface="Calibri" panose="020F0502020204030204" pitchFamily="34" charset="0"/>
                <a:ea typeface="Calibri" panose="020F0502020204030204" pitchFamily="34" charset="0"/>
                <a:cs typeface="Times New Roman" panose="02020603050405020304" pitchFamily="18" charset="0"/>
              </a:rPr>
              <a:t>info@cogent-hc.com</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2" name="Group 1">
            <a:extLst>
              <a:ext uri="{FF2B5EF4-FFF2-40B4-BE49-F238E27FC236}">
                <a16:creationId xmlns:a16="http://schemas.microsoft.com/office/drawing/2014/main" id="{D0698B59-576F-40C0-D85D-542A6EF216A1}"/>
              </a:ext>
            </a:extLst>
          </p:cNvPr>
          <p:cNvGrpSpPr/>
          <p:nvPr/>
        </p:nvGrpSpPr>
        <p:grpSpPr>
          <a:xfrm>
            <a:off x="-5858" y="-1485"/>
            <a:ext cx="6858000" cy="1441938"/>
            <a:chOff x="0" y="0"/>
            <a:chExt cx="6858000" cy="1441938"/>
          </a:xfrm>
        </p:grpSpPr>
        <p:sp>
          <p:nvSpPr>
            <p:cNvPr id="12" name="Rectangle 11">
              <a:extLst>
                <a:ext uri="{FF2B5EF4-FFF2-40B4-BE49-F238E27FC236}">
                  <a16:creationId xmlns:a16="http://schemas.microsoft.com/office/drawing/2014/main" id="{26783FA2-269D-BD57-0DCC-A359571CD4B1}"/>
                </a:ext>
              </a:extLst>
            </p:cNvPr>
            <p:cNvSpPr/>
            <p:nvPr/>
          </p:nvSpPr>
          <p:spPr>
            <a:xfrm>
              <a:off x="0" y="0"/>
              <a:ext cx="6858000" cy="1441938"/>
            </a:xfrm>
            <a:prstGeom prst="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b="1" dirty="0" err="1">
                  <a:solidFill>
                    <a:srgbClr val="FF0000"/>
                  </a:solidFill>
                </a:rPr>
                <a:t>NewCo</a:t>
              </a:r>
              <a:endParaRPr lang="en-US" b="1" dirty="0">
                <a:solidFill>
                  <a:srgbClr val="FF0000"/>
                </a:solidFill>
              </a:endParaRPr>
            </a:p>
          </p:txBody>
        </p:sp>
        <p:pic>
          <p:nvPicPr>
            <p:cNvPr id="16" name="Picture 15">
              <a:extLst>
                <a:ext uri="{FF2B5EF4-FFF2-40B4-BE49-F238E27FC236}">
                  <a16:creationId xmlns:a16="http://schemas.microsoft.com/office/drawing/2014/main" id="{F54A8D5A-9A0D-4526-278F-766EE73298FB}"/>
                </a:ext>
              </a:extLst>
            </p:cNvPr>
            <p:cNvPicPr>
              <a:picLocks noChangeAspect="1"/>
            </p:cNvPicPr>
            <p:nvPr/>
          </p:nvPicPr>
          <p:blipFill>
            <a:blip r:embed="rId2"/>
            <a:stretch>
              <a:fillRect/>
            </a:stretch>
          </p:blipFill>
          <p:spPr>
            <a:xfrm>
              <a:off x="464898" y="202286"/>
              <a:ext cx="1340596" cy="1037855"/>
            </a:xfrm>
            <a:prstGeom prst="rect">
              <a:avLst/>
            </a:prstGeom>
          </p:spPr>
        </p:pic>
      </p:grpSp>
      <p:sp>
        <p:nvSpPr>
          <p:cNvPr id="17" name="TextBox 16">
            <a:extLst>
              <a:ext uri="{FF2B5EF4-FFF2-40B4-BE49-F238E27FC236}">
                <a16:creationId xmlns:a16="http://schemas.microsoft.com/office/drawing/2014/main" id="{7BB92EDA-E802-7237-086A-59221D02ECF8}"/>
              </a:ext>
            </a:extLst>
          </p:cNvPr>
          <p:cNvSpPr txBox="1"/>
          <p:nvPr/>
        </p:nvSpPr>
        <p:spPr>
          <a:xfrm>
            <a:off x="459855" y="2813190"/>
            <a:ext cx="4099445" cy="1554272"/>
          </a:xfrm>
          <a:prstGeom prst="rect">
            <a:avLst/>
          </a:prstGeom>
          <a:noFill/>
        </p:spPr>
        <p:txBody>
          <a:bodyPr wrap="square" rtlCol="0">
            <a:spAutoFit/>
          </a:bodyPr>
          <a:lstStyle/>
          <a:p>
            <a:pPr>
              <a:spcAft>
                <a:spcPts val="600"/>
              </a:spcAft>
            </a:pPr>
            <a:r>
              <a:rPr lang="en-US" sz="1000" dirty="0"/>
              <a:t>With improved access to venture capital, talent, and the advent of outsourced full service commercial organizations,</a:t>
            </a:r>
            <a:r>
              <a:rPr lang="en-US" sz="1000" b="1" dirty="0"/>
              <a:t> biotechs are increasingly choosing to ‘go it alone’</a:t>
            </a:r>
            <a:r>
              <a:rPr lang="en-US" sz="1000" dirty="0"/>
              <a:t>:  over half of anticipated blockbuster drugs are expected to be launched by first-time commercializing biotechs.*</a:t>
            </a:r>
            <a:r>
              <a:rPr lang="en-US" sz="1000" baseline="30000" dirty="0"/>
              <a:t>1</a:t>
            </a:r>
            <a:r>
              <a:rPr lang="en-US" sz="1000" dirty="0"/>
              <a:t> </a:t>
            </a:r>
          </a:p>
          <a:p>
            <a:pPr>
              <a:spcAft>
                <a:spcPts val="600"/>
              </a:spcAft>
            </a:pPr>
            <a:r>
              <a:rPr lang="en-US" sz="1000" dirty="0"/>
              <a:t>Yet, chances of commercial success are slim: even after clearing the monumental hurdle of FDA approval, financial success remains elusive. Research on over 2,000 Phase I compounds shows that fewer than 15% are ever approved*</a:t>
            </a:r>
            <a:r>
              <a:rPr lang="en-US" sz="1000" baseline="30000" dirty="0"/>
              <a:t>2</a:t>
            </a:r>
            <a:r>
              <a:rPr lang="en-US" sz="1000" dirty="0"/>
              <a:t> and of those, fewer than half launched by a first-time commercializing biotech deliver a positive ROI*</a:t>
            </a:r>
            <a:r>
              <a:rPr lang="en-US" sz="1000" baseline="30000" dirty="0"/>
              <a:t>3</a:t>
            </a:r>
            <a:r>
              <a:rPr lang="en-US" sz="1000" dirty="0"/>
              <a:t>  </a:t>
            </a:r>
          </a:p>
        </p:txBody>
      </p:sp>
      <p:sp>
        <p:nvSpPr>
          <p:cNvPr id="20" name="TextBox 19">
            <a:extLst>
              <a:ext uri="{FF2B5EF4-FFF2-40B4-BE49-F238E27FC236}">
                <a16:creationId xmlns:a16="http://schemas.microsoft.com/office/drawing/2014/main" id="{7BD09761-B673-822A-C442-70C4B8136C46}"/>
              </a:ext>
            </a:extLst>
          </p:cNvPr>
          <p:cNvSpPr txBox="1"/>
          <p:nvPr/>
        </p:nvSpPr>
        <p:spPr>
          <a:xfrm>
            <a:off x="459854" y="4399583"/>
            <a:ext cx="6059878" cy="246221"/>
          </a:xfrm>
          <a:prstGeom prst="rect">
            <a:avLst/>
          </a:prstGeom>
          <a:noFill/>
        </p:spPr>
        <p:txBody>
          <a:bodyPr wrap="square" rtlCol="0">
            <a:spAutoFit/>
          </a:bodyPr>
          <a:lstStyle/>
          <a:p>
            <a:pPr algn="just">
              <a:spcAft>
                <a:spcPts val="800"/>
              </a:spcAft>
            </a:pPr>
            <a:r>
              <a:rPr lang="en-US" sz="1000" b="1" u="sng" kern="100" dirty="0">
                <a:latin typeface="Calibri" panose="020F0502020204030204" pitchFamily="34" charset="0"/>
                <a:ea typeface="Calibri" panose="020F0502020204030204" pitchFamily="34" charset="0"/>
                <a:cs typeface="Times New Roman" panose="02020603050405020304" pitchFamily="18" charset="0"/>
              </a:rPr>
              <a:t>Science Drives Discovery, but Market Success Requires Foresight and Planning</a:t>
            </a:r>
            <a:endParaRPr lang="en-US" sz="1000"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1" name="TextBox 20">
            <a:extLst>
              <a:ext uri="{FF2B5EF4-FFF2-40B4-BE49-F238E27FC236}">
                <a16:creationId xmlns:a16="http://schemas.microsoft.com/office/drawing/2014/main" id="{9F635A9F-E9EE-4B62-798F-DCD7ABFDCE9C}"/>
              </a:ext>
            </a:extLst>
          </p:cNvPr>
          <p:cNvSpPr txBox="1"/>
          <p:nvPr/>
        </p:nvSpPr>
        <p:spPr>
          <a:xfrm>
            <a:off x="459854" y="5902573"/>
            <a:ext cx="6059878" cy="246221"/>
          </a:xfrm>
          <a:prstGeom prst="rect">
            <a:avLst/>
          </a:prstGeom>
          <a:noFill/>
        </p:spPr>
        <p:txBody>
          <a:bodyPr wrap="square" rtlCol="0">
            <a:spAutoFit/>
          </a:bodyPr>
          <a:lstStyle/>
          <a:p>
            <a:pPr algn="just">
              <a:spcAft>
                <a:spcPts val="800"/>
              </a:spcAft>
            </a:pPr>
            <a:r>
              <a:rPr lang="en-US" sz="1000" b="1" u="sng" kern="100" dirty="0">
                <a:latin typeface="Calibri" panose="020F0502020204030204" pitchFamily="34" charset="0"/>
                <a:ea typeface="Calibri" panose="020F0502020204030204" pitchFamily="34" charset="0"/>
                <a:cs typeface="Times New Roman" panose="02020603050405020304" pitchFamily="18" charset="0"/>
              </a:rPr>
              <a:t>Why Making Early Investments into Commercial Insights is Challenging</a:t>
            </a:r>
            <a:endParaRPr lang="en-US" sz="1000" kern="100" dirty="0">
              <a:latin typeface="Calibri" panose="020F0502020204030204" pitchFamily="34" charset="0"/>
              <a:ea typeface="Calibri" panose="020F0502020204030204" pitchFamily="34" charset="0"/>
              <a:cs typeface="Times New Roman" panose="02020603050405020304" pitchFamily="18" charset="0"/>
            </a:endParaRPr>
          </a:p>
        </p:txBody>
      </p:sp>
      <p:grpSp>
        <p:nvGrpSpPr>
          <p:cNvPr id="19" name="Group 18">
            <a:extLst>
              <a:ext uri="{FF2B5EF4-FFF2-40B4-BE49-F238E27FC236}">
                <a16:creationId xmlns:a16="http://schemas.microsoft.com/office/drawing/2014/main" id="{C346A017-D5C4-8131-318C-6B5D6045EE8F}"/>
              </a:ext>
            </a:extLst>
          </p:cNvPr>
          <p:cNvGrpSpPr/>
          <p:nvPr/>
        </p:nvGrpSpPr>
        <p:grpSpPr>
          <a:xfrm>
            <a:off x="4610103" y="2801830"/>
            <a:ext cx="1960432" cy="1474915"/>
            <a:chOff x="4610103" y="3059523"/>
            <a:chExt cx="1960432" cy="1474915"/>
          </a:xfrm>
        </p:grpSpPr>
        <p:grpSp>
          <p:nvGrpSpPr>
            <p:cNvPr id="14" name="Group 13">
              <a:extLst>
                <a:ext uri="{FF2B5EF4-FFF2-40B4-BE49-F238E27FC236}">
                  <a16:creationId xmlns:a16="http://schemas.microsoft.com/office/drawing/2014/main" id="{8616CD3C-769F-8514-4750-708F67F04C6D}"/>
                </a:ext>
              </a:extLst>
            </p:cNvPr>
            <p:cNvGrpSpPr/>
            <p:nvPr/>
          </p:nvGrpSpPr>
          <p:grpSpPr>
            <a:xfrm>
              <a:off x="4610103" y="3059523"/>
              <a:ext cx="1960432" cy="1474915"/>
              <a:chOff x="2925233" y="3355857"/>
              <a:chExt cx="1960432" cy="1474915"/>
            </a:xfrm>
          </p:grpSpPr>
          <p:sp>
            <p:nvSpPr>
              <p:cNvPr id="7" name="Rectangle 6">
                <a:extLst>
                  <a:ext uri="{FF2B5EF4-FFF2-40B4-BE49-F238E27FC236}">
                    <a16:creationId xmlns:a16="http://schemas.microsoft.com/office/drawing/2014/main" id="{C759978E-5C02-C92B-E1D2-CB4528D16643}"/>
                  </a:ext>
                </a:extLst>
              </p:cNvPr>
              <p:cNvSpPr/>
              <p:nvPr/>
            </p:nvSpPr>
            <p:spPr>
              <a:xfrm>
                <a:off x="2925233" y="3355857"/>
                <a:ext cx="1960432" cy="1474915"/>
              </a:xfrm>
              <a:prstGeom prst="rect">
                <a:avLst/>
              </a:prstGeom>
              <a:solidFill>
                <a:schemeClr val="bg1"/>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C45C6243-8B89-162C-D502-A78F7FE00CFA}"/>
                  </a:ext>
                </a:extLst>
              </p:cNvPr>
              <p:cNvPicPr>
                <a:picLocks noChangeAspect="1"/>
              </p:cNvPicPr>
              <p:nvPr/>
            </p:nvPicPr>
            <p:blipFill>
              <a:blip r:embed="rId3"/>
              <a:srcRect r="5461"/>
              <a:stretch>
                <a:fillRect/>
              </a:stretch>
            </p:blipFill>
            <p:spPr>
              <a:xfrm>
                <a:off x="2981785" y="3415974"/>
                <a:ext cx="1878479" cy="1355510"/>
              </a:xfrm>
              <a:prstGeom prst="rect">
                <a:avLst/>
              </a:prstGeom>
            </p:spPr>
          </p:pic>
        </p:grpSp>
        <p:sp>
          <p:nvSpPr>
            <p:cNvPr id="15" name="Arc 14">
              <a:extLst>
                <a:ext uri="{FF2B5EF4-FFF2-40B4-BE49-F238E27FC236}">
                  <a16:creationId xmlns:a16="http://schemas.microsoft.com/office/drawing/2014/main" id="{EE9007DE-B399-B0E5-8B8D-DC202C7BEE86}"/>
                </a:ext>
              </a:extLst>
            </p:cNvPr>
            <p:cNvSpPr/>
            <p:nvPr/>
          </p:nvSpPr>
          <p:spPr bwMode="auto">
            <a:xfrm rot="17809960">
              <a:off x="5568826" y="3567979"/>
              <a:ext cx="459817" cy="481479"/>
            </a:xfrm>
            <a:prstGeom prst="arc">
              <a:avLst>
                <a:gd name="adj1" fmla="val 16200000"/>
                <a:gd name="adj2" fmla="val 20160606"/>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a:ln>
                  <a:noFill/>
                </a:ln>
                <a:solidFill>
                  <a:schemeClr val="tx1"/>
                </a:solidFill>
                <a:effectLst/>
                <a:latin typeface="Trebuchet MS" pitchFamily="34" charset="0"/>
              </a:endParaRPr>
            </a:p>
          </p:txBody>
        </p:sp>
        <p:sp>
          <p:nvSpPr>
            <p:cNvPr id="18" name="TextBox 17">
              <a:extLst>
                <a:ext uri="{FF2B5EF4-FFF2-40B4-BE49-F238E27FC236}">
                  <a16:creationId xmlns:a16="http://schemas.microsoft.com/office/drawing/2014/main" id="{CD18C5DF-C3D1-2ED0-7163-643DF8877542}"/>
                </a:ext>
              </a:extLst>
            </p:cNvPr>
            <p:cNvSpPr txBox="1"/>
            <p:nvPr/>
          </p:nvSpPr>
          <p:spPr>
            <a:xfrm>
              <a:off x="5567680" y="3596640"/>
              <a:ext cx="295274" cy="169277"/>
            </a:xfrm>
            <a:prstGeom prst="rect">
              <a:avLst/>
            </a:prstGeom>
            <a:noFill/>
          </p:spPr>
          <p:txBody>
            <a:bodyPr wrap="none" rtlCol="0">
              <a:spAutoFit/>
            </a:bodyPr>
            <a:lstStyle/>
            <a:p>
              <a:r>
                <a:rPr lang="en-US" sz="500" dirty="0"/>
                <a:t>15%</a:t>
              </a:r>
            </a:p>
          </p:txBody>
        </p:sp>
      </p:grpSp>
    </p:spTree>
    <p:extLst>
      <p:ext uri="{BB962C8B-B14F-4D97-AF65-F5344CB8AC3E}">
        <p14:creationId xmlns:p14="http://schemas.microsoft.com/office/powerpoint/2010/main" val="664745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ACC49-E46C-57C2-F00B-6B273269FFE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DC59987-96A6-2171-3532-18A6FEDE2EB3}"/>
              </a:ext>
            </a:extLst>
          </p:cNvPr>
          <p:cNvSpPr txBox="1"/>
          <p:nvPr/>
        </p:nvSpPr>
        <p:spPr>
          <a:xfrm>
            <a:off x="428287" y="1593802"/>
            <a:ext cx="5061456" cy="553998"/>
          </a:xfrm>
          <a:prstGeom prst="rect">
            <a:avLst/>
          </a:prstGeom>
          <a:noFill/>
        </p:spPr>
        <p:txBody>
          <a:bodyPr wrap="square" rtlCol="0">
            <a:spAutoFit/>
          </a:bodyPr>
          <a:lstStyle/>
          <a:p>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The Fractional Commercial Team </a:t>
            </a:r>
          </a:p>
          <a:p>
            <a:r>
              <a:rPr lang="en-US" sz="1100" i="1" kern="100" dirty="0">
                <a:latin typeface="Calibri" panose="020F0502020204030204" pitchFamily="34" charset="0"/>
                <a:ea typeface="Calibri" panose="020F0502020204030204" pitchFamily="34" charset="0"/>
                <a:cs typeface="Times New Roman" panose="02020603050405020304" pitchFamily="18" charset="0"/>
              </a:rPr>
              <a:t>Not consultants, not individuals, but an experienced, flexible team</a:t>
            </a:r>
            <a:endParaRPr lang="en-US" sz="1050" i="1"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5874DFA3-0D6D-356A-5C74-A58BEF0393FF}"/>
              </a:ext>
            </a:extLst>
          </p:cNvPr>
          <p:cNvSpPr txBox="1"/>
          <p:nvPr/>
        </p:nvSpPr>
        <p:spPr>
          <a:xfrm>
            <a:off x="464898" y="2279760"/>
            <a:ext cx="6044970" cy="2169825"/>
          </a:xfrm>
          <a:prstGeom prst="rect">
            <a:avLst/>
          </a:prstGeom>
          <a:noFill/>
        </p:spPr>
        <p:txBody>
          <a:bodyPr wrap="square" rtlCol="0">
            <a:spAutoFit/>
          </a:bodyPr>
          <a:lstStyle/>
          <a:p>
            <a:pPr>
              <a:spcAft>
                <a:spcPts val="600"/>
              </a:spcAft>
            </a:pPr>
            <a:r>
              <a:rPr lang="en-US" sz="1000" dirty="0"/>
              <a:t>For early-stage biotechs, there are three traditional – but imperfect – </a:t>
            </a:r>
            <a:br>
              <a:rPr lang="en-US" sz="1000" dirty="0"/>
            </a:br>
            <a:r>
              <a:rPr lang="en-US" sz="1000" dirty="0"/>
              <a:t>options to incorporate the commercial perspective early.</a:t>
            </a:r>
          </a:p>
          <a:p>
            <a:r>
              <a:rPr lang="en-US" sz="1000" b="1" dirty="0"/>
              <a:t>Option 1</a:t>
            </a:r>
            <a:r>
              <a:rPr lang="en-US" sz="1000" dirty="0"/>
              <a:t> – having scientific founders manage market planning in their </a:t>
            </a:r>
          </a:p>
          <a:p>
            <a:r>
              <a:rPr lang="en-US" sz="1000" dirty="0"/>
              <a:t>“spare time” after attending to their already long list of responsibilities. </a:t>
            </a:r>
          </a:p>
          <a:p>
            <a:pPr>
              <a:spcAft>
                <a:spcPts val="600"/>
              </a:spcAft>
            </a:pPr>
            <a:r>
              <a:rPr lang="en-US" sz="1000" dirty="0"/>
              <a:t>This approach often leads to superficial insights and costly missteps. </a:t>
            </a:r>
          </a:p>
          <a:p>
            <a:pPr>
              <a:spcAft>
                <a:spcPts val="600"/>
              </a:spcAft>
            </a:pPr>
            <a:r>
              <a:rPr lang="en-US" sz="1000" b="1" dirty="0"/>
              <a:t>Option 2</a:t>
            </a:r>
            <a:r>
              <a:rPr lang="en-US" sz="1000" dirty="0"/>
              <a:t> – initiating external consulting engagements. Doing it right, however, requires someone to have the ‘wisdom’ to engage the right consultants at the right time to solve a variety of salient commercial questions, and provide the necessary continuity and context that are often lost between one-off projects.</a:t>
            </a:r>
          </a:p>
          <a:p>
            <a:pPr>
              <a:spcAft>
                <a:spcPts val="600"/>
              </a:spcAft>
            </a:pPr>
            <a:r>
              <a:rPr lang="en-US" sz="1000" b="1" dirty="0"/>
              <a:t>Option 3</a:t>
            </a:r>
            <a:r>
              <a:rPr lang="en-US" sz="1000" dirty="0"/>
              <a:t> – hiring a full-time Commercial Lead. This is a major financial commitment (locking in expenses incl. a big severance package when clinical trials fail) and difficult to justify at the pre-Phase I stage.  Finding an experienced executive, covering the necessary breadth of expertise AND willing to bet on a high-risk biotech at an early stage can also be challenging – thus often leading to bringing in commercial expertise far too late.</a:t>
            </a:r>
          </a:p>
        </p:txBody>
      </p:sp>
      <p:grpSp>
        <p:nvGrpSpPr>
          <p:cNvPr id="20" name="Group 19">
            <a:extLst>
              <a:ext uri="{FF2B5EF4-FFF2-40B4-BE49-F238E27FC236}">
                <a16:creationId xmlns:a16="http://schemas.microsoft.com/office/drawing/2014/main" id="{0D95BB9C-07BE-F0AD-0BED-DD15196CE019}"/>
              </a:ext>
            </a:extLst>
          </p:cNvPr>
          <p:cNvGrpSpPr/>
          <p:nvPr/>
        </p:nvGrpSpPr>
        <p:grpSpPr>
          <a:xfrm>
            <a:off x="533393" y="5597896"/>
            <a:ext cx="5845476" cy="2277646"/>
            <a:chOff x="7158334" y="3604783"/>
            <a:chExt cx="5913970" cy="2277646"/>
          </a:xfrm>
        </p:grpSpPr>
        <p:sp>
          <p:nvSpPr>
            <p:cNvPr id="7" name="Rectangle 6">
              <a:extLst>
                <a:ext uri="{FF2B5EF4-FFF2-40B4-BE49-F238E27FC236}">
                  <a16:creationId xmlns:a16="http://schemas.microsoft.com/office/drawing/2014/main" id="{BDC8C74A-A420-360A-F1D4-A1F1D4487742}"/>
                </a:ext>
              </a:extLst>
            </p:cNvPr>
            <p:cNvSpPr/>
            <p:nvPr/>
          </p:nvSpPr>
          <p:spPr>
            <a:xfrm>
              <a:off x="7161128" y="3606347"/>
              <a:ext cx="5911176" cy="2276082"/>
            </a:xfrm>
            <a:prstGeom prst="rect">
              <a:avLst/>
            </a:prstGeom>
            <a:solidFill>
              <a:schemeClr val="bg1"/>
            </a:solidFill>
            <a:ln>
              <a:solidFill>
                <a:schemeClr val="bg1">
                  <a:lumMod val="6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68E37524-A50A-9D69-B91E-CD0682380786}"/>
                </a:ext>
              </a:extLst>
            </p:cNvPr>
            <p:cNvSpPr txBox="1"/>
            <p:nvPr/>
          </p:nvSpPr>
          <p:spPr>
            <a:xfrm>
              <a:off x="7158334" y="3604783"/>
              <a:ext cx="5911176" cy="2108269"/>
            </a:xfrm>
            <a:prstGeom prst="rect">
              <a:avLst/>
            </a:prstGeom>
            <a:noFill/>
          </p:spPr>
          <p:txBody>
            <a:bodyPr wrap="square" rtlCol="0">
              <a:spAutoFit/>
            </a:bodyPr>
            <a:lstStyle/>
            <a:p>
              <a:r>
                <a:rPr lang="en-US" sz="1100" b="1" dirty="0"/>
                <a:t>Advantages of the Fractional Team:</a:t>
              </a:r>
            </a:p>
            <a:p>
              <a:pPr marL="228600" indent="-228600">
                <a:buAutoNum type="arabicPeriod"/>
              </a:pPr>
              <a:r>
                <a:rPr lang="en-US" sz="1000" dirty="0"/>
                <a:t>Multidisciplinary expertise including strategy, pricing and market access, market research, business development &amp; licensing, stakeholder analysis, competitor intelligence, and more</a:t>
              </a:r>
            </a:p>
            <a:p>
              <a:pPr marL="228600" indent="-228600">
                <a:buAutoNum type="arabicPeriod"/>
              </a:pPr>
              <a:r>
                <a:rPr lang="en-US" sz="1000" dirty="0"/>
                <a:t>Extensive experience and a network of biopharma experts … to provide foresight and resolve challenges before they impede progress </a:t>
              </a:r>
            </a:p>
            <a:p>
              <a:pPr marL="228600" indent="-228600">
                <a:buAutoNum type="arabicPeriod"/>
              </a:pPr>
              <a:r>
                <a:rPr lang="en-US" sz="1000" dirty="0"/>
                <a:t>The flexibility to shift focus as company needs change without re-negotiating contracts or managing multiple consultants with overlapping remits</a:t>
              </a:r>
            </a:p>
            <a:p>
              <a:pPr marL="228600" indent="-228600">
                <a:buAutoNum type="arabicPeriod"/>
              </a:pPr>
              <a:r>
                <a:rPr lang="en-US" sz="1000" dirty="0"/>
                <a:t>Fresh, independent perspectives – a ‘sound sounding board’ and an antidote to internal echo chambers</a:t>
              </a:r>
            </a:p>
            <a:p>
              <a:pPr marL="228600" indent="-228600">
                <a:buAutoNum type="arabicPeriod"/>
              </a:pPr>
              <a:r>
                <a:rPr lang="en-US" sz="1000" dirty="0"/>
                <a:t>Continuity and context that evolve with the company, reducing the need for repetitive onboarding or redundant rework</a:t>
              </a:r>
            </a:p>
            <a:p>
              <a:pPr marL="228600" indent="-228600">
                <a:buAutoNum type="arabicPeriod"/>
              </a:pPr>
              <a:r>
                <a:rPr lang="en-US" sz="1000" dirty="0"/>
                <a:t>Alignment with long-term value creation—retained team is invested in success, not just deliverables </a:t>
              </a:r>
            </a:p>
            <a:p>
              <a:pPr marL="228600" indent="-228600">
                <a:buAutoNum type="arabicPeriod"/>
              </a:pPr>
              <a:r>
                <a:rPr lang="en-US" sz="1000" dirty="0"/>
                <a:t>Minimized exit costs – avoid breaking long-term commitments and severance costs when clinical progress fails to materialize</a:t>
              </a:r>
            </a:p>
          </p:txBody>
        </p:sp>
      </p:grpSp>
      <p:sp>
        <p:nvSpPr>
          <p:cNvPr id="2" name="TextBox 1">
            <a:extLst>
              <a:ext uri="{FF2B5EF4-FFF2-40B4-BE49-F238E27FC236}">
                <a16:creationId xmlns:a16="http://schemas.microsoft.com/office/drawing/2014/main" id="{E01DD25E-8123-29A9-E2D0-6FC8AA394CA6}"/>
              </a:ext>
            </a:extLst>
          </p:cNvPr>
          <p:cNvSpPr txBox="1"/>
          <p:nvPr/>
        </p:nvSpPr>
        <p:spPr>
          <a:xfrm>
            <a:off x="464898" y="4785884"/>
            <a:ext cx="5913971" cy="707886"/>
          </a:xfrm>
          <a:prstGeom prst="rect">
            <a:avLst/>
          </a:prstGeom>
          <a:noFill/>
        </p:spPr>
        <p:txBody>
          <a:bodyPr wrap="square" rtlCol="0">
            <a:spAutoFit/>
          </a:bodyPr>
          <a:lstStyle/>
          <a:p>
            <a:pPr marR="0" algn="just">
              <a:spcBef>
                <a:spcPts val="0"/>
              </a:spcBef>
              <a:spcAft>
                <a:spcPts val="800"/>
              </a:spcAft>
            </a:pP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NewCo</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offers a new solution: An integrated team of experienced, fractional executives – with a mandate to generate market insights, help define a marketable, differentiated product profile (TPP), work cross-functionally to align development efforts, and articulate the compelling go-to-market strategy for the Board of Directors and investors – all of which evolve as the business learns and grows.</a:t>
            </a:r>
          </a:p>
        </p:txBody>
      </p:sp>
      <p:sp>
        <p:nvSpPr>
          <p:cNvPr id="36" name="TextBox 35">
            <a:extLst>
              <a:ext uri="{FF2B5EF4-FFF2-40B4-BE49-F238E27FC236}">
                <a16:creationId xmlns:a16="http://schemas.microsoft.com/office/drawing/2014/main" id="{72C47D7C-B804-E49C-1422-6569FA2B46FC}"/>
              </a:ext>
            </a:extLst>
          </p:cNvPr>
          <p:cNvSpPr txBox="1"/>
          <p:nvPr/>
        </p:nvSpPr>
        <p:spPr>
          <a:xfrm>
            <a:off x="464898" y="7986685"/>
            <a:ext cx="5969000" cy="553998"/>
          </a:xfrm>
          <a:prstGeom prst="rect">
            <a:avLst/>
          </a:prstGeom>
          <a:noFill/>
        </p:spPr>
        <p:txBody>
          <a:bodyPr wrap="square" rtlCol="0">
            <a:spAutoFit/>
          </a:bodyPr>
          <a:lstStyle/>
          <a:p>
            <a:pPr algn="just">
              <a:spcAft>
                <a:spcPts val="800"/>
              </a:spcAft>
            </a:pPr>
            <a:r>
              <a:rPr lang="en-US" sz="1000" kern="100" dirty="0">
                <a:latin typeface="Calibri" panose="020F0502020204030204" pitchFamily="34" charset="0"/>
                <a:cs typeface="Times New Roman" panose="02020603050405020304" pitchFamily="18" charset="0"/>
              </a:rPr>
              <a:t>Hiring a fractional commercial team combines continuity and commitment of a Chief Commercial Officer / team with the breadth of expertise and flexibility of hiring 3rd party consultants … but without the disadvantages of traditional options.</a:t>
            </a:r>
            <a:endParaRPr lang="en-US" sz="1000" strike="sngStrike" kern="100" dirty="0">
              <a:latin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A5141C77-7CF8-7692-DD73-E7857AE43289}"/>
              </a:ext>
            </a:extLst>
          </p:cNvPr>
          <p:cNvSpPr txBox="1"/>
          <p:nvPr/>
        </p:nvSpPr>
        <p:spPr>
          <a:xfrm>
            <a:off x="554334" y="8853795"/>
            <a:ext cx="5969000" cy="276999"/>
          </a:xfrm>
          <a:prstGeom prst="rect">
            <a:avLst/>
          </a:prstGeom>
          <a:noFill/>
        </p:spPr>
        <p:txBody>
          <a:bodyPr wrap="square" rtlCol="0">
            <a:spAutoFit/>
          </a:bodyPr>
          <a:lstStyle/>
          <a:p>
            <a:pPr marL="0" marR="0" algn="ctr">
              <a:spcBef>
                <a:spcPts val="0"/>
              </a:spcBef>
              <a:spcAft>
                <a:spcPts val="800"/>
              </a:spcAft>
            </a:pPr>
            <a:r>
              <a:rPr lang="en-US" sz="1200" b="1" kern="100" dirty="0">
                <a:effectLst/>
                <a:latin typeface="Calibri" panose="020F0502020204030204" pitchFamily="34" charset="0"/>
                <a:ea typeface="Calibri" panose="020F0502020204030204" pitchFamily="34" charset="0"/>
                <a:cs typeface="Times New Roman" panose="02020603050405020304" pitchFamily="18" charset="0"/>
              </a:rPr>
              <a:t>For more information, contact us at </a:t>
            </a:r>
            <a:r>
              <a:rPr lang="en-US" sz="1200" b="1" u="sng" kern="100" dirty="0">
                <a:solidFill>
                  <a:srgbClr val="3333FF"/>
                </a:solidFill>
                <a:effectLst/>
                <a:latin typeface="Calibri" panose="020F0502020204030204" pitchFamily="34" charset="0"/>
                <a:ea typeface="Calibri" panose="020F0502020204030204" pitchFamily="34" charset="0"/>
                <a:cs typeface="Times New Roman" panose="02020603050405020304" pitchFamily="18" charset="0"/>
              </a:rPr>
              <a:t>info@cogent-hc.com</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12" name="Group 11">
            <a:extLst>
              <a:ext uri="{FF2B5EF4-FFF2-40B4-BE49-F238E27FC236}">
                <a16:creationId xmlns:a16="http://schemas.microsoft.com/office/drawing/2014/main" id="{C78D3757-2361-859E-74D8-DBA2F56C43BF}"/>
              </a:ext>
            </a:extLst>
          </p:cNvPr>
          <p:cNvGrpSpPr/>
          <p:nvPr/>
        </p:nvGrpSpPr>
        <p:grpSpPr>
          <a:xfrm>
            <a:off x="0" y="0"/>
            <a:ext cx="6858000" cy="1441938"/>
            <a:chOff x="0" y="0"/>
            <a:chExt cx="6858000" cy="1441938"/>
          </a:xfrm>
        </p:grpSpPr>
        <p:sp>
          <p:nvSpPr>
            <p:cNvPr id="4" name="Rectangle 3">
              <a:extLst>
                <a:ext uri="{FF2B5EF4-FFF2-40B4-BE49-F238E27FC236}">
                  <a16:creationId xmlns:a16="http://schemas.microsoft.com/office/drawing/2014/main" id="{1D48A2D3-1810-A780-E8D0-537E61950725}"/>
                </a:ext>
              </a:extLst>
            </p:cNvPr>
            <p:cNvSpPr/>
            <p:nvPr/>
          </p:nvSpPr>
          <p:spPr>
            <a:xfrm>
              <a:off x="0" y="0"/>
              <a:ext cx="6858000" cy="1441938"/>
            </a:xfrm>
            <a:prstGeom prst="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b="1" dirty="0" err="1">
                  <a:solidFill>
                    <a:srgbClr val="FF0000"/>
                  </a:solidFill>
                </a:rPr>
                <a:t>NewCo</a:t>
              </a:r>
              <a:endParaRPr lang="en-US" b="1" dirty="0">
                <a:solidFill>
                  <a:srgbClr val="FF0000"/>
                </a:solidFill>
              </a:endParaRPr>
            </a:p>
          </p:txBody>
        </p:sp>
        <p:pic>
          <p:nvPicPr>
            <p:cNvPr id="3" name="Picture 2">
              <a:extLst>
                <a:ext uri="{FF2B5EF4-FFF2-40B4-BE49-F238E27FC236}">
                  <a16:creationId xmlns:a16="http://schemas.microsoft.com/office/drawing/2014/main" id="{D71F4C6F-93F0-38EC-7BB5-E9E5C9C50B6D}"/>
                </a:ext>
              </a:extLst>
            </p:cNvPr>
            <p:cNvPicPr>
              <a:picLocks noChangeAspect="1"/>
            </p:cNvPicPr>
            <p:nvPr/>
          </p:nvPicPr>
          <p:blipFill>
            <a:blip r:embed="rId2"/>
            <a:stretch>
              <a:fillRect/>
            </a:stretch>
          </p:blipFill>
          <p:spPr>
            <a:xfrm>
              <a:off x="464898" y="202286"/>
              <a:ext cx="1340596" cy="1037855"/>
            </a:xfrm>
            <a:prstGeom prst="rect">
              <a:avLst/>
            </a:prstGeom>
          </p:spPr>
        </p:pic>
      </p:grpSp>
      <p:grpSp>
        <p:nvGrpSpPr>
          <p:cNvPr id="14" name="Group 13">
            <a:extLst>
              <a:ext uri="{FF2B5EF4-FFF2-40B4-BE49-F238E27FC236}">
                <a16:creationId xmlns:a16="http://schemas.microsoft.com/office/drawing/2014/main" id="{A3B63848-4E7C-4C89-C8CE-C1B16EFA9B44}"/>
              </a:ext>
            </a:extLst>
          </p:cNvPr>
          <p:cNvGrpSpPr/>
          <p:nvPr/>
        </p:nvGrpSpPr>
        <p:grpSpPr>
          <a:xfrm>
            <a:off x="4497949" y="2364872"/>
            <a:ext cx="2088885" cy="719802"/>
            <a:chOff x="3427626" y="3992672"/>
            <a:chExt cx="2908696" cy="1620698"/>
          </a:xfrm>
        </p:grpSpPr>
        <p:sp>
          <p:nvSpPr>
            <p:cNvPr id="17" name="Rectangle 16">
              <a:extLst>
                <a:ext uri="{FF2B5EF4-FFF2-40B4-BE49-F238E27FC236}">
                  <a16:creationId xmlns:a16="http://schemas.microsoft.com/office/drawing/2014/main" id="{74CEEA68-A2EA-FAF1-7F4E-9AF40EA54203}"/>
                </a:ext>
              </a:extLst>
            </p:cNvPr>
            <p:cNvSpPr/>
            <p:nvPr/>
          </p:nvSpPr>
          <p:spPr>
            <a:xfrm>
              <a:off x="3429000" y="3992672"/>
              <a:ext cx="2907322" cy="1543291"/>
            </a:xfrm>
            <a:prstGeom prst="rect">
              <a:avLst/>
            </a:prstGeom>
            <a:solidFill>
              <a:schemeClr val="bg1"/>
            </a:solidFill>
            <a:ln>
              <a:solidFill>
                <a:schemeClr val="bg1">
                  <a:lumMod val="6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dirty="0"/>
            </a:p>
          </p:txBody>
        </p:sp>
        <p:sp>
          <p:nvSpPr>
            <p:cNvPr id="18" name="TextBox 17">
              <a:extLst>
                <a:ext uri="{FF2B5EF4-FFF2-40B4-BE49-F238E27FC236}">
                  <a16:creationId xmlns:a16="http://schemas.microsoft.com/office/drawing/2014/main" id="{DEEFEBCA-CECB-A0C5-CA25-39BC6A688196}"/>
                </a:ext>
              </a:extLst>
            </p:cNvPr>
            <p:cNvSpPr txBox="1"/>
            <p:nvPr/>
          </p:nvSpPr>
          <p:spPr>
            <a:xfrm>
              <a:off x="3427626" y="4019502"/>
              <a:ext cx="2907322" cy="1593868"/>
            </a:xfrm>
            <a:prstGeom prst="rect">
              <a:avLst/>
            </a:prstGeom>
            <a:noFill/>
          </p:spPr>
          <p:txBody>
            <a:bodyPr wrap="square" rtlCol="0">
              <a:spAutoFit/>
            </a:bodyPr>
            <a:lstStyle/>
            <a:p>
              <a:r>
                <a:rPr lang="en-US" sz="1000" b="1" dirty="0"/>
                <a:t>3 traditional Options</a:t>
              </a:r>
            </a:p>
            <a:p>
              <a:pPr marL="228600" lvl="0" indent="-228600">
                <a:buFont typeface="+mj-lt"/>
                <a:buAutoNum type="arabicPeriod"/>
              </a:pPr>
              <a:r>
                <a:rPr lang="en-US" sz="1000" dirty="0"/>
                <a:t>‘Do-it-yourself’</a:t>
              </a:r>
            </a:p>
            <a:p>
              <a:pPr marL="228600" lvl="0" indent="-228600">
                <a:buFont typeface="+mj-lt"/>
                <a:buAutoNum type="arabicPeriod"/>
              </a:pPr>
              <a:r>
                <a:rPr lang="en-US" sz="1000" dirty="0"/>
                <a:t>Engage external consultants</a:t>
              </a:r>
            </a:p>
            <a:p>
              <a:pPr marL="228600" lvl="0" indent="-228600">
                <a:buFont typeface="+mj-lt"/>
                <a:buAutoNum type="arabicPeriod"/>
              </a:pPr>
              <a:r>
                <a:rPr lang="en-US" sz="1000" dirty="0"/>
                <a:t>Hire a full-time commercial lead</a:t>
              </a:r>
            </a:p>
          </p:txBody>
        </p:sp>
      </p:grpSp>
      <p:sp>
        <p:nvSpPr>
          <p:cNvPr id="19" name="TextBox 18">
            <a:extLst>
              <a:ext uri="{FF2B5EF4-FFF2-40B4-BE49-F238E27FC236}">
                <a16:creationId xmlns:a16="http://schemas.microsoft.com/office/drawing/2014/main" id="{AF8953E5-F785-CFB0-D5C6-35F23C8BDAD7}"/>
              </a:ext>
            </a:extLst>
          </p:cNvPr>
          <p:cNvSpPr txBox="1"/>
          <p:nvPr/>
        </p:nvSpPr>
        <p:spPr>
          <a:xfrm>
            <a:off x="464898" y="4536676"/>
            <a:ext cx="5969000" cy="246221"/>
          </a:xfrm>
          <a:prstGeom prst="rect">
            <a:avLst/>
          </a:prstGeom>
          <a:noFill/>
        </p:spPr>
        <p:txBody>
          <a:bodyPr wrap="square" rtlCol="0">
            <a:spAutoFit/>
          </a:bodyPr>
          <a:lstStyle/>
          <a:p>
            <a:pPr marR="0" algn="just">
              <a:spcBef>
                <a:spcPts val="0"/>
              </a:spcBef>
              <a:spcAft>
                <a:spcPts val="600"/>
              </a:spcAft>
            </a:pPr>
            <a:r>
              <a:rPr lang="en-US" sz="1000" b="1" u="sng" kern="100" dirty="0">
                <a:effectLst/>
                <a:latin typeface="Calibri" panose="020F0502020204030204" pitchFamily="34" charset="0"/>
                <a:ea typeface="Calibri" panose="020F0502020204030204" pitchFamily="34" charset="0"/>
                <a:cs typeface="Times New Roman" panose="02020603050405020304" pitchFamily="18" charset="0"/>
              </a:rPr>
              <a:t>A Fresh Alternative: The Fractional Commercial TEAM</a:t>
            </a:r>
            <a:endParaRPr lang="en-US"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6424703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4480</TotalTime>
  <Words>1096</Words>
  <Application>Microsoft Office PowerPoint</Application>
  <PresentationFormat>Letter Paper (8.5x11 in)</PresentationFormat>
  <Paragraphs>46</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Aptos</vt:lpstr>
      <vt:lpstr>Arial</vt:lpstr>
      <vt:lpstr>Calibri</vt:lpstr>
      <vt:lpstr>Calibri Light</vt:lpstr>
      <vt:lpstr>Trebuchet MS</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Christian Neckermann</dc:creator>
  <cp:lastModifiedBy>Christian Neckermann</cp:lastModifiedBy>
  <cp:revision>34</cp:revision>
  <cp:lastPrinted>2024-03-30T13:14:32Z</cp:lastPrinted>
  <dcterms:created xsi:type="dcterms:W3CDTF">2023-10-27T12:33:33Z</dcterms:created>
  <dcterms:modified xsi:type="dcterms:W3CDTF">2025-07-09T09:19:12Z</dcterms:modified>
</cp:coreProperties>
</file>