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Merriweather"/>
      <p:regular r:id="rId17"/>
    </p:embeddedFont>
    <p:embeddedFont>
      <p:font typeface="Merriweather"/>
      <p:regular r:id="rId18"/>
    </p:embeddedFont>
    <p:embeddedFont>
      <p:font typeface="Merriweather"/>
      <p:regular r:id="rId19"/>
    </p:embeddedFont>
    <p:embeddedFont>
      <p:font typeface="Merriweather"/>
      <p:regular r:id="rId20"/>
    </p:embeddedFont>
    <p:embeddedFont>
      <p:font typeface="Open Sans"/>
      <p:regular r:id="rId21"/>
    </p:embeddedFont>
    <p:embeddedFont>
      <p:font typeface="Open Sans"/>
      <p:regular r:id="rId22"/>
    </p:embeddedFont>
    <p:embeddedFont>
      <p:font typeface="Open Sans"/>
      <p:regular r:id="rId23"/>
    </p:embeddedFont>
    <p:embeddedFont>
      <p:font typeface="Open Sans"/>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0-1.png"/><Relationship Id="rId2" Type="http://schemas.openxmlformats.org/officeDocument/2006/relationships/image" Target="../media/image-1010-2.png"/><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1-1.png"/><Relationship Id="rId2" Type="http://schemas.openxmlformats.org/officeDocument/2006/relationships/image" Target="../media/image-1011-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075736"/>
            <a:ext cx="7556421" cy="1240155"/>
          </a:xfrm>
          <a:prstGeom prst="rect">
            <a:avLst/>
          </a:prstGeom>
          <a:noFill/>
          <a:ln/>
        </p:spPr>
        <p:txBody>
          <a:bodyPr wrap="square" lIns="0" tIns="0" rIns="0" bIns="0" rtlCol="0" anchor="t"/>
          <a:lstStyle/>
          <a:p>
            <a:pPr algn="l" indent="0" marL="0">
              <a:lnSpc>
                <a:spcPts val="4850"/>
              </a:lnSpc>
              <a:buNone/>
            </a:pPr>
            <a:r>
              <a:rPr lang="en-US" sz="3900" b="1" dirty="0">
                <a:solidFill>
                  <a:srgbClr val="403C4E"/>
                </a:solidFill>
                <a:latin typeface="Merriweather Bold" pitchFamily="34" charset="0"/>
                <a:ea typeface="Merriweather Bold" pitchFamily="34" charset="-122"/>
                <a:cs typeface="Merriweather Bold" pitchFamily="34" charset="-120"/>
              </a:rPr>
              <a:t>Either/Or: Kierkegaard's Existential Choice</a:t>
            </a:r>
            <a:endParaRPr lang="en-US" sz="3900" dirty="0"/>
          </a:p>
        </p:txBody>
      </p:sp>
      <p:sp>
        <p:nvSpPr>
          <p:cNvPr id="4" name="Text 1"/>
          <p:cNvSpPr/>
          <p:nvPr/>
        </p:nvSpPr>
        <p:spPr>
          <a:xfrm>
            <a:off x="793790" y="3613547"/>
            <a:ext cx="7556421" cy="2540318"/>
          </a:xfrm>
          <a:prstGeom prst="rect">
            <a:avLst/>
          </a:prstGeom>
          <a:noFill/>
          <a:ln/>
        </p:spPr>
        <p:txBody>
          <a:bodyPr wrap="square" lIns="0" tIns="0" rIns="0" bIns="0" rtlCol="0" anchor="t"/>
          <a:lstStyle/>
          <a:p>
            <a:pPr algn="l" indent="0" marL="0">
              <a:lnSpc>
                <a:spcPts val="2500"/>
              </a:lnSpc>
              <a:buNone/>
            </a:pPr>
            <a:r>
              <a:rPr lang="en-US" sz="1550" dirty="0">
                <a:solidFill>
                  <a:srgbClr val="403C4E"/>
                </a:solidFill>
                <a:latin typeface="Open Sans" pitchFamily="34" charset="0"/>
                <a:ea typeface="Open Sans" pitchFamily="34" charset="-122"/>
                <a:cs typeface="Open Sans" pitchFamily="34" charset="-120"/>
              </a:rPr>
              <a:t>Søren Kierkegaard's seminal work </a:t>
            </a:r>
            <a:pPr algn="l" indent="0" marL="0">
              <a:lnSpc>
                <a:spcPts val="2500"/>
              </a:lnSpc>
              <a:buNone/>
            </a:pPr>
            <a:r>
              <a:rPr lang="en-US" sz="1550" i="1" dirty="0">
                <a:solidFill>
                  <a:srgbClr val="403C4E"/>
                </a:solidFill>
                <a:latin typeface="Open Sans" pitchFamily="34" charset="0"/>
                <a:ea typeface="Open Sans" pitchFamily="34" charset="-122"/>
                <a:cs typeface="Open Sans" pitchFamily="34" charset="-120"/>
              </a:rPr>
              <a:t>Either/Or</a:t>
            </a:r>
            <a:pPr algn="l" indent="0" marL="0">
              <a:lnSpc>
                <a:spcPts val="2500"/>
              </a:lnSpc>
              <a:buNone/>
            </a:pPr>
            <a:r>
              <a:rPr lang="en-US" sz="1550" dirty="0">
                <a:solidFill>
                  <a:srgbClr val="403C4E"/>
                </a:solidFill>
                <a:latin typeface="Open Sans" pitchFamily="34" charset="0"/>
                <a:ea typeface="Open Sans" pitchFamily="34" charset="-122"/>
                <a:cs typeface="Open Sans" pitchFamily="34" charset="-120"/>
              </a:rPr>
              <a:t> (1843) presents us with one of philosophy's most profound dilemmas: the choice between fundamentally different ways of existing. This presentation explores Kierkegaard's examination of the aesthetic and ethical life stages, his unique pseudonymous approach, and the existential significance of choice that forms the cornerstone of modern existentialist thought. Through this masterpiece, Kierkegaard challenges us to consider not merely what we know, but how we live—forcing a confrontation with the nature of authentic human existence itself.</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8784" y="514707"/>
            <a:ext cx="8605004" cy="497205"/>
          </a:xfrm>
          <a:prstGeom prst="rect">
            <a:avLst/>
          </a:prstGeom>
          <a:noFill/>
          <a:ln/>
        </p:spPr>
        <p:txBody>
          <a:bodyPr wrap="none" lIns="0" tIns="0" rIns="0" bIns="0" rtlCol="0" anchor="t"/>
          <a:lstStyle/>
          <a:p>
            <a:pPr algn="l" indent="0" marL="0">
              <a:lnSpc>
                <a:spcPts val="3900"/>
              </a:lnSpc>
              <a:buNone/>
            </a:pPr>
            <a:r>
              <a:rPr lang="en-US" sz="3100" b="1" dirty="0">
                <a:solidFill>
                  <a:srgbClr val="403C4E"/>
                </a:solidFill>
                <a:latin typeface="Merriweather Bold" pitchFamily="34" charset="0"/>
                <a:ea typeface="Merriweather Bold" pitchFamily="34" charset="-122"/>
                <a:cs typeface="Merriweather Bold" pitchFamily="34" charset="-120"/>
              </a:rPr>
              <a:t>The Main Argument: A Fundamental Choice</a:t>
            </a:r>
            <a:endParaRPr lang="en-US" sz="3100" dirty="0"/>
          </a:p>
        </p:txBody>
      </p:sp>
      <p:sp>
        <p:nvSpPr>
          <p:cNvPr id="3" name="Text 1"/>
          <p:cNvSpPr/>
          <p:nvPr/>
        </p:nvSpPr>
        <p:spPr>
          <a:xfrm>
            <a:off x="748784" y="1393627"/>
            <a:ext cx="7724418" cy="763310"/>
          </a:xfrm>
          <a:prstGeom prst="rect">
            <a:avLst/>
          </a:prstGeom>
          <a:noFill/>
          <a:ln/>
        </p:spPr>
        <p:txBody>
          <a:bodyPr wrap="square" lIns="0" tIns="0" rIns="0" bIns="0" rtlCol="0" anchor="t"/>
          <a:lstStyle/>
          <a:p>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At its core, </a:t>
            </a:r>
            <a:pPr algn="l" indent="0" marL="0">
              <a:lnSpc>
                <a:spcPts val="2000"/>
              </a:lnSpc>
              <a:buNone/>
            </a:pPr>
            <a:r>
              <a:rPr lang="en-US" sz="1250" i="1" dirty="0">
                <a:solidFill>
                  <a:srgbClr val="403C4E"/>
                </a:solidFill>
                <a:latin typeface="Open Sans" pitchFamily="34" charset="0"/>
                <a:ea typeface="Open Sans" pitchFamily="34" charset="-122"/>
                <a:cs typeface="Open Sans" pitchFamily="34" charset="-120"/>
              </a:rPr>
              <a:t>Either/Or</a:t>
            </a:r>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 presents readers with a radical proposition: human existence demands a choice between two fundamentally different modes of living. Kierkegaard deliberately structures his work to embody this existential dilemma, dividing it into two distinct parts representing opposing life views:</a:t>
            </a:r>
            <a:endParaRPr lang="en-US" sz="1250" dirty="0"/>
          </a:p>
        </p:txBody>
      </p:sp>
      <p:sp>
        <p:nvSpPr>
          <p:cNvPr id="4" name="Shape 2"/>
          <p:cNvSpPr/>
          <p:nvPr/>
        </p:nvSpPr>
        <p:spPr>
          <a:xfrm>
            <a:off x="748784" y="2335887"/>
            <a:ext cx="7724418" cy="1534835"/>
          </a:xfrm>
          <a:prstGeom prst="roundRect">
            <a:avLst>
              <a:gd name="adj" fmla="val 4354"/>
            </a:avLst>
          </a:prstGeom>
          <a:solidFill>
            <a:srgbClr val="FFFFFF"/>
          </a:solidFill>
          <a:ln w="22860">
            <a:solidFill>
              <a:srgbClr val="E5BEB2"/>
            </a:solidFill>
            <a:prstDash val="solid"/>
          </a:ln>
        </p:spPr>
      </p:sp>
      <p:sp>
        <p:nvSpPr>
          <p:cNvPr id="5" name="Text 3"/>
          <p:cNvSpPr/>
          <p:nvPr/>
        </p:nvSpPr>
        <p:spPr>
          <a:xfrm>
            <a:off x="930712" y="2517815"/>
            <a:ext cx="1989058" cy="248603"/>
          </a:xfrm>
          <a:prstGeom prst="rect">
            <a:avLst/>
          </a:prstGeom>
          <a:noFill/>
          <a:ln/>
        </p:spPr>
        <p:txBody>
          <a:bodyPr wrap="none" lIns="0" tIns="0" rIns="0" bIns="0" rtlCol="0" anchor="t"/>
          <a:lstStyle/>
          <a:p>
            <a:pPr algn="l" indent="0" marL="0">
              <a:lnSpc>
                <a:spcPts val="1950"/>
              </a:lnSpc>
              <a:buNone/>
            </a:pPr>
            <a:r>
              <a:rPr lang="en-US" sz="1550" b="1" dirty="0">
                <a:solidFill>
                  <a:srgbClr val="403C4E"/>
                </a:solidFill>
                <a:latin typeface="Merriweather Bold" pitchFamily="34" charset="0"/>
                <a:ea typeface="Merriweather Bold" pitchFamily="34" charset="-122"/>
                <a:cs typeface="Merriweather Bold" pitchFamily="34" charset="-120"/>
              </a:rPr>
              <a:t>The Aesthetic Life</a:t>
            </a:r>
            <a:endParaRPr lang="en-US" sz="1550" dirty="0"/>
          </a:p>
        </p:txBody>
      </p:sp>
      <p:sp>
        <p:nvSpPr>
          <p:cNvPr id="6" name="Text 4"/>
          <p:cNvSpPr/>
          <p:nvPr/>
        </p:nvSpPr>
        <p:spPr>
          <a:xfrm>
            <a:off x="930712" y="2925485"/>
            <a:ext cx="7360563" cy="763310"/>
          </a:xfrm>
          <a:prstGeom prst="rect">
            <a:avLst/>
          </a:prstGeom>
          <a:noFill/>
          <a:ln/>
        </p:spPr>
        <p:txBody>
          <a:bodyPr wrap="square" lIns="0" tIns="0" rIns="0" bIns="0" rtlCol="0" anchor="t"/>
          <a:lstStyle/>
          <a:p>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Characterized by the pursuit of pleasure, beauty, and immediate gratification. The aesthete lives in the moment, avoiding commitment and embracing a fragmented existence. This approach ultimately leads to boredom, despair, and a fundamental emptiness.</a:t>
            </a:r>
            <a:endParaRPr lang="en-US" sz="1250" dirty="0"/>
          </a:p>
        </p:txBody>
      </p:sp>
      <p:sp>
        <p:nvSpPr>
          <p:cNvPr id="7" name="Shape 5"/>
          <p:cNvSpPr/>
          <p:nvPr/>
        </p:nvSpPr>
        <p:spPr>
          <a:xfrm>
            <a:off x="748784" y="4029789"/>
            <a:ext cx="7724418" cy="1534835"/>
          </a:xfrm>
          <a:prstGeom prst="roundRect">
            <a:avLst>
              <a:gd name="adj" fmla="val 4354"/>
            </a:avLst>
          </a:prstGeom>
          <a:solidFill>
            <a:srgbClr val="FFFFFF"/>
          </a:solidFill>
          <a:ln w="22860">
            <a:solidFill>
              <a:srgbClr val="E5BEB2"/>
            </a:solidFill>
            <a:prstDash val="solid"/>
          </a:ln>
        </p:spPr>
      </p:sp>
      <p:sp>
        <p:nvSpPr>
          <p:cNvPr id="8" name="Text 6"/>
          <p:cNvSpPr/>
          <p:nvPr/>
        </p:nvSpPr>
        <p:spPr>
          <a:xfrm>
            <a:off x="930712" y="4211717"/>
            <a:ext cx="1989058" cy="248603"/>
          </a:xfrm>
          <a:prstGeom prst="rect">
            <a:avLst/>
          </a:prstGeom>
          <a:noFill/>
          <a:ln/>
        </p:spPr>
        <p:txBody>
          <a:bodyPr wrap="none" lIns="0" tIns="0" rIns="0" bIns="0" rtlCol="0" anchor="t"/>
          <a:lstStyle/>
          <a:p>
            <a:pPr algn="l" indent="0" marL="0">
              <a:lnSpc>
                <a:spcPts val="1950"/>
              </a:lnSpc>
              <a:buNone/>
            </a:pPr>
            <a:r>
              <a:rPr lang="en-US" sz="1550" b="1" dirty="0">
                <a:solidFill>
                  <a:srgbClr val="403C4E"/>
                </a:solidFill>
                <a:latin typeface="Merriweather Bold" pitchFamily="34" charset="0"/>
                <a:ea typeface="Merriweather Bold" pitchFamily="34" charset="-122"/>
                <a:cs typeface="Merriweather Bold" pitchFamily="34" charset="-120"/>
              </a:rPr>
              <a:t>The Ethical Life</a:t>
            </a:r>
            <a:endParaRPr lang="en-US" sz="1550" dirty="0"/>
          </a:p>
        </p:txBody>
      </p:sp>
      <p:sp>
        <p:nvSpPr>
          <p:cNvPr id="9" name="Text 7"/>
          <p:cNvSpPr/>
          <p:nvPr/>
        </p:nvSpPr>
        <p:spPr>
          <a:xfrm>
            <a:off x="930712" y="4619387"/>
            <a:ext cx="7360563" cy="763310"/>
          </a:xfrm>
          <a:prstGeom prst="rect">
            <a:avLst/>
          </a:prstGeom>
          <a:noFill/>
          <a:ln/>
        </p:spPr>
        <p:txBody>
          <a:bodyPr wrap="square" lIns="0" tIns="0" rIns="0" bIns="0" rtlCol="0" anchor="t"/>
          <a:lstStyle/>
          <a:p>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Marked by commitment, responsibility, and moral duty. The ethical individual chooses to bind themselves to universal moral principles, marriage, career, and social obligations. This creates coherence, meaning, and a stable sense of self.</a:t>
            </a:r>
            <a:endParaRPr lang="en-US" sz="1250" dirty="0"/>
          </a:p>
        </p:txBody>
      </p:sp>
      <p:sp>
        <p:nvSpPr>
          <p:cNvPr id="10" name="Text 8"/>
          <p:cNvSpPr/>
          <p:nvPr/>
        </p:nvSpPr>
        <p:spPr>
          <a:xfrm>
            <a:off x="748784" y="5743575"/>
            <a:ext cx="7724418" cy="763310"/>
          </a:xfrm>
          <a:prstGeom prst="rect">
            <a:avLst/>
          </a:prstGeom>
          <a:noFill/>
          <a:ln/>
        </p:spPr>
        <p:txBody>
          <a:bodyPr wrap="square" lIns="0" tIns="0" rIns="0" bIns="0" rtlCol="0" anchor="t"/>
          <a:lstStyle/>
          <a:p>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Kierkegaard's argument is not merely academic—it is existentially provocative. He does not simply describe these modes of existence; he forces readers to confront the necessity of choice itself. The "either/or" is not merely a theoretical distinction but a lived decision that shapes one's entire existence.</a:t>
            </a:r>
            <a:endParaRPr lang="en-US" sz="1250" dirty="0"/>
          </a:p>
        </p:txBody>
      </p:sp>
      <p:pic>
        <p:nvPicPr>
          <p:cNvPr id="11" name="Image 0" descr="preencoded.png">    </p:cNvPr>
          <p:cNvPicPr>
            <a:picLocks noChangeAspect="1"/>
          </p:cNvPicPr>
          <p:nvPr/>
        </p:nvPicPr>
        <p:blipFill>
          <a:blip r:embed="rId1"/>
          <a:stretch>
            <a:fillRect/>
          </a:stretch>
        </p:blipFill>
        <p:spPr>
          <a:xfrm>
            <a:off x="8868966" y="1429464"/>
            <a:ext cx="5020151" cy="5020151"/>
          </a:xfrm>
          <a:prstGeom prst="rect">
            <a:avLst/>
          </a:prstGeom>
        </p:spPr>
      </p:pic>
      <p:sp>
        <p:nvSpPr>
          <p:cNvPr id="12" name="Text 9"/>
          <p:cNvSpPr/>
          <p:nvPr/>
        </p:nvSpPr>
        <p:spPr>
          <a:xfrm>
            <a:off x="8868966" y="6628567"/>
            <a:ext cx="5020151" cy="1272183"/>
          </a:xfrm>
          <a:prstGeom prst="rect">
            <a:avLst/>
          </a:prstGeom>
          <a:noFill/>
          <a:ln/>
        </p:spPr>
        <p:txBody>
          <a:bodyPr wrap="square" lIns="0" tIns="0" rIns="0" bIns="0" rtlCol="0" anchor="t"/>
          <a:lstStyle/>
          <a:p>
            <a:pPr algn="l" indent="0" marL="0">
              <a:lnSpc>
                <a:spcPts val="2000"/>
              </a:lnSpc>
              <a:buNone/>
            </a:pPr>
            <a:r>
              <a:rPr lang="en-US" sz="1250" dirty="0">
                <a:solidFill>
                  <a:srgbClr val="403C4E"/>
                </a:solidFill>
                <a:latin typeface="Open Sans" pitchFamily="34" charset="0"/>
                <a:ea typeface="Open Sans" pitchFamily="34" charset="-122"/>
                <a:cs typeface="Open Sans" pitchFamily="34" charset="-120"/>
              </a:rPr>
              <a:t>Kierkegaard challenges the prevailing Hegelian philosophy of his time, which emphasised rational synthesis and "both/and" thinking. Instead, he insists that certain fundamental life choices cannot be reconciled through intellectual compromise—they demand decisive commitment.</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918329"/>
            <a:ext cx="10141029" cy="558165"/>
          </a:xfrm>
          <a:prstGeom prst="rect">
            <a:avLst/>
          </a:prstGeom>
          <a:noFill/>
          <a:ln/>
        </p:spPr>
        <p:txBody>
          <a:bodyPr wrap="none" lIns="0" tIns="0" rIns="0" bIns="0" rtlCol="0" anchor="t"/>
          <a:lstStyle/>
          <a:p>
            <a:pPr algn="l" indent="0" marL="0">
              <a:lnSpc>
                <a:spcPts val="4350"/>
              </a:lnSpc>
              <a:buNone/>
            </a:pPr>
            <a:r>
              <a:rPr lang="en-US" sz="3500" b="1" dirty="0">
                <a:solidFill>
                  <a:srgbClr val="403C4E"/>
                </a:solidFill>
                <a:latin typeface="Merriweather Bold" pitchFamily="34" charset="0"/>
                <a:ea typeface="Merriweather Bold" pitchFamily="34" charset="-122"/>
                <a:cs typeface="Merriweather Bold" pitchFamily="34" charset="-120"/>
              </a:rPr>
              <a:t>Why "Either/Or"? The Significance of the Title</a:t>
            </a:r>
            <a:endParaRPr lang="en-US" sz="3500" dirty="0"/>
          </a:p>
        </p:txBody>
      </p:sp>
      <p:sp>
        <p:nvSpPr>
          <p:cNvPr id="3" name="Text 1"/>
          <p:cNvSpPr/>
          <p:nvPr/>
        </p:nvSpPr>
        <p:spPr>
          <a:xfrm>
            <a:off x="793790" y="1833682"/>
            <a:ext cx="13042821" cy="571500"/>
          </a:xfrm>
          <a:prstGeom prst="rect">
            <a:avLst/>
          </a:prstGeom>
          <a:noFill/>
          <a:ln/>
        </p:spPr>
        <p:txBody>
          <a:bodyPr wrap="squar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Kierkegaard's provocative title reflects his fundamental break with the dominant Hegelian philosophy of his time. Whilst Hegel emphasised synthesis and the reconciliation of opposites through his dialectical method, Kierkegaard rejected this "both/and" approach when applied to existential matters.</a:t>
            </a:r>
            <a:endParaRPr lang="en-US" sz="1400" dirty="0"/>
          </a:p>
        </p:txBody>
      </p:sp>
      <p:sp>
        <p:nvSpPr>
          <p:cNvPr id="4" name="Shape 2"/>
          <p:cNvSpPr/>
          <p:nvPr/>
        </p:nvSpPr>
        <p:spPr>
          <a:xfrm>
            <a:off x="793790" y="2606040"/>
            <a:ext cx="4228505" cy="2473047"/>
          </a:xfrm>
          <a:prstGeom prst="roundRect">
            <a:avLst>
              <a:gd name="adj" fmla="val 3034"/>
            </a:avLst>
          </a:prstGeom>
          <a:solidFill>
            <a:srgbClr val="FFD8CC"/>
          </a:solidFill>
          <a:ln w="7620">
            <a:solidFill>
              <a:srgbClr val="E5BEB2"/>
            </a:solidFill>
            <a:prstDash val="solid"/>
          </a:ln>
        </p:spPr>
      </p:sp>
      <p:sp>
        <p:nvSpPr>
          <p:cNvPr id="5" name="Text 3"/>
          <p:cNvSpPr/>
          <p:nvPr/>
        </p:nvSpPr>
        <p:spPr>
          <a:xfrm>
            <a:off x="980003" y="2792254"/>
            <a:ext cx="3476744" cy="278963"/>
          </a:xfrm>
          <a:prstGeom prst="rect">
            <a:avLst/>
          </a:prstGeom>
          <a:noFill/>
          <a:ln/>
        </p:spPr>
        <p:txBody>
          <a:bodyPr wrap="none" lIns="0" tIns="0" rIns="0" bIns="0" rtlCol="0" anchor="t"/>
          <a:lstStyle/>
          <a:p>
            <a:pPr algn="l" indent="0" marL="0">
              <a:lnSpc>
                <a:spcPts val="2150"/>
              </a:lnSpc>
              <a:buNone/>
            </a:pPr>
            <a:r>
              <a:rPr lang="en-US" sz="1750" b="1" dirty="0">
                <a:solidFill>
                  <a:srgbClr val="403C4E"/>
                </a:solidFill>
                <a:latin typeface="Merriweather Bold" pitchFamily="34" charset="0"/>
                <a:ea typeface="Merriweather Bold" pitchFamily="34" charset="-122"/>
                <a:cs typeface="Merriweather Bold" pitchFamily="34" charset="-120"/>
              </a:rPr>
              <a:t>Rejection of Hegelian Synthesis</a:t>
            </a:r>
            <a:endParaRPr lang="en-US" sz="1750" dirty="0"/>
          </a:p>
        </p:txBody>
      </p:sp>
      <p:sp>
        <p:nvSpPr>
          <p:cNvPr id="6" name="Text 4"/>
          <p:cNvSpPr/>
          <p:nvPr/>
        </p:nvSpPr>
        <p:spPr>
          <a:xfrm>
            <a:off x="980003" y="3178373"/>
            <a:ext cx="3856077" cy="1714500"/>
          </a:xfrm>
          <a:prstGeom prst="rect">
            <a:avLst/>
          </a:prstGeom>
          <a:noFill/>
          <a:ln/>
        </p:spPr>
        <p:txBody>
          <a:bodyPr wrap="squar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Kierkegaard opposed the idea that life's fundamental contradictions could be intellectually reconciled. He believed that Hegel's system eliminated the necessity of choice by suggesting all oppositions could be synthesised into a higher unity.</a:t>
            </a:r>
            <a:endParaRPr lang="en-US" sz="1400" dirty="0"/>
          </a:p>
        </p:txBody>
      </p:sp>
      <p:sp>
        <p:nvSpPr>
          <p:cNvPr id="7" name="Shape 5"/>
          <p:cNvSpPr/>
          <p:nvPr/>
        </p:nvSpPr>
        <p:spPr>
          <a:xfrm>
            <a:off x="5200888" y="2606040"/>
            <a:ext cx="4228505" cy="2473047"/>
          </a:xfrm>
          <a:prstGeom prst="roundRect">
            <a:avLst>
              <a:gd name="adj" fmla="val 3034"/>
            </a:avLst>
          </a:prstGeom>
          <a:solidFill>
            <a:srgbClr val="FFD8CC"/>
          </a:solidFill>
          <a:ln w="7620">
            <a:solidFill>
              <a:srgbClr val="E5BEB2"/>
            </a:solidFill>
            <a:prstDash val="solid"/>
          </a:ln>
        </p:spPr>
      </p:sp>
      <p:sp>
        <p:nvSpPr>
          <p:cNvPr id="8" name="Text 6"/>
          <p:cNvSpPr/>
          <p:nvPr/>
        </p:nvSpPr>
        <p:spPr>
          <a:xfrm>
            <a:off x="5387102" y="2792254"/>
            <a:ext cx="2721769" cy="278963"/>
          </a:xfrm>
          <a:prstGeom prst="rect">
            <a:avLst/>
          </a:prstGeom>
          <a:noFill/>
          <a:ln/>
        </p:spPr>
        <p:txBody>
          <a:bodyPr wrap="none" lIns="0" tIns="0" rIns="0" bIns="0" rtlCol="0" anchor="t"/>
          <a:lstStyle/>
          <a:p>
            <a:pPr algn="l" indent="0" marL="0">
              <a:lnSpc>
                <a:spcPts val="2150"/>
              </a:lnSpc>
              <a:buNone/>
            </a:pPr>
            <a:r>
              <a:rPr lang="en-US" sz="1750" b="1" dirty="0">
                <a:solidFill>
                  <a:srgbClr val="403C4E"/>
                </a:solidFill>
                <a:latin typeface="Merriweather Bold" pitchFamily="34" charset="0"/>
                <a:ea typeface="Merriweather Bold" pitchFamily="34" charset="-122"/>
                <a:cs typeface="Merriweather Bold" pitchFamily="34" charset="-120"/>
              </a:rPr>
              <a:t>Existential Commitment</a:t>
            </a:r>
            <a:endParaRPr lang="en-US" sz="1750" dirty="0"/>
          </a:p>
        </p:txBody>
      </p:sp>
      <p:sp>
        <p:nvSpPr>
          <p:cNvPr id="9" name="Text 7"/>
          <p:cNvSpPr/>
          <p:nvPr/>
        </p:nvSpPr>
        <p:spPr>
          <a:xfrm>
            <a:off x="5387102" y="3178373"/>
            <a:ext cx="3856077" cy="1714500"/>
          </a:xfrm>
          <a:prstGeom prst="rect">
            <a:avLst/>
          </a:prstGeom>
          <a:noFill/>
          <a:ln/>
        </p:spPr>
        <p:txBody>
          <a:bodyPr wrap="squar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The title emphasises that authentic existence requires decisive commitment. One cannot simultaneously live as both an aesthete and an ethical person—these represent mutually exclusive modes of being that cannot be combined.</a:t>
            </a:r>
            <a:endParaRPr lang="en-US" sz="1400" dirty="0"/>
          </a:p>
        </p:txBody>
      </p:sp>
      <p:sp>
        <p:nvSpPr>
          <p:cNvPr id="10" name="Shape 8"/>
          <p:cNvSpPr/>
          <p:nvPr/>
        </p:nvSpPr>
        <p:spPr>
          <a:xfrm>
            <a:off x="9607987" y="2606040"/>
            <a:ext cx="4228505" cy="2473047"/>
          </a:xfrm>
          <a:prstGeom prst="roundRect">
            <a:avLst>
              <a:gd name="adj" fmla="val 3034"/>
            </a:avLst>
          </a:prstGeom>
          <a:solidFill>
            <a:srgbClr val="FFD8CC"/>
          </a:solidFill>
          <a:ln w="7620">
            <a:solidFill>
              <a:srgbClr val="E5BEB2"/>
            </a:solidFill>
            <a:prstDash val="solid"/>
          </a:ln>
        </p:spPr>
      </p:sp>
      <p:sp>
        <p:nvSpPr>
          <p:cNvPr id="11" name="Text 9"/>
          <p:cNvSpPr/>
          <p:nvPr/>
        </p:nvSpPr>
        <p:spPr>
          <a:xfrm>
            <a:off x="9794200" y="2792254"/>
            <a:ext cx="2471857" cy="278963"/>
          </a:xfrm>
          <a:prstGeom prst="rect">
            <a:avLst/>
          </a:prstGeom>
          <a:noFill/>
          <a:ln/>
        </p:spPr>
        <p:txBody>
          <a:bodyPr wrap="none" lIns="0" tIns="0" rIns="0" bIns="0" rtlCol="0" anchor="t"/>
          <a:lstStyle/>
          <a:p>
            <a:pPr algn="l" indent="0" marL="0">
              <a:lnSpc>
                <a:spcPts val="2150"/>
              </a:lnSpc>
              <a:buNone/>
            </a:pPr>
            <a:r>
              <a:rPr lang="en-US" sz="1750" b="1" dirty="0">
                <a:solidFill>
                  <a:srgbClr val="403C4E"/>
                </a:solidFill>
                <a:latin typeface="Merriweather Bold" pitchFamily="34" charset="0"/>
                <a:ea typeface="Merriweather Bold" pitchFamily="34" charset="-122"/>
                <a:cs typeface="Merriweather Bold" pitchFamily="34" charset="-120"/>
              </a:rPr>
              <a:t>The Primacy of Choice</a:t>
            </a:r>
            <a:endParaRPr lang="en-US" sz="1750" dirty="0"/>
          </a:p>
        </p:txBody>
      </p:sp>
      <p:sp>
        <p:nvSpPr>
          <p:cNvPr id="12" name="Text 10"/>
          <p:cNvSpPr/>
          <p:nvPr/>
        </p:nvSpPr>
        <p:spPr>
          <a:xfrm>
            <a:off x="9794200" y="3178373"/>
            <a:ext cx="3856077" cy="1714500"/>
          </a:xfrm>
          <a:prstGeom prst="rect">
            <a:avLst/>
          </a:prstGeom>
          <a:noFill/>
          <a:ln/>
        </p:spPr>
        <p:txBody>
          <a:bodyPr wrap="squar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By framing human existence as an "either/or" proposition, Kierkegaard elevates the act of choosing itself to central importance. It is not merely what we choose, but that we choose with passionate commitment that constitutes authentic selfhood.</a:t>
            </a:r>
            <a:endParaRPr lang="en-US" sz="1400" dirty="0"/>
          </a:p>
        </p:txBody>
      </p:sp>
      <p:sp>
        <p:nvSpPr>
          <p:cNvPr id="13" name="Text 11"/>
          <p:cNvSpPr/>
          <p:nvPr/>
        </p:nvSpPr>
        <p:spPr>
          <a:xfrm>
            <a:off x="1061680" y="5480804"/>
            <a:ext cx="12774930" cy="285750"/>
          </a:xfrm>
          <a:prstGeom prst="rect">
            <a:avLst/>
          </a:prstGeom>
          <a:noFill/>
          <a:ln/>
        </p:spPr>
        <p:txBody>
          <a:bodyPr wrap="non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"The either/or which I have established is not exactly between good and evil; it is the choice whereby one chooses good and evil or excludes them."</a:t>
            </a:r>
            <a:endParaRPr lang="en-US" sz="1400" dirty="0"/>
          </a:p>
        </p:txBody>
      </p:sp>
      <p:sp>
        <p:nvSpPr>
          <p:cNvPr id="14" name="Shape 12"/>
          <p:cNvSpPr/>
          <p:nvPr/>
        </p:nvSpPr>
        <p:spPr>
          <a:xfrm>
            <a:off x="793790" y="5279946"/>
            <a:ext cx="22860" cy="687467"/>
          </a:xfrm>
          <a:prstGeom prst="rect">
            <a:avLst/>
          </a:prstGeom>
          <a:solidFill>
            <a:srgbClr val="FFAD94"/>
          </a:solidFill>
          <a:ln/>
        </p:spPr>
      </p:sp>
      <p:sp>
        <p:nvSpPr>
          <p:cNvPr id="15" name="Text 13"/>
          <p:cNvSpPr/>
          <p:nvPr/>
        </p:nvSpPr>
        <p:spPr>
          <a:xfrm>
            <a:off x="793790" y="6168271"/>
            <a:ext cx="13042821" cy="1143000"/>
          </a:xfrm>
          <a:prstGeom prst="rect">
            <a:avLst/>
          </a:prstGeom>
          <a:noFill/>
          <a:ln/>
        </p:spPr>
        <p:txBody>
          <a:bodyPr wrap="square" lIns="0" tIns="0" rIns="0" bIns="0" rtlCol="0" anchor="t"/>
          <a:lstStyle/>
          <a:p>
            <a:pPr algn="l" indent="0" marL="0">
              <a:lnSpc>
                <a:spcPts val="2250"/>
              </a:lnSpc>
              <a:buNone/>
            </a:pPr>
            <a:r>
              <a:rPr lang="en-US" sz="1400" dirty="0">
                <a:solidFill>
                  <a:srgbClr val="403C4E"/>
                </a:solidFill>
                <a:latin typeface="Open Sans" pitchFamily="34" charset="0"/>
                <a:ea typeface="Open Sans" pitchFamily="34" charset="-122"/>
                <a:cs typeface="Open Sans" pitchFamily="34" charset="-120"/>
              </a:rPr>
              <a:t>This famous statement from Kierkegaard illuminates his deeper point: the fundamental "either/or" is between choosing and not choosing—between taking responsibility for one's existence or avoiding this responsibility. The aesthete attempts to live without making definitive choices, whilst the ethical individual embraces choice as constitutive of selfhood. Thus, the title points to Kierkegaard's revolutionary insight that existence itself is constituted by how we choose, not merely by what we choose.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74502" y="532448"/>
            <a:ext cx="11988879" cy="484108"/>
          </a:xfrm>
          <a:prstGeom prst="rect">
            <a:avLst/>
          </a:prstGeom>
          <a:noFill/>
          <a:ln/>
        </p:spPr>
        <p:txBody>
          <a:bodyPr wrap="none" lIns="0" tIns="0" rIns="0" bIns="0" rtlCol="0" anchor="t"/>
          <a:lstStyle/>
          <a:p>
            <a:pPr algn="l" indent="0" marL="0">
              <a:lnSpc>
                <a:spcPts val="3800"/>
              </a:lnSpc>
              <a:buNone/>
            </a:pPr>
            <a:r>
              <a:rPr lang="en-US" sz="3000" b="1" dirty="0">
                <a:solidFill>
                  <a:srgbClr val="403C4E"/>
                </a:solidFill>
                <a:latin typeface="Merriweather Bold" pitchFamily="34" charset="0"/>
                <a:ea typeface="Merriweather Bold" pitchFamily="34" charset="-122"/>
                <a:cs typeface="Merriweather Bold" pitchFamily="34" charset="-120"/>
              </a:rPr>
              <a:t>Characters and Structure: A Literary-Philosophical Experiment</a:t>
            </a:r>
            <a:endParaRPr lang="en-US" sz="3000" dirty="0"/>
          </a:p>
        </p:txBody>
      </p:sp>
      <p:sp>
        <p:nvSpPr>
          <p:cNvPr id="3" name="Text 1"/>
          <p:cNvSpPr/>
          <p:nvPr/>
        </p:nvSpPr>
        <p:spPr>
          <a:xfrm>
            <a:off x="774502" y="1388150"/>
            <a:ext cx="6351746" cy="1238845"/>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Kierkegaard employs a unique literary device in </a:t>
            </a:r>
            <a:pPr algn="l" indent="0" marL="0">
              <a:lnSpc>
                <a:spcPts val="1950"/>
              </a:lnSpc>
              <a:buNone/>
            </a:pPr>
            <a:r>
              <a:rPr lang="en-US" sz="1200" i="1" dirty="0">
                <a:solidFill>
                  <a:srgbClr val="403C4E"/>
                </a:solidFill>
                <a:latin typeface="Open Sans" pitchFamily="34" charset="0"/>
                <a:ea typeface="Open Sans" pitchFamily="34" charset="-122"/>
                <a:cs typeface="Open Sans" pitchFamily="34" charset="-120"/>
              </a:rPr>
              <a:t>Either/Or</a:t>
            </a:r>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—pseudonymous authorship. Rather than presenting philosophical arguments directly, he creates fictional "authors" who embody different existential positions. This approach allows him to present contrasting worldviews with equal force and conviction, placing the burden of choice on the reader.</a:t>
            </a:r>
            <a:endParaRPr lang="en-US" sz="1200" dirty="0"/>
          </a:p>
        </p:txBody>
      </p:sp>
      <p:sp>
        <p:nvSpPr>
          <p:cNvPr id="4" name="Text 2"/>
          <p:cNvSpPr/>
          <p:nvPr/>
        </p:nvSpPr>
        <p:spPr>
          <a:xfrm>
            <a:off x="774502" y="2781895"/>
            <a:ext cx="2472095" cy="290513"/>
          </a:xfrm>
          <a:prstGeom prst="rect">
            <a:avLst/>
          </a:prstGeom>
          <a:noFill/>
          <a:ln/>
        </p:spPr>
        <p:txBody>
          <a:bodyPr wrap="none" lIns="0" tIns="0" rIns="0" bIns="0" rtlCol="0" anchor="t"/>
          <a:lstStyle/>
          <a:p>
            <a:pPr algn="l" indent="0" marL="0">
              <a:lnSpc>
                <a:spcPts val="2250"/>
              </a:lnSpc>
              <a:buNone/>
            </a:pPr>
            <a:r>
              <a:rPr lang="en-US" sz="1800" b="1" dirty="0">
                <a:solidFill>
                  <a:srgbClr val="403C4E"/>
                </a:solidFill>
                <a:latin typeface="Merriweather Bold" pitchFamily="34" charset="0"/>
                <a:ea typeface="Merriweather Bold" pitchFamily="34" charset="-122"/>
                <a:cs typeface="Merriweather Bold" pitchFamily="34" charset="-120"/>
              </a:rPr>
              <a:t>The Book's Structure:</a:t>
            </a:r>
            <a:endParaRPr lang="en-US" sz="1800" dirty="0"/>
          </a:p>
        </p:txBody>
      </p:sp>
      <p:sp>
        <p:nvSpPr>
          <p:cNvPr id="5" name="Text 3"/>
          <p:cNvSpPr/>
          <p:nvPr/>
        </p:nvSpPr>
        <p:spPr>
          <a:xfrm>
            <a:off x="774502" y="3227308"/>
            <a:ext cx="6351746" cy="743307"/>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The work is presented as a collection of papers and letters discovered and edited by a fictional editor named Victor Eremita ("victorious hermit"). These papers are attributed to two distinct authors representing opposing life views:</a:t>
            </a:r>
            <a:endParaRPr lang="en-US" sz="1200" dirty="0"/>
          </a:p>
        </p:txBody>
      </p:sp>
      <p:sp>
        <p:nvSpPr>
          <p:cNvPr id="6" name="Text 4"/>
          <p:cNvSpPr/>
          <p:nvPr/>
        </p:nvSpPr>
        <p:spPr>
          <a:xfrm>
            <a:off x="774502" y="4109918"/>
            <a:ext cx="6351746"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403C4E"/>
                </a:solidFill>
                <a:latin typeface="Open Sans" pitchFamily="34" charset="0"/>
                <a:ea typeface="Open Sans" pitchFamily="34" charset="-122"/>
                <a:cs typeface="Open Sans" pitchFamily="34" charset="-120"/>
              </a:rPr>
              <a:t>Volume I</a:t>
            </a:r>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 A collection of aesthetic papers attributed to "A" (the unnamed aesthete)</a:t>
            </a:r>
            <a:endParaRPr lang="en-US" sz="1200" dirty="0"/>
          </a:p>
        </p:txBody>
      </p:sp>
      <p:sp>
        <p:nvSpPr>
          <p:cNvPr id="7" name="Text 5"/>
          <p:cNvSpPr/>
          <p:nvPr/>
        </p:nvSpPr>
        <p:spPr>
          <a:xfrm>
            <a:off x="774502" y="4411861"/>
            <a:ext cx="6351746" cy="247769"/>
          </a:xfrm>
          <a:prstGeom prst="rect">
            <a:avLst/>
          </a:prstGeom>
          <a:noFill/>
          <a:ln/>
        </p:spPr>
        <p:txBody>
          <a:bodyPr wrap="none" lIns="0" tIns="0" rIns="0" bIns="0" rtlCol="0" anchor="t"/>
          <a:lstStyle/>
          <a:p>
            <a:pPr algn="l" marL="342900" indent="-342900">
              <a:lnSpc>
                <a:spcPts val="1950"/>
              </a:lnSpc>
              <a:buSzPct val="100000"/>
              <a:buChar char="•"/>
            </a:pPr>
            <a:r>
              <a:rPr lang="en-US" sz="1200" b="1" dirty="0">
                <a:solidFill>
                  <a:srgbClr val="403C4E"/>
                </a:solidFill>
                <a:latin typeface="Open Sans" pitchFamily="34" charset="0"/>
                <a:ea typeface="Open Sans" pitchFamily="34" charset="-122"/>
                <a:cs typeface="Open Sans" pitchFamily="34" charset="-120"/>
              </a:rPr>
              <a:t>Volume II</a:t>
            </a:r>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 Letters written by Judge Wilhelm to "A", defending the ethical life</a:t>
            </a:r>
            <a:endParaRPr lang="en-US" sz="1200" dirty="0"/>
          </a:p>
        </p:txBody>
      </p:sp>
      <p:sp>
        <p:nvSpPr>
          <p:cNvPr id="8" name="Text 6"/>
          <p:cNvSpPr/>
          <p:nvPr/>
        </p:nvSpPr>
        <p:spPr>
          <a:xfrm>
            <a:off x="774502" y="4798933"/>
            <a:ext cx="6351746" cy="991076"/>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This innovative structure serves Kierkegaard's philosophical purpose by embodying his central claim: that truth is subjectivity. By refusing to speak in his own voice, he prevents readers from passively receiving truth claims and instead forces them to actively engage with competing perspectives.</a:t>
            </a:r>
            <a:endParaRPr lang="en-US" sz="1200" dirty="0"/>
          </a:p>
        </p:txBody>
      </p:sp>
      <p:sp>
        <p:nvSpPr>
          <p:cNvPr id="9" name="Text 7"/>
          <p:cNvSpPr/>
          <p:nvPr/>
        </p:nvSpPr>
        <p:spPr>
          <a:xfrm>
            <a:off x="7511772" y="1403747"/>
            <a:ext cx="2687360" cy="290513"/>
          </a:xfrm>
          <a:prstGeom prst="rect">
            <a:avLst/>
          </a:prstGeom>
          <a:noFill/>
          <a:ln/>
        </p:spPr>
        <p:txBody>
          <a:bodyPr wrap="none" lIns="0" tIns="0" rIns="0" bIns="0" rtlCol="0" anchor="t"/>
          <a:lstStyle/>
          <a:p>
            <a:pPr algn="l" indent="0" marL="0">
              <a:lnSpc>
                <a:spcPts val="2250"/>
              </a:lnSpc>
              <a:buNone/>
            </a:pPr>
            <a:r>
              <a:rPr lang="en-US" sz="1800" b="1" dirty="0">
                <a:solidFill>
                  <a:srgbClr val="403C4E"/>
                </a:solidFill>
                <a:latin typeface="Merriweather Bold" pitchFamily="34" charset="0"/>
                <a:ea typeface="Merriweather Bold" pitchFamily="34" charset="-122"/>
                <a:cs typeface="Merriweather Bold" pitchFamily="34" charset="-120"/>
              </a:rPr>
              <a:t>The Central Characters:</a:t>
            </a:r>
            <a:endParaRPr lang="en-US" sz="1800" dirty="0"/>
          </a:p>
        </p:txBody>
      </p:sp>
      <p:sp>
        <p:nvSpPr>
          <p:cNvPr id="10" name="Shape 8"/>
          <p:cNvSpPr/>
          <p:nvPr/>
        </p:nvSpPr>
        <p:spPr>
          <a:xfrm>
            <a:off x="7511772" y="2100739"/>
            <a:ext cx="6351746" cy="1952863"/>
          </a:xfrm>
          <a:prstGeom prst="roundRect">
            <a:avLst>
              <a:gd name="adj" fmla="val 5619"/>
            </a:avLst>
          </a:prstGeom>
          <a:solidFill>
            <a:srgbClr val="FFFFFF"/>
          </a:solidFill>
          <a:ln/>
        </p:spPr>
      </p:sp>
      <p:sp>
        <p:nvSpPr>
          <p:cNvPr id="11" name="Shape 9"/>
          <p:cNvSpPr/>
          <p:nvPr/>
        </p:nvSpPr>
        <p:spPr>
          <a:xfrm>
            <a:off x="7511772" y="2077879"/>
            <a:ext cx="6351746" cy="91440"/>
          </a:xfrm>
          <a:prstGeom prst="roundRect">
            <a:avLst>
              <a:gd name="adj" fmla="val 71151"/>
            </a:avLst>
          </a:prstGeom>
          <a:solidFill>
            <a:srgbClr val="FFAD94"/>
          </a:solidFill>
          <a:ln/>
        </p:spPr>
      </p:sp>
      <p:sp>
        <p:nvSpPr>
          <p:cNvPr id="12" name="Shape 10"/>
          <p:cNvSpPr/>
          <p:nvPr/>
        </p:nvSpPr>
        <p:spPr>
          <a:xfrm>
            <a:off x="10455295" y="1868448"/>
            <a:ext cx="464701" cy="464701"/>
          </a:xfrm>
          <a:prstGeom prst="roundRect">
            <a:avLst>
              <a:gd name="adj" fmla="val 196772"/>
            </a:avLst>
          </a:prstGeom>
          <a:solidFill>
            <a:srgbClr val="FFAD94"/>
          </a:solidFill>
          <a:ln/>
        </p:spPr>
      </p:sp>
      <p:sp>
        <p:nvSpPr>
          <p:cNvPr id="13" name="Text 11"/>
          <p:cNvSpPr/>
          <p:nvPr/>
        </p:nvSpPr>
        <p:spPr>
          <a:xfrm>
            <a:off x="10594717" y="1984653"/>
            <a:ext cx="185857" cy="232291"/>
          </a:xfrm>
          <a:prstGeom prst="rect">
            <a:avLst/>
          </a:prstGeom>
          <a:noFill/>
          <a:ln/>
        </p:spPr>
        <p:txBody>
          <a:bodyPr wrap="none" lIns="0" tIns="0" rIns="0" bIns="0" rtlCol="0" anchor="t"/>
          <a:lstStyle/>
          <a:p>
            <a:pPr algn="l" indent="0" marL="0">
              <a:lnSpc>
                <a:spcPts val="2300"/>
              </a:lnSpc>
              <a:buNone/>
            </a:pPr>
            <a:r>
              <a:rPr lang="en-US" sz="1450" b="1" dirty="0">
                <a:solidFill>
                  <a:srgbClr val="000000"/>
                </a:solidFill>
                <a:latin typeface="Merriweather Bold" pitchFamily="34" charset="0"/>
                <a:ea typeface="Merriweather Bold" pitchFamily="34" charset="-122"/>
                <a:cs typeface="Merriweather Bold" pitchFamily="34" charset="-120"/>
              </a:rPr>
              <a:t>1</a:t>
            </a:r>
            <a:endParaRPr lang="en-US" sz="1450" dirty="0"/>
          </a:p>
        </p:txBody>
      </p:sp>
      <p:sp>
        <p:nvSpPr>
          <p:cNvPr id="14" name="Text 12"/>
          <p:cNvSpPr/>
          <p:nvPr/>
        </p:nvSpPr>
        <p:spPr>
          <a:xfrm>
            <a:off x="7689533" y="2487930"/>
            <a:ext cx="1936313" cy="241935"/>
          </a:xfrm>
          <a:prstGeom prst="rect">
            <a:avLst/>
          </a:prstGeom>
          <a:noFill/>
          <a:ln/>
        </p:spPr>
        <p:txBody>
          <a:bodyPr wrap="none" lIns="0" tIns="0" rIns="0" bIns="0" rtlCol="0" anchor="t"/>
          <a:lstStyle/>
          <a:p>
            <a:pPr algn="l" indent="0" marL="0">
              <a:lnSpc>
                <a:spcPts val="1900"/>
              </a:lnSpc>
              <a:buNone/>
            </a:pPr>
            <a:r>
              <a:rPr lang="en-US" sz="1500" b="1" dirty="0">
                <a:solidFill>
                  <a:srgbClr val="403C4E"/>
                </a:solidFill>
                <a:latin typeface="Merriweather Bold" pitchFamily="34" charset="0"/>
                <a:ea typeface="Merriweather Bold" pitchFamily="34" charset="-122"/>
                <a:cs typeface="Merriweather Bold" pitchFamily="34" charset="-120"/>
              </a:rPr>
              <a:t>"A" (The Aesthete)</a:t>
            </a:r>
            <a:endParaRPr lang="en-US" sz="1500" dirty="0"/>
          </a:p>
        </p:txBody>
      </p:sp>
      <p:sp>
        <p:nvSpPr>
          <p:cNvPr id="15" name="Text 13"/>
          <p:cNvSpPr/>
          <p:nvPr/>
        </p:nvSpPr>
        <p:spPr>
          <a:xfrm>
            <a:off x="7689533" y="2884765"/>
            <a:ext cx="5996226" cy="991076"/>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A young, sophisticated intellectual who avoids commitment and lives for pleasure and possibility. He is witty, refined, and cultivated, yet ultimately despairing. His papers include reflections on music, seduction, boredom, and the "rotation method" for avoiding monotony.</a:t>
            </a:r>
            <a:endParaRPr lang="en-US" sz="1200" dirty="0"/>
          </a:p>
        </p:txBody>
      </p:sp>
      <p:sp>
        <p:nvSpPr>
          <p:cNvPr id="16" name="Shape 14"/>
          <p:cNvSpPr/>
          <p:nvPr/>
        </p:nvSpPr>
        <p:spPr>
          <a:xfrm>
            <a:off x="7511772" y="4440793"/>
            <a:ext cx="6351746" cy="1952863"/>
          </a:xfrm>
          <a:prstGeom prst="roundRect">
            <a:avLst>
              <a:gd name="adj" fmla="val 5619"/>
            </a:avLst>
          </a:prstGeom>
          <a:solidFill>
            <a:srgbClr val="FFFFFF"/>
          </a:solidFill>
          <a:ln/>
        </p:spPr>
      </p:sp>
      <p:sp>
        <p:nvSpPr>
          <p:cNvPr id="17" name="Shape 15"/>
          <p:cNvSpPr/>
          <p:nvPr/>
        </p:nvSpPr>
        <p:spPr>
          <a:xfrm>
            <a:off x="7511772" y="4417933"/>
            <a:ext cx="6351746" cy="91440"/>
          </a:xfrm>
          <a:prstGeom prst="roundRect">
            <a:avLst>
              <a:gd name="adj" fmla="val 71151"/>
            </a:avLst>
          </a:prstGeom>
          <a:solidFill>
            <a:srgbClr val="FFAD94"/>
          </a:solidFill>
          <a:ln/>
        </p:spPr>
      </p:sp>
      <p:sp>
        <p:nvSpPr>
          <p:cNvPr id="18" name="Shape 16"/>
          <p:cNvSpPr/>
          <p:nvPr/>
        </p:nvSpPr>
        <p:spPr>
          <a:xfrm>
            <a:off x="10455295" y="4208502"/>
            <a:ext cx="464701" cy="464701"/>
          </a:xfrm>
          <a:prstGeom prst="roundRect">
            <a:avLst>
              <a:gd name="adj" fmla="val 196772"/>
            </a:avLst>
          </a:prstGeom>
          <a:solidFill>
            <a:srgbClr val="FFAD94"/>
          </a:solidFill>
          <a:ln/>
        </p:spPr>
      </p:sp>
      <p:sp>
        <p:nvSpPr>
          <p:cNvPr id="19" name="Text 17"/>
          <p:cNvSpPr/>
          <p:nvPr/>
        </p:nvSpPr>
        <p:spPr>
          <a:xfrm>
            <a:off x="10594717" y="4324707"/>
            <a:ext cx="185857" cy="232291"/>
          </a:xfrm>
          <a:prstGeom prst="rect">
            <a:avLst/>
          </a:prstGeom>
          <a:noFill/>
          <a:ln/>
        </p:spPr>
        <p:txBody>
          <a:bodyPr wrap="none" lIns="0" tIns="0" rIns="0" bIns="0" rtlCol="0" anchor="t"/>
          <a:lstStyle/>
          <a:p>
            <a:pPr algn="l" indent="0" marL="0">
              <a:lnSpc>
                <a:spcPts val="2300"/>
              </a:lnSpc>
              <a:buNone/>
            </a:pPr>
            <a:r>
              <a:rPr lang="en-US" sz="1450" b="1" dirty="0">
                <a:solidFill>
                  <a:srgbClr val="000000"/>
                </a:solidFill>
                <a:latin typeface="Merriweather Bold" pitchFamily="34" charset="0"/>
                <a:ea typeface="Merriweather Bold" pitchFamily="34" charset="-122"/>
                <a:cs typeface="Merriweather Bold" pitchFamily="34" charset="-120"/>
              </a:rPr>
              <a:t>2</a:t>
            </a:r>
            <a:endParaRPr lang="en-US" sz="1450" dirty="0"/>
          </a:p>
        </p:txBody>
      </p:sp>
      <p:sp>
        <p:nvSpPr>
          <p:cNvPr id="20" name="Text 18"/>
          <p:cNvSpPr/>
          <p:nvPr/>
        </p:nvSpPr>
        <p:spPr>
          <a:xfrm>
            <a:off x="7689533" y="4827984"/>
            <a:ext cx="1936313" cy="241935"/>
          </a:xfrm>
          <a:prstGeom prst="rect">
            <a:avLst/>
          </a:prstGeom>
          <a:noFill/>
          <a:ln/>
        </p:spPr>
        <p:txBody>
          <a:bodyPr wrap="none" lIns="0" tIns="0" rIns="0" bIns="0" rtlCol="0" anchor="t"/>
          <a:lstStyle/>
          <a:p>
            <a:pPr algn="l" indent="0" marL="0">
              <a:lnSpc>
                <a:spcPts val="1900"/>
              </a:lnSpc>
              <a:buNone/>
            </a:pPr>
            <a:r>
              <a:rPr lang="en-US" sz="1500" b="1" dirty="0">
                <a:solidFill>
                  <a:srgbClr val="403C4E"/>
                </a:solidFill>
                <a:latin typeface="Merriweather Bold" pitchFamily="34" charset="0"/>
                <a:ea typeface="Merriweather Bold" pitchFamily="34" charset="-122"/>
                <a:cs typeface="Merriweather Bold" pitchFamily="34" charset="-120"/>
              </a:rPr>
              <a:t>Judge Wilhelm</a:t>
            </a:r>
            <a:endParaRPr lang="en-US" sz="1500" dirty="0"/>
          </a:p>
        </p:txBody>
      </p:sp>
      <p:sp>
        <p:nvSpPr>
          <p:cNvPr id="21" name="Text 19"/>
          <p:cNvSpPr/>
          <p:nvPr/>
        </p:nvSpPr>
        <p:spPr>
          <a:xfrm>
            <a:off x="7689533" y="5224820"/>
            <a:ext cx="5996226" cy="991076"/>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A middle-aged magistrate representing bourgeois respectability and ethical seriousness. He defends marriage, duty, and responsibility as the path to authentic selfhood. His letters attempt to persuade "A" to abandon the aesthetic life for ethical commitment.</a:t>
            </a:r>
            <a:endParaRPr lang="en-US" sz="1200" dirty="0"/>
          </a:p>
        </p:txBody>
      </p:sp>
      <p:sp>
        <p:nvSpPr>
          <p:cNvPr id="22" name="Text 20"/>
          <p:cNvSpPr/>
          <p:nvPr/>
        </p:nvSpPr>
        <p:spPr>
          <a:xfrm>
            <a:off x="7511772" y="6567845"/>
            <a:ext cx="6351746" cy="991076"/>
          </a:xfrm>
          <a:prstGeom prst="rect">
            <a:avLst/>
          </a:prstGeom>
          <a:noFill/>
          <a:ln/>
        </p:spPr>
        <p:txBody>
          <a:bodyPr wrap="square" lIns="0" tIns="0" rIns="0" bIns="0" rtlCol="0" anchor="t"/>
          <a:lstStyle/>
          <a:p>
            <a:pPr algn="l" indent="0" marL="0">
              <a:lnSpc>
                <a:spcPts val="1950"/>
              </a:lnSpc>
              <a:buNone/>
            </a:pPr>
            <a:r>
              <a:rPr lang="en-US" sz="1200" dirty="0">
                <a:solidFill>
                  <a:srgbClr val="403C4E"/>
                </a:solidFill>
                <a:latin typeface="Open Sans" pitchFamily="34" charset="0"/>
                <a:ea typeface="Open Sans" pitchFamily="34" charset="-122"/>
                <a:cs typeface="Open Sans" pitchFamily="34" charset="-120"/>
              </a:rPr>
              <a:t>These characters represent more than mere literary devices—they embody existential possibilities that Kierkegaard invites his readers to inhabit imaginatively. Through their contrasting voices, he creates a "psychological experiment" that allows readers to experience different modes of existence from the inside.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89503" y="542687"/>
            <a:ext cx="13051393" cy="1110139"/>
          </a:xfrm>
          <a:prstGeom prst="rect">
            <a:avLst/>
          </a:prstGeom>
          <a:noFill/>
          <a:ln/>
        </p:spPr>
        <p:txBody>
          <a:bodyPr wrap="square" lIns="0" tIns="0" rIns="0" bIns="0" rtlCol="0" anchor="t"/>
          <a:lstStyle/>
          <a:p>
            <a:pPr algn="l" indent="0" marL="0">
              <a:lnSpc>
                <a:spcPts val="4350"/>
              </a:lnSpc>
              <a:buNone/>
            </a:pPr>
            <a:r>
              <a:rPr lang="en-US" sz="3450" b="1" dirty="0">
                <a:solidFill>
                  <a:srgbClr val="403C4E"/>
                </a:solidFill>
                <a:latin typeface="Merriweather Bold" pitchFamily="34" charset="0"/>
                <a:ea typeface="Merriweather Bold" pitchFamily="34" charset="-122"/>
                <a:cs typeface="Merriweather Bold" pitchFamily="34" charset="-120"/>
              </a:rPr>
              <a:t>The Aesthetic Life: Pursuit of Pleasure and Avoidance of Commitment</a:t>
            </a:r>
            <a:endParaRPr lang="en-US" sz="3450" dirty="0"/>
          </a:p>
        </p:txBody>
      </p:sp>
      <p:sp>
        <p:nvSpPr>
          <p:cNvPr id="3" name="Text 1"/>
          <p:cNvSpPr/>
          <p:nvPr/>
        </p:nvSpPr>
        <p:spPr>
          <a:xfrm>
            <a:off x="789503" y="1919168"/>
            <a:ext cx="5288994" cy="333018"/>
          </a:xfrm>
          <a:prstGeom prst="rect">
            <a:avLst/>
          </a:prstGeom>
          <a:noFill/>
          <a:ln/>
        </p:spPr>
        <p:txBody>
          <a:bodyPr wrap="none" lIns="0" tIns="0" rIns="0" bIns="0" rtlCol="0" anchor="t"/>
          <a:lstStyle/>
          <a:p>
            <a:pPr algn="l" indent="0" marL="0">
              <a:lnSpc>
                <a:spcPts val="2600"/>
              </a:lnSpc>
              <a:buNone/>
            </a:pPr>
            <a:r>
              <a:rPr lang="en-US" sz="2050" b="1" dirty="0">
                <a:solidFill>
                  <a:srgbClr val="403C4E"/>
                </a:solidFill>
                <a:latin typeface="Merriweather Bold" pitchFamily="34" charset="0"/>
                <a:ea typeface="Merriweather Bold" pitchFamily="34" charset="-122"/>
                <a:cs typeface="Merriweather Bold" pitchFamily="34" charset="-120"/>
              </a:rPr>
              <a:t>Key Characteristics of the Aesthetic Life:</a:t>
            </a:r>
            <a:endParaRPr lang="en-US" sz="2050" dirty="0"/>
          </a:p>
        </p:txBody>
      </p:sp>
      <p:sp>
        <p:nvSpPr>
          <p:cNvPr id="4" name="Shape 2"/>
          <p:cNvSpPr/>
          <p:nvPr/>
        </p:nvSpPr>
        <p:spPr>
          <a:xfrm>
            <a:off x="789503" y="2518529"/>
            <a:ext cx="399574" cy="399574"/>
          </a:xfrm>
          <a:prstGeom prst="roundRect">
            <a:avLst>
              <a:gd name="adj" fmla="val 18672"/>
            </a:avLst>
          </a:prstGeom>
          <a:solidFill>
            <a:srgbClr val="FFD8CC"/>
          </a:solidFill>
          <a:ln w="7620">
            <a:solidFill>
              <a:srgbClr val="E5BEB2"/>
            </a:solidFill>
            <a:prstDash val="solid"/>
          </a:ln>
        </p:spPr>
      </p:sp>
      <p:sp>
        <p:nvSpPr>
          <p:cNvPr id="5" name="Text 3"/>
          <p:cNvSpPr/>
          <p:nvPr/>
        </p:nvSpPr>
        <p:spPr>
          <a:xfrm>
            <a:off x="856119" y="2551807"/>
            <a:ext cx="266343" cy="333018"/>
          </a:xfrm>
          <a:prstGeom prst="rect">
            <a:avLst/>
          </a:prstGeom>
          <a:noFill/>
          <a:ln/>
        </p:spPr>
        <p:txBody>
          <a:bodyPr wrap="none" lIns="0" tIns="0" rIns="0" bIns="0" rtlCol="0" anchor="t"/>
          <a:lstStyle/>
          <a:p>
            <a:pPr algn="ctr" indent="0" marL="0">
              <a:lnSpc>
                <a:spcPts val="2050"/>
              </a:lnSpc>
              <a:buNone/>
            </a:pPr>
            <a:r>
              <a:rPr lang="en-US" sz="2050" b="1" dirty="0">
                <a:solidFill>
                  <a:srgbClr val="403C4E"/>
                </a:solidFill>
                <a:latin typeface="Merriweather Bold" pitchFamily="34" charset="0"/>
                <a:ea typeface="Merriweather Bold" pitchFamily="34" charset="-122"/>
                <a:cs typeface="Merriweather Bold" pitchFamily="34" charset="-120"/>
              </a:rPr>
              <a:t>1</a:t>
            </a:r>
            <a:endParaRPr lang="en-US" sz="2050" dirty="0"/>
          </a:p>
        </p:txBody>
      </p:sp>
      <p:sp>
        <p:nvSpPr>
          <p:cNvPr id="6" name="Text 4"/>
          <p:cNvSpPr/>
          <p:nvPr/>
        </p:nvSpPr>
        <p:spPr>
          <a:xfrm>
            <a:off x="1366599" y="2579489"/>
            <a:ext cx="2846665" cy="277535"/>
          </a:xfrm>
          <a:prstGeom prst="rect">
            <a:avLst/>
          </a:prstGeom>
          <a:noFill/>
          <a:ln/>
        </p:spPr>
        <p:txBody>
          <a:bodyPr wrap="none" lIns="0" tIns="0" rIns="0" bIns="0" rtlCol="0" anchor="t"/>
          <a:lstStyle/>
          <a:p>
            <a:pPr algn="l" indent="0" marL="0">
              <a:lnSpc>
                <a:spcPts val="2150"/>
              </a:lnSpc>
              <a:buNone/>
            </a:pPr>
            <a:r>
              <a:rPr lang="en-US" sz="1700" b="1" dirty="0">
                <a:solidFill>
                  <a:srgbClr val="403C4E"/>
                </a:solidFill>
                <a:latin typeface="Merriweather Bold" pitchFamily="34" charset="0"/>
                <a:ea typeface="Merriweather Bold" pitchFamily="34" charset="-122"/>
                <a:cs typeface="Merriweather Bold" pitchFamily="34" charset="-120"/>
              </a:rPr>
              <a:t>Immediacy and Sensation</a:t>
            </a:r>
            <a:endParaRPr lang="en-US" sz="1700" dirty="0"/>
          </a:p>
        </p:txBody>
      </p:sp>
      <p:sp>
        <p:nvSpPr>
          <p:cNvPr id="7" name="Text 5"/>
          <p:cNvSpPr/>
          <p:nvPr/>
        </p:nvSpPr>
        <p:spPr>
          <a:xfrm>
            <a:off x="1366599" y="2963585"/>
            <a:ext cx="5837634" cy="852607"/>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The aesthete lives in the moment, pursuing immediate pleasure and aesthetic experiences. Life becomes a series of disconnected episodes without narrative continuity or deeper meaning.</a:t>
            </a:r>
            <a:endParaRPr lang="en-US" sz="1350" dirty="0"/>
          </a:p>
        </p:txBody>
      </p:sp>
      <p:sp>
        <p:nvSpPr>
          <p:cNvPr id="8" name="Shape 6"/>
          <p:cNvSpPr/>
          <p:nvPr/>
        </p:nvSpPr>
        <p:spPr>
          <a:xfrm>
            <a:off x="7426166" y="2518529"/>
            <a:ext cx="399574" cy="399574"/>
          </a:xfrm>
          <a:prstGeom prst="roundRect">
            <a:avLst>
              <a:gd name="adj" fmla="val 18672"/>
            </a:avLst>
          </a:prstGeom>
          <a:solidFill>
            <a:srgbClr val="FFD8CC"/>
          </a:solidFill>
          <a:ln w="7620">
            <a:solidFill>
              <a:srgbClr val="E5BEB2"/>
            </a:solidFill>
            <a:prstDash val="solid"/>
          </a:ln>
        </p:spPr>
      </p:sp>
      <p:sp>
        <p:nvSpPr>
          <p:cNvPr id="9" name="Text 7"/>
          <p:cNvSpPr/>
          <p:nvPr/>
        </p:nvSpPr>
        <p:spPr>
          <a:xfrm>
            <a:off x="7492782" y="2551807"/>
            <a:ext cx="266343" cy="333018"/>
          </a:xfrm>
          <a:prstGeom prst="rect">
            <a:avLst/>
          </a:prstGeom>
          <a:noFill/>
          <a:ln/>
        </p:spPr>
        <p:txBody>
          <a:bodyPr wrap="none" lIns="0" tIns="0" rIns="0" bIns="0" rtlCol="0" anchor="t"/>
          <a:lstStyle/>
          <a:p>
            <a:pPr algn="ctr" indent="0" marL="0">
              <a:lnSpc>
                <a:spcPts val="2050"/>
              </a:lnSpc>
              <a:buNone/>
            </a:pPr>
            <a:r>
              <a:rPr lang="en-US" sz="2050" b="1" dirty="0">
                <a:solidFill>
                  <a:srgbClr val="403C4E"/>
                </a:solidFill>
                <a:latin typeface="Merriweather Bold" pitchFamily="34" charset="0"/>
                <a:ea typeface="Merriweather Bold" pitchFamily="34" charset="-122"/>
                <a:cs typeface="Merriweather Bold" pitchFamily="34" charset="-120"/>
              </a:rPr>
              <a:t>2</a:t>
            </a:r>
            <a:endParaRPr lang="en-US" sz="2050" dirty="0"/>
          </a:p>
        </p:txBody>
      </p:sp>
      <p:sp>
        <p:nvSpPr>
          <p:cNvPr id="10" name="Text 8"/>
          <p:cNvSpPr/>
          <p:nvPr/>
        </p:nvSpPr>
        <p:spPr>
          <a:xfrm>
            <a:off x="8003262" y="2579489"/>
            <a:ext cx="2913936" cy="277535"/>
          </a:xfrm>
          <a:prstGeom prst="rect">
            <a:avLst/>
          </a:prstGeom>
          <a:noFill/>
          <a:ln/>
        </p:spPr>
        <p:txBody>
          <a:bodyPr wrap="none" lIns="0" tIns="0" rIns="0" bIns="0" rtlCol="0" anchor="t"/>
          <a:lstStyle/>
          <a:p>
            <a:pPr algn="l" indent="0" marL="0">
              <a:lnSpc>
                <a:spcPts val="2150"/>
              </a:lnSpc>
              <a:buNone/>
            </a:pPr>
            <a:r>
              <a:rPr lang="en-US" sz="1700" b="1" dirty="0">
                <a:solidFill>
                  <a:srgbClr val="403C4E"/>
                </a:solidFill>
                <a:latin typeface="Merriweather Bold" pitchFamily="34" charset="0"/>
                <a:ea typeface="Merriweather Bold" pitchFamily="34" charset="-122"/>
                <a:cs typeface="Merriweather Bold" pitchFamily="34" charset="-120"/>
              </a:rPr>
              <a:t>Avoidance of Commitment</a:t>
            </a:r>
            <a:endParaRPr lang="en-US" sz="1700" dirty="0"/>
          </a:p>
        </p:txBody>
      </p:sp>
      <p:sp>
        <p:nvSpPr>
          <p:cNvPr id="11" name="Text 9"/>
          <p:cNvSpPr/>
          <p:nvPr/>
        </p:nvSpPr>
        <p:spPr>
          <a:xfrm>
            <a:off x="8003262" y="2963585"/>
            <a:ext cx="5837634" cy="852607"/>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To maintain maximum possibility, the aesthete avoids definitive choices and binding commitments. Marriage, career, and moral obligations are seen as limitations on freedom and possibility.</a:t>
            </a:r>
            <a:endParaRPr lang="en-US" sz="1350" dirty="0"/>
          </a:p>
        </p:txBody>
      </p:sp>
      <p:sp>
        <p:nvSpPr>
          <p:cNvPr id="12" name="Shape 10"/>
          <p:cNvSpPr/>
          <p:nvPr/>
        </p:nvSpPr>
        <p:spPr>
          <a:xfrm>
            <a:off x="789503" y="4171355"/>
            <a:ext cx="399574" cy="399574"/>
          </a:xfrm>
          <a:prstGeom prst="roundRect">
            <a:avLst>
              <a:gd name="adj" fmla="val 18672"/>
            </a:avLst>
          </a:prstGeom>
          <a:solidFill>
            <a:srgbClr val="FFD8CC"/>
          </a:solidFill>
          <a:ln w="7620">
            <a:solidFill>
              <a:srgbClr val="E5BEB2"/>
            </a:solidFill>
            <a:prstDash val="solid"/>
          </a:ln>
        </p:spPr>
      </p:sp>
      <p:sp>
        <p:nvSpPr>
          <p:cNvPr id="13" name="Text 11"/>
          <p:cNvSpPr/>
          <p:nvPr/>
        </p:nvSpPr>
        <p:spPr>
          <a:xfrm>
            <a:off x="856119" y="4204633"/>
            <a:ext cx="266343" cy="333018"/>
          </a:xfrm>
          <a:prstGeom prst="rect">
            <a:avLst/>
          </a:prstGeom>
          <a:noFill/>
          <a:ln/>
        </p:spPr>
        <p:txBody>
          <a:bodyPr wrap="none" lIns="0" tIns="0" rIns="0" bIns="0" rtlCol="0" anchor="t"/>
          <a:lstStyle/>
          <a:p>
            <a:pPr algn="ctr" indent="0" marL="0">
              <a:lnSpc>
                <a:spcPts val="2050"/>
              </a:lnSpc>
              <a:buNone/>
            </a:pPr>
            <a:r>
              <a:rPr lang="en-US" sz="2050" b="1" dirty="0">
                <a:solidFill>
                  <a:srgbClr val="403C4E"/>
                </a:solidFill>
                <a:latin typeface="Merriweather Bold" pitchFamily="34" charset="0"/>
                <a:ea typeface="Merriweather Bold" pitchFamily="34" charset="-122"/>
                <a:cs typeface="Merriweather Bold" pitchFamily="34" charset="-120"/>
              </a:rPr>
              <a:t>3</a:t>
            </a:r>
            <a:endParaRPr lang="en-US" sz="2050" dirty="0"/>
          </a:p>
        </p:txBody>
      </p:sp>
      <p:sp>
        <p:nvSpPr>
          <p:cNvPr id="14" name="Text 12"/>
          <p:cNvSpPr/>
          <p:nvPr/>
        </p:nvSpPr>
        <p:spPr>
          <a:xfrm>
            <a:off x="1366599" y="4232315"/>
            <a:ext cx="2220397" cy="277535"/>
          </a:xfrm>
          <a:prstGeom prst="rect">
            <a:avLst/>
          </a:prstGeom>
          <a:noFill/>
          <a:ln/>
        </p:spPr>
        <p:txBody>
          <a:bodyPr wrap="none" lIns="0" tIns="0" rIns="0" bIns="0" rtlCol="0" anchor="t"/>
          <a:lstStyle/>
          <a:p>
            <a:pPr algn="l" indent="0" marL="0">
              <a:lnSpc>
                <a:spcPts val="2150"/>
              </a:lnSpc>
              <a:buNone/>
            </a:pPr>
            <a:r>
              <a:rPr lang="en-US" sz="1700" b="1" dirty="0">
                <a:solidFill>
                  <a:srgbClr val="403C4E"/>
                </a:solidFill>
                <a:latin typeface="Merriweather Bold" pitchFamily="34" charset="0"/>
                <a:ea typeface="Merriweather Bold" pitchFamily="34" charset="-122"/>
                <a:cs typeface="Merriweather Bold" pitchFamily="34" charset="-120"/>
              </a:rPr>
              <a:t>Rotation Method</a:t>
            </a:r>
            <a:endParaRPr lang="en-US" sz="1700" dirty="0"/>
          </a:p>
        </p:txBody>
      </p:sp>
      <p:sp>
        <p:nvSpPr>
          <p:cNvPr id="15" name="Text 13"/>
          <p:cNvSpPr/>
          <p:nvPr/>
        </p:nvSpPr>
        <p:spPr>
          <a:xfrm>
            <a:off x="1366599" y="4616410"/>
            <a:ext cx="5837634" cy="852607"/>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The aesthete develops sophisticated techniques to combat boredom, including the "rotation method"—constantly varying one's activities and interests to maintain novelty and avoid monotony.</a:t>
            </a:r>
            <a:endParaRPr lang="en-US" sz="1350" dirty="0"/>
          </a:p>
        </p:txBody>
      </p:sp>
      <p:sp>
        <p:nvSpPr>
          <p:cNvPr id="16" name="Shape 14"/>
          <p:cNvSpPr/>
          <p:nvPr/>
        </p:nvSpPr>
        <p:spPr>
          <a:xfrm>
            <a:off x="7426166" y="4171355"/>
            <a:ext cx="399574" cy="399574"/>
          </a:xfrm>
          <a:prstGeom prst="roundRect">
            <a:avLst>
              <a:gd name="adj" fmla="val 18672"/>
            </a:avLst>
          </a:prstGeom>
          <a:solidFill>
            <a:srgbClr val="FFD8CC"/>
          </a:solidFill>
          <a:ln w="7620">
            <a:solidFill>
              <a:srgbClr val="E5BEB2"/>
            </a:solidFill>
            <a:prstDash val="solid"/>
          </a:ln>
        </p:spPr>
      </p:sp>
      <p:sp>
        <p:nvSpPr>
          <p:cNvPr id="17" name="Text 15"/>
          <p:cNvSpPr/>
          <p:nvPr/>
        </p:nvSpPr>
        <p:spPr>
          <a:xfrm>
            <a:off x="7492782" y="4204633"/>
            <a:ext cx="266343" cy="333018"/>
          </a:xfrm>
          <a:prstGeom prst="rect">
            <a:avLst/>
          </a:prstGeom>
          <a:noFill/>
          <a:ln/>
        </p:spPr>
        <p:txBody>
          <a:bodyPr wrap="none" lIns="0" tIns="0" rIns="0" bIns="0" rtlCol="0" anchor="t"/>
          <a:lstStyle/>
          <a:p>
            <a:pPr algn="ctr" indent="0" marL="0">
              <a:lnSpc>
                <a:spcPts val="2050"/>
              </a:lnSpc>
              <a:buNone/>
            </a:pPr>
            <a:r>
              <a:rPr lang="en-US" sz="2050" b="1" dirty="0">
                <a:solidFill>
                  <a:srgbClr val="403C4E"/>
                </a:solidFill>
                <a:latin typeface="Merriweather Bold" pitchFamily="34" charset="0"/>
                <a:ea typeface="Merriweather Bold" pitchFamily="34" charset="-122"/>
                <a:cs typeface="Merriweather Bold" pitchFamily="34" charset="-120"/>
              </a:rPr>
              <a:t>4</a:t>
            </a:r>
            <a:endParaRPr lang="en-US" sz="2050" dirty="0"/>
          </a:p>
        </p:txBody>
      </p:sp>
      <p:sp>
        <p:nvSpPr>
          <p:cNvPr id="18" name="Text 16"/>
          <p:cNvSpPr/>
          <p:nvPr/>
        </p:nvSpPr>
        <p:spPr>
          <a:xfrm>
            <a:off x="8003262" y="4232315"/>
            <a:ext cx="2457807" cy="277535"/>
          </a:xfrm>
          <a:prstGeom prst="rect">
            <a:avLst/>
          </a:prstGeom>
          <a:noFill/>
          <a:ln/>
        </p:spPr>
        <p:txBody>
          <a:bodyPr wrap="none" lIns="0" tIns="0" rIns="0" bIns="0" rtlCol="0" anchor="t"/>
          <a:lstStyle/>
          <a:p>
            <a:pPr algn="l" indent="0" marL="0">
              <a:lnSpc>
                <a:spcPts val="2150"/>
              </a:lnSpc>
              <a:buNone/>
            </a:pPr>
            <a:r>
              <a:rPr lang="en-US" sz="1700" b="1" dirty="0">
                <a:solidFill>
                  <a:srgbClr val="403C4E"/>
                </a:solidFill>
                <a:latin typeface="Merriweather Bold" pitchFamily="34" charset="0"/>
                <a:ea typeface="Merriweather Bold" pitchFamily="34" charset="-122"/>
                <a:cs typeface="Merriweather Bold" pitchFamily="34" charset="-120"/>
              </a:rPr>
              <a:t>Irony and Detachment</a:t>
            </a:r>
            <a:endParaRPr lang="en-US" sz="1700" dirty="0"/>
          </a:p>
        </p:txBody>
      </p:sp>
      <p:sp>
        <p:nvSpPr>
          <p:cNvPr id="19" name="Text 17"/>
          <p:cNvSpPr/>
          <p:nvPr/>
        </p:nvSpPr>
        <p:spPr>
          <a:xfrm>
            <a:off x="8003262" y="4616410"/>
            <a:ext cx="5837634" cy="852607"/>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Maintaining an ironic distance from all commitments and beliefs, the aesthete refuses to be defined by any single choice or passion, resulting in a fragmented self.</a:t>
            </a:r>
            <a:endParaRPr lang="en-US" sz="1350" dirty="0"/>
          </a:p>
        </p:txBody>
      </p:sp>
      <p:sp>
        <p:nvSpPr>
          <p:cNvPr id="20" name="Text 18"/>
          <p:cNvSpPr/>
          <p:nvPr/>
        </p:nvSpPr>
        <p:spPr>
          <a:xfrm>
            <a:off x="1055846" y="5868591"/>
            <a:ext cx="12785050" cy="568404"/>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"Marry, and you will regret it; don't marry, you will also regret it; marry or don't marry, you will regret it either way... Hang yourself, you will regret it; do not hang yourself, and you will regret that too; hang yourself or don't hang yourself, you'll regret it either way."</a:t>
            </a:r>
            <a:endParaRPr lang="en-US" sz="1350" dirty="0"/>
          </a:p>
        </p:txBody>
      </p:sp>
      <p:sp>
        <p:nvSpPr>
          <p:cNvPr id="21" name="Shape 19"/>
          <p:cNvSpPr/>
          <p:nvPr/>
        </p:nvSpPr>
        <p:spPr>
          <a:xfrm>
            <a:off x="789503" y="5668804"/>
            <a:ext cx="22860" cy="967978"/>
          </a:xfrm>
          <a:prstGeom prst="rect">
            <a:avLst/>
          </a:prstGeom>
          <a:solidFill>
            <a:srgbClr val="FFAD94"/>
          </a:solidFill>
          <a:ln/>
        </p:spPr>
      </p:sp>
      <p:sp>
        <p:nvSpPr>
          <p:cNvPr id="22" name="Text 20"/>
          <p:cNvSpPr/>
          <p:nvPr/>
        </p:nvSpPr>
        <p:spPr>
          <a:xfrm>
            <a:off x="789503" y="6836569"/>
            <a:ext cx="13051393" cy="852607"/>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This famous passage from the aesthete's papers reveals the paradoxical despair at the heart of the aesthetic life. By refusing to choose decisively, the aesthete attempts to avoid regret—yet this very refusal becomes a source of deeper regret and emptiness. The aesthete's life, despite its refinement and sophistication, ultimately leads to boredom, melancholy, and despair—a fragmented existence without coherence or meaning.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46760" y="802600"/>
            <a:ext cx="7489150" cy="379214"/>
          </a:xfrm>
          <a:prstGeom prst="rect">
            <a:avLst/>
          </a:prstGeom>
          <a:noFill/>
          <a:ln/>
        </p:spPr>
        <p:txBody>
          <a:bodyPr wrap="none" lIns="0" tIns="0" rIns="0" bIns="0" rtlCol="0" anchor="t"/>
          <a:lstStyle/>
          <a:p>
            <a:pPr algn="l" indent="0" marL="0">
              <a:lnSpc>
                <a:spcPts val="2950"/>
              </a:lnSpc>
              <a:buNone/>
            </a:pPr>
            <a:r>
              <a:rPr lang="en-US" sz="2350" b="1" dirty="0">
                <a:solidFill>
                  <a:srgbClr val="403C4E"/>
                </a:solidFill>
                <a:latin typeface="Merriweather Bold" pitchFamily="34" charset="0"/>
                <a:ea typeface="Merriweather Bold" pitchFamily="34" charset="-122"/>
                <a:cs typeface="Merriweather Bold" pitchFamily="34" charset="-120"/>
              </a:rPr>
              <a:t>The Ethical Life: Commitment, Duty, and Selfhood</a:t>
            </a:r>
            <a:endParaRPr lang="en-US" sz="2350" dirty="0"/>
          </a:p>
        </p:txBody>
      </p:sp>
      <p:pic>
        <p:nvPicPr>
          <p:cNvPr id="3" name="Image 0" descr="preencoded.png">    </p:cNvPr>
          <p:cNvPicPr>
            <a:picLocks noChangeAspect="1"/>
          </p:cNvPicPr>
          <p:nvPr/>
        </p:nvPicPr>
        <p:blipFill>
          <a:blip r:embed="rId1"/>
          <a:stretch>
            <a:fillRect/>
          </a:stretch>
        </p:blipFill>
        <p:spPr>
          <a:xfrm>
            <a:off x="746760" y="1500307"/>
            <a:ext cx="5077063" cy="5077063"/>
          </a:xfrm>
          <a:prstGeom prst="rect">
            <a:avLst/>
          </a:prstGeom>
        </p:spPr>
      </p:pic>
      <p:sp>
        <p:nvSpPr>
          <p:cNvPr id="4" name="Text 1"/>
          <p:cNvSpPr/>
          <p:nvPr/>
        </p:nvSpPr>
        <p:spPr>
          <a:xfrm>
            <a:off x="928807" y="6713815"/>
            <a:ext cx="4895017"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"What is the aesthetic in a person? It is that by which he is immediately what he is; the ethical is that by which he becomes what he becomes."</a:t>
            </a:r>
            <a:endParaRPr lang="en-US" sz="950" dirty="0"/>
          </a:p>
        </p:txBody>
      </p:sp>
      <p:sp>
        <p:nvSpPr>
          <p:cNvPr id="5" name="Shape 2"/>
          <p:cNvSpPr/>
          <p:nvPr/>
        </p:nvSpPr>
        <p:spPr>
          <a:xfrm>
            <a:off x="746760" y="6713815"/>
            <a:ext cx="15240" cy="388144"/>
          </a:xfrm>
          <a:prstGeom prst="rect">
            <a:avLst/>
          </a:prstGeom>
          <a:solidFill>
            <a:srgbClr val="FFAD94"/>
          </a:solidFill>
          <a:ln/>
        </p:spPr>
      </p:sp>
      <p:sp>
        <p:nvSpPr>
          <p:cNvPr id="6" name="Text 3"/>
          <p:cNvSpPr/>
          <p:nvPr/>
        </p:nvSpPr>
        <p:spPr>
          <a:xfrm>
            <a:off x="6127432" y="1473041"/>
            <a:ext cx="7763708"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In Volume II of </a:t>
            </a:r>
            <a:pPr algn="l" indent="0" marL="0">
              <a:lnSpc>
                <a:spcPts val="1500"/>
              </a:lnSpc>
              <a:buNone/>
            </a:pPr>
            <a:r>
              <a:rPr lang="en-US" sz="950" i="1" dirty="0">
                <a:solidFill>
                  <a:srgbClr val="403C4E"/>
                </a:solidFill>
                <a:latin typeface="Open Sans" pitchFamily="34" charset="0"/>
                <a:ea typeface="Open Sans" pitchFamily="34" charset="-122"/>
                <a:cs typeface="Open Sans" pitchFamily="34" charset="-120"/>
              </a:rPr>
              <a:t>Either/Or</a:t>
            </a:r>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 Judge Wilhelm presents a passionate defence of the ethical life as the path to authentic selfhood. Unlike the aesthete, who sees commitment as limitation, the Judge argues that only through decisive commitment can one become a coherent self.</a:t>
            </a:r>
            <a:endParaRPr lang="en-US" sz="950" dirty="0"/>
          </a:p>
        </p:txBody>
      </p:sp>
      <p:sp>
        <p:nvSpPr>
          <p:cNvPr id="7" name="Text 4"/>
          <p:cNvSpPr/>
          <p:nvPr/>
        </p:nvSpPr>
        <p:spPr>
          <a:xfrm>
            <a:off x="6127432" y="1982510"/>
            <a:ext cx="3396972" cy="227528"/>
          </a:xfrm>
          <a:prstGeom prst="rect">
            <a:avLst/>
          </a:prstGeom>
          <a:noFill/>
          <a:ln/>
        </p:spPr>
        <p:txBody>
          <a:bodyPr wrap="none" lIns="0" tIns="0" rIns="0" bIns="0" rtlCol="0" anchor="t"/>
          <a:lstStyle/>
          <a:p>
            <a:pPr algn="l" indent="0" marL="0">
              <a:lnSpc>
                <a:spcPts val="1750"/>
              </a:lnSpc>
              <a:buNone/>
            </a:pPr>
            <a:r>
              <a:rPr lang="en-US" sz="1400" b="1" dirty="0">
                <a:solidFill>
                  <a:srgbClr val="403C4E"/>
                </a:solidFill>
                <a:latin typeface="Merriweather Bold" pitchFamily="34" charset="0"/>
                <a:ea typeface="Merriweather Bold" pitchFamily="34" charset="-122"/>
                <a:cs typeface="Merriweather Bold" pitchFamily="34" charset="-120"/>
              </a:rPr>
              <a:t>Key Characteristics of the Ethical Life:</a:t>
            </a:r>
            <a:endParaRPr lang="en-US" sz="1400" dirty="0"/>
          </a:p>
        </p:txBody>
      </p:sp>
      <p:sp>
        <p:nvSpPr>
          <p:cNvPr id="8" name="Shape 5"/>
          <p:cNvSpPr/>
          <p:nvPr/>
        </p:nvSpPr>
        <p:spPr>
          <a:xfrm>
            <a:off x="6127432" y="2346484"/>
            <a:ext cx="7763708" cy="972145"/>
          </a:xfrm>
          <a:prstGeom prst="roundRect">
            <a:avLst>
              <a:gd name="adj" fmla="val 5243"/>
            </a:avLst>
          </a:prstGeom>
          <a:solidFill>
            <a:srgbClr val="FFFFFF"/>
          </a:solidFill>
          <a:ln w="15240">
            <a:solidFill>
              <a:srgbClr val="E5BEB2"/>
            </a:solidFill>
            <a:prstDash val="solid"/>
          </a:ln>
        </p:spPr>
      </p:sp>
      <p:sp>
        <p:nvSpPr>
          <p:cNvPr id="9" name="Text 6"/>
          <p:cNvSpPr/>
          <p:nvPr/>
        </p:nvSpPr>
        <p:spPr>
          <a:xfrm>
            <a:off x="6263997" y="2483048"/>
            <a:ext cx="2223254" cy="189548"/>
          </a:xfrm>
          <a:prstGeom prst="rect">
            <a:avLst/>
          </a:prstGeom>
          <a:noFill/>
          <a:ln/>
        </p:spPr>
        <p:txBody>
          <a:bodyPr wrap="none" lIns="0" tIns="0" rIns="0" bIns="0" rtlCol="0" anchor="t"/>
          <a:lstStyle/>
          <a:p>
            <a:pPr algn="l" indent="0" marL="0">
              <a:lnSpc>
                <a:spcPts val="1450"/>
              </a:lnSpc>
              <a:buNone/>
            </a:pPr>
            <a:r>
              <a:rPr lang="en-US" sz="1150" b="1" dirty="0">
                <a:solidFill>
                  <a:srgbClr val="403C4E"/>
                </a:solidFill>
                <a:latin typeface="Merriweather Bold" pitchFamily="34" charset="0"/>
                <a:ea typeface="Merriweather Bold" pitchFamily="34" charset="-122"/>
                <a:cs typeface="Merriweather Bold" pitchFamily="34" charset="-120"/>
              </a:rPr>
              <a:t>Duty and Universal Principles</a:t>
            </a:r>
            <a:endParaRPr lang="en-US" sz="1150" dirty="0"/>
          </a:p>
        </p:txBody>
      </p:sp>
      <p:sp>
        <p:nvSpPr>
          <p:cNvPr id="10" name="Text 7"/>
          <p:cNvSpPr/>
          <p:nvPr/>
        </p:nvSpPr>
        <p:spPr>
          <a:xfrm>
            <a:off x="6263997" y="2793921"/>
            <a:ext cx="7490579"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The ethical individual submits to universal moral duties that transcend personal desire. Rather than seeing this as constraint, the Judge views ethical obligation as the foundation for freedom and selfhood.</a:t>
            </a:r>
            <a:endParaRPr lang="en-US" sz="950" dirty="0"/>
          </a:p>
        </p:txBody>
      </p:sp>
      <p:sp>
        <p:nvSpPr>
          <p:cNvPr id="11" name="Shape 8"/>
          <p:cNvSpPr/>
          <p:nvPr/>
        </p:nvSpPr>
        <p:spPr>
          <a:xfrm>
            <a:off x="6127432" y="3439954"/>
            <a:ext cx="7763708" cy="972145"/>
          </a:xfrm>
          <a:prstGeom prst="roundRect">
            <a:avLst>
              <a:gd name="adj" fmla="val 5243"/>
            </a:avLst>
          </a:prstGeom>
          <a:solidFill>
            <a:srgbClr val="FFFFFF"/>
          </a:solidFill>
          <a:ln w="15240">
            <a:solidFill>
              <a:srgbClr val="E5BEB2"/>
            </a:solidFill>
            <a:prstDash val="solid"/>
          </a:ln>
        </p:spPr>
      </p:sp>
      <p:sp>
        <p:nvSpPr>
          <p:cNvPr id="12" name="Text 9"/>
          <p:cNvSpPr/>
          <p:nvPr/>
        </p:nvSpPr>
        <p:spPr>
          <a:xfrm>
            <a:off x="6263997" y="3576518"/>
            <a:ext cx="1654373" cy="189548"/>
          </a:xfrm>
          <a:prstGeom prst="rect">
            <a:avLst/>
          </a:prstGeom>
          <a:noFill/>
          <a:ln/>
        </p:spPr>
        <p:txBody>
          <a:bodyPr wrap="none" lIns="0" tIns="0" rIns="0" bIns="0" rtlCol="0" anchor="t"/>
          <a:lstStyle/>
          <a:p>
            <a:pPr algn="l" indent="0" marL="0">
              <a:lnSpc>
                <a:spcPts val="1450"/>
              </a:lnSpc>
              <a:buNone/>
            </a:pPr>
            <a:r>
              <a:rPr lang="en-US" sz="1150" b="1" dirty="0">
                <a:solidFill>
                  <a:srgbClr val="403C4E"/>
                </a:solidFill>
                <a:latin typeface="Merriweather Bold" pitchFamily="34" charset="0"/>
                <a:ea typeface="Merriweather Bold" pitchFamily="34" charset="-122"/>
                <a:cs typeface="Merriweather Bold" pitchFamily="34" charset="-120"/>
              </a:rPr>
              <a:t>Marriage as Paradigm</a:t>
            </a:r>
            <a:endParaRPr lang="en-US" sz="1150" dirty="0"/>
          </a:p>
        </p:txBody>
      </p:sp>
      <p:sp>
        <p:nvSpPr>
          <p:cNvPr id="13" name="Text 10"/>
          <p:cNvSpPr/>
          <p:nvPr/>
        </p:nvSpPr>
        <p:spPr>
          <a:xfrm>
            <a:off x="6263997" y="3887391"/>
            <a:ext cx="7490579"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For the Judge, marriage represents the quintessential ethical commitment—a choice to bind oneself through promise and duty. He argues that far from limiting love, ethical commitment deepens and preserves it against the transience of romantic passion.</a:t>
            </a:r>
            <a:endParaRPr lang="en-US" sz="950" dirty="0"/>
          </a:p>
        </p:txBody>
      </p:sp>
      <p:sp>
        <p:nvSpPr>
          <p:cNvPr id="14" name="Shape 11"/>
          <p:cNvSpPr/>
          <p:nvPr/>
        </p:nvSpPr>
        <p:spPr>
          <a:xfrm>
            <a:off x="6127432" y="4533424"/>
            <a:ext cx="7763708" cy="972145"/>
          </a:xfrm>
          <a:prstGeom prst="roundRect">
            <a:avLst>
              <a:gd name="adj" fmla="val 5243"/>
            </a:avLst>
          </a:prstGeom>
          <a:solidFill>
            <a:srgbClr val="FFFFFF"/>
          </a:solidFill>
          <a:ln w="15240">
            <a:solidFill>
              <a:srgbClr val="E5BEB2"/>
            </a:solidFill>
            <a:prstDash val="solid"/>
          </a:ln>
        </p:spPr>
      </p:sp>
      <p:sp>
        <p:nvSpPr>
          <p:cNvPr id="15" name="Text 12"/>
          <p:cNvSpPr/>
          <p:nvPr/>
        </p:nvSpPr>
        <p:spPr>
          <a:xfrm>
            <a:off x="6263997" y="4669988"/>
            <a:ext cx="1860113" cy="189548"/>
          </a:xfrm>
          <a:prstGeom prst="rect">
            <a:avLst/>
          </a:prstGeom>
          <a:noFill/>
          <a:ln/>
        </p:spPr>
        <p:txBody>
          <a:bodyPr wrap="none" lIns="0" tIns="0" rIns="0" bIns="0" rtlCol="0" anchor="t"/>
          <a:lstStyle/>
          <a:p>
            <a:pPr algn="l" indent="0" marL="0">
              <a:lnSpc>
                <a:spcPts val="1450"/>
              </a:lnSpc>
              <a:buNone/>
            </a:pPr>
            <a:r>
              <a:rPr lang="en-US" sz="1150" b="1" dirty="0">
                <a:solidFill>
                  <a:srgbClr val="403C4E"/>
                </a:solidFill>
                <a:latin typeface="Merriweather Bold" pitchFamily="34" charset="0"/>
                <a:ea typeface="Merriweather Bold" pitchFamily="34" charset="-122"/>
                <a:cs typeface="Merriweather Bold" pitchFamily="34" charset="-120"/>
              </a:rPr>
              <a:t>Continuity and Narrative</a:t>
            </a:r>
            <a:endParaRPr lang="en-US" sz="1150" dirty="0"/>
          </a:p>
        </p:txBody>
      </p:sp>
      <p:sp>
        <p:nvSpPr>
          <p:cNvPr id="16" name="Text 13"/>
          <p:cNvSpPr/>
          <p:nvPr/>
        </p:nvSpPr>
        <p:spPr>
          <a:xfrm>
            <a:off x="6263997" y="4980861"/>
            <a:ext cx="7490579"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The ethical life creates temporal coherence by integrating past, present, and future into a unified narrative. One's choices build upon each other, creating a continuous self with history and purpose.</a:t>
            </a:r>
            <a:endParaRPr lang="en-US" sz="950" dirty="0"/>
          </a:p>
        </p:txBody>
      </p:sp>
      <p:sp>
        <p:nvSpPr>
          <p:cNvPr id="17" name="Shape 14"/>
          <p:cNvSpPr/>
          <p:nvPr/>
        </p:nvSpPr>
        <p:spPr>
          <a:xfrm>
            <a:off x="6127432" y="5626894"/>
            <a:ext cx="7763708" cy="972145"/>
          </a:xfrm>
          <a:prstGeom prst="roundRect">
            <a:avLst>
              <a:gd name="adj" fmla="val 5243"/>
            </a:avLst>
          </a:prstGeom>
          <a:solidFill>
            <a:srgbClr val="FFFFFF"/>
          </a:solidFill>
          <a:ln w="15240">
            <a:solidFill>
              <a:srgbClr val="E5BEB2"/>
            </a:solidFill>
            <a:prstDash val="solid"/>
          </a:ln>
        </p:spPr>
      </p:sp>
      <p:sp>
        <p:nvSpPr>
          <p:cNvPr id="18" name="Text 15"/>
          <p:cNvSpPr/>
          <p:nvPr/>
        </p:nvSpPr>
        <p:spPr>
          <a:xfrm>
            <a:off x="6263997" y="5763458"/>
            <a:ext cx="2036326" cy="189548"/>
          </a:xfrm>
          <a:prstGeom prst="rect">
            <a:avLst/>
          </a:prstGeom>
          <a:noFill/>
          <a:ln/>
        </p:spPr>
        <p:txBody>
          <a:bodyPr wrap="none" lIns="0" tIns="0" rIns="0" bIns="0" rtlCol="0" anchor="t"/>
          <a:lstStyle/>
          <a:p>
            <a:pPr algn="l" indent="0" marL="0">
              <a:lnSpc>
                <a:spcPts val="1450"/>
              </a:lnSpc>
              <a:buNone/>
            </a:pPr>
            <a:r>
              <a:rPr lang="en-US" sz="1150" b="1" dirty="0">
                <a:solidFill>
                  <a:srgbClr val="403C4E"/>
                </a:solidFill>
                <a:latin typeface="Merriweather Bold" pitchFamily="34" charset="0"/>
                <a:ea typeface="Merriweather Bold" pitchFamily="34" charset="-122"/>
                <a:cs typeface="Merriweather Bold" pitchFamily="34" charset="-120"/>
              </a:rPr>
              <a:t>Choice as Self-Constituting</a:t>
            </a:r>
            <a:endParaRPr lang="en-US" sz="1150" dirty="0"/>
          </a:p>
        </p:txBody>
      </p:sp>
      <p:sp>
        <p:nvSpPr>
          <p:cNvPr id="19" name="Text 16"/>
          <p:cNvSpPr/>
          <p:nvPr/>
        </p:nvSpPr>
        <p:spPr>
          <a:xfrm>
            <a:off x="6263997" y="6074331"/>
            <a:ext cx="7490579" cy="388144"/>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In the ethical sphere, one does not merely choose between external options but chooses oneself in choosing. The act of choosing with passionate commitment constitutes authentic selfhood.</a:t>
            </a:r>
            <a:endParaRPr lang="en-US" sz="950" dirty="0"/>
          </a:p>
        </p:txBody>
      </p:sp>
      <p:sp>
        <p:nvSpPr>
          <p:cNvPr id="20" name="Text 17"/>
          <p:cNvSpPr/>
          <p:nvPr/>
        </p:nvSpPr>
        <p:spPr>
          <a:xfrm>
            <a:off x="6127432" y="6735485"/>
            <a:ext cx="7763708" cy="582216"/>
          </a:xfrm>
          <a:prstGeom prst="rect">
            <a:avLst/>
          </a:prstGeom>
          <a:noFill/>
          <a:ln/>
        </p:spPr>
        <p:txBody>
          <a:bodyPr wrap="square" lIns="0" tIns="0" rIns="0" bIns="0" rtlCol="0" anchor="t"/>
          <a:lstStyle/>
          <a:p>
            <a:pPr algn="l" indent="0" marL="0">
              <a:lnSpc>
                <a:spcPts val="1500"/>
              </a:lnSpc>
              <a:buNone/>
            </a:pPr>
            <a:r>
              <a:rPr lang="en-US" sz="950" dirty="0">
                <a:solidFill>
                  <a:srgbClr val="403C4E"/>
                </a:solidFill>
                <a:latin typeface="Open Sans" pitchFamily="34" charset="0"/>
                <a:ea typeface="Open Sans" pitchFamily="34" charset="-122"/>
                <a:cs typeface="Open Sans" pitchFamily="34" charset="-120"/>
              </a:rPr>
              <a:t>Judge Wilhelm's defence of the ethical life represents not merely a moral position but an existential one—he argues that only through the decisive commitment to ethical principles can one overcome the despair and fragmentation of aesthetic existence. The ethical individual achieves what the aesthete cannot: a coherent, continuous self defined by responsibility rather than possibility.</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80812" y="536853"/>
            <a:ext cx="8140303" cy="548997"/>
          </a:xfrm>
          <a:prstGeom prst="rect">
            <a:avLst/>
          </a:prstGeom>
          <a:noFill/>
          <a:ln/>
        </p:spPr>
        <p:txBody>
          <a:bodyPr wrap="none" lIns="0" tIns="0" rIns="0" bIns="0" rtlCol="0" anchor="t"/>
          <a:lstStyle/>
          <a:p>
            <a:pPr algn="l" indent="0" marL="0">
              <a:lnSpc>
                <a:spcPts val="4300"/>
              </a:lnSpc>
              <a:buNone/>
            </a:pPr>
            <a:r>
              <a:rPr lang="en-US" sz="3450" b="1" dirty="0">
                <a:solidFill>
                  <a:srgbClr val="403C4E"/>
                </a:solidFill>
                <a:latin typeface="Merriweather Bold" pitchFamily="34" charset="0"/>
                <a:ea typeface="Merriweather Bold" pitchFamily="34" charset="-122"/>
                <a:cs typeface="Merriweather Bold" pitchFamily="34" charset="-120"/>
              </a:rPr>
              <a:t>Despair and the Limits of Both Stages</a:t>
            </a:r>
            <a:endParaRPr lang="en-US" sz="3450" dirty="0"/>
          </a:p>
        </p:txBody>
      </p:sp>
      <p:sp>
        <p:nvSpPr>
          <p:cNvPr id="3" name="Text 1"/>
          <p:cNvSpPr/>
          <p:nvPr/>
        </p:nvSpPr>
        <p:spPr>
          <a:xfrm>
            <a:off x="780812" y="1437203"/>
            <a:ext cx="13068776" cy="562213"/>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While </a:t>
            </a:r>
            <a:pPr algn="l" indent="0" marL="0">
              <a:lnSpc>
                <a:spcPts val="2200"/>
              </a:lnSpc>
              <a:buNone/>
            </a:pPr>
            <a:r>
              <a:rPr lang="en-US" sz="1350" i="1" dirty="0">
                <a:solidFill>
                  <a:srgbClr val="403C4E"/>
                </a:solidFill>
                <a:latin typeface="Open Sans" pitchFamily="34" charset="0"/>
                <a:ea typeface="Open Sans" pitchFamily="34" charset="-122"/>
                <a:cs typeface="Open Sans" pitchFamily="34" charset="-120"/>
              </a:rPr>
              <a:t>Either/Or</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presents a choice between aesthetic and ethical existence, Kierkegaard ultimately suggests that both modes of life remain incomplete. Each stage contains inherent limitations that can lead to distinctive forms of despair when one becomes fully conscious of these limitations.</a:t>
            </a:r>
            <a:endParaRPr lang="en-US" sz="1350" dirty="0"/>
          </a:p>
        </p:txBody>
      </p:sp>
      <p:sp>
        <p:nvSpPr>
          <p:cNvPr id="4" name="Text 2"/>
          <p:cNvSpPr/>
          <p:nvPr/>
        </p:nvSpPr>
        <p:spPr>
          <a:xfrm>
            <a:off x="780812" y="2372678"/>
            <a:ext cx="3882985" cy="329446"/>
          </a:xfrm>
          <a:prstGeom prst="rect">
            <a:avLst/>
          </a:prstGeom>
          <a:noFill/>
          <a:ln/>
        </p:spPr>
        <p:txBody>
          <a:bodyPr wrap="none" lIns="0" tIns="0" rIns="0" bIns="0" rtlCol="0" anchor="t"/>
          <a:lstStyle/>
          <a:p>
            <a:pPr algn="l" indent="0" marL="0">
              <a:lnSpc>
                <a:spcPts val="2550"/>
              </a:lnSpc>
              <a:buNone/>
            </a:pPr>
            <a:r>
              <a:rPr lang="en-US" sz="2050" b="1" dirty="0">
                <a:solidFill>
                  <a:srgbClr val="403C4E"/>
                </a:solidFill>
                <a:latin typeface="Merriweather Bold" pitchFamily="34" charset="0"/>
                <a:ea typeface="Merriweather Bold" pitchFamily="34" charset="-122"/>
                <a:cs typeface="Merriweather Bold" pitchFamily="34" charset="-120"/>
              </a:rPr>
              <a:t>Despair in the Aesthetic Stage</a:t>
            </a:r>
            <a:endParaRPr lang="en-US" sz="2050" dirty="0"/>
          </a:p>
        </p:txBody>
      </p:sp>
      <p:sp>
        <p:nvSpPr>
          <p:cNvPr id="5" name="Text 3"/>
          <p:cNvSpPr/>
          <p:nvPr/>
        </p:nvSpPr>
        <p:spPr>
          <a:xfrm>
            <a:off x="780812" y="2877741"/>
            <a:ext cx="6320076" cy="562213"/>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The aesthete's despair stems from the inability to find lasting satisfaction in momentary pleasures and the refusal to commit:</a:t>
            </a:r>
            <a:endParaRPr lang="en-US" sz="1350" dirty="0"/>
          </a:p>
        </p:txBody>
      </p:sp>
      <p:sp>
        <p:nvSpPr>
          <p:cNvPr id="6" name="Text 4"/>
          <p:cNvSpPr/>
          <p:nvPr/>
        </p:nvSpPr>
        <p:spPr>
          <a:xfrm>
            <a:off x="780812" y="3598069"/>
            <a:ext cx="6320076" cy="562213"/>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Boredom and Emptiness</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The constant pursuit of novelty eventually leads to profound boredom and a sense that nothing truly matters.</a:t>
            </a:r>
            <a:endParaRPr lang="en-US" sz="1350" dirty="0"/>
          </a:p>
        </p:txBody>
      </p:sp>
      <p:sp>
        <p:nvSpPr>
          <p:cNvPr id="7" name="Text 5"/>
          <p:cNvSpPr/>
          <p:nvPr/>
        </p:nvSpPr>
        <p:spPr>
          <a:xfrm>
            <a:off x="780812" y="4221718"/>
            <a:ext cx="6320076" cy="843320"/>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Fragmentation of Self</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Without commitment to defining choices, the aesthete lacks a coherent identity, becoming a collection of disconnected experiences.</a:t>
            </a:r>
            <a:endParaRPr lang="en-US" sz="1350" dirty="0"/>
          </a:p>
        </p:txBody>
      </p:sp>
      <p:sp>
        <p:nvSpPr>
          <p:cNvPr id="8" name="Text 6"/>
          <p:cNvSpPr/>
          <p:nvPr/>
        </p:nvSpPr>
        <p:spPr>
          <a:xfrm>
            <a:off x="780812" y="5126474"/>
            <a:ext cx="6320076" cy="562213"/>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Temporal Isolation</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Living purely in the moment isolates the aesthete from both past and future, creating an existential weightlessness.</a:t>
            </a:r>
            <a:endParaRPr lang="en-US" sz="1350" dirty="0"/>
          </a:p>
        </p:txBody>
      </p:sp>
      <p:sp>
        <p:nvSpPr>
          <p:cNvPr id="9" name="Text 7"/>
          <p:cNvSpPr/>
          <p:nvPr/>
        </p:nvSpPr>
        <p:spPr>
          <a:xfrm>
            <a:off x="780812" y="5750123"/>
            <a:ext cx="6320076" cy="843320"/>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The Paradox of Choice</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By refusing to choose decisively, the aesthete makes an unconscious choice to remain in possibility rather than actuality.</a:t>
            </a:r>
            <a:endParaRPr lang="en-US" sz="1350" dirty="0"/>
          </a:p>
        </p:txBody>
      </p:sp>
      <p:sp>
        <p:nvSpPr>
          <p:cNvPr id="10" name="Text 8"/>
          <p:cNvSpPr/>
          <p:nvPr/>
        </p:nvSpPr>
        <p:spPr>
          <a:xfrm>
            <a:off x="7537133" y="2372678"/>
            <a:ext cx="4080986" cy="329446"/>
          </a:xfrm>
          <a:prstGeom prst="rect">
            <a:avLst/>
          </a:prstGeom>
          <a:noFill/>
          <a:ln/>
        </p:spPr>
        <p:txBody>
          <a:bodyPr wrap="none" lIns="0" tIns="0" rIns="0" bIns="0" rtlCol="0" anchor="t"/>
          <a:lstStyle/>
          <a:p>
            <a:pPr algn="l" indent="0" marL="0">
              <a:lnSpc>
                <a:spcPts val="2550"/>
              </a:lnSpc>
              <a:buNone/>
            </a:pPr>
            <a:r>
              <a:rPr lang="en-US" sz="2050" b="1" dirty="0">
                <a:solidFill>
                  <a:srgbClr val="403C4E"/>
                </a:solidFill>
                <a:latin typeface="Merriweather Bold" pitchFamily="34" charset="0"/>
                <a:ea typeface="Merriweather Bold" pitchFamily="34" charset="-122"/>
                <a:cs typeface="Merriweather Bold" pitchFamily="34" charset="-120"/>
              </a:rPr>
              <a:t>Limitations of the Ethical Stage</a:t>
            </a:r>
            <a:endParaRPr lang="en-US" sz="2050" dirty="0"/>
          </a:p>
        </p:txBody>
      </p:sp>
      <p:sp>
        <p:nvSpPr>
          <p:cNvPr id="11" name="Text 9"/>
          <p:cNvSpPr/>
          <p:nvPr/>
        </p:nvSpPr>
        <p:spPr>
          <a:xfrm>
            <a:off x="7537133" y="2877741"/>
            <a:ext cx="6320076" cy="562213"/>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Despite its advantages over the aesthetic life, the ethical stage also contains inherent limitations:</a:t>
            </a:r>
            <a:endParaRPr lang="en-US" sz="1350" dirty="0"/>
          </a:p>
        </p:txBody>
      </p:sp>
      <p:sp>
        <p:nvSpPr>
          <p:cNvPr id="12" name="Text 10"/>
          <p:cNvSpPr/>
          <p:nvPr/>
        </p:nvSpPr>
        <p:spPr>
          <a:xfrm>
            <a:off x="7537133" y="3598069"/>
            <a:ext cx="6320076" cy="843320"/>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The Problem of Duty</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The ethical individual remains bound to universal moral principles that cannot account for the particularities of individual existence.</a:t>
            </a:r>
            <a:endParaRPr lang="en-US" sz="1350" dirty="0"/>
          </a:p>
        </p:txBody>
      </p:sp>
      <p:sp>
        <p:nvSpPr>
          <p:cNvPr id="13" name="Text 11"/>
          <p:cNvSpPr/>
          <p:nvPr/>
        </p:nvSpPr>
        <p:spPr>
          <a:xfrm>
            <a:off x="7537133" y="4502825"/>
            <a:ext cx="6320076" cy="562213"/>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Conformity Risk</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The ethical life can devolve into mere social conformity rather than authentic selfhood.</a:t>
            </a:r>
            <a:endParaRPr lang="en-US" sz="1350" dirty="0"/>
          </a:p>
        </p:txBody>
      </p:sp>
      <p:sp>
        <p:nvSpPr>
          <p:cNvPr id="14" name="Text 12"/>
          <p:cNvSpPr/>
          <p:nvPr/>
        </p:nvSpPr>
        <p:spPr>
          <a:xfrm>
            <a:off x="7537133" y="5126474"/>
            <a:ext cx="6320076" cy="562213"/>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Rationalistic Foundation</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Ethical duty ultimately rests on rational foundations that cannot provide absolute certainty or overcome doubt.</a:t>
            </a:r>
            <a:endParaRPr lang="en-US" sz="1350" dirty="0"/>
          </a:p>
        </p:txBody>
      </p:sp>
      <p:sp>
        <p:nvSpPr>
          <p:cNvPr id="15" name="Text 13"/>
          <p:cNvSpPr/>
          <p:nvPr/>
        </p:nvSpPr>
        <p:spPr>
          <a:xfrm>
            <a:off x="7537133" y="5750123"/>
            <a:ext cx="6320076" cy="843320"/>
          </a:xfrm>
          <a:prstGeom prst="rect">
            <a:avLst/>
          </a:prstGeom>
          <a:noFill/>
          <a:ln/>
        </p:spPr>
        <p:txBody>
          <a:bodyPr wrap="square" lIns="0" tIns="0" rIns="0" bIns="0" rtlCol="0" anchor="t"/>
          <a:lstStyle/>
          <a:p>
            <a:pPr algn="l" marL="342900" indent="-342900">
              <a:lnSpc>
                <a:spcPts val="2200"/>
              </a:lnSpc>
              <a:buSzPct val="100000"/>
              <a:buChar char="•"/>
            </a:pPr>
            <a:r>
              <a:rPr lang="en-US" sz="1350" b="1" dirty="0">
                <a:solidFill>
                  <a:srgbClr val="403C4E"/>
                </a:solidFill>
                <a:latin typeface="Open Sans" pitchFamily="34" charset="0"/>
                <a:ea typeface="Open Sans" pitchFamily="34" charset="-122"/>
                <a:cs typeface="Open Sans" pitchFamily="34" charset="-120"/>
              </a:rPr>
              <a:t>Incommensurable Duties</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The ethical individual may face conflicts between equally valid moral duties that cannot be resolved within ethics itself.</a:t>
            </a:r>
            <a:endParaRPr lang="en-US" sz="1350" dirty="0"/>
          </a:p>
        </p:txBody>
      </p:sp>
      <p:sp>
        <p:nvSpPr>
          <p:cNvPr id="16" name="Text 14"/>
          <p:cNvSpPr/>
          <p:nvPr/>
        </p:nvSpPr>
        <p:spPr>
          <a:xfrm>
            <a:off x="780812" y="6852523"/>
            <a:ext cx="13068776" cy="843320"/>
          </a:xfrm>
          <a:prstGeom prst="rect">
            <a:avLst/>
          </a:prstGeom>
          <a:noFill/>
          <a:ln/>
        </p:spPr>
        <p:txBody>
          <a:bodyPr wrap="square" lIns="0" tIns="0" rIns="0" bIns="0" rtlCol="0" anchor="t"/>
          <a:lstStyle/>
          <a:p>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These limitations point beyond both the aesthetic and ethical stages toward what Kierkegaard would later develop as the religious stage of existence. While only hinted at in </a:t>
            </a:r>
            <a:pPr algn="l" indent="0" marL="0">
              <a:lnSpc>
                <a:spcPts val="2200"/>
              </a:lnSpc>
              <a:buNone/>
            </a:pPr>
            <a:r>
              <a:rPr lang="en-US" sz="1350" i="1" dirty="0">
                <a:solidFill>
                  <a:srgbClr val="403C4E"/>
                </a:solidFill>
                <a:latin typeface="Open Sans" pitchFamily="34" charset="0"/>
                <a:ea typeface="Open Sans" pitchFamily="34" charset="-122"/>
                <a:cs typeface="Open Sans" pitchFamily="34" charset="-120"/>
              </a:rPr>
              <a:t>Either/Or</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(particularly in the final sermon "Ultimatum"), this third stage would become central to Kierkegaard's later works like </a:t>
            </a:r>
            <a:pPr algn="l" indent="0" marL="0">
              <a:lnSpc>
                <a:spcPts val="2200"/>
              </a:lnSpc>
              <a:buNone/>
            </a:pPr>
            <a:r>
              <a:rPr lang="en-US" sz="1350" i="1" dirty="0">
                <a:solidFill>
                  <a:srgbClr val="403C4E"/>
                </a:solidFill>
                <a:latin typeface="Open Sans" pitchFamily="34" charset="0"/>
                <a:ea typeface="Open Sans" pitchFamily="34" charset="-122"/>
                <a:cs typeface="Open Sans" pitchFamily="34" charset="-120"/>
              </a:rPr>
              <a:t>Fear and Trembling</a:t>
            </a:r>
            <a:pPr algn="l" indent="0" marL="0">
              <a:lnSpc>
                <a:spcPts val="2200"/>
              </a:lnSpc>
              <a:buNone/>
            </a:pPr>
            <a:r>
              <a:rPr lang="en-US" sz="1350" dirty="0">
                <a:solidFill>
                  <a:srgbClr val="403C4E"/>
                </a:solidFill>
                <a:latin typeface="Open Sans" pitchFamily="34" charset="0"/>
                <a:ea typeface="Open Sans" pitchFamily="34" charset="-122"/>
                <a:cs typeface="Open Sans" pitchFamily="34" charset="-120"/>
              </a:rPr>
              <a:t>, where he explores how faith transcends the universal ethical through a "teleological suspension of the ethical."</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82955" y="538639"/>
            <a:ext cx="12543115" cy="519946"/>
          </a:xfrm>
          <a:prstGeom prst="rect">
            <a:avLst/>
          </a:prstGeom>
          <a:noFill/>
          <a:ln/>
        </p:spPr>
        <p:txBody>
          <a:bodyPr wrap="none" lIns="0" tIns="0" rIns="0" bIns="0" rtlCol="0" anchor="t"/>
          <a:lstStyle/>
          <a:p>
            <a:pPr algn="l" indent="0" marL="0">
              <a:lnSpc>
                <a:spcPts val="4050"/>
              </a:lnSpc>
              <a:buNone/>
            </a:pPr>
            <a:r>
              <a:rPr lang="en-US" sz="3250" b="1" dirty="0">
                <a:solidFill>
                  <a:srgbClr val="403C4E"/>
                </a:solidFill>
                <a:latin typeface="Merriweather Bold" pitchFamily="34" charset="0"/>
                <a:ea typeface="Merriweather Bold" pitchFamily="34" charset="-122"/>
                <a:cs typeface="Merriweather Bold" pitchFamily="34" charset="-120"/>
              </a:rPr>
              <a:t>The Three Stages of Existence: Kierkegaard's Full Framework</a:t>
            </a:r>
            <a:endParaRPr lang="en-US" sz="3250" dirty="0"/>
          </a:p>
        </p:txBody>
      </p:sp>
      <p:sp>
        <p:nvSpPr>
          <p:cNvPr id="3" name="Text 1"/>
          <p:cNvSpPr/>
          <p:nvPr/>
        </p:nvSpPr>
        <p:spPr>
          <a:xfrm>
            <a:off x="782955" y="1391364"/>
            <a:ext cx="13064490" cy="532448"/>
          </a:xfrm>
          <a:prstGeom prst="rect">
            <a:avLst/>
          </a:prstGeom>
          <a:noFill/>
          <a:ln/>
        </p:spPr>
        <p:txBody>
          <a:bodyPr wrap="square" lIns="0" tIns="0" rIns="0" bIns="0" rtlCol="0" anchor="t"/>
          <a:lstStyle/>
          <a:p>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Although </a:t>
            </a:r>
            <a:pPr algn="l" indent="0" marL="0">
              <a:lnSpc>
                <a:spcPts val="2050"/>
              </a:lnSpc>
              <a:buNone/>
            </a:pPr>
            <a:r>
              <a:rPr lang="en-US" sz="1300" i="1" dirty="0">
                <a:solidFill>
                  <a:srgbClr val="403C4E"/>
                </a:solidFill>
                <a:latin typeface="Open Sans" pitchFamily="34" charset="0"/>
                <a:ea typeface="Open Sans" pitchFamily="34" charset="-122"/>
                <a:cs typeface="Open Sans" pitchFamily="34" charset="-120"/>
              </a:rPr>
              <a:t>Either/Or</a:t>
            </a:r>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 focuses primarily on the contrast between aesthetic and ethical existence, these two modes form part of Kierkegaard's broader conceptual framework of three "stages on life's way" or "spheres of existence." This complete framework provides the context for understanding the aesthetic-ethical distinction.</a:t>
            </a:r>
            <a:endParaRPr lang="en-US" sz="1300" dirty="0"/>
          </a:p>
        </p:txBody>
      </p:sp>
      <p:sp>
        <p:nvSpPr>
          <p:cNvPr id="4" name="Shape 2"/>
          <p:cNvSpPr/>
          <p:nvPr/>
        </p:nvSpPr>
        <p:spPr>
          <a:xfrm>
            <a:off x="782955" y="2610088"/>
            <a:ext cx="4271605" cy="166330"/>
          </a:xfrm>
          <a:prstGeom prst="roundRect">
            <a:avLst>
              <a:gd name="adj" fmla="val 42016"/>
            </a:avLst>
          </a:prstGeom>
          <a:solidFill>
            <a:srgbClr val="FFD8CC"/>
          </a:solidFill>
          <a:ln w="7620">
            <a:solidFill>
              <a:srgbClr val="E5BEB2"/>
            </a:solidFill>
            <a:prstDash val="solid"/>
          </a:ln>
        </p:spPr>
      </p:sp>
      <p:sp>
        <p:nvSpPr>
          <p:cNvPr id="5" name="Text 3"/>
          <p:cNvSpPr/>
          <p:nvPr/>
        </p:nvSpPr>
        <p:spPr>
          <a:xfrm>
            <a:off x="949285" y="2942749"/>
            <a:ext cx="2079903" cy="259913"/>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The Aesthetic Stage</a:t>
            </a:r>
            <a:endParaRPr lang="en-US" sz="1600" dirty="0"/>
          </a:p>
        </p:txBody>
      </p:sp>
      <p:sp>
        <p:nvSpPr>
          <p:cNvPr id="6" name="Text 4"/>
          <p:cNvSpPr/>
          <p:nvPr/>
        </p:nvSpPr>
        <p:spPr>
          <a:xfrm>
            <a:off x="949285" y="3302437"/>
            <a:ext cx="3938945" cy="1064895"/>
          </a:xfrm>
          <a:prstGeom prst="rect">
            <a:avLst/>
          </a:prstGeom>
          <a:noFill/>
          <a:ln/>
        </p:spPr>
        <p:txBody>
          <a:bodyPr wrap="square" lIns="0" tIns="0" rIns="0" bIns="0" rtlCol="0" anchor="t"/>
          <a:lstStyle/>
          <a:p>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The most immediate and unreflective stage, focused on sensory pleasure and avoidance of pain. Life is approached as entertainment or art rather than as moral or spiritual task.</a:t>
            </a:r>
            <a:endParaRPr lang="en-US" sz="1300" dirty="0"/>
          </a:p>
        </p:txBody>
      </p:sp>
      <p:sp>
        <p:nvSpPr>
          <p:cNvPr id="7" name="Text 5"/>
          <p:cNvSpPr/>
          <p:nvPr/>
        </p:nvSpPr>
        <p:spPr>
          <a:xfrm>
            <a:off x="949285" y="4467106"/>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Characterized by immediacy, possibility, and fragmentation</a:t>
            </a:r>
            <a:endParaRPr lang="en-US" sz="1300" dirty="0"/>
          </a:p>
        </p:txBody>
      </p:sp>
      <p:sp>
        <p:nvSpPr>
          <p:cNvPr id="8" name="Text 6"/>
          <p:cNvSpPr/>
          <p:nvPr/>
        </p:nvSpPr>
        <p:spPr>
          <a:xfrm>
            <a:off x="949285" y="5057775"/>
            <a:ext cx="3938945"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Lacks selfhood in any substantive sense</a:t>
            </a:r>
            <a:endParaRPr lang="en-US" sz="1300" dirty="0"/>
          </a:p>
        </p:txBody>
      </p:sp>
      <p:sp>
        <p:nvSpPr>
          <p:cNvPr id="9" name="Text 7"/>
          <p:cNvSpPr/>
          <p:nvPr/>
        </p:nvSpPr>
        <p:spPr>
          <a:xfrm>
            <a:off x="949285" y="5382220"/>
            <a:ext cx="3938945"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Examples: Don Juan, Johannes the Seducer</a:t>
            </a:r>
            <a:endParaRPr lang="en-US" sz="1300" dirty="0"/>
          </a:p>
        </p:txBody>
      </p:sp>
      <p:sp>
        <p:nvSpPr>
          <p:cNvPr id="10" name="Text 8"/>
          <p:cNvSpPr/>
          <p:nvPr/>
        </p:nvSpPr>
        <p:spPr>
          <a:xfrm>
            <a:off x="949285" y="5706666"/>
            <a:ext cx="3938945"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Ultimately leads to boredom and despair</a:t>
            </a:r>
            <a:endParaRPr lang="en-US" sz="1300" dirty="0"/>
          </a:p>
        </p:txBody>
      </p:sp>
      <p:sp>
        <p:nvSpPr>
          <p:cNvPr id="11" name="Shape 9"/>
          <p:cNvSpPr/>
          <p:nvPr/>
        </p:nvSpPr>
        <p:spPr>
          <a:xfrm>
            <a:off x="5179338" y="2360533"/>
            <a:ext cx="4271605" cy="166330"/>
          </a:xfrm>
          <a:prstGeom prst="roundRect">
            <a:avLst>
              <a:gd name="adj" fmla="val 42016"/>
            </a:avLst>
          </a:prstGeom>
          <a:solidFill>
            <a:srgbClr val="FFD8CC"/>
          </a:solidFill>
          <a:ln w="7620">
            <a:solidFill>
              <a:srgbClr val="E5BEB2"/>
            </a:solidFill>
            <a:prstDash val="solid"/>
          </a:ln>
        </p:spPr>
      </p:sp>
      <p:sp>
        <p:nvSpPr>
          <p:cNvPr id="12" name="Text 10"/>
          <p:cNvSpPr/>
          <p:nvPr/>
        </p:nvSpPr>
        <p:spPr>
          <a:xfrm>
            <a:off x="5345668" y="2693194"/>
            <a:ext cx="2079903" cy="259913"/>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The Ethical Stage</a:t>
            </a:r>
            <a:endParaRPr lang="en-US" sz="1600" dirty="0"/>
          </a:p>
        </p:txBody>
      </p:sp>
      <p:sp>
        <p:nvSpPr>
          <p:cNvPr id="13" name="Text 11"/>
          <p:cNvSpPr/>
          <p:nvPr/>
        </p:nvSpPr>
        <p:spPr>
          <a:xfrm>
            <a:off x="5345668" y="3052882"/>
            <a:ext cx="3938945" cy="1064895"/>
          </a:xfrm>
          <a:prstGeom prst="rect">
            <a:avLst/>
          </a:prstGeom>
          <a:noFill/>
          <a:ln/>
        </p:spPr>
        <p:txBody>
          <a:bodyPr wrap="square" lIns="0" tIns="0" rIns="0" bIns="0" rtlCol="0" anchor="t"/>
          <a:lstStyle/>
          <a:p>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Marked by commitment to universal moral principles and social duties. The individual begins to form a coherent self through decisive choices and responsibilities.</a:t>
            </a:r>
            <a:endParaRPr lang="en-US" sz="1300" dirty="0"/>
          </a:p>
        </p:txBody>
      </p:sp>
      <p:sp>
        <p:nvSpPr>
          <p:cNvPr id="14" name="Text 12"/>
          <p:cNvSpPr/>
          <p:nvPr/>
        </p:nvSpPr>
        <p:spPr>
          <a:xfrm>
            <a:off x="5345668" y="4217551"/>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Characterized by continuity, universality, and duty</a:t>
            </a:r>
            <a:endParaRPr lang="en-US" sz="1300" dirty="0"/>
          </a:p>
        </p:txBody>
      </p:sp>
      <p:sp>
        <p:nvSpPr>
          <p:cNvPr id="15" name="Text 13"/>
          <p:cNvSpPr/>
          <p:nvPr/>
        </p:nvSpPr>
        <p:spPr>
          <a:xfrm>
            <a:off x="5345668" y="4808220"/>
            <a:ext cx="3938945"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Establishes selfhood through commitment</a:t>
            </a:r>
            <a:endParaRPr lang="en-US" sz="1300" dirty="0"/>
          </a:p>
        </p:txBody>
      </p:sp>
      <p:sp>
        <p:nvSpPr>
          <p:cNvPr id="16" name="Text 14"/>
          <p:cNvSpPr/>
          <p:nvPr/>
        </p:nvSpPr>
        <p:spPr>
          <a:xfrm>
            <a:off x="5345668" y="5132665"/>
            <a:ext cx="3938945" cy="266224"/>
          </a:xfrm>
          <a:prstGeom prst="rect">
            <a:avLst/>
          </a:prstGeom>
          <a:noFill/>
          <a:ln/>
        </p:spPr>
        <p:txBody>
          <a:bodyPr wrap="non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Example: Judge Wilhelm</a:t>
            </a:r>
            <a:endParaRPr lang="en-US" sz="1300" dirty="0"/>
          </a:p>
        </p:txBody>
      </p:sp>
      <p:sp>
        <p:nvSpPr>
          <p:cNvPr id="17" name="Text 15"/>
          <p:cNvSpPr/>
          <p:nvPr/>
        </p:nvSpPr>
        <p:spPr>
          <a:xfrm>
            <a:off x="5345668" y="5457111"/>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More stable than aesthetic life but still incomplete</a:t>
            </a:r>
            <a:endParaRPr lang="en-US" sz="1300" dirty="0"/>
          </a:p>
        </p:txBody>
      </p:sp>
      <p:sp>
        <p:nvSpPr>
          <p:cNvPr id="18" name="Shape 16"/>
          <p:cNvSpPr/>
          <p:nvPr/>
        </p:nvSpPr>
        <p:spPr>
          <a:xfrm>
            <a:off x="9575721" y="2110978"/>
            <a:ext cx="4271605" cy="166330"/>
          </a:xfrm>
          <a:prstGeom prst="roundRect">
            <a:avLst>
              <a:gd name="adj" fmla="val 42016"/>
            </a:avLst>
          </a:prstGeom>
          <a:solidFill>
            <a:srgbClr val="FFD8CC"/>
          </a:solidFill>
          <a:ln w="7620">
            <a:solidFill>
              <a:srgbClr val="E5BEB2"/>
            </a:solidFill>
            <a:prstDash val="solid"/>
          </a:ln>
        </p:spPr>
      </p:sp>
      <p:sp>
        <p:nvSpPr>
          <p:cNvPr id="19" name="Text 17"/>
          <p:cNvSpPr/>
          <p:nvPr/>
        </p:nvSpPr>
        <p:spPr>
          <a:xfrm>
            <a:off x="9742051" y="2443639"/>
            <a:ext cx="2079903" cy="259913"/>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The Religious Stage</a:t>
            </a:r>
            <a:endParaRPr lang="en-US" sz="1600" dirty="0"/>
          </a:p>
        </p:txBody>
      </p:sp>
      <p:sp>
        <p:nvSpPr>
          <p:cNvPr id="20" name="Text 18"/>
          <p:cNvSpPr/>
          <p:nvPr/>
        </p:nvSpPr>
        <p:spPr>
          <a:xfrm>
            <a:off x="9742051" y="2803327"/>
            <a:ext cx="3938945" cy="1064895"/>
          </a:xfrm>
          <a:prstGeom prst="rect">
            <a:avLst/>
          </a:prstGeom>
          <a:noFill/>
          <a:ln/>
        </p:spPr>
        <p:txBody>
          <a:bodyPr wrap="square" lIns="0" tIns="0" rIns="0" bIns="0" rtlCol="0" anchor="t"/>
          <a:lstStyle/>
          <a:p>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The highest stage in Kierkegaard's framework, involving a personal relationship with God characterized by faith, paradox, and the transcendence of universal ethics.</a:t>
            </a:r>
            <a:endParaRPr lang="en-US" sz="1300" dirty="0"/>
          </a:p>
        </p:txBody>
      </p:sp>
      <p:sp>
        <p:nvSpPr>
          <p:cNvPr id="21" name="Text 19"/>
          <p:cNvSpPr/>
          <p:nvPr/>
        </p:nvSpPr>
        <p:spPr>
          <a:xfrm>
            <a:off x="9742051" y="3967996"/>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Characterized by faith, paradox, and "the absolute relation to the Absolute"</a:t>
            </a:r>
            <a:endParaRPr lang="en-US" sz="1300" dirty="0"/>
          </a:p>
        </p:txBody>
      </p:sp>
      <p:sp>
        <p:nvSpPr>
          <p:cNvPr id="22" name="Text 20"/>
          <p:cNvSpPr/>
          <p:nvPr/>
        </p:nvSpPr>
        <p:spPr>
          <a:xfrm>
            <a:off x="9742051" y="4558665"/>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Requires a "leap of faith" beyond rational ethics</a:t>
            </a:r>
            <a:endParaRPr lang="en-US" sz="1300" dirty="0"/>
          </a:p>
        </p:txBody>
      </p:sp>
      <p:sp>
        <p:nvSpPr>
          <p:cNvPr id="23" name="Text 21"/>
          <p:cNvSpPr/>
          <p:nvPr/>
        </p:nvSpPr>
        <p:spPr>
          <a:xfrm>
            <a:off x="9742051" y="5149334"/>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Examples: Abraham (in </a:t>
            </a:r>
            <a:pPr algn="l" indent="0" marL="0">
              <a:lnSpc>
                <a:spcPts val="2050"/>
              </a:lnSpc>
              <a:buNone/>
            </a:pPr>
            <a:r>
              <a:rPr lang="en-US" sz="1300" i="1" dirty="0">
                <a:solidFill>
                  <a:srgbClr val="403C4E"/>
                </a:solidFill>
                <a:latin typeface="Open Sans" pitchFamily="34" charset="0"/>
                <a:ea typeface="Open Sans" pitchFamily="34" charset="-122"/>
                <a:cs typeface="Open Sans" pitchFamily="34" charset="-120"/>
              </a:rPr>
              <a:t>Fear and Trembling</a:t>
            </a:r>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 Job</a:t>
            </a:r>
            <a:endParaRPr lang="en-US" sz="1300" dirty="0"/>
          </a:p>
        </p:txBody>
      </p:sp>
      <p:sp>
        <p:nvSpPr>
          <p:cNvPr id="24" name="Text 22"/>
          <p:cNvSpPr/>
          <p:nvPr/>
        </p:nvSpPr>
        <p:spPr>
          <a:xfrm>
            <a:off x="9742051" y="5740003"/>
            <a:ext cx="3938945" cy="532448"/>
          </a:xfrm>
          <a:prstGeom prst="rect">
            <a:avLst/>
          </a:prstGeom>
          <a:noFill/>
          <a:ln/>
        </p:spPr>
        <p:txBody>
          <a:bodyPr wrap="square" lIns="0" tIns="0" rIns="0" bIns="0" rtlCol="0" anchor="t"/>
          <a:lstStyle/>
          <a:p>
            <a:pPr algn="l" marL="342900" indent="-342900">
              <a:lnSpc>
                <a:spcPts val="2050"/>
              </a:lnSpc>
              <a:buSzPct val="100000"/>
              <a:buChar char="•"/>
            </a:pPr>
            <a:r>
              <a:rPr lang="en-US" sz="1300" dirty="0">
                <a:solidFill>
                  <a:srgbClr val="403C4E"/>
                </a:solidFill>
                <a:latin typeface="Open Sans" pitchFamily="34" charset="0"/>
                <a:ea typeface="Open Sans" pitchFamily="34" charset="-122"/>
                <a:cs typeface="Open Sans" pitchFamily="34" charset="-120"/>
              </a:rPr>
              <a:t>Resolves the limitations of both previous stages</a:t>
            </a:r>
            <a:endParaRPr lang="en-US" sz="1300" dirty="0"/>
          </a:p>
        </p:txBody>
      </p:sp>
      <p:sp>
        <p:nvSpPr>
          <p:cNvPr id="25" name="Text 23"/>
          <p:cNvSpPr/>
          <p:nvPr/>
        </p:nvSpPr>
        <p:spPr>
          <a:xfrm>
            <a:off x="782955" y="6625947"/>
            <a:ext cx="13064490" cy="1064895"/>
          </a:xfrm>
          <a:prstGeom prst="rect">
            <a:avLst/>
          </a:prstGeom>
          <a:noFill/>
          <a:ln/>
        </p:spPr>
        <p:txBody>
          <a:bodyPr wrap="square" lIns="0" tIns="0" rIns="0" bIns="0" rtlCol="0" anchor="t"/>
          <a:lstStyle/>
          <a:p>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While the religious stage is only hinted at in </a:t>
            </a:r>
            <a:pPr algn="l" indent="0" marL="0">
              <a:lnSpc>
                <a:spcPts val="2050"/>
              </a:lnSpc>
              <a:buNone/>
            </a:pPr>
            <a:r>
              <a:rPr lang="en-US" sz="1300" i="1" dirty="0">
                <a:solidFill>
                  <a:srgbClr val="403C4E"/>
                </a:solidFill>
                <a:latin typeface="Open Sans" pitchFamily="34" charset="0"/>
                <a:ea typeface="Open Sans" pitchFamily="34" charset="-122"/>
                <a:cs typeface="Open Sans" pitchFamily="34" charset="-120"/>
              </a:rPr>
              <a:t>Either/Or</a:t>
            </a:r>
            <a:pPr algn="l" indent="0" marL="0">
              <a:lnSpc>
                <a:spcPts val="2050"/>
              </a:lnSpc>
              <a:buNone/>
            </a:pPr>
            <a:r>
              <a:rPr lang="en-US" sz="1300" dirty="0">
                <a:solidFill>
                  <a:srgbClr val="403C4E"/>
                </a:solidFill>
                <a:latin typeface="Open Sans" pitchFamily="34" charset="0"/>
                <a:ea typeface="Open Sans" pitchFamily="34" charset="-122"/>
                <a:cs typeface="Open Sans" pitchFamily="34" charset="-120"/>
              </a:rPr>
              <a:t>, it becomes the focus of Kierkegaard's later works. This third stage represents his most radical philosophical contribution—the idea that authentic human existence ultimately transcends both aesthetic immediacy and ethical universality through a paradoxical, passionate faith relationship with God. This relationship cannot be mediated through universal principles or rational systems, but requires what Kierkegaard calls "the leap of faith"—a passionate commitment in the face of objective uncertainty.</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68906" y="789622"/>
            <a:ext cx="7749183" cy="510540"/>
          </a:xfrm>
          <a:prstGeom prst="rect">
            <a:avLst/>
          </a:prstGeom>
          <a:noFill/>
          <a:ln/>
        </p:spPr>
        <p:txBody>
          <a:bodyPr wrap="none" lIns="0" tIns="0" rIns="0" bIns="0" rtlCol="0" anchor="t"/>
          <a:lstStyle/>
          <a:p>
            <a:pPr algn="l" indent="0" marL="0">
              <a:lnSpc>
                <a:spcPts val="4000"/>
              </a:lnSpc>
              <a:buNone/>
            </a:pPr>
            <a:r>
              <a:rPr lang="en-US" sz="3200" b="1" dirty="0">
                <a:solidFill>
                  <a:srgbClr val="403C4E"/>
                </a:solidFill>
                <a:latin typeface="Merriweather Bold" pitchFamily="34" charset="0"/>
                <a:ea typeface="Merriweather Bold" pitchFamily="34" charset="-122"/>
                <a:cs typeface="Merriweather Bold" pitchFamily="34" charset="-120"/>
              </a:rPr>
              <a:t>Key Quotations and Their Significance</a:t>
            </a:r>
            <a:endParaRPr lang="en-US" sz="3200" dirty="0"/>
          </a:p>
        </p:txBody>
      </p:sp>
      <p:sp>
        <p:nvSpPr>
          <p:cNvPr id="3" name="Shape 1"/>
          <p:cNvSpPr/>
          <p:nvPr/>
        </p:nvSpPr>
        <p:spPr>
          <a:xfrm>
            <a:off x="768906" y="1626870"/>
            <a:ext cx="6464618" cy="2824877"/>
          </a:xfrm>
          <a:prstGeom prst="roundRect">
            <a:avLst>
              <a:gd name="adj" fmla="val 3884"/>
            </a:avLst>
          </a:prstGeom>
          <a:solidFill>
            <a:srgbClr val="FFFFFF"/>
          </a:solidFill>
          <a:ln w="22860">
            <a:solidFill>
              <a:srgbClr val="E5BEB2"/>
            </a:solidFill>
            <a:prstDash val="solid"/>
          </a:ln>
        </p:spPr>
      </p:sp>
      <p:sp>
        <p:nvSpPr>
          <p:cNvPr id="4" name="Shape 2"/>
          <p:cNvSpPr/>
          <p:nvPr/>
        </p:nvSpPr>
        <p:spPr>
          <a:xfrm>
            <a:off x="746046" y="1626870"/>
            <a:ext cx="91440" cy="2824877"/>
          </a:xfrm>
          <a:prstGeom prst="roundRect">
            <a:avLst>
              <a:gd name="adj" fmla="val 75056"/>
            </a:avLst>
          </a:prstGeom>
          <a:solidFill>
            <a:srgbClr val="FFAD94"/>
          </a:solidFill>
          <a:ln/>
        </p:spPr>
      </p:sp>
      <p:sp>
        <p:nvSpPr>
          <p:cNvPr id="5" name="Text 3"/>
          <p:cNvSpPr/>
          <p:nvPr/>
        </p:nvSpPr>
        <p:spPr>
          <a:xfrm>
            <a:off x="1023699" y="1813084"/>
            <a:ext cx="2111573" cy="255389"/>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On Aesthetic Despair</a:t>
            </a:r>
            <a:endParaRPr lang="en-US" sz="1600" dirty="0"/>
          </a:p>
        </p:txBody>
      </p:sp>
      <p:sp>
        <p:nvSpPr>
          <p:cNvPr id="6" name="Text 4"/>
          <p:cNvSpPr/>
          <p:nvPr/>
        </p:nvSpPr>
        <p:spPr>
          <a:xfrm>
            <a:off x="1268730" y="2252305"/>
            <a:ext cx="5778579" cy="522684"/>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"Marry, and you will regret it; don't marry, you will also regret it; marry or don't marry, you will regret it either way."</a:t>
            </a:r>
            <a:endParaRPr lang="en-US" sz="1250" dirty="0"/>
          </a:p>
        </p:txBody>
      </p:sp>
      <p:sp>
        <p:nvSpPr>
          <p:cNvPr id="7" name="Shape 5"/>
          <p:cNvSpPr/>
          <p:nvPr/>
        </p:nvSpPr>
        <p:spPr>
          <a:xfrm>
            <a:off x="1023699" y="2252305"/>
            <a:ext cx="22860" cy="522684"/>
          </a:xfrm>
          <a:prstGeom prst="rect">
            <a:avLst/>
          </a:prstGeom>
          <a:solidFill>
            <a:srgbClr val="FFAD94"/>
          </a:solidFill>
          <a:ln/>
        </p:spPr>
      </p:sp>
      <p:sp>
        <p:nvSpPr>
          <p:cNvPr id="8" name="Text 6"/>
          <p:cNvSpPr/>
          <p:nvPr/>
        </p:nvSpPr>
        <p:spPr>
          <a:xfrm>
            <a:off x="1023699" y="2958822"/>
            <a:ext cx="6023610" cy="1306711"/>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This famous passage from "Diapsalmata" reveals the paralysis that results from the aesthete's refusal to choose decisively. By attempting to avoid regret by not choosing, the aesthete ensures a deeper regret—the emptiness of a life without commitment. The repetitive structure mirrors the endless cycle of boredom and novelty-seeking that characterizes aesthetic existence.</a:t>
            </a:r>
            <a:endParaRPr lang="en-US" sz="1250" dirty="0"/>
          </a:p>
        </p:txBody>
      </p:sp>
      <p:sp>
        <p:nvSpPr>
          <p:cNvPr id="9" name="Shape 7"/>
          <p:cNvSpPr/>
          <p:nvPr/>
        </p:nvSpPr>
        <p:spPr>
          <a:xfrm>
            <a:off x="7396877" y="1626870"/>
            <a:ext cx="6464618" cy="2824877"/>
          </a:xfrm>
          <a:prstGeom prst="roundRect">
            <a:avLst>
              <a:gd name="adj" fmla="val 3884"/>
            </a:avLst>
          </a:prstGeom>
          <a:solidFill>
            <a:srgbClr val="FFFFFF"/>
          </a:solidFill>
          <a:ln w="22860">
            <a:solidFill>
              <a:srgbClr val="E5BEB2"/>
            </a:solidFill>
            <a:prstDash val="solid"/>
          </a:ln>
        </p:spPr>
      </p:sp>
      <p:sp>
        <p:nvSpPr>
          <p:cNvPr id="10" name="Shape 8"/>
          <p:cNvSpPr/>
          <p:nvPr/>
        </p:nvSpPr>
        <p:spPr>
          <a:xfrm>
            <a:off x="7374017" y="1626870"/>
            <a:ext cx="91440" cy="2824877"/>
          </a:xfrm>
          <a:prstGeom prst="roundRect">
            <a:avLst>
              <a:gd name="adj" fmla="val 75056"/>
            </a:avLst>
          </a:prstGeom>
          <a:solidFill>
            <a:srgbClr val="FFAD94"/>
          </a:solidFill>
          <a:ln/>
        </p:spPr>
      </p:sp>
      <p:sp>
        <p:nvSpPr>
          <p:cNvPr id="11" name="Text 9"/>
          <p:cNvSpPr/>
          <p:nvPr/>
        </p:nvSpPr>
        <p:spPr>
          <a:xfrm>
            <a:off x="7651671" y="1813084"/>
            <a:ext cx="2042517" cy="255389"/>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On Ethical Selfhood</a:t>
            </a:r>
            <a:endParaRPr lang="en-US" sz="1600" dirty="0"/>
          </a:p>
        </p:txBody>
      </p:sp>
      <p:sp>
        <p:nvSpPr>
          <p:cNvPr id="12" name="Text 10"/>
          <p:cNvSpPr/>
          <p:nvPr/>
        </p:nvSpPr>
        <p:spPr>
          <a:xfrm>
            <a:off x="7896701" y="2252305"/>
            <a:ext cx="5778579" cy="522684"/>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"What is the aesthetic in a person? It is that by which he is immediately what he is; the ethical is that by which he becomes what he becomes."</a:t>
            </a:r>
            <a:endParaRPr lang="en-US" sz="1250" dirty="0"/>
          </a:p>
        </p:txBody>
      </p:sp>
      <p:sp>
        <p:nvSpPr>
          <p:cNvPr id="13" name="Shape 11"/>
          <p:cNvSpPr/>
          <p:nvPr/>
        </p:nvSpPr>
        <p:spPr>
          <a:xfrm>
            <a:off x="7651671" y="2252305"/>
            <a:ext cx="22860" cy="522684"/>
          </a:xfrm>
          <a:prstGeom prst="rect">
            <a:avLst/>
          </a:prstGeom>
          <a:solidFill>
            <a:srgbClr val="FFAD94"/>
          </a:solidFill>
          <a:ln/>
        </p:spPr>
      </p:sp>
      <p:sp>
        <p:nvSpPr>
          <p:cNvPr id="14" name="Text 12"/>
          <p:cNvSpPr/>
          <p:nvPr/>
        </p:nvSpPr>
        <p:spPr>
          <a:xfrm>
            <a:off x="7651671" y="2958822"/>
            <a:ext cx="6023610" cy="1306711"/>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Judge Wilhelm articulates the fundamental distinction between aesthetic immediacy and ethical becoming. The aesthetic individual merely exists as a product of immediate inclinations and circumstances, whilst the ethical individual actively constitutes a self through committed choice. This represents Kierkegaard's radical redefinition of selfhood as a task rather than a given.</a:t>
            </a:r>
            <a:endParaRPr lang="en-US" sz="1250" dirty="0"/>
          </a:p>
        </p:txBody>
      </p:sp>
      <p:sp>
        <p:nvSpPr>
          <p:cNvPr id="15" name="Shape 13"/>
          <p:cNvSpPr/>
          <p:nvPr/>
        </p:nvSpPr>
        <p:spPr>
          <a:xfrm>
            <a:off x="768906" y="4615101"/>
            <a:ext cx="6464618" cy="2824877"/>
          </a:xfrm>
          <a:prstGeom prst="roundRect">
            <a:avLst>
              <a:gd name="adj" fmla="val 3884"/>
            </a:avLst>
          </a:prstGeom>
          <a:solidFill>
            <a:srgbClr val="FFFFFF"/>
          </a:solidFill>
          <a:ln w="22860">
            <a:solidFill>
              <a:srgbClr val="E5BEB2"/>
            </a:solidFill>
            <a:prstDash val="solid"/>
          </a:ln>
        </p:spPr>
      </p:sp>
      <p:sp>
        <p:nvSpPr>
          <p:cNvPr id="16" name="Shape 14"/>
          <p:cNvSpPr/>
          <p:nvPr/>
        </p:nvSpPr>
        <p:spPr>
          <a:xfrm>
            <a:off x="746046" y="4615101"/>
            <a:ext cx="91440" cy="2824877"/>
          </a:xfrm>
          <a:prstGeom prst="roundRect">
            <a:avLst>
              <a:gd name="adj" fmla="val 75056"/>
            </a:avLst>
          </a:prstGeom>
          <a:solidFill>
            <a:srgbClr val="FFAD94"/>
          </a:solidFill>
          <a:ln/>
        </p:spPr>
      </p:sp>
      <p:sp>
        <p:nvSpPr>
          <p:cNvPr id="17" name="Text 15"/>
          <p:cNvSpPr/>
          <p:nvPr/>
        </p:nvSpPr>
        <p:spPr>
          <a:xfrm>
            <a:off x="1023699" y="4801314"/>
            <a:ext cx="2378988" cy="255389"/>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On Choice and Freedom</a:t>
            </a:r>
            <a:endParaRPr lang="en-US" sz="1600" dirty="0"/>
          </a:p>
        </p:txBody>
      </p:sp>
      <p:sp>
        <p:nvSpPr>
          <p:cNvPr id="18" name="Text 16"/>
          <p:cNvSpPr/>
          <p:nvPr/>
        </p:nvSpPr>
        <p:spPr>
          <a:xfrm>
            <a:off x="1268730" y="5240536"/>
            <a:ext cx="5778579" cy="784027"/>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"The choice itself is decisive for the content of the personality... in choosing it does not so much depend upon choosing the right as upon the energy, the earnestness, the pathos with which one chooses."</a:t>
            </a:r>
            <a:endParaRPr lang="en-US" sz="1250" dirty="0"/>
          </a:p>
        </p:txBody>
      </p:sp>
      <p:sp>
        <p:nvSpPr>
          <p:cNvPr id="19" name="Shape 17"/>
          <p:cNvSpPr/>
          <p:nvPr/>
        </p:nvSpPr>
        <p:spPr>
          <a:xfrm>
            <a:off x="1023699" y="5240536"/>
            <a:ext cx="22860" cy="784027"/>
          </a:xfrm>
          <a:prstGeom prst="rect">
            <a:avLst/>
          </a:prstGeom>
          <a:solidFill>
            <a:srgbClr val="FFAD94"/>
          </a:solidFill>
          <a:ln/>
        </p:spPr>
      </p:sp>
      <p:sp>
        <p:nvSpPr>
          <p:cNvPr id="20" name="Text 18"/>
          <p:cNvSpPr/>
          <p:nvPr/>
        </p:nvSpPr>
        <p:spPr>
          <a:xfrm>
            <a:off x="1023699" y="6208395"/>
            <a:ext cx="6023610" cy="1045369"/>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This passage reveals Kierkegaard's existential emphasis on how one chooses rather than simply what one chooses. Authentic selfhood emerges not merely from making correct choices but from choosing with passionate commitment. This anticipates later existentialist emphases on authenticity and resoluteness.</a:t>
            </a:r>
            <a:endParaRPr lang="en-US" sz="1250" dirty="0"/>
          </a:p>
        </p:txBody>
      </p:sp>
      <p:sp>
        <p:nvSpPr>
          <p:cNvPr id="21" name="Shape 19"/>
          <p:cNvSpPr/>
          <p:nvPr/>
        </p:nvSpPr>
        <p:spPr>
          <a:xfrm>
            <a:off x="7396877" y="4615101"/>
            <a:ext cx="6464618" cy="2824877"/>
          </a:xfrm>
          <a:prstGeom prst="roundRect">
            <a:avLst>
              <a:gd name="adj" fmla="val 3884"/>
            </a:avLst>
          </a:prstGeom>
          <a:solidFill>
            <a:srgbClr val="FFFFFF"/>
          </a:solidFill>
          <a:ln w="22860">
            <a:solidFill>
              <a:srgbClr val="E5BEB2"/>
            </a:solidFill>
            <a:prstDash val="solid"/>
          </a:ln>
        </p:spPr>
      </p:sp>
      <p:sp>
        <p:nvSpPr>
          <p:cNvPr id="22" name="Shape 20"/>
          <p:cNvSpPr/>
          <p:nvPr/>
        </p:nvSpPr>
        <p:spPr>
          <a:xfrm>
            <a:off x="7374017" y="4615101"/>
            <a:ext cx="91440" cy="2824877"/>
          </a:xfrm>
          <a:prstGeom prst="roundRect">
            <a:avLst>
              <a:gd name="adj" fmla="val 75056"/>
            </a:avLst>
          </a:prstGeom>
          <a:solidFill>
            <a:srgbClr val="FFAD94"/>
          </a:solidFill>
          <a:ln/>
        </p:spPr>
      </p:sp>
      <p:sp>
        <p:nvSpPr>
          <p:cNvPr id="23" name="Text 21"/>
          <p:cNvSpPr/>
          <p:nvPr/>
        </p:nvSpPr>
        <p:spPr>
          <a:xfrm>
            <a:off x="7651671" y="4801314"/>
            <a:ext cx="3091101" cy="255389"/>
          </a:xfrm>
          <a:prstGeom prst="rect">
            <a:avLst/>
          </a:prstGeom>
          <a:noFill/>
          <a:ln/>
        </p:spPr>
        <p:txBody>
          <a:bodyPr wrap="none" lIns="0" tIns="0" rIns="0" bIns="0" rtlCol="0" anchor="t"/>
          <a:lstStyle/>
          <a:p>
            <a:pPr algn="l" indent="0" marL="0">
              <a:lnSpc>
                <a:spcPts val="2000"/>
              </a:lnSpc>
              <a:buNone/>
            </a:pPr>
            <a:r>
              <a:rPr lang="en-US" sz="1600" b="1" dirty="0">
                <a:solidFill>
                  <a:srgbClr val="403C4E"/>
                </a:solidFill>
                <a:latin typeface="Merriweather Bold" pitchFamily="34" charset="0"/>
                <a:ea typeface="Merriweather Bold" pitchFamily="34" charset="-122"/>
                <a:cs typeface="Merriweather Bold" pitchFamily="34" charset="-120"/>
              </a:rPr>
              <a:t>On Marriage and Commitment</a:t>
            </a:r>
            <a:endParaRPr lang="en-US" sz="1600" dirty="0"/>
          </a:p>
        </p:txBody>
      </p:sp>
      <p:sp>
        <p:nvSpPr>
          <p:cNvPr id="24" name="Text 22"/>
          <p:cNvSpPr/>
          <p:nvPr/>
        </p:nvSpPr>
        <p:spPr>
          <a:xfrm>
            <a:off x="7896701" y="5240536"/>
            <a:ext cx="5778579" cy="522684"/>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"The sensuous is momentary. The sensuous seeks momentary satisfaction... but the spirit is the eternal. Marriage, then, is an eternity."</a:t>
            </a:r>
            <a:endParaRPr lang="en-US" sz="1250" dirty="0"/>
          </a:p>
        </p:txBody>
      </p:sp>
      <p:sp>
        <p:nvSpPr>
          <p:cNvPr id="25" name="Shape 23"/>
          <p:cNvSpPr/>
          <p:nvPr/>
        </p:nvSpPr>
        <p:spPr>
          <a:xfrm>
            <a:off x="7651671" y="5240536"/>
            <a:ext cx="22860" cy="522684"/>
          </a:xfrm>
          <a:prstGeom prst="rect">
            <a:avLst/>
          </a:prstGeom>
          <a:solidFill>
            <a:srgbClr val="FFAD94"/>
          </a:solidFill>
          <a:ln/>
        </p:spPr>
      </p:sp>
      <p:sp>
        <p:nvSpPr>
          <p:cNvPr id="26" name="Text 24"/>
          <p:cNvSpPr/>
          <p:nvPr/>
        </p:nvSpPr>
        <p:spPr>
          <a:xfrm>
            <a:off x="7651671" y="5947053"/>
            <a:ext cx="6023610" cy="1306711"/>
          </a:xfrm>
          <a:prstGeom prst="rect">
            <a:avLst/>
          </a:prstGeom>
          <a:noFill/>
          <a:ln/>
        </p:spPr>
        <p:txBody>
          <a:bodyPr wrap="square" lIns="0" tIns="0" rIns="0" bIns="0" rtlCol="0" anchor="t"/>
          <a:lstStyle/>
          <a:p>
            <a:pPr algn="l" indent="0" marL="0">
              <a:lnSpc>
                <a:spcPts val="2050"/>
              </a:lnSpc>
              <a:buNone/>
            </a:pPr>
            <a:r>
              <a:rPr lang="en-US" sz="1250" dirty="0">
                <a:solidFill>
                  <a:srgbClr val="403C4E"/>
                </a:solidFill>
                <a:latin typeface="Open Sans" pitchFamily="34" charset="0"/>
                <a:ea typeface="Open Sans" pitchFamily="34" charset="-122"/>
                <a:cs typeface="Open Sans" pitchFamily="34" charset="-120"/>
              </a:rPr>
              <a:t>Judge Wilhelm defends marriage as the paradigmatic ethical commitment that transcends momentary passion. Against the romantic view that love cannot survive institutionalization, he argues that only through ethical commitment can love achieve temporal continuity and depth. This reflects Kierkegaard's broader critique of Romanticism's elevation of immediacy and passion.</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76964" y="327898"/>
            <a:ext cx="4881324" cy="335399"/>
          </a:xfrm>
          <a:prstGeom prst="rect">
            <a:avLst/>
          </a:prstGeom>
          <a:noFill/>
          <a:ln/>
        </p:spPr>
        <p:txBody>
          <a:bodyPr wrap="none" lIns="0" tIns="0" rIns="0" bIns="0" rtlCol="0" anchor="t"/>
          <a:lstStyle/>
          <a:p>
            <a:pPr algn="l" indent="0" marL="0">
              <a:lnSpc>
                <a:spcPts val="2600"/>
              </a:lnSpc>
              <a:buNone/>
            </a:pPr>
            <a:r>
              <a:rPr lang="en-US" sz="2100" b="1" dirty="0">
                <a:solidFill>
                  <a:srgbClr val="403C4E"/>
                </a:solidFill>
                <a:latin typeface="Merriweather Bold" pitchFamily="34" charset="0"/>
                <a:ea typeface="Merriweather Bold" pitchFamily="34" charset="-122"/>
                <a:cs typeface="Merriweather Bold" pitchFamily="34" charset="-120"/>
              </a:rPr>
              <a:t>Legacy and Contemporary Relevance</a:t>
            </a:r>
            <a:endParaRPr lang="en-US" sz="2100" dirty="0"/>
          </a:p>
        </p:txBody>
      </p:sp>
      <p:sp>
        <p:nvSpPr>
          <p:cNvPr id="3" name="Text 1"/>
          <p:cNvSpPr/>
          <p:nvPr/>
        </p:nvSpPr>
        <p:spPr>
          <a:xfrm>
            <a:off x="476964" y="920829"/>
            <a:ext cx="8101132" cy="343614"/>
          </a:xfrm>
          <a:prstGeom prst="rect">
            <a:avLst/>
          </a:prstGeom>
          <a:noFill/>
          <a:ln/>
        </p:spPr>
        <p:txBody>
          <a:bodyPr wrap="square" lIns="0" tIns="0" rIns="0" bIns="0" rtlCol="0" anchor="t"/>
          <a:lstStyle/>
          <a:p>
            <a:pPr algn="l" indent="0" marL="0">
              <a:lnSpc>
                <a:spcPts val="1350"/>
              </a:lnSpc>
              <a:buNone/>
            </a:pPr>
            <a:r>
              <a:rPr lang="en-US" sz="800" i="1" dirty="0">
                <a:solidFill>
                  <a:srgbClr val="403C4E"/>
                </a:solidFill>
                <a:latin typeface="Open Sans" pitchFamily="34" charset="0"/>
                <a:ea typeface="Open Sans" pitchFamily="34" charset="-122"/>
                <a:cs typeface="Open Sans" pitchFamily="34" charset="-120"/>
              </a:rPr>
              <a:t>Either/Or</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stands as one of the most influential texts in existentialist philosophy, anticipating key themes that would later be developed by thinkers like Heidegger, Sartre, and de Beauvoir. Its impact extends beyond philosophy into literature, psychology, and theology.</a:t>
            </a:r>
            <a:endParaRPr lang="en-US" sz="800" dirty="0"/>
          </a:p>
        </p:txBody>
      </p:sp>
      <p:sp>
        <p:nvSpPr>
          <p:cNvPr id="4" name="Text 2"/>
          <p:cNvSpPr/>
          <p:nvPr/>
        </p:nvSpPr>
        <p:spPr>
          <a:xfrm>
            <a:off x="476964" y="1371719"/>
            <a:ext cx="1724978" cy="201216"/>
          </a:xfrm>
          <a:prstGeom prst="rect">
            <a:avLst/>
          </a:prstGeom>
          <a:noFill/>
          <a:ln/>
        </p:spPr>
        <p:txBody>
          <a:bodyPr wrap="none" lIns="0" tIns="0" rIns="0" bIns="0" rtlCol="0" anchor="t"/>
          <a:lstStyle/>
          <a:p>
            <a:pPr algn="l" indent="0" marL="0">
              <a:lnSpc>
                <a:spcPts val="1550"/>
              </a:lnSpc>
              <a:buNone/>
            </a:pPr>
            <a:r>
              <a:rPr lang="en-US" sz="1250" b="1" dirty="0">
                <a:solidFill>
                  <a:srgbClr val="403C4E"/>
                </a:solidFill>
                <a:latin typeface="Merriweather Bold" pitchFamily="34" charset="0"/>
                <a:ea typeface="Merriweather Bold" pitchFamily="34" charset="-122"/>
                <a:cs typeface="Merriweather Bold" pitchFamily="34" charset="-120"/>
              </a:rPr>
              <a:t>Philosophical Impact:</a:t>
            </a:r>
            <a:endParaRPr lang="en-US" sz="1250" dirty="0"/>
          </a:p>
        </p:txBody>
      </p:sp>
      <p:sp>
        <p:nvSpPr>
          <p:cNvPr id="5" name="Text 3"/>
          <p:cNvSpPr/>
          <p:nvPr/>
        </p:nvSpPr>
        <p:spPr>
          <a:xfrm>
            <a:off x="476964" y="1680210"/>
            <a:ext cx="8101132" cy="171807"/>
          </a:xfrm>
          <a:prstGeom prst="rect">
            <a:avLst/>
          </a:prstGeom>
          <a:noFill/>
          <a:ln/>
        </p:spPr>
        <p:txBody>
          <a:bodyPr wrap="non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Existentialist Thought</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Kierkegaard's emphasis on choice, commitment, and authenticity laid the groundwork for 20th-century existentialism.</a:t>
            </a:r>
            <a:endParaRPr lang="en-US" sz="800" dirty="0"/>
          </a:p>
        </p:txBody>
      </p:sp>
      <p:sp>
        <p:nvSpPr>
          <p:cNvPr id="6" name="Text 4"/>
          <p:cNvSpPr/>
          <p:nvPr/>
        </p:nvSpPr>
        <p:spPr>
          <a:xfrm>
            <a:off x="476964" y="1889522"/>
            <a:ext cx="8101132" cy="171807"/>
          </a:xfrm>
          <a:prstGeom prst="rect">
            <a:avLst/>
          </a:prstGeom>
          <a:noFill/>
          <a:ln/>
        </p:spPr>
        <p:txBody>
          <a:bodyPr wrap="non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Critique of Rationalism</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His rejection of systematic philosophy in favour of existential truth challenged the dominance of Hegelian rationalism.</a:t>
            </a:r>
            <a:endParaRPr lang="en-US" sz="800" dirty="0"/>
          </a:p>
        </p:txBody>
      </p:sp>
      <p:sp>
        <p:nvSpPr>
          <p:cNvPr id="7" name="Text 5"/>
          <p:cNvSpPr/>
          <p:nvPr/>
        </p:nvSpPr>
        <p:spPr>
          <a:xfrm>
            <a:off x="476964" y="2098834"/>
            <a:ext cx="8101132" cy="171807"/>
          </a:xfrm>
          <a:prstGeom prst="rect">
            <a:avLst/>
          </a:prstGeom>
          <a:noFill/>
          <a:ln/>
        </p:spPr>
        <p:txBody>
          <a:bodyPr wrap="non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Concept of Anxiety</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His analysis of freedom's relationship to anxiety influenced existential psychology and psychiatry.</a:t>
            </a:r>
            <a:endParaRPr lang="en-US" sz="800" dirty="0"/>
          </a:p>
        </p:txBody>
      </p:sp>
      <p:sp>
        <p:nvSpPr>
          <p:cNvPr id="8" name="Text 6"/>
          <p:cNvSpPr/>
          <p:nvPr/>
        </p:nvSpPr>
        <p:spPr>
          <a:xfrm>
            <a:off x="476964" y="2377916"/>
            <a:ext cx="2038231" cy="201216"/>
          </a:xfrm>
          <a:prstGeom prst="rect">
            <a:avLst/>
          </a:prstGeom>
          <a:noFill/>
          <a:ln/>
        </p:spPr>
        <p:txBody>
          <a:bodyPr wrap="none" lIns="0" tIns="0" rIns="0" bIns="0" rtlCol="0" anchor="t"/>
          <a:lstStyle/>
          <a:p>
            <a:pPr algn="l" indent="0" marL="0">
              <a:lnSpc>
                <a:spcPts val="1550"/>
              </a:lnSpc>
              <a:buNone/>
            </a:pPr>
            <a:r>
              <a:rPr lang="en-US" sz="1250" b="1" dirty="0">
                <a:solidFill>
                  <a:srgbClr val="403C4E"/>
                </a:solidFill>
                <a:latin typeface="Merriweather Bold" pitchFamily="34" charset="0"/>
                <a:ea typeface="Merriweather Bold" pitchFamily="34" charset="-122"/>
                <a:cs typeface="Merriweather Bold" pitchFamily="34" charset="-120"/>
              </a:rPr>
              <a:t>Contemporary Relevance:</a:t>
            </a:r>
            <a:endParaRPr lang="en-US" sz="1250" dirty="0"/>
          </a:p>
        </p:txBody>
      </p:sp>
      <p:sp>
        <p:nvSpPr>
          <p:cNvPr id="9" name="Text 7"/>
          <p:cNvSpPr/>
          <p:nvPr/>
        </p:nvSpPr>
        <p:spPr>
          <a:xfrm>
            <a:off x="476964" y="2686407"/>
            <a:ext cx="8101132" cy="343614"/>
          </a:xfrm>
          <a:prstGeom prst="rect">
            <a:avLst/>
          </a:prstGeom>
          <a:noFill/>
          <a:ln/>
        </p:spPr>
        <p:txBody>
          <a:bodyPr wrap="squar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Identity and Choice</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In an age of seemingly unlimited possibilities, Kierkegaard's insight that authentic selfhood requires limitation through choice remains profoundly relevant.</a:t>
            </a:r>
            <a:endParaRPr lang="en-US" sz="800" dirty="0"/>
          </a:p>
        </p:txBody>
      </p:sp>
      <p:sp>
        <p:nvSpPr>
          <p:cNvPr id="10" name="Text 8"/>
          <p:cNvSpPr/>
          <p:nvPr/>
        </p:nvSpPr>
        <p:spPr>
          <a:xfrm>
            <a:off x="476964" y="3067526"/>
            <a:ext cx="8101132" cy="343614"/>
          </a:xfrm>
          <a:prstGeom prst="rect">
            <a:avLst/>
          </a:prstGeom>
          <a:noFill/>
          <a:ln/>
        </p:spPr>
        <p:txBody>
          <a:bodyPr wrap="squar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Digital Aestheticism</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The aesthete's approach to life finds parallels in contemporary digital culture, with its emphasis on novelty, surface, and disconnected experiences.</a:t>
            </a:r>
            <a:endParaRPr lang="en-US" sz="800" dirty="0"/>
          </a:p>
        </p:txBody>
      </p:sp>
      <p:sp>
        <p:nvSpPr>
          <p:cNvPr id="11" name="Text 9"/>
          <p:cNvSpPr/>
          <p:nvPr/>
        </p:nvSpPr>
        <p:spPr>
          <a:xfrm>
            <a:off x="476964" y="3448645"/>
            <a:ext cx="8101132" cy="343614"/>
          </a:xfrm>
          <a:prstGeom prst="rect">
            <a:avLst/>
          </a:prstGeom>
          <a:noFill/>
          <a:ln/>
        </p:spPr>
        <p:txBody>
          <a:bodyPr wrap="square" lIns="0" tIns="0" rIns="0" bIns="0" rtlCol="0" anchor="t"/>
          <a:lstStyle/>
          <a:p>
            <a:pPr algn="l" marL="342900" indent="-342900">
              <a:lnSpc>
                <a:spcPts val="1350"/>
              </a:lnSpc>
              <a:buSzPct val="100000"/>
              <a:buChar char="•"/>
            </a:pPr>
            <a:r>
              <a:rPr lang="en-US" sz="800" b="1" dirty="0">
                <a:solidFill>
                  <a:srgbClr val="403C4E"/>
                </a:solidFill>
                <a:latin typeface="Open Sans" pitchFamily="34" charset="0"/>
                <a:ea typeface="Open Sans" pitchFamily="34" charset="-122"/>
                <a:cs typeface="Open Sans" pitchFamily="34" charset="-120"/>
              </a:rPr>
              <a:t>Crisis of Commitment</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Modern reluctance toward lasting commitments (marriage, career, community) reflects the aesthetic avoidance of choice that Kierkegaard diagnosed.</a:t>
            </a:r>
            <a:endParaRPr lang="en-US" sz="800" dirty="0"/>
          </a:p>
        </p:txBody>
      </p:sp>
      <p:pic>
        <p:nvPicPr>
          <p:cNvPr id="12" name="Image 0" descr="preencoded.png">    </p:cNvPr>
          <p:cNvPicPr>
            <a:picLocks noChangeAspect="1"/>
          </p:cNvPicPr>
          <p:nvPr/>
        </p:nvPicPr>
        <p:blipFill>
          <a:blip r:embed="rId1"/>
          <a:stretch>
            <a:fillRect/>
          </a:stretch>
        </p:blipFill>
        <p:spPr>
          <a:xfrm>
            <a:off x="8847415" y="944999"/>
            <a:ext cx="5313521" cy="5313521"/>
          </a:xfrm>
          <a:prstGeom prst="rect">
            <a:avLst/>
          </a:prstGeom>
        </p:spPr>
      </p:pic>
      <p:sp>
        <p:nvSpPr>
          <p:cNvPr id="13" name="Text 10"/>
          <p:cNvSpPr/>
          <p:nvPr/>
        </p:nvSpPr>
        <p:spPr>
          <a:xfrm>
            <a:off x="8847415" y="6379250"/>
            <a:ext cx="1610082" cy="201216"/>
          </a:xfrm>
          <a:prstGeom prst="rect">
            <a:avLst/>
          </a:prstGeom>
          <a:noFill/>
          <a:ln/>
        </p:spPr>
        <p:txBody>
          <a:bodyPr wrap="none" lIns="0" tIns="0" rIns="0" bIns="0" rtlCol="0" anchor="t"/>
          <a:lstStyle/>
          <a:p>
            <a:pPr algn="l" indent="0" marL="0">
              <a:lnSpc>
                <a:spcPts val="1550"/>
              </a:lnSpc>
              <a:buNone/>
            </a:pPr>
            <a:r>
              <a:rPr lang="en-US" sz="1250" b="1" dirty="0">
                <a:solidFill>
                  <a:srgbClr val="403C4E"/>
                </a:solidFill>
                <a:latin typeface="Merriweather Bold" pitchFamily="34" charset="0"/>
                <a:ea typeface="Merriweather Bold" pitchFamily="34" charset="-122"/>
                <a:cs typeface="Merriweather Bold" pitchFamily="34" charset="-120"/>
              </a:rPr>
              <a:t>Key Takeaways:</a:t>
            </a:r>
            <a:endParaRPr lang="en-US" sz="1250" dirty="0"/>
          </a:p>
        </p:txBody>
      </p:sp>
      <p:sp>
        <p:nvSpPr>
          <p:cNvPr id="14" name="Text 11"/>
          <p:cNvSpPr/>
          <p:nvPr/>
        </p:nvSpPr>
        <p:spPr>
          <a:xfrm>
            <a:off x="8847415" y="6687741"/>
            <a:ext cx="5313521" cy="171807"/>
          </a:xfrm>
          <a:prstGeom prst="rect">
            <a:avLst/>
          </a:prstGeom>
          <a:noFill/>
          <a:ln/>
        </p:spPr>
        <p:txBody>
          <a:bodyPr wrap="none" lIns="0" tIns="0" rIns="0" bIns="0" rtlCol="0" anchor="t"/>
          <a:lstStyle/>
          <a:p>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Kierkegaard's </a:t>
            </a:r>
            <a:pPr algn="l" indent="0" marL="0">
              <a:lnSpc>
                <a:spcPts val="1350"/>
              </a:lnSpc>
              <a:buNone/>
            </a:pPr>
            <a:r>
              <a:rPr lang="en-US" sz="800" i="1" dirty="0">
                <a:solidFill>
                  <a:srgbClr val="403C4E"/>
                </a:solidFill>
                <a:latin typeface="Open Sans" pitchFamily="34" charset="0"/>
                <a:ea typeface="Open Sans" pitchFamily="34" charset="-122"/>
                <a:cs typeface="Open Sans" pitchFamily="34" charset="-120"/>
              </a:rPr>
              <a:t>Either/Or</a:t>
            </a:r>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 offers enduring insights that transcend its 19th-century context:</a:t>
            </a:r>
            <a:endParaRPr lang="en-US" sz="800" dirty="0"/>
          </a:p>
        </p:txBody>
      </p:sp>
      <p:sp>
        <p:nvSpPr>
          <p:cNvPr id="15" name="Text 12"/>
          <p:cNvSpPr/>
          <p:nvPr/>
        </p:nvSpPr>
        <p:spPr>
          <a:xfrm>
            <a:off x="8847415" y="6956108"/>
            <a:ext cx="5313521" cy="171807"/>
          </a:xfrm>
          <a:prstGeom prst="rect">
            <a:avLst/>
          </a:prstGeom>
          <a:noFill/>
          <a:ln/>
        </p:spPr>
        <p:txBody>
          <a:bodyPr wrap="none" lIns="0" tIns="0" rIns="0" bIns="0" rtlCol="0" anchor="t"/>
          <a:lstStyle/>
          <a:p>
            <a:pPr algn="l" marL="342900" indent="-342900">
              <a:lnSpc>
                <a:spcPts val="1350"/>
              </a:lnSpc>
              <a:buSzPct val="100000"/>
              <a:buFont typeface="+mj-lt"/>
              <a:buAutoNum type="arabicPeriod" startAt="1"/>
            </a:pPr>
            <a:r>
              <a:rPr lang="en-US" sz="800" dirty="0">
                <a:solidFill>
                  <a:srgbClr val="403C4E"/>
                </a:solidFill>
                <a:latin typeface="Open Sans" pitchFamily="34" charset="0"/>
                <a:ea typeface="Open Sans" pitchFamily="34" charset="-122"/>
                <a:cs typeface="Open Sans" pitchFamily="34" charset="-120"/>
              </a:rPr>
              <a:t>Authentic existence requires decisive commitment rather than endless possibility.</a:t>
            </a:r>
            <a:endParaRPr lang="en-US" sz="800" dirty="0"/>
          </a:p>
        </p:txBody>
      </p:sp>
      <p:sp>
        <p:nvSpPr>
          <p:cNvPr id="16" name="Text 13"/>
          <p:cNvSpPr/>
          <p:nvPr/>
        </p:nvSpPr>
        <p:spPr>
          <a:xfrm>
            <a:off x="8847415" y="7165419"/>
            <a:ext cx="5313521" cy="171807"/>
          </a:xfrm>
          <a:prstGeom prst="rect">
            <a:avLst/>
          </a:prstGeom>
          <a:noFill/>
          <a:ln/>
        </p:spPr>
        <p:txBody>
          <a:bodyPr wrap="none" lIns="0" tIns="0" rIns="0" bIns="0" rtlCol="0" anchor="t"/>
          <a:lstStyle/>
          <a:p>
            <a:pPr algn="l" marL="342900" indent="-342900">
              <a:lnSpc>
                <a:spcPts val="1350"/>
              </a:lnSpc>
              <a:buSzPct val="100000"/>
              <a:buFont typeface="+mj-lt"/>
              <a:buAutoNum type="arabicPeriod" startAt="2"/>
            </a:pPr>
            <a:r>
              <a:rPr lang="en-US" sz="800" dirty="0">
                <a:solidFill>
                  <a:srgbClr val="403C4E"/>
                </a:solidFill>
                <a:latin typeface="Open Sans" pitchFamily="34" charset="0"/>
                <a:ea typeface="Open Sans" pitchFamily="34" charset="-122"/>
                <a:cs typeface="Open Sans" pitchFamily="34" charset="-120"/>
              </a:rPr>
              <a:t>Selfhood is not given but achieved through passionate choice.</a:t>
            </a:r>
            <a:endParaRPr lang="en-US" sz="800" dirty="0"/>
          </a:p>
        </p:txBody>
      </p:sp>
      <p:sp>
        <p:nvSpPr>
          <p:cNvPr id="17" name="Text 14"/>
          <p:cNvSpPr/>
          <p:nvPr/>
        </p:nvSpPr>
        <p:spPr>
          <a:xfrm>
            <a:off x="8847415" y="7374731"/>
            <a:ext cx="5313521" cy="171807"/>
          </a:xfrm>
          <a:prstGeom prst="rect">
            <a:avLst/>
          </a:prstGeom>
          <a:noFill/>
          <a:ln/>
        </p:spPr>
        <p:txBody>
          <a:bodyPr wrap="none" lIns="0" tIns="0" rIns="0" bIns="0" rtlCol="0" anchor="t"/>
          <a:lstStyle/>
          <a:p>
            <a:pPr algn="l" marL="342900" indent="-342900">
              <a:lnSpc>
                <a:spcPts val="1350"/>
              </a:lnSpc>
              <a:buSzPct val="100000"/>
              <a:buFont typeface="+mj-lt"/>
              <a:buAutoNum type="arabicPeriod" startAt="3"/>
            </a:pPr>
            <a:r>
              <a:rPr lang="en-US" sz="800" dirty="0">
                <a:solidFill>
                  <a:srgbClr val="403C4E"/>
                </a:solidFill>
                <a:latin typeface="Open Sans" pitchFamily="34" charset="0"/>
                <a:ea typeface="Open Sans" pitchFamily="34" charset="-122"/>
                <a:cs typeface="Open Sans" pitchFamily="34" charset="-120"/>
              </a:rPr>
              <a:t>The refusal to choose is itself a choice—with existential consequences.</a:t>
            </a:r>
            <a:endParaRPr lang="en-US" sz="800" dirty="0"/>
          </a:p>
        </p:txBody>
      </p:sp>
      <p:sp>
        <p:nvSpPr>
          <p:cNvPr id="18" name="Text 15"/>
          <p:cNvSpPr/>
          <p:nvPr/>
        </p:nvSpPr>
        <p:spPr>
          <a:xfrm>
            <a:off x="8847415" y="7584043"/>
            <a:ext cx="5313521" cy="171807"/>
          </a:xfrm>
          <a:prstGeom prst="rect">
            <a:avLst/>
          </a:prstGeom>
          <a:noFill/>
          <a:ln/>
        </p:spPr>
        <p:txBody>
          <a:bodyPr wrap="none" lIns="0" tIns="0" rIns="0" bIns="0" rtlCol="0" anchor="t"/>
          <a:lstStyle/>
          <a:p>
            <a:pPr algn="l" marL="342900" indent="-342900">
              <a:lnSpc>
                <a:spcPts val="1350"/>
              </a:lnSpc>
              <a:buSzPct val="100000"/>
              <a:buFont typeface="+mj-lt"/>
              <a:buAutoNum type="arabicPeriod" startAt="4"/>
            </a:pPr>
            <a:r>
              <a:rPr lang="en-US" sz="800" dirty="0">
                <a:solidFill>
                  <a:srgbClr val="403C4E"/>
                </a:solidFill>
                <a:latin typeface="Open Sans" pitchFamily="34" charset="0"/>
                <a:ea typeface="Open Sans" pitchFamily="34" charset="-122"/>
                <a:cs typeface="Open Sans" pitchFamily="34" charset="-120"/>
              </a:rPr>
              <a:t>Neither pure aestheticism nor conventional ethics can fully resolve the human existential predicament.</a:t>
            </a:r>
            <a:endParaRPr lang="en-US" sz="800" dirty="0"/>
          </a:p>
        </p:txBody>
      </p:sp>
      <p:sp>
        <p:nvSpPr>
          <p:cNvPr id="19" name="Text 16"/>
          <p:cNvSpPr/>
          <p:nvPr/>
        </p:nvSpPr>
        <p:spPr>
          <a:xfrm>
            <a:off x="8847415" y="7852410"/>
            <a:ext cx="5313521" cy="515422"/>
          </a:xfrm>
          <a:prstGeom prst="rect">
            <a:avLst/>
          </a:prstGeom>
          <a:noFill/>
          <a:ln/>
        </p:spPr>
        <p:txBody>
          <a:bodyPr wrap="square" lIns="0" tIns="0" rIns="0" bIns="0" rtlCol="0" anchor="t"/>
          <a:lstStyle/>
          <a:p>
            <a:pPr algn="l" indent="0" marL="0">
              <a:lnSpc>
                <a:spcPts val="1350"/>
              </a:lnSpc>
              <a:buNone/>
            </a:pPr>
            <a:r>
              <a:rPr lang="en-US" sz="800" dirty="0">
                <a:solidFill>
                  <a:srgbClr val="403C4E"/>
                </a:solidFill>
                <a:latin typeface="Open Sans" pitchFamily="34" charset="0"/>
                <a:ea typeface="Open Sans" pitchFamily="34" charset="-122"/>
                <a:cs typeface="Open Sans" pitchFamily="34" charset="-120"/>
              </a:rPr>
              <a:t>As we navigate our own choices between competing modes of existence in the 21st century, Kierkegaard's penetrating analysis of the aesthetic and ethical life stages continues to illuminate the fundamental human struggle to forge meaning and identity in a world of possibility.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2025-07-30T12:56:14Z</dcterms:created>
  <dcterms:modified xsi:type="dcterms:W3CDTF">2025-07-30T12:56:14Z</dcterms:modified>
</cp:coreProperties>
</file>