
<file path=[Content_Types].xml><?xml version="1.0" encoding="utf-8"?>
<Types xmlns="http://schemas.openxmlformats.org/package/2006/content-types">
  <Default Extension="jpeg" ContentType="image/jpeg"/>
  <Default Extension="jpg" ContentType="image/jpg"/>
  <Default Extension="png" ContentType="image/png"/>
  <Default Extension="pptx" ContentType="image/unknow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0.jpg" ContentType="image/jpeg"/>
  <Override PartName="/ppt/media/image12.jpg" ContentType="image/jpeg"/>
  <Override PartName="/ppt/media/image15.jpg" ContentType="image/jpeg"/>
  <Override PartName="/ppt/media/image17.jpg" ContentType="image/jpeg"/>
  <Override PartName="/ppt/media/image19.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75" r:id="rId10"/>
    <p:sldId id="264" r:id="rId11"/>
    <p:sldId id="265" r:id="rId12"/>
    <p:sldId id="266" r:id="rId13"/>
    <p:sldId id="267" r:id="rId14"/>
    <p:sldId id="268" r:id="rId15"/>
    <p:sldId id="269" r:id="rId16"/>
    <p:sldId id="270" r:id="rId17"/>
    <p:sldId id="271" r:id="rId18"/>
    <p:sldId id="274" r:id="rId19"/>
    <p:sldId id="272" r:id="rId20"/>
    <p:sldId id="273" r:id="rId2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530112-369D-4121-BC04-ACE9BD91F0FE}" v="70" dt="2025-03-17T11:20:15.56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548"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Hormell" userId="b33ca989-0166-4c5a-beb4-d9b0c4f0cc02" providerId="ADAL" clId="{7D530112-369D-4121-BC04-ACE9BD91F0FE}"/>
    <pc:docChg chg="undo custSel addSld modSld sldOrd">
      <pc:chgData name="Jennifer Hormell" userId="b33ca989-0166-4c5a-beb4-d9b0c4f0cc02" providerId="ADAL" clId="{7D530112-369D-4121-BC04-ACE9BD91F0FE}" dt="2025-03-17T11:20:15.561" v="1047" actId="14826"/>
      <pc:docMkLst>
        <pc:docMk/>
      </pc:docMkLst>
      <pc:sldChg chg="addSp delSp modSp mod">
        <pc:chgData name="Jennifer Hormell" userId="b33ca989-0166-4c5a-beb4-d9b0c4f0cc02" providerId="ADAL" clId="{7D530112-369D-4121-BC04-ACE9BD91F0FE}" dt="2025-03-17T11:20:15.561" v="1047" actId="14826"/>
        <pc:sldMkLst>
          <pc:docMk/>
          <pc:sldMk cId="0" sldId="256"/>
        </pc:sldMkLst>
        <pc:spChg chg="mod">
          <ac:chgData name="Jennifer Hormell" userId="b33ca989-0166-4c5a-beb4-d9b0c4f0cc02" providerId="ADAL" clId="{7D530112-369D-4121-BC04-ACE9BD91F0FE}" dt="2025-03-13T13:16:05.583" v="599" actId="14100"/>
          <ac:spMkLst>
            <pc:docMk/>
            <pc:sldMk cId="0" sldId="256"/>
            <ac:spMk id="3" creationId="{00000000-0000-0000-0000-000000000000}"/>
          </ac:spMkLst>
        </pc:spChg>
        <pc:picChg chg="mod">
          <ac:chgData name="Jennifer Hormell" userId="b33ca989-0166-4c5a-beb4-d9b0c4f0cc02" providerId="ADAL" clId="{7D530112-369D-4121-BC04-ACE9BD91F0FE}" dt="2025-03-13T13:35:56.633" v="920" actId="1036"/>
          <ac:picMkLst>
            <pc:docMk/>
            <pc:sldMk cId="0" sldId="256"/>
            <ac:picMk id="4" creationId="{00000000-0000-0000-0000-000000000000}"/>
          </ac:picMkLst>
        </pc:picChg>
        <pc:picChg chg="mod">
          <ac:chgData name="Jennifer Hormell" userId="b33ca989-0166-4c5a-beb4-d9b0c4f0cc02" providerId="ADAL" clId="{7D530112-369D-4121-BC04-ACE9BD91F0FE}" dt="2025-03-17T11:20:15.561" v="1047" actId="14826"/>
          <ac:picMkLst>
            <pc:docMk/>
            <pc:sldMk cId="0" sldId="256"/>
            <ac:picMk id="5" creationId="{00000000-0000-0000-0000-000000000000}"/>
          </ac:picMkLst>
        </pc:picChg>
      </pc:sldChg>
      <pc:sldChg chg="addSp modSp mod">
        <pc:chgData name="Jennifer Hormell" userId="b33ca989-0166-4c5a-beb4-d9b0c4f0cc02" providerId="ADAL" clId="{7D530112-369D-4121-BC04-ACE9BD91F0FE}" dt="2025-03-13T13:36:37.783" v="929" actId="14100"/>
        <pc:sldMkLst>
          <pc:docMk/>
          <pc:sldMk cId="0" sldId="257"/>
        </pc:sldMkLst>
        <pc:spChg chg="mod">
          <ac:chgData name="Jennifer Hormell" userId="b33ca989-0166-4c5a-beb4-d9b0c4f0cc02" providerId="ADAL" clId="{7D530112-369D-4121-BC04-ACE9BD91F0FE}" dt="2025-03-13T11:51:49.124" v="43" actId="14100"/>
          <ac:spMkLst>
            <pc:docMk/>
            <pc:sldMk cId="0" sldId="257"/>
            <ac:spMk id="6" creationId="{00000000-0000-0000-0000-000000000000}"/>
          </ac:spMkLst>
        </pc:spChg>
        <pc:grpChg chg="mod">
          <ac:chgData name="Jennifer Hormell" userId="b33ca989-0166-4c5a-beb4-d9b0c4f0cc02" providerId="ADAL" clId="{7D530112-369D-4121-BC04-ACE9BD91F0FE}" dt="2025-03-13T13:36:37.783" v="929" actId="14100"/>
          <ac:grpSpMkLst>
            <pc:docMk/>
            <pc:sldMk cId="0" sldId="257"/>
            <ac:grpSpMk id="2" creationId="{00000000-0000-0000-0000-000000000000}"/>
          </ac:grpSpMkLst>
        </pc:grpChg>
        <pc:picChg chg="mod">
          <ac:chgData name="Jennifer Hormell" userId="b33ca989-0166-4c5a-beb4-d9b0c4f0cc02" providerId="ADAL" clId="{7D530112-369D-4121-BC04-ACE9BD91F0FE}" dt="2025-03-13T13:36:37.783" v="929" actId="14100"/>
          <ac:picMkLst>
            <pc:docMk/>
            <pc:sldMk cId="0" sldId="257"/>
            <ac:picMk id="3" creationId="{00000000-0000-0000-0000-000000000000}"/>
          </ac:picMkLst>
        </pc:picChg>
        <pc:picChg chg="mod">
          <ac:chgData name="Jennifer Hormell" userId="b33ca989-0166-4c5a-beb4-d9b0c4f0cc02" providerId="ADAL" clId="{7D530112-369D-4121-BC04-ACE9BD91F0FE}" dt="2025-03-13T13:36:37.783" v="929" actId="14100"/>
          <ac:picMkLst>
            <pc:docMk/>
            <pc:sldMk cId="0" sldId="257"/>
            <ac:picMk id="4" creationId="{00000000-0000-0000-0000-000000000000}"/>
          </ac:picMkLst>
        </pc:picChg>
      </pc:sldChg>
      <pc:sldChg chg="modSp mod">
        <pc:chgData name="Jennifer Hormell" userId="b33ca989-0166-4c5a-beb4-d9b0c4f0cc02" providerId="ADAL" clId="{7D530112-369D-4121-BC04-ACE9BD91F0FE}" dt="2025-03-13T12:03:45.464" v="156" actId="20577"/>
        <pc:sldMkLst>
          <pc:docMk/>
          <pc:sldMk cId="0" sldId="258"/>
        </pc:sldMkLst>
        <pc:spChg chg="mod">
          <ac:chgData name="Jennifer Hormell" userId="b33ca989-0166-4c5a-beb4-d9b0c4f0cc02" providerId="ADAL" clId="{7D530112-369D-4121-BC04-ACE9BD91F0FE}" dt="2025-03-13T11:57:21.979" v="69" actId="1035"/>
          <ac:spMkLst>
            <pc:docMk/>
            <pc:sldMk cId="0" sldId="258"/>
            <ac:spMk id="6" creationId="{00000000-0000-0000-0000-000000000000}"/>
          </ac:spMkLst>
        </pc:spChg>
        <pc:spChg chg="mod">
          <ac:chgData name="Jennifer Hormell" userId="b33ca989-0166-4c5a-beb4-d9b0c4f0cc02" providerId="ADAL" clId="{7D530112-369D-4121-BC04-ACE9BD91F0FE}" dt="2025-03-13T11:57:21.979" v="69" actId="1035"/>
          <ac:spMkLst>
            <pc:docMk/>
            <pc:sldMk cId="0" sldId="258"/>
            <ac:spMk id="7" creationId="{00000000-0000-0000-0000-000000000000}"/>
          </ac:spMkLst>
        </pc:spChg>
        <pc:spChg chg="mod">
          <ac:chgData name="Jennifer Hormell" userId="b33ca989-0166-4c5a-beb4-d9b0c4f0cc02" providerId="ADAL" clId="{7D530112-369D-4121-BC04-ACE9BD91F0FE}" dt="2025-03-13T11:57:21.979" v="69" actId="1035"/>
          <ac:spMkLst>
            <pc:docMk/>
            <pc:sldMk cId="0" sldId="258"/>
            <ac:spMk id="8" creationId="{00000000-0000-0000-0000-000000000000}"/>
          </ac:spMkLst>
        </pc:spChg>
        <pc:spChg chg="mod">
          <ac:chgData name="Jennifer Hormell" userId="b33ca989-0166-4c5a-beb4-d9b0c4f0cc02" providerId="ADAL" clId="{7D530112-369D-4121-BC04-ACE9BD91F0FE}" dt="2025-03-13T12:03:45.464" v="156" actId="20577"/>
          <ac:spMkLst>
            <pc:docMk/>
            <pc:sldMk cId="0" sldId="258"/>
            <ac:spMk id="9" creationId="{00000000-0000-0000-0000-000000000000}"/>
          </ac:spMkLst>
        </pc:spChg>
        <pc:spChg chg="mod">
          <ac:chgData name="Jennifer Hormell" userId="b33ca989-0166-4c5a-beb4-d9b0c4f0cc02" providerId="ADAL" clId="{7D530112-369D-4121-BC04-ACE9BD91F0FE}" dt="2025-03-13T11:57:33.292" v="72" actId="1035"/>
          <ac:spMkLst>
            <pc:docMk/>
            <pc:sldMk cId="0" sldId="258"/>
            <ac:spMk id="10" creationId="{00000000-0000-0000-0000-000000000000}"/>
          </ac:spMkLst>
        </pc:spChg>
        <pc:spChg chg="mod">
          <ac:chgData name="Jennifer Hormell" userId="b33ca989-0166-4c5a-beb4-d9b0c4f0cc02" providerId="ADAL" clId="{7D530112-369D-4121-BC04-ACE9BD91F0FE}" dt="2025-03-13T12:02:43.597" v="148" actId="6549"/>
          <ac:spMkLst>
            <pc:docMk/>
            <pc:sldMk cId="0" sldId="258"/>
            <ac:spMk id="11" creationId="{00000000-0000-0000-0000-000000000000}"/>
          </ac:spMkLst>
        </pc:spChg>
      </pc:sldChg>
      <pc:sldChg chg="addSp delSp modSp mod">
        <pc:chgData name="Jennifer Hormell" userId="b33ca989-0166-4c5a-beb4-d9b0c4f0cc02" providerId="ADAL" clId="{7D530112-369D-4121-BC04-ACE9BD91F0FE}" dt="2025-03-13T13:28:57.411" v="883" actId="20577"/>
        <pc:sldMkLst>
          <pc:docMk/>
          <pc:sldMk cId="0" sldId="259"/>
        </pc:sldMkLst>
        <pc:spChg chg="mod">
          <ac:chgData name="Jennifer Hormell" userId="b33ca989-0166-4c5a-beb4-d9b0c4f0cc02" providerId="ADAL" clId="{7D530112-369D-4121-BC04-ACE9BD91F0FE}" dt="2025-03-13T12:16:05.420" v="286"/>
          <ac:spMkLst>
            <pc:docMk/>
            <pc:sldMk cId="0" sldId="259"/>
            <ac:spMk id="5" creationId="{00000000-0000-0000-0000-000000000000}"/>
          </ac:spMkLst>
        </pc:spChg>
        <pc:spChg chg="mod">
          <ac:chgData name="Jennifer Hormell" userId="b33ca989-0166-4c5a-beb4-d9b0c4f0cc02" providerId="ADAL" clId="{7D530112-369D-4121-BC04-ACE9BD91F0FE}" dt="2025-03-13T13:28:57.411" v="883" actId="20577"/>
          <ac:spMkLst>
            <pc:docMk/>
            <pc:sldMk cId="0" sldId="259"/>
            <ac:spMk id="6" creationId="{00000000-0000-0000-0000-000000000000}"/>
          </ac:spMkLst>
        </pc:spChg>
      </pc:sldChg>
      <pc:sldChg chg="addSp modSp mod">
        <pc:chgData name="Jennifer Hormell" userId="b33ca989-0166-4c5a-beb4-d9b0c4f0cc02" providerId="ADAL" clId="{7D530112-369D-4121-BC04-ACE9BD91F0FE}" dt="2025-03-17T11:18:53.443" v="1046" actId="14100"/>
        <pc:sldMkLst>
          <pc:docMk/>
          <pc:sldMk cId="0" sldId="260"/>
        </pc:sldMkLst>
        <pc:spChg chg="mod">
          <ac:chgData name="Jennifer Hormell" userId="b33ca989-0166-4c5a-beb4-d9b0c4f0cc02" providerId="ADAL" clId="{7D530112-369D-4121-BC04-ACE9BD91F0FE}" dt="2025-03-13T13:27:31.968" v="875" actId="2711"/>
          <ac:spMkLst>
            <pc:docMk/>
            <pc:sldMk cId="0" sldId="260"/>
            <ac:spMk id="5" creationId="{00000000-0000-0000-0000-000000000000}"/>
          </ac:spMkLst>
        </pc:spChg>
        <pc:spChg chg="mod">
          <ac:chgData name="Jennifer Hormell" userId="b33ca989-0166-4c5a-beb4-d9b0c4f0cc02" providerId="ADAL" clId="{7D530112-369D-4121-BC04-ACE9BD91F0FE}" dt="2025-03-13T13:28:21.315" v="879" actId="2711"/>
          <ac:spMkLst>
            <pc:docMk/>
            <pc:sldMk cId="0" sldId="260"/>
            <ac:spMk id="6" creationId="{00000000-0000-0000-0000-000000000000}"/>
          </ac:spMkLst>
        </pc:spChg>
        <pc:grpChg chg="mod">
          <ac:chgData name="Jennifer Hormell" userId="b33ca989-0166-4c5a-beb4-d9b0c4f0cc02" providerId="ADAL" clId="{7D530112-369D-4121-BC04-ACE9BD91F0FE}" dt="2025-03-17T11:18:37.112" v="1044" actId="1076"/>
          <ac:grpSpMkLst>
            <pc:docMk/>
            <pc:sldMk cId="0" sldId="260"/>
            <ac:grpSpMk id="2" creationId="{00000000-0000-0000-0000-000000000000}"/>
          </ac:grpSpMkLst>
        </pc:grpChg>
        <pc:picChg chg="mod">
          <ac:chgData name="Jennifer Hormell" userId="b33ca989-0166-4c5a-beb4-d9b0c4f0cc02" providerId="ADAL" clId="{7D530112-369D-4121-BC04-ACE9BD91F0FE}" dt="2025-03-13T13:37:15.257" v="930" actId="14100"/>
          <ac:picMkLst>
            <pc:docMk/>
            <pc:sldMk cId="0" sldId="260"/>
            <ac:picMk id="3" creationId="{00000000-0000-0000-0000-000000000000}"/>
          </ac:picMkLst>
        </pc:picChg>
        <pc:picChg chg="add mod">
          <ac:chgData name="Jennifer Hormell" userId="b33ca989-0166-4c5a-beb4-d9b0c4f0cc02" providerId="ADAL" clId="{7D530112-369D-4121-BC04-ACE9BD91F0FE}" dt="2025-03-17T11:18:53.443" v="1046" actId="14100"/>
          <ac:picMkLst>
            <pc:docMk/>
            <pc:sldMk cId="0" sldId="260"/>
            <ac:picMk id="8" creationId="{6DAE882A-3D28-D329-2AC6-AF17F2E80434}"/>
          </ac:picMkLst>
        </pc:picChg>
      </pc:sldChg>
      <pc:sldChg chg="addSp modSp mod">
        <pc:chgData name="Jennifer Hormell" userId="b33ca989-0166-4c5a-beb4-d9b0c4f0cc02" providerId="ADAL" clId="{7D530112-369D-4121-BC04-ACE9BD91F0FE}" dt="2025-03-13T13:35:03.244" v="910" actId="14100"/>
        <pc:sldMkLst>
          <pc:docMk/>
          <pc:sldMk cId="0" sldId="261"/>
        </pc:sldMkLst>
        <pc:spChg chg="mod">
          <ac:chgData name="Jennifer Hormell" userId="b33ca989-0166-4c5a-beb4-d9b0c4f0cc02" providerId="ADAL" clId="{7D530112-369D-4121-BC04-ACE9BD91F0FE}" dt="2025-03-13T13:31:00.855" v="901" actId="113"/>
          <ac:spMkLst>
            <pc:docMk/>
            <pc:sldMk cId="0" sldId="261"/>
            <ac:spMk id="6" creationId="{00000000-0000-0000-0000-000000000000}"/>
          </ac:spMkLst>
        </pc:spChg>
        <pc:grpChg chg="mod">
          <ac:chgData name="Jennifer Hormell" userId="b33ca989-0166-4c5a-beb4-d9b0c4f0cc02" providerId="ADAL" clId="{7D530112-369D-4121-BC04-ACE9BD91F0FE}" dt="2025-03-13T13:35:03.244" v="910" actId="14100"/>
          <ac:grpSpMkLst>
            <pc:docMk/>
            <pc:sldMk cId="0" sldId="261"/>
            <ac:grpSpMk id="2" creationId="{00000000-0000-0000-0000-000000000000}"/>
          </ac:grpSpMkLst>
        </pc:grpChg>
        <pc:picChg chg="mod">
          <ac:chgData name="Jennifer Hormell" userId="b33ca989-0166-4c5a-beb4-d9b0c4f0cc02" providerId="ADAL" clId="{7D530112-369D-4121-BC04-ACE9BD91F0FE}" dt="2025-03-13T13:35:03.244" v="910" actId="14100"/>
          <ac:picMkLst>
            <pc:docMk/>
            <pc:sldMk cId="0" sldId="261"/>
            <ac:picMk id="3" creationId="{00000000-0000-0000-0000-000000000000}"/>
          </ac:picMkLst>
        </pc:picChg>
        <pc:picChg chg="mod">
          <ac:chgData name="Jennifer Hormell" userId="b33ca989-0166-4c5a-beb4-d9b0c4f0cc02" providerId="ADAL" clId="{7D530112-369D-4121-BC04-ACE9BD91F0FE}" dt="2025-03-13T13:35:03.244" v="910" actId="14100"/>
          <ac:picMkLst>
            <pc:docMk/>
            <pc:sldMk cId="0" sldId="261"/>
            <ac:picMk id="4" creationId="{00000000-0000-0000-0000-000000000000}"/>
          </ac:picMkLst>
        </pc:picChg>
      </pc:sldChg>
      <pc:sldChg chg="addSp delSp modSp mod">
        <pc:chgData name="Jennifer Hormell" userId="b33ca989-0166-4c5a-beb4-d9b0c4f0cc02" providerId="ADAL" clId="{7D530112-369D-4121-BC04-ACE9BD91F0FE}" dt="2025-03-13T13:32:08.991" v="906" actId="20577"/>
        <pc:sldMkLst>
          <pc:docMk/>
          <pc:sldMk cId="0" sldId="262"/>
        </pc:sldMkLst>
        <pc:spChg chg="mod">
          <ac:chgData name="Jennifer Hormell" userId="b33ca989-0166-4c5a-beb4-d9b0c4f0cc02" providerId="ADAL" clId="{7D530112-369D-4121-BC04-ACE9BD91F0FE}" dt="2025-03-13T12:36:30.338" v="421" actId="122"/>
          <ac:spMkLst>
            <pc:docMk/>
            <pc:sldMk cId="0" sldId="262"/>
            <ac:spMk id="5" creationId="{00000000-0000-0000-0000-000000000000}"/>
          </ac:spMkLst>
        </pc:spChg>
        <pc:spChg chg="mod">
          <ac:chgData name="Jennifer Hormell" userId="b33ca989-0166-4c5a-beb4-d9b0c4f0cc02" providerId="ADAL" clId="{7D530112-369D-4121-BC04-ACE9BD91F0FE}" dt="2025-03-13T13:32:08.991" v="906" actId="20577"/>
          <ac:spMkLst>
            <pc:docMk/>
            <pc:sldMk cId="0" sldId="262"/>
            <ac:spMk id="6" creationId="{00000000-0000-0000-0000-000000000000}"/>
          </ac:spMkLst>
        </pc:spChg>
        <pc:picChg chg="add mod ord modCrop">
          <ac:chgData name="Jennifer Hormell" userId="b33ca989-0166-4c5a-beb4-d9b0c4f0cc02" providerId="ADAL" clId="{7D530112-369D-4121-BC04-ACE9BD91F0FE}" dt="2025-03-13T12:36:49.637" v="422" actId="732"/>
          <ac:picMkLst>
            <pc:docMk/>
            <pc:sldMk cId="0" sldId="262"/>
            <ac:picMk id="10" creationId="{24FFDE99-933A-F11C-AF92-4263BA9F243B}"/>
          </ac:picMkLst>
        </pc:picChg>
        <pc:picChg chg="add mod">
          <ac:chgData name="Jennifer Hormell" userId="b33ca989-0166-4c5a-beb4-d9b0c4f0cc02" providerId="ADAL" clId="{7D530112-369D-4121-BC04-ACE9BD91F0FE}" dt="2025-03-13T12:32:07.279" v="405" actId="1076"/>
          <ac:picMkLst>
            <pc:docMk/>
            <pc:sldMk cId="0" sldId="262"/>
            <ac:picMk id="12" creationId="{421D8212-160F-124D-DE52-04753389E681}"/>
          </ac:picMkLst>
        </pc:picChg>
      </pc:sldChg>
      <pc:sldChg chg="modSp mod">
        <pc:chgData name="Jennifer Hormell" userId="b33ca989-0166-4c5a-beb4-d9b0c4f0cc02" providerId="ADAL" clId="{7D530112-369D-4121-BC04-ACE9BD91F0FE}" dt="2025-03-13T13:32:26.872" v="907" actId="2711"/>
        <pc:sldMkLst>
          <pc:docMk/>
          <pc:sldMk cId="0" sldId="263"/>
        </pc:sldMkLst>
        <pc:spChg chg="mod">
          <ac:chgData name="Jennifer Hormell" userId="b33ca989-0166-4c5a-beb4-d9b0c4f0cc02" providerId="ADAL" clId="{7D530112-369D-4121-BC04-ACE9BD91F0FE}" dt="2025-03-13T13:32:26.872" v="907" actId="2711"/>
          <ac:spMkLst>
            <pc:docMk/>
            <pc:sldMk cId="0" sldId="263"/>
            <ac:spMk id="6" creationId="{00000000-0000-0000-0000-000000000000}"/>
          </ac:spMkLst>
        </pc:spChg>
      </pc:sldChg>
      <pc:sldChg chg="addSp delSp modSp mod">
        <pc:chgData name="Jennifer Hormell" userId="b33ca989-0166-4c5a-beb4-d9b0c4f0cc02" providerId="ADAL" clId="{7D530112-369D-4121-BC04-ACE9BD91F0FE}" dt="2025-03-13T13:12:43.500" v="592" actId="1076"/>
        <pc:sldMkLst>
          <pc:docMk/>
          <pc:sldMk cId="0" sldId="271"/>
        </pc:sldMkLst>
        <pc:spChg chg="add del topLvl">
          <ac:chgData name="Jennifer Hormell" userId="b33ca989-0166-4c5a-beb4-d9b0c4f0cc02" providerId="ADAL" clId="{7D530112-369D-4121-BC04-ACE9BD91F0FE}" dt="2025-03-13T12:56:24.725" v="463" actId="478"/>
          <ac:spMkLst>
            <pc:docMk/>
            <pc:sldMk cId="0" sldId="271"/>
            <ac:spMk id="3" creationId="{00000000-0000-0000-0000-000000000000}"/>
          </ac:spMkLst>
        </pc:spChg>
        <pc:spChg chg="topLvl">
          <ac:chgData name="Jennifer Hormell" userId="b33ca989-0166-4c5a-beb4-d9b0c4f0cc02" providerId="ADAL" clId="{7D530112-369D-4121-BC04-ACE9BD91F0FE}" dt="2025-03-13T12:54:50.590" v="462" actId="478"/>
          <ac:spMkLst>
            <pc:docMk/>
            <pc:sldMk cId="0" sldId="271"/>
            <ac:spMk id="4" creationId="{00000000-0000-0000-0000-000000000000}"/>
          </ac:spMkLst>
        </pc:spChg>
        <pc:spChg chg="mod">
          <ac:chgData name="Jennifer Hormell" userId="b33ca989-0166-4c5a-beb4-d9b0c4f0cc02" providerId="ADAL" clId="{7D530112-369D-4121-BC04-ACE9BD91F0FE}" dt="2025-03-13T13:03:52.009" v="520" actId="1038"/>
          <ac:spMkLst>
            <pc:docMk/>
            <pc:sldMk cId="0" sldId="271"/>
            <ac:spMk id="5" creationId="{00000000-0000-0000-0000-000000000000}"/>
          </ac:spMkLst>
        </pc:spChg>
        <pc:spChg chg="add del mod">
          <ac:chgData name="Jennifer Hormell" userId="b33ca989-0166-4c5a-beb4-d9b0c4f0cc02" providerId="ADAL" clId="{7D530112-369D-4121-BC04-ACE9BD91F0FE}" dt="2025-03-13T13:04:06.164" v="522" actId="1038"/>
          <ac:spMkLst>
            <pc:docMk/>
            <pc:sldMk cId="0" sldId="271"/>
            <ac:spMk id="9" creationId="{1F1AAEED-9116-0705-C0CB-7F355DC2312E}"/>
          </ac:spMkLst>
        </pc:spChg>
        <pc:grpChg chg="add del">
          <ac:chgData name="Jennifer Hormell" userId="b33ca989-0166-4c5a-beb4-d9b0c4f0cc02" providerId="ADAL" clId="{7D530112-369D-4121-BC04-ACE9BD91F0FE}" dt="2025-03-13T12:57:23.411" v="475" actId="478"/>
          <ac:grpSpMkLst>
            <pc:docMk/>
            <pc:sldMk cId="0" sldId="271"/>
            <ac:grpSpMk id="2" creationId="{00000000-0000-0000-0000-000000000000}"/>
          </ac:grpSpMkLst>
        </pc:grpChg>
        <pc:picChg chg="add mod">
          <ac:chgData name="Jennifer Hormell" userId="b33ca989-0166-4c5a-beb4-d9b0c4f0cc02" providerId="ADAL" clId="{7D530112-369D-4121-BC04-ACE9BD91F0FE}" dt="2025-03-13T13:12:43.500" v="592" actId="1076"/>
          <ac:picMkLst>
            <pc:docMk/>
            <pc:sldMk cId="0" sldId="271"/>
            <ac:picMk id="14" creationId="{5348B02A-8BC8-E14D-C7CF-D28DC4917C33}"/>
          </ac:picMkLst>
        </pc:picChg>
      </pc:sldChg>
      <pc:sldChg chg="addSp delSp modSp add mod">
        <pc:chgData name="Jennifer Hormell" userId="b33ca989-0166-4c5a-beb4-d9b0c4f0cc02" providerId="ADAL" clId="{7D530112-369D-4121-BC04-ACE9BD91F0FE}" dt="2025-03-13T13:12:17.528" v="589" actId="1076"/>
        <pc:sldMkLst>
          <pc:docMk/>
          <pc:sldMk cId="2593458846" sldId="274"/>
        </pc:sldMkLst>
        <pc:spChg chg="add mod">
          <ac:chgData name="Jennifer Hormell" userId="b33ca989-0166-4c5a-beb4-d9b0c4f0cc02" providerId="ADAL" clId="{7D530112-369D-4121-BC04-ACE9BD91F0FE}" dt="2025-03-13T13:10:17.328" v="581" actId="6549"/>
          <ac:spMkLst>
            <pc:docMk/>
            <pc:sldMk cId="2593458846" sldId="274"/>
            <ac:spMk id="6" creationId="{C9F85A4A-95C7-6F1A-6B9F-4D06E0EB27A8}"/>
          </ac:spMkLst>
        </pc:spChg>
        <pc:picChg chg="add mod">
          <ac:chgData name="Jennifer Hormell" userId="b33ca989-0166-4c5a-beb4-d9b0c4f0cc02" providerId="ADAL" clId="{7D530112-369D-4121-BC04-ACE9BD91F0FE}" dt="2025-03-13T13:12:17.528" v="589" actId="1076"/>
          <ac:picMkLst>
            <pc:docMk/>
            <pc:sldMk cId="2593458846" sldId="274"/>
            <ac:picMk id="7" creationId="{B348ABFE-A899-373D-143C-705F52117BC3}"/>
          </ac:picMkLst>
        </pc:picChg>
      </pc:sldChg>
      <pc:sldChg chg="modSp add mod ord">
        <pc:chgData name="Jennifer Hormell" userId="b33ca989-0166-4c5a-beb4-d9b0c4f0cc02" providerId="ADAL" clId="{7D530112-369D-4121-BC04-ACE9BD91F0FE}" dt="2025-03-13T13:44:18.070" v="1043" actId="14100"/>
        <pc:sldMkLst>
          <pc:docMk/>
          <pc:sldMk cId="2073426481" sldId="275"/>
        </pc:sldMkLst>
        <pc:spChg chg="mod">
          <ac:chgData name="Jennifer Hormell" userId="b33ca989-0166-4c5a-beb4-d9b0c4f0cc02" providerId="ADAL" clId="{7D530112-369D-4121-BC04-ACE9BD91F0FE}" dt="2025-03-13T13:40:32.783" v="996" actId="6549"/>
          <ac:spMkLst>
            <pc:docMk/>
            <pc:sldMk cId="2073426481" sldId="275"/>
            <ac:spMk id="9" creationId="{311E59E6-6FD7-F095-6A77-74FB94D54F11}"/>
          </ac:spMkLst>
        </pc:spChg>
        <pc:spChg chg="mod">
          <ac:chgData name="Jennifer Hormell" userId="b33ca989-0166-4c5a-beb4-d9b0c4f0cc02" providerId="ADAL" clId="{7D530112-369D-4121-BC04-ACE9BD91F0FE}" dt="2025-03-13T13:41:12.356" v="1032" actId="6549"/>
          <ac:spMkLst>
            <pc:docMk/>
            <pc:sldMk cId="2073426481" sldId="275"/>
            <ac:spMk id="11" creationId="{E1952186-C377-FCBA-0CAF-EED432C63B9C}"/>
          </ac:spMkLst>
        </pc:spChg>
        <pc:picChg chg="mod">
          <ac:chgData name="Jennifer Hormell" userId="b33ca989-0166-4c5a-beb4-d9b0c4f0cc02" providerId="ADAL" clId="{7D530112-369D-4121-BC04-ACE9BD91F0FE}" dt="2025-03-13T13:43:17.038" v="1038" actId="14100"/>
          <ac:picMkLst>
            <pc:docMk/>
            <pc:sldMk cId="2073426481" sldId="275"/>
            <ac:picMk id="2" creationId="{E21F3DC9-15EF-823B-5C17-8423414E2E59}"/>
          </ac:picMkLst>
        </pc:picChg>
        <pc:picChg chg="mod">
          <ac:chgData name="Jennifer Hormell" userId="b33ca989-0166-4c5a-beb4-d9b0c4f0cc02" providerId="ADAL" clId="{7D530112-369D-4121-BC04-ACE9BD91F0FE}" dt="2025-03-13T13:43:26.238" v="1040" actId="14100"/>
          <ac:picMkLst>
            <pc:docMk/>
            <pc:sldMk cId="2073426481" sldId="275"/>
            <ac:picMk id="4" creationId="{1AD194A3-3A7C-7C8F-8C5D-870E6C8E16EB}"/>
          </ac:picMkLst>
        </pc:picChg>
        <pc:picChg chg="mod">
          <ac:chgData name="Jennifer Hormell" userId="b33ca989-0166-4c5a-beb4-d9b0c4f0cc02" providerId="ADAL" clId="{7D530112-369D-4121-BC04-ACE9BD91F0FE}" dt="2025-03-13T13:44:18.070" v="1043" actId="14100"/>
          <ac:picMkLst>
            <pc:docMk/>
            <pc:sldMk cId="2073426481" sldId="275"/>
            <ac:picMk id="12" creationId="{EA8B3005-2D7F-B42B-EDC2-85E14A20D4F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C125F94A-F119-4BA4-9DFC-14E0473900BF}" type="datetimeFigureOut">
              <a:rPr lang="en-GB" smtClean="0"/>
              <a:t>17/03/2025</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6409B00-77A8-43E5-A340-819711F7C0B3}" type="slidenum">
              <a:rPr lang="en-GB" smtClean="0"/>
              <a:t>‹#›</a:t>
            </a:fld>
            <a:endParaRPr lang="en-GB"/>
          </a:p>
        </p:txBody>
      </p:sp>
    </p:spTree>
    <p:extLst>
      <p:ext uri="{BB962C8B-B14F-4D97-AF65-F5344CB8AC3E}">
        <p14:creationId xmlns:p14="http://schemas.microsoft.com/office/powerpoint/2010/main" val="4156254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409B00-77A8-43E5-A340-819711F7C0B3}" type="slidenum">
              <a:rPr lang="en-GB" smtClean="0"/>
              <a:t>2</a:t>
            </a:fld>
            <a:endParaRPr lang="en-GB"/>
          </a:p>
        </p:txBody>
      </p:sp>
    </p:spTree>
    <p:extLst>
      <p:ext uri="{BB962C8B-B14F-4D97-AF65-F5344CB8AC3E}">
        <p14:creationId xmlns:p14="http://schemas.microsoft.com/office/powerpoint/2010/main" val="86647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409B00-77A8-43E5-A340-819711F7C0B3}" type="slidenum">
              <a:rPr lang="en-GB" smtClean="0"/>
              <a:t>3</a:t>
            </a:fld>
            <a:endParaRPr lang="en-GB"/>
          </a:p>
        </p:txBody>
      </p:sp>
    </p:spTree>
    <p:extLst>
      <p:ext uri="{BB962C8B-B14F-4D97-AF65-F5344CB8AC3E}">
        <p14:creationId xmlns:p14="http://schemas.microsoft.com/office/powerpoint/2010/main" val="3563184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50" b="0" i="1">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1850" b="0" i="1">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39" y="-282832"/>
            <a:ext cx="11753976" cy="1772285"/>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a:xfrm>
            <a:off x="5217667" y="2563215"/>
            <a:ext cx="5088255" cy="3579495"/>
          </a:xfrm>
          <a:prstGeom prst="rect">
            <a:avLst/>
          </a:prstGeom>
        </p:spPr>
        <p:txBody>
          <a:bodyPr wrap="square" lIns="0" tIns="0" rIns="0" bIns="0">
            <a:spAutoFit/>
          </a:bodyPr>
          <a:lstStyle>
            <a:lvl1pPr>
              <a:defRPr sz="1850" b="0" i="1">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3/17/2025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ptx"/></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5.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2.jpg"/><Relationship Id="rId1" Type="http://schemas.openxmlformats.org/officeDocument/2006/relationships/slideLayout" Target="../slideLayouts/slideLayout5.xml"/><Relationship Id="rId6" Type="http://schemas.openxmlformats.org/officeDocument/2006/relationships/image" Target="../media/image34.jpg"/><Relationship Id="rId5" Type="http://schemas.openxmlformats.org/officeDocument/2006/relationships/image" Target="../media/image18.jp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5.xml"/><Relationship Id="rId6" Type="http://schemas.openxmlformats.org/officeDocument/2006/relationships/hyperlink" Target="mailto:lee@groundsourcesolutions.co.uk" TargetMode="External"/><Relationship Id="rId5" Type="http://schemas.openxmlformats.org/officeDocument/2006/relationships/hyperlink" Target="mailto:info@groundsourcesolutions.co.uk" TargetMode="Externa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340096"/>
            <a:ext cx="12192012" cy="1517904"/>
          </a:xfrm>
          <a:prstGeom prst="rect">
            <a:avLst/>
          </a:prstGeom>
        </p:spPr>
      </p:pic>
      <p:sp>
        <p:nvSpPr>
          <p:cNvPr id="3" name="object 3"/>
          <p:cNvSpPr txBox="1"/>
          <p:nvPr/>
        </p:nvSpPr>
        <p:spPr>
          <a:xfrm>
            <a:off x="916938" y="5422681"/>
            <a:ext cx="9065262" cy="1144270"/>
          </a:xfrm>
          <a:prstGeom prst="rect">
            <a:avLst/>
          </a:prstGeom>
        </p:spPr>
        <p:txBody>
          <a:bodyPr vert="horz" wrap="square" lIns="0" tIns="12700" rIns="0" bIns="0" rtlCol="0">
            <a:spAutoFit/>
          </a:bodyPr>
          <a:lstStyle/>
          <a:p>
            <a:pPr marL="12700">
              <a:lnSpc>
                <a:spcPct val="100000"/>
              </a:lnSpc>
              <a:spcBef>
                <a:spcPts val="100"/>
              </a:spcBef>
            </a:pPr>
            <a:r>
              <a:rPr sz="3600" b="0" spc="-10" dirty="0">
                <a:solidFill>
                  <a:srgbClr val="FFFFFF"/>
                </a:solidFill>
                <a:latin typeface="Calibri Light"/>
                <a:cs typeface="Calibri Light"/>
              </a:rPr>
              <a:t>Turnkey</a:t>
            </a:r>
            <a:endParaRPr sz="3600" dirty="0">
              <a:latin typeface="Calibri Light"/>
              <a:cs typeface="Calibri Light"/>
            </a:endParaRPr>
          </a:p>
          <a:p>
            <a:pPr marL="12700">
              <a:lnSpc>
                <a:spcPct val="100000"/>
              </a:lnSpc>
              <a:spcBef>
                <a:spcPts val="165"/>
              </a:spcBef>
            </a:pPr>
            <a:r>
              <a:rPr sz="3600" b="0" spc="-45" dirty="0">
                <a:solidFill>
                  <a:srgbClr val="FFFFFF"/>
                </a:solidFill>
                <a:latin typeface="Calibri Light"/>
                <a:cs typeface="Calibri Light"/>
              </a:rPr>
              <a:t>Renewable</a:t>
            </a:r>
            <a:r>
              <a:rPr sz="3600" b="0" spc="-160" dirty="0">
                <a:solidFill>
                  <a:srgbClr val="FFFFFF"/>
                </a:solidFill>
                <a:latin typeface="Calibri Light"/>
                <a:cs typeface="Calibri Light"/>
              </a:rPr>
              <a:t> </a:t>
            </a:r>
            <a:r>
              <a:rPr sz="3600" b="0" spc="-25" dirty="0">
                <a:solidFill>
                  <a:srgbClr val="FFFFFF"/>
                </a:solidFill>
                <a:latin typeface="Calibri Light"/>
                <a:cs typeface="Calibri Light"/>
              </a:rPr>
              <a:t>Energy</a:t>
            </a:r>
            <a:r>
              <a:rPr sz="3600" b="0" spc="-150" dirty="0">
                <a:solidFill>
                  <a:srgbClr val="FFFFFF"/>
                </a:solidFill>
                <a:latin typeface="Calibri Light"/>
                <a:cs typeface="Calibri Light"/>
              </a:rPr>
              <a:t> </a:t>
            </a:r>
            <a:r>
              <a:rPr sz="3600" b="0" spc="-10" dirty="0">
                <a:solidFill>
                  <a:srgbClr val="FFFFFF"/>
                </a:solidFill>
                <a:latin typeface="Calibri Light"/>
                <a:cs typeface="Calibri Light"/>
              </a:rPr>
              <a:t>Partners</a:t>
            </a:r>
            <a:endParaRPr sz="3600" dirty="0">
              <a:latin typeface="Calibri Light"/>
              <a:cs typeface="Calibri Light"/>
            </a:endParaRPr>
          </a:p>
        </p:txBody>
      </p:sp>
      <p:pic>
        <p:nvPicPr>
          <p:cNvPr id="4" name="object 4"/>
          <p:cNvPicPr/>
          <p:nvPr/>
        </p:nvPicPr>
        <p:blipFill>
          <a:blip r:embed="rId3" cstate="print"/>
          <a:stretch>
            <a:fillRect/>
          </a:stretch>
        </p:blipFill>
        <p:spPr>
          <a:xfrm>
            <a:off x="578071" y="1312912"/>
            <a:ext cx="3643045" cy="2649488"/>
          </a:xfrm>
          <a:prstGeom prst="rect">
            <a:avLst/>
          </a:prstGeom>
        </p:spPr>
      </p:pic>
      <p:pic>
        <p:nvPicPr>
          <p:cNvPr id="5" name="object 5"/>
          <p:cNvPicPr/>
          <p:nvPr/>
        </p:nvPicPr>
        <p:blipFill>
          <a:blip r:embed="rId4">
            <a:extLst>
              <a:ext uri="{28A0092B-C50C-407E-A947-70E740481C1C}">
                <a14:useLocalDpi xmlns:a14="http://schemas.microsoft.com/office/drawing/2010/main" val="0"/>
              </a:ext>
            </a:extLst>
          </a:blip>
          <a:srcRect/>
          <a:stretch/>
        </p:blipFill>
        <p:spPr>
          <a:xfrm>
            <a:off x="6680073" y="0"/>
            <a:ext cx="5346191" cy="53461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89460" cy="6858000"/>
            <a:chOff x="0" y="0"/>
            <a:chExt cx="12189460" cy="6858000"/>
          </a:xfrm>
        </p:grpSpPr>
        <p:pic>
          <p:nvPicPr>
            <p:cNvPr id="3" name="object 3"/>
            <p:cNvPicPr/>
            <p:nvPr/>
          </p:nvPicPr>
          <p:blipFill>
            <a:blip r:embed="rId3" cstate="print"/>
            <a:stretch>
              <a:fillRect/>
            </a:stretch>
          </p:blipFill>
          <p:spPr>
            <a:xfrm>
              <a:off x="2508504" y="0"/>
              <a:ext cx="9680447" cy="6858000"/>
            </a:xfrm>
            <a:prstGeom prst="rect">
              <a:avLst/>
            </a:prstGeom>
          </p:spPr>
        </p:pic>
        <p:pic>
          <p:nvPicPr>
            <p:cNvPr id="4" name="object 4"/>
            <p:cNvPicPr/>
            <p:nvPr/>
          </p:nvPicPr>
          <p:blipFill>
            <a:blip r:embed="rId4" cstate="print"/>
            <a:stretch>
              <a:fillRect/>
            </a:stretch>
          </p:blipFill>
          <p:spPr>
            <a:xfrm>
              <a:off x="0" y="0"/>
              <a:ext cx="7391400" cy="6858000"/>
            </a:xfrm>
            <a:prstGeom prst="rect">
              <a:avLst/>
            </a:prstGeom>
          </p:spPr>
        </p:pic>
      </p:grpSp>
      <p:sp>
        <p:nvSpPr>
          <p:cNvPr id="5" name="object 5"/>
          <p:cNvSpPr txBox="1">
            <a:spLocks noGrp="1"/>
          </p:cNvSpPr>
          <p:nvPr>
            <p:ph type="title"/>
          </p:nvPr>
        </p:nvSpPr>
        <p:spPr>
          <a:xfrm>
            <a:off x="212128" y="168058"/>
            <a:ext cx="5668010" cy="1247140"/>
          </a:xfrm>
          <a:prstGeom prst="rect">
            <a:avLst/>
          </a:prstGeom>
        </p:spPr>
        <p:txBody>
          <a:bodyPr vert="horz" wrap="square" lIns="0" tIns="13335" rIns="0" bIns="0" rtlCol="0">
            <a:spAutoFit/>
          </a:bodyPr>
          <a:lstStyle/>
          <a:p>
            <a:pPr marL="12700" marR="5080" indent="6985">
              <a:lnSpc>
                <a:spcPct val="100000"/>
              </a:lnSpc>
              <a:spcBef>
                <a:spcPts val="105"/>
              </a:spcBef>
            </a:pPr>
            <a:r>
              <a:rPr sz="4000" spc="-25" dirty="0">
                <a:solidFill>
                  <a:srgbClr val="000000"/>
                </a:solidFill>
              </a:rPr>
              <a:t>Who</a:t>
            </a:r>
            <a:r>
              <a:rPr sz="4000" spc="-200" dirty="0">
                <a:solidFill>
                  <a:srgbClr val="000000"/>
                </a:solidFill>
              </a:rPr>
              <a:t> </a:t>
            </a:r>
            <a:r>
              <a:rPr sz="4000" spc="-40" dirty="0">
                <a:solidFill>
                  <a:srgbClr val="000000"/>
                </a:solidFill>
              </a:rPr>
              <a:t>are</a:t>
            </a:r>
            <a:r>
              <a:rPr sz="4000" spc="-229" dirty="0">
                <a:solidFill>
                  <a:srgbClr val="000000"/>
                </a:solidFill>
              </a:rPr>
              <a:t> </a:t>
            </a:r>
            <a:r>
              <a:rPr sz="4000" spc="-50" dirty="0">
                <a:solidFill>
                  <a:srgbClr val="000000"/>
                </a:solidFill>
              </a:rPr>
              <a:t>ENER-</a:t>
            </a:r>
            <a:r>
              <a:rPr sz="4000" dirty="0">
                <a:solidFill>
                  <a:srgbClr val="000000"/>
                </a:solidFill>
              </a:rPr>
              <a:t>G</a:t>
            </a:r>
            <a:r>
              <a:rPr sz="4000" spc="-229" dirty="0">
                <a:solidFill>
                  <a:srgbClr val="000000"/>
                </a:solidFill>
              </a:rPr>
              <a:t> </a:t>
            </a:r>
            <a:r>
              <a:rPr sz="4000" spc="-40" dirty="0">
                <a:solidFill>
                  <a:srgbClr val="000000"/>
                </a:solidFill>
              </a:rPr>
              <a:t>Renewable </a:t>
            </a:r>
            <a:r>
              <a:rPr sz="4000" spc="-10" dirty="0">
                <a:solidFill>
                  <a:srgbClr val="000000"/>
                </a:solidFill>
              </a:rPr>
              <a:t>Solutions?</a:t>
            </a:r>
            <a:endParaRPr sz="4000"/>
          </a:p>
        </p:txBody>
      </p:sp>
      <p:sp>
        <p:nvSpPr>
          <p:cNvPr id="6" name="object 6"/>
          <p:cNvSpPr txBox="1"/>
          <p:nvPr/>
        </p:nvSpPr>
        <p:spPr>
          <a:xfrm>
            <a:off x="212128" y="1617725"/>
            <a:ext cx="7103072" cy="4874411"/>
          </a:xfrm>
          <a:prstGeom prst="rect">
            <a:avLst/>
          </a:prstGeom>
        </p:spPr>
        <p:txBody>
          <a:bodyPr vert="horz" wrap="square" lIns="0" tIns="11430" rIns="0" bIns="0" rtlCol="0">
            <a:spAutoFit/>
          </a:bodyPr>
          <a:lstStyle/>
          <a:p>
            <a:pPr marL="12700" marR="471170">
              <a:lnSpc>
                <a:spcPct val="100000"/>
              </a:lnSpc>
              <a:spcBef>
                <a:spcPts val="90"/>
              </a:spcBef>
            </a:pPr>
            <a:r>
              <a:rPr spc="-20" dirty="0">
                <a:latin typeface="Calibri"/>
                <a:cs typeface="Calibri"/>
              </a:rPr>
              <a:t>Ener-</a:t>
            </a:r>
            <a:r>
              <a:rPr dirty="0">
                <a:latin typeface="Calibri"/>
                <a:cs typeface="Calibri"/>
              </a:rPr>
              <a:t>g</a:t>
            </a:r>
            <a:r>
              <a:rPr spc="-15" dirty="0">
                <a:latin typeface="Calibri"/>
                <a:cs typeface="Calibri"/>
              </a:rPr>
              <a:t> </a:t>
            </a:r>
            <a:r>
              <a:rPr spc="-10" dirty="0">
                <a:latin typeface="Calibri"/>
                <a:cs typeface="Calibri"/>
              </a:rPr>
              <a:t>Renewable</a:t>
            </a:r>
            <a:r>
              <a:rPr spc="-20" dirty="0">
                <a:latin typeface="Calibri"/>
                <a:cs typeface="Calibri"/>
              </a:rPr>
              <a:t> </a:t>
            </a:r>
            <a:r>
              <a:rPr dirty="0">
                <a:latin typeface="Calibri"/>
                <a:cs typeface="Calibri"/>
              </a:rPr>
              <a:t>Solutions</a:t>
            </a:r>
            <a:r>
              <a:rPr spc="-20" dirty="0">
                <a:latin typeface="Calibri"/>
                <a:cs typeface="Calibri"/>
              </a:rPr>
              <a:t> </a:t>
            </a:r>
            <a:r>
              <a:rPr dirty="0">
                <a:latin typeface="Calibri"/>
                <a:cs typeface="Calibri"/>
              </a:rPr>
              <a:t>Limited (ERS)</a:t>
            </a:r>
            <a:r>
              <a:rPr spc="30" dirty="0">
                <a:latin typeface="Calibri"/>
                <a:cs typeface="Calibri"/>
              </a:rPr>
              <a:t> </a:t>
            </a:r>
            <a:r>
              <a:rPr dirty="0">
                <a:latin typeface="Calibri"/>
                <a:cs typeface="Calibri"/>
              </a:rPr>
              <a:t>is</a:t>
            </a:r>
            <a:r>
              <a:rPr spc="-20" dirty="0">
                <a:latin typeface="Calibri"/>
                <a:cs typeface="Calibri"/>
              </a:rPr>
              <a:t> </a:t>
            </a:r>
            <a:r>
              <a:rPr dirty="0">
                <a:latin typeface="Calibri"/>
                <a:cs typeface="Calibri"/>
              </a:rPr>
              <a:t>a</a:t>
            </a:r>
            <a:r>
              <a:rPr spc="-50" dirty="0">
                <a:latin typeface="Calibri"/>
                <a:cs typeface="Calibri"/>
              </a:rPr>
              <a:t> </a:t>
            </a:r>
            <a:r>
              <a:rPr spc="-20" dirty="0">
                <a:latin typeface="Calibri"/>
                <a:cs typeface="Calibri"/>
              </a:rPr>
              <a:t>family-</a:t>
            </a:r>
            <a:r>
              <a:rPr dirty="0">
                <a:latin typeface="Calibri"/>
                <a:cs typeface="Calibri"/>
              </a:rPr>
              <a:t>owned</a:t>
            </a:r>
            <a:r>
              <a:rPr spc="20" dirty="0">
                <a:latin typeface="Calibri"/>
                <a:cs typeface="Calibri"/>
              </a:rPr>
              <a:t> </a:t>
            </a:r>
            <a:r>
              <a:rPr spc="-10" dirty="0">
                <a:latin typeface="Calibri"/>
                <a:cs typeface="Calibri"/>
              </a:rPr>
              <a:t>business </a:t>
            </a:r>
            <a:r>
              <a:rPr dirty="0">
                <a:latin typeface="Calibri"/>
                <a:cs typeface="Calibri"/>
              </a:rPr>
              <a:t>which</a:t>
            </a:r>
            <a:r>
              <a:rPr spc="40" dirty="0">
                <a:latin typeface="Calibri"/>
                <a:cs typeface="Calibri"/>
              </a:rPr>
              <a:t> </a:t>
            </a:r>
            <a:r>
              <a:rPr dirty="0">
                <a:latin typeface="Calibri"/>
                <a:cs typeface="Calibri"/>
              </a:rPr>
              <a:t>has</a:t>
            </a:r>
            <a:r>
              <a:rPr spc="-30" dirty="0">
                <a:latin typeface="Calibri"/>
                <a:cs typeface="Calibri"/>
              </a:rPr>
              <a:t> </a:t>
            </a:r>
            <a:r>
              <a:rPr dirty="0">
                <a:latin typeface="Calibri"/>
                <a:cs typeface="Calibri"/>
              </a:rPr>
              <a:t>evolved</a:t>
            </a:r>
            <a:r>
              <a:rPr spc="40" dirty="0">
                <a:latin typeface="Calibri"/>
                <a:cs typeface="Calibri"/>
              </a:rPr>
              <a:t> </a:t>
            </a:r>
            <a:r>
              <a:rPr dirty="0">
                <a:latin typeface="Calibri"/>
                <a:cs typeface="Calibri"/>
              </a:rPr>
              <a:t>from</a:t>
            </a:r>
            <a:r>
              <a:rPr spc="5" dirty="0">
                <a:latin typeface="Calibri"/>
                <a:cs typeface="Calibri"/>
              </a:rPr>
              <a:t> </a:t>
            </a:r>
            <a:r>
              <a:rPr dirty="0">
                <a:latin typeface="Calibri"/>
                <a:cs typeface="Calibri"/>
              </a:rPr>
              <a:t>its</a:t>
            </a:r>
            <a:r>
              <a:rPr spc="-5" dirty="0">
                <a:latin typeface="Calibri"/>
                <a:cs typeface="Calibri"/>
              </a:rPr>
              <a:t> </a:t>
            </a:r>
            <a:r>
              <a:rPr dirty="0">
                <a:latin typeface="Calibri"/>
                <a:cs typeface="Calibri"/>
              </a:rPr>
              <a:t>founding</a:t>
            </a:r>
            <a:r>
              <a:rPr spc="-40" dirty="0">
                <a:latin typeface="Calibri"/>
                <a:cs typeface="Calibri"/>
              </a:rPr>
              <a:t> </a:t>
            </a:r>
            <a:r>
              <a:rPr dirty="0">
                <a:latin typeface="Calibri"/>
                <a:cs typeface="Calibri"/>
              </a:rPr>
              <a:t>company</a:t>
            </a:r>
            <a:r>
              <a:rPr spc="15" dirty="0">
                <a:latin typeface="Calibri"/>
                <a:cs typeface="Calibri"/>
              </a:rPr>
              <a:t> </a:t>
            </a:r>
            <a:r>
              <a:rPr dirty="0">
                <a:latin typeface="Calibri"/>
                <a:cs typeface="Calibri"/>
              </a:rPr>
              <a:t>Hormell</a:t>
            </a:r>
            <a:r>
              <a:rPr spc="5" dirty="0">
                <a:latin typeface="Calibri"/>
                <a:cs typeface="Calibri"/>
              </a:rPr>
              <a:t> </a:t>
            </a:r>
            <a:r>
              <a:rPr spc="-10" dirty="0">
                <a:latin typeface="Calibri"/>
                <a:cs typeface="Calibri"/>
              </a:rPr>
              <a:t>Engineering Limited.</a:t>
            </a:r>
            <a:endParaRPr dirty="0">
              <a:latin typeface="Calibri"/>
              <a:cs typeface="Calibri"/>
            </a:endParaRPr>
          </a:p>
          <a:p>
            <a:pPr marL="12700" marR="5080" algn="just">
              <a:lnSpc>
                <a:spcPct val="100000"/>
              </a:lnSpc>
              <a:spcBef>
                <a:spcPts val="600"/>
              </a:spcBef>
            </a:pPr>
            <a:r>
              <a:rPr dirty="0">
                <a:latin typeface="Calibri"/>
                <a:cs typeface="Calibri"/>
              </a:rPr>
              <a:t>Originally</a:t>
            </a:r>
            <a:r>
              <a:rPr spc="405" dirty="0">
                <a:latin typeface="Calibri"/>
                <a:cs typeface="Calibri"/>
              </a:rPr>
              <a:t> </a:t>
            </a:r>
            <a:r>
              <a:rPr dirty="0">
                <a:latin typeface="Calibri"/>
                <a:cs typeface="Calibri"/>
              </a:rPr>
              <a:t>formed</a:t>
            </a:r>
            <a:r>
              <a:rPr spc="405" dirty="0">
                <a:latin typeface="Calibri"/>
                <a:cs typeface="Calibri"/>
              </a:rPr>
              <a:t> </a:t>
            </a:r>
            <a:r>
              <a:rPr dirty="0">
                <a:latin typeface="Calibri"/>
                <a:cs typeface="Calibri"/>
              </a:rPr>
              <a:t>in</a:t>
            </a:r>
            <a:r>
              <a:rPr spc="405" dirty="0">
                <a:latin typeface="Calibri"/>
                <a:cs typeface="Calibri"/>
              </a:rPr>
              <a:t> </a:t>
            </a:r>
            <a:r>
              <a:rPr dirty="0">
                <a:latin typeface="Calibri"/>
                <a:cs typeface="Calibri"/>
              </a:rPr>
              <a:t>2004,</a:t>
            </a:r>
            <a:r>
              <a:rPr spc="409" dirty="0">
                <a:latin typeface="Calibri"/>
                <a:cs typeface="Calibri"/>
              </a:rPr>
              <a:t> </a:t>
            </a:r>
            <a:r>
              <a:rPr dirty="0">
                <a:latin typeface="Calibri"/>
                <a:cs typeface="Calibri"/>
              </a:rPr>
              <a:t>from</a:t>
            </a:r>
            <a:r>
              <a:rPr spc="440" dirty="0">
                <a:latin typeface="Calibri"/>
                <a:cs typeface="Calibri"/>
              </a:rPr>
              <a:t> </a:t>
            </a:r>
            <a:r>
              <a:rPr dirty="0">
                <a:latin typeface="Calibri"/>
                <a:cs typeface="Calibri"/>
              </a:rPr>
              <a:t>then</a:t>
            </a:r>
            <a:r>
              <a:rPr spc="434" dirty="0">
                <a:latin typeface="Calibri"/>
                <a:cs typeface="Calibri"/>
              </a:rPr>
              <a:t> </a:t>
            </a:r>
            <a:r>
              <a:rPr dirty="0">
                <a:latin typeface="Calibri"/>
                <a:cs typeface="Calibri"/>
              </a:rPr>
              <a:t>onwards</a:t>
            </a:r>
            <a:r>
              <a:rPr spc="455" dirty="0">
                <a:latin typeface="Calibri"/>
                <a:cs typeface="Calibri"/>
              </a:rPr>
              <a:t> </a:t>
            </a:r>
            <a:r>
              <a:rPr dirty="0">
                <a:latin typeface="Calibri"/>
                <a:cs typeface="Calibri"/>
              </a:rPr>
              <a:t>ERS</a:t>
            </a:r>
            <a:r>
              <a:rPr spc="440" dirty="0">
                <a:latin typeface="Calibri"/>
                <a:cs typeface="Calibri"/>
              </a:rPr>
              <a:t> </a:t>
            </a:r>
            <a:r>
              <a:rPr dirty="0">
                <a:latin typeface="Calibri"/>
                <a:cs typeface="Calibri"/>
              </a:rPr>
              <a:t>set</a:t>
            </a:r>
            <a:r>
              <a:rPr spc="440" dirty="0">
                <a:latin typeface="Calibri"/>
                <a:cs typeface="Calibri"/>
              </a:rPr>
              <a:t> </a:t>
            </a:r>
            <a:r>
              <a:rPr dirty="0">
                <a:latin typeface="Calibri"/>
                <a:cs typeface="Calibri"/>
              </a:rPr>
              <a:t>the</a:t>
            </a:r>
            <a:r>
              <a:rPr spc="440" dirty="0">
                <a:latin typeface="Calibri"/>
                <a:cs typeface="Calibri"/>
              </a:rPr>
              <a:t> </a:t>
            </a:r>
            <a:r>
              <a:rPr dirty="0">
                <a:latin typeface="Calibri"/>
                <a:cs typeface="Calibri"/>
              </a:rPr>
              <a:t>pace</a:t>
            </a:r>
            <a:r>
              <a:rPr spc="440" dirty="0">
                <a:latin typeface="Calibri"/>
                <a:cs typeface="Calibri"/>
              </a:rPr>
              <a:t> </a:t>
            </a:r>
            <a:r>
              <a:rPr spc="-25" dirty="0">
                <a:latin typeface="Calibri"/>
                <a:cs typeface="Calibri"/>
              </a:rPr>
              <a:t>and </a:t>
            </a:r>
            <a:r>
              <a:rPr dirty="0">
                <a:latin typeface="Calibri"/>
                <a:cs typeface="Calibri"/>
              </a:rPr>
              <a:t>chose</a:t>
            </a:r>
            <a:r>
              <a:rPr spc="360" dirty="0">
                <a:latin typeface="Calibri"/>
                <a:cs typeface="Calibri"/>
              </a:rPr>
              <a:t> </a:t>
            </a:r>
            <a:r>
              <a:rPr dirty="0">
                <a:latin typeface="Calibri"/>
                <a:cs typeface="Calibri"/>
              </a:rPr>
              <a:t>to</a:t>
            </a:r>
            <a:r>
              <a:rPr spc="345" dirty="0">
                <a:latin typeface="Calibri"/>
                <a:cs typeface="Calibri"/>
              </a:rPr>
              <a:t> </a:t>
            </a:r>
            <a:r>
              <a:rPr dirty="0">
                <a:latin typeface="Calibri"/>
                <a:cs typeface="Calibri"/>
              </a:rPr>
              <a:t>focus</a:t>
            </a:r>
            <a:r>
              <a:rPr spc="340" dirty="0">
                <a:latin typeface="Calibri"/>
                <a:cs typeface="Calibri"/>
              </a:rPr>
              <a:t> </a:t>
            </a:r>
            <a:r>
              <a:rPr dirty="0">
                <a:latin typeface="Calibri"/>
                <a:cs typeface="Calibri"/>
              </a:rPr>
              <a:t>on</a:t>
            </a:r>
            <a:r>
              <a:rPr spc="345" dirty="0">
                <a:latin typeface="Calibri"/>
                <a:cs typeface="Calibri"/>
              </a:rPr>
              <a:t> </a:t>
            </a:r>
            <a:r>
              <a:rPr dirty="0">
                <a:latin typeface="Calibri"/>
                <a:cs typeface="Calibri"/>
              </a:rPr>
              <a:t>providing</a:t>
            </a:r>
            <a:r>
              <a:rPr spc="345" dirty="0">
                <a:latin typeface="Calibri"/>
                <a:cs typeface="Calibri"/>
              </a:rPr>
              <a:t> </a:t>
            </a:r>
            <a:r>
              <a:rPr dirty="0">
                <a:latin typeface="Calibri"/>
                <a:cs typeface="Calibri"/>
              </a:rPr>
              <a:t>a</a:t>
            </a:r>
            <a:r>
              <a:rPr spc="340" dirty="0">
                <a:latin typeface="Calibri"/>
                <a:cs typeface="Calibri"/>
              </a:rPr>
              <a:t> </a:t>
            </a:r>
            <a:r>
              <a:rPr dirty="0">
                <a:latin typeface="Calibri"/>
                <a:cs typeface="Calibri"/>
              </a:rPr>
              <a:t>unique,</a:t>
            </a:r>
            <a:r>
              <a:rPr spc="345" dirty="0">
                <a:latin typeface="Calibri"/>
                <a:cs typeface="Calibri"/>
              </a:rPr>
              <a:t> </a:t>
            </a:r>
            <a:r>
              <a:rPr dirty="0">
                <a:latin typeface="Calibri"/>
                <a:cs typeface="Calibri"/>
              </a:rPr>
              <a:t>turnkey</a:t>
            </a:r>
            <a:r>
              <a:rPr spc="340" dirty="0">
                <a:latin typeface="Calibri"/>
                <a:cs typeface="Calibri"/>
              </a:rPr>
              <a:t> </a:t>
            </a:r>
            <a:r>
              <a:rPr dirty="0">
                <a:latin typeface="Calibri"/>
                <a:cs typeface="Calibri"/>
              </a:rPr>
              <a:t>service</a:t>
            </a:r>
            <a:r>
              <a:rPr spc="409" dirty="0">
                <a:latin typeface="Calibri"/>
                <a:cs typeface="Calibri"/>
              </a:rPr>
              <a:t> </a:t>
            </a:r>
            <a:r>
              <a:rPr dirty="0">
                <a:latin typeface="Calibri"/>
                <a:cs typeface="Calibri"/>
              </a:rPr>
              <a:t>for</a:t>
            </a:r>
            <a:r>
              <a:rPr spc="340" dirty="0">
                <a:latin typeface="Calibri"/>
                <a:cs typeface="Calibri"/>
              </a:rPr>
              <a:t> </a:t>
            </a:r>
            <a:r>
              <a:rPr dirty="0">
                <a:latin typeface="Calibri"/>
                <a:cs typeface="Calibri"/>
              </a:rPr>
              <a:t>the</a:t>
            </a:r>
            <a:r>
              <a:rPr spc="345" dirty="0">
                <a:latin typeface="Calibri"/>
                <a:cs typeface="Calibri"/>
              </a:rPr>
              <a:t> </a:t>
            </a:r>
            <a:r>
              <a:rPr spc="-10" dirty="0">
                <a:latin typeface="Calibri"/>
                <a:cs typeface="Calibri"/>
              </a:rPr>
              <a:t>design, </a:t>
            </a:r>
            <a:r>
              <a:rPr dirty="0">
                <a:latin typeface="Calibri"/>
                <a:cs typeface="Calibri"/>
              </a:rPr>
              <a:t>supply</a:t>
            </a:r>
            <a:r>
              <a:rPr spc="100" dirty="0">
                <a:latin typeface="Calibri"/>
                <a:cs typeface="Calibri"/>
              </a:rPr>
              <a:t> </a:t>
            </a:r>
            <a:r>
              <a:rPr dirty="0">
                <a:latin typeface="Calibri"/>
                <a:cs typeface="Calibri"/>
              </a:rPr>
              <a:t>and</a:t>
            </a:r>
            <a:r>
              <a:rPr spc="110" dirty="0">
                <a:latin typeface="Calibri"/>
                <a:cs typeface="Calibri"/>
              </a:rPr>
              <a:t> </a:t>
            </a:r>
            <a:r>
              <a:rPr dirty="0">
                <a:latin typeface="Calibri"/>
                <a:cs typeface="Calibri"/>
              </a:rPr>
              <a:t>installation</a:t>
            </a:r>
            <a:r>
              <a:rPr spc="125" dirty="0">
                <a:latin typeface="Calibri"/>
                <a:cs typeface="Calibri"/>
              </a:rPr>
              <a:t> </a:t>
            </a:r>
            <a:r>
              <a:rPr dirty="0">
                <a:latin typeface="Calibri"/>
                <a:cs typeface="Calibri"/>
              </a:rPr>
              <a:t>of</a:t>
            </a:r>
            <a:r>
              <a:rPr spc="130" dirty="0">
                <a:latin typeface="Calibri"/>
                <a:cs typeface="Calibri"/>
              </a:rPr>
              <a:t> </a:t>
            </a:r>
            <a:r>
              <a:rPr dirty="0">
                <a:latin typeface="Calibri"/>
                <a:cs typeface="Calibri"/>
              </a:rPr>
              <a:t>ground</a:t>
            </a:r>
            <a:r>
              <a:rPr spc="70" dirty="0">
                <a:latin typeface="Calibri"/>
                <a:cs typeface="Calibri"/>
              </a:rPr>
              <a:t> </a:t>
            </a:r>
            <a:r>
              <a:rPr dirty="0">
                <a:latin typeface="Calibri"/>
                <a:cs typeface="Calibri"/>
              </a:rPr>
              <a:t>source</a:t>
            </a:r>
            <a:r>
              <a:rPr spc="125" dirty="0">
                <a:latin typeface="Calibri"/>
                <a:cs typeface="Calibri"/>
              </a:rPr>
              <a:t> </a:t>
            </a:r>
            <a:r>
              <a:rPr dirty="0">
                <a:latin typeface="Calibri"/>
                <a:cs typeface="Calibri"/>
              </a:rPr>
              <a:t>systems</a:t>
            </a:r>
            <a:r>
              <a:rPr spc="195" dirty="0">
                <a:latin typeface="Calibri"/>
                <a:cs typeface="Calibri"/>
              </a:rPr>
              <a:t> </a:t>
            </a:r>
            <a:r>
              <a:rPr dirty="0">
                <a:latin typeface="Calibri"/>
                <a:cs typeface="Calibri"/>
              </a:rPr>
              <a:t>for</a:t>
            </a:r>
            <a:r>
              <a:rPr spc="130" dirty="0">
                <a:latin typeface="Calibri"/>
                <a:cs typeface="Calibri"/>
              </a:rPr>
              <a:t> </a:t>
            </a:r>
            <a:r>
              <a:rPr dirty="0">
                <a:latin typeface="Calibri"/>
                <a:cs typeface="Calibri"/>
              </a:rPr>
              <a:t>numerous</a:t>
            </a:r>
            <a:r>
              <a:rPr spc="125" dirty="0">
                <a:latin typeface="Calibri"/>
                <a:cs typeface="Calibri"/>
              </a:rPr>
              <a:t> </a:t>
            </a:r>
            <a:r>
              <a:rPr spc="-10" dirty="0">
                <a:latin typeface="Calibri"/>
                <a:cs typeface="Calibri"/>
              </a:rPr>
              <a:t>projects </a:t>
            </a:r>
            <a:r>
              <a:rPr dirty="0">
                <a:latin typeface="Calibri"/>
                <a:cs typeface="Calibri"/>
              </a:rPr>
              <a:t>ranging</a:t>
            </a:r>
            <a:r>
              <a:rPr spc="285" dirty="0">
                <a:latin typeface="Calibri"/>
                <a:cs typeface="Calibri"/>
              </a:rPr>
              <a:t>  </a:t>
            </a:r>
            <a:r>
              <a:rPr dirty="0">
                <a:latin typeface="Calibri"/>
                <a:cs typeface="Calibri"/>
              </a:rPr>
              <a:t>from</a:t>
            </a:r>
            <a:r>
              <a:rPr spc="285" dirty="0">
                <a:latin typeface="Calibri"/>
                <a:cs typeface="Calibri"/>
              </a:rPr>
              <a:t>  </a:t>
            </a:r>
            <a:r>
              <a:rPr dirty="0">
                <a:latin typeface="Calibri"/>
                <a:cs typeface="Calibri"/>
              </a:rPr>
              <a:t>prisons,</a:t>
            </a:r>
            <a:r>
              <a:rPr spc="280" dirty="0">
                <a:latin typeface="Calibri"/>
                <a:cs typeface="Calibri"/>
              </a:rPr>
              <a:t>  </a:t>
            </a:r>
            <a:r>
              <a:rPr dirty="0">
                <a:latin typeface="Calibri"/>
                <a:cs typeface="Calibri"/>
              </a:rPr>
              <a:t>hospitals</a:t>
            </a:r>
            <a:r>
              <a:rPr spc="280" dirty="0">
                <a:latin typeface="Calibri"/>
                <a:cs typeface="Calibri"/>
              </a:rPr>
              <a:t>  </a:t>
            </a:r>
            <a:r>
              <a:rPr dirty="0">
                <a:latin typeface="Calibri"/>
                <a:cs typeface="Calibri"/>
              </a:rPr>
              <a:t>and</a:t>
            </a:r>
            <a:r>
              <a:rPr spc="280" dirty="0">
                <a:latin typeface="Calibri"/>
                <a:cs typeface="Calibri"/>
              </a:rPr>
              <a:t>  </a:t>
            </a:r>
            <a:r>
              <a:rPr dirty="0">
                <a:latin typeface="Calibri"/>
                <a:cs typeface="Calibri"/>
              </a:rPr>
              <a:t>schools</a:t>
            </a:r>
            <a:r>
              <a:rPr spc="280" dirty="0">
                <a:latin typeface="Calibri"/>
                <a:cs typeface="Calibri"/>
              </a:rPr>
              <a:t>  </a:t>
            </a:r>
            <a:r>
              <a:rPr dirty="0">
                <a:latin typeface="Calibri"/>
                <a:cs typeface="Calibri"/>
              </a:rPr>
              <a:t>to</a:t>
            </a:r>
            <a:r>
              <a:rPr spc="280" dirty="0">
                <a:latin typeface="Calibri"/>
                <a:cs typeface="Calibri"/>
              </a:rPr>
              <a:t>  </a:t>
            </a:r>
            <a:r>
              <a:rPr dirty="0">
                <a:latin typeface="Calibri"/>
                <a:cs typeface="Calibri"/>
              </a:rPr>
              <a:t>exclusive</a:t>
            </a:r>
            <a:r>
              <a:rPr spc="280" dirty="0">
                <a:latin typeface="Calibri"/>
                <a:cs typeface="Calibri"/>
              </a:rPr>
              <a:t>  </a:t>
            </a:r>
            <a:r>
              <a:rPr spc="-10" dirty="0">
                <a:latin typeface="Calibri"/>
                <a:cs typeface="Calibri"/>
              </a:rPr>
              <a:t>private dwellings.</a:t>
            </a:r>
            <a:endParaRPr dirty="0">
              <a:latin typeface="Calibri"/>
              <a:cs typeface="Calibri"/>
            </a:endParaRPr>
          </a:p>
          <a:p>
            <a:pPr>
              <a:lnSpc>
                <a:spcPct val="100000"/>
              </a:lnSpc>
              <a:spcBef>
                <a:spcPts val="560"/>
              </a:spcBef>
            </a:pPr>
            <a:endParaRPr dirty="0">
              <a:latin typeface="Calibri"/>
              <a:cs typeface="Calibri"/>
            </a:endParaRPr>
          </a:p>
          <a:p>
            <a:pPr marL="12700" marR="306705">
              <a:lnSpc>
                <a:spcPct val="100000"/>
              </a:lnSpc>
            </a:pPr>
            <a:r>
              <a:rPr dirty="0">
                <a:latin typeface="Calibri"/>
                <a:cs typeface="Calibri"/>
              </a:rPr>
              <a:t>As</a:t>
            </a:r>
            <a:r>
              <a:rPr spc="-10" dirty="0">
                <a:latin typeface="Calibri"/>
                <a:cs typeface="Calibri"/>
              </a:rPr>
              <a:t> </a:t>
            </a:r>
            <a:r>
              <a:rPr dirty="0">
                <a:latin typeface="Calibri"/>
                <a:cs typeface="Calibri"/>
              </a:rPr>
              <a:t>a</a:t>
            </a:r>
            <a:r>
              <a:rPr spc="-10" dirty="0">
                <a:latin typeface="Calibri"/>
                <a:cs typeface="Calibri"/>
              </a:rPr>
              <a:t> </a:t>
            </a:r>
            <a:r>
              <a:rPr dirty="0">
                <a:latin typeface="Calibri"/>
                <a:cs typeface="Calibri"/>
              </a:rPr>
              <a:t>result</a:t>
            </a:r>
            <a:r>
              <a:rPr spc="15" dirty="0">
                <a:latin typeface="Calibri"/>
                <a:cs typeface="Calibri"/>
              </a:rPr>
              <a:t> </a:t>
            </a:r>
            <a:r>
              <a:rPr dirty="0">
                <a:latin typeface="Calibri"/>
                <a:cs typeface="Calibri"/>
              </a:rPr>
              <a:t>of</a:t>
            </a:r>
            <a:r>
              <a:rPr spc="-20" dirty="0">
                <a:latin typeface="Calibri"/>
                <a:cs typeface="Calibri"/>
              </a:rPr>
              <a:t> </a:t>
            </a:r>
            <a:r>
              <a:rPr dirty="0">
                <a:latin typeface="Calibri"/>
                <a:cs typeface="Calibri"/>
              </a:rPr>
              <a:t>its</a:t>
            </a:r>
            <a:r>
              <a:rPr spc="440" dirty="0">
                <a:latin typeface="Calibri"/>
                <a:cs typeface="Calibri"/>
              </a:rPr>
              <a:t> </a:t>
            </a:r>
            <a:r>
              <a:rPr dirty="0">
                <a:latin typeface="Calibri"/>
                <a:cs typeface="Calibri"/>
              </a:rPr>
              <a:t>success,</a:t>
            </a:r>
            <a:r>
              <a:rPr spc="65" dirty="0">
                <a:latin typeface="Calibri"/>
                <a:cs typeface="Calibri"/>
              </a:rPr>
              <a:t> </a:t>
            </a:r>
            <a:r>
              <a:rPr dirty="0">
                <a:latin typeface="Calibri"/>
                <a:cs typeface="Calibri"/>
              </a:rPr>
              <a:t>it</a:t>
            </a:r>
            <a:r>
              <a:rPr spc="-10" dirty="0">
                <a:latin typeface="Calibri"/>
                <a:cs typeface="Calibri"/>
              </a:rPr>
              <a:t> </a:t>
            </a:r>
            <a:r>
              <a:rPr dirty="0">
                <a:latin typeface="Calibri"/>
                <a:cs typeface="Calibri"/>
              </a:rPr>
              <a:t>was</a:t>
            </a:r>
            <a:r>
              <a:rPr spc="25" dirty="0">
                <a:latin typeface="Calibri"/>
                <a:cs typeface="Calibri"/>
              </a:rPr>
              <a:t> </a:t>
            </a:r>
            <a:r>
              <a:rPr dirty="0">
                <a:latin typeface="Calibri"/>
                <a:cs typeface="Calibri"/>
              </a:rPr>
              <a:t>acquired</a:t>
            </a:r>
            <a:r>
              <a:rPr spc="-5" dirty="0">
                <a:latin typeface="Calibri"/>
                <a:cs typeface="Calibri"/>
              </a:rPr>
              <a:t> </a:t>
            </a:r>
            <a:r>
              <a:rPr dirty="0">
                <a:latin typeface="Calibri"/>
                <a:cs typeface="Calibri"/>
              </a:rPr>
              <a:t>by</a:t>
            </a:r>
            <a:r>
              <a:rPr spc="-25" dirty="0">
                <a:latin typeface="Calibri"/>
                <a:cs typeface="Calibri"/>
              </a:rPr>
              <a:t> </a:t>
            </a:r>
            <a:r>
              <a:rPr dirty="0">
                <a:latin typeface="Calibri"/>
                <a:cs typeface="Calibri"/>
              </a:rPr>
              <a:t>the</a:t>
            </a:r>
            <a:r>
              <a:rPr spc="-20" dirty="0">
                <a:latin typeface="Calibri"/>
                <a:cs typeface="Calibri"/>
              </a:rPr>
              <a:t> </a:t>
            </a:r>
            <a:r>
              <a:rPr spc="-10" dirty="0">
                <a:latin typeface="Calibri"/>
                <a:cs typeface="Calibri"/>
              </a:rPr>
              <a:t>Ener-</a:t>
            </a:r>
            <a:r>
              <a:rPr dirty="0">
                <a:latin typeface="Calibri"/>
                <a:cs typeface="Calibri"/>
              </a:rPr>
              <a:t>g</a:t>
            </a:r>
            <a:r>
              <a:rPr spc="-15" dirty="0">
                <a:latin typeface="Calibri"/>
                <a:cs typeface="Calibri"/>
              </a:rPr>
              <a:t> </a:t>
            </a:r>
            <a:r>
              <a:rPr dirty="0">
                <a:latin typeface="Calibri"/>
                <a:cs typeface="Calibri"/>
              </a:rPr>
              <a:t>Group</a:t>
            </a:r>
            <a:r>
              <a:rPr spc="-5" dirty="0">
                <a:latin typeface="Calibri"/>
                <a:cs typeface="Calibri"/>
              </a:rPr>
              <a:t> </a:t>
            </a:r>
            <a:r>
              <a:rPr dirty="0">
                <a:latin typeface="Calibri"/>
                <a:cs typeface="Calibri"/>
              </a:rPr>
              <a:t>in </a:t>
            </a:r>
            <a:r>
              <a:rPr spc="-10" dirty="0">
                <a:latin typeface="Calibri"/>
                <a:cs typeface="Calibri"/>
              </a:rPr>
              <a:t>2008. </a:t>
            </a:r>
            <a:r>
              <a:rPr dirty="0">
                <a:latin typeface="Calibri"/>
                <a:cs typeface="Calibri"/>
              </a:rPr>
              <a:t>ERS</a:t>
            </a:r>
            <a:r>
              <a:rPr spc="-20" dirty="0">
                <a:latin typeface="Calibri"/>
                <a:cs typeface="Calibri"/>
              </a:rPr>
              <a:t> </a:t>
            </a:r>
            <a:r>
              <a:rPr dirty="0">
                <a:latin typeface="Calibri"/>
                <a:cs typeface="Calibri"/>
              </a:rPr>
              <a:t>was </a:t>
            </a:r>
            <a:r>
              <a:rPr spc="-10" dirty="0">
                <a:latin typeface="Calibri"/>
                <a:cs typeface="Calibri"/>
              </a:rPr>
              <a:t>relaunched</a:t>
            </a:r>
            <a:r>
              <a:rPr spc="-30" dirty="0">
                <a:latin typeface="Calibri"/>
                <a:cs typeface="Calibri"/>
              </a:rPr>
              <a:t> </a:t>
            </a:r>
            <a:r>
              <a:rPr dirty="0">
                <a:latin typeface="Calibri"/>
                <a:cs typeface="Calibri"/>
              </a:rPr>
              <a:t>in</a:t>
            </a:r>
            <a:r>
              <a:rPr spc="-25" dirty="0">
                <a:latin typeface="Calibri"/>
                <a:cs typeface="Calibri"/>
              </a:rPr>
              <a:t> </a:t>
            </a:r>
            <a:r>
              <a:rPr dirty="0">
                <a:latin typeface="Calibri"/>
                <a:cs typeface="Calibri"/>
              </a:rPr>
              <a:t>2019</a:t>
            </a:r>
            <a:r>
              <a:rPr spc="-15" dirty="0">
                <a:latin typeface="Calibri"/>
                <a:cs typeface="Calibri"/>
              </a:rPr>
              <a:t> </a:t>
            </a:r>
            <a:r>
              <a:rPr dirty="0">
                <a:latin typeface="Calibri"/>
                <a:cs typeface="Calibri"/>
              </a:rPr>
              <a:t>following</a:t>
            </a:r>
            <a:r>
              <a:rPr spc="-40" dirty="0">
                <a:latin typeface="Calibri"/>
                <a:cs typeface="Calibri"/>
              </a:rPr>
              <a:t> </a:t>
            </a:r>
            <a:r>
              <a:rPr dirty="0">
                <a:latin typeface="Calibri"/>
                <a:cs typeface="Calibri"/>
              </a:rPr>
              <a:t>the</a:t>
            </a:r>
            <a:r>
              <a:rPr spc="-20" dirty="0">
                <a:latin typeface="Calibri"/>
                <a:cs typeface="Calibri"/>
              </a:rPr>
              <a:t> </a:t>
            </a:r>
            <a:r>
              <a:rPr dirty="0">
                <a:latin typeface="Calibri"/>
                <a:cs typeface="Calibri"/>
              </a:rPr>
              <a:t>sale</a:t>
            </a:r>
            <a:r>
              <a:rPr spc="-20" dirty="0">
                <a:latin typeface="Calibri"/>
                <a:cs typeface="Calibri"/>
              </a:rPr>
              <a:t> </a:t>
            </a:r>
            <a:r>
              <a:rPr dirty="0">
                <a:latin typeface="Calibri"/>
                <a:cs typeface="Calibri"/>
              </a:rPr>
              <a:t>of</a:t>
            </a:r>
            <a:r>
              <a:rPr spc="-45" dirty="0">
                <a:latin typeface="Calibri"/>
                <a:cs typeface="Calibri"/>
              </a:rPr>
              <a:t> </a:t>
            </a:r>
            <a:r>
              <a:rPr dirty="0">
                <a:latin typeface="Calibri"/>
                <a:cs typeface="Calibri"/>
              </a:rPr>
              <a:t>the</a:t>
            </a:r>
            <a:r>
              <a:rPr spc="-20" dirty="0">
                <a:latin typeface="Calibri"/>
                <a:cs typeface="Calibri"/>
              </a:rPr>
              <a:t> Ener-</a:t>
            </a:r>
            <a:r>
              <a:rPr dirty="0">
                <a:latin typeface="Calibri"/>
                <a:cs typeface="Calibri"/>
              </a:rPr>
              <a:t>g</a:t>
            </a:r>
            <a:r>
              <a:rPr spc="-25" dirty="0">
                <a:latin typeface="Calibri"/>
                <a:cs typeface="Calibri"/>
              </a:rPr>
              <a:t> </a:t>
            </a:r>
            <a:r>
              <a:rPr dirty="0">
                <a:latin typeface="Calibri"/>
                <a:cs typeface="Calibri"/>
              </a:rPr>
              <a:t>group</a:t>
            </a:r>
            <a:r>
              <a:rPr spc="-55" dirty="0">
                <a:latin typeface="Calibri"/>
                <a:cs typeface="Calibri"/>
              </a:rPr>
              <a:t> </a:t>
            </a:r>
            <a:r>
              <a:rPr spc="-25" dirty="0">
                <a:latin typeface="Calibri"/>
                <a:cs typeface="Calibri"/>
              </a:rPr>
              <a:t>to </a:t>
            </a:r>
            <a:r>
              <a:rPr spc="-10" dirty="0">
                <a:latin typeface="Calibri"/>
                <a:cs typeface="Calibri"/>
              </a:rPr>
              <a:t>Centrica.</a:t>
            </a:r>
            <a:endParaRPr dirty="0">
              <a:latin typeface="Calibri"/>
              <a:cs typeface="Calibri"/>
            </a:endParaRPr>
          </a:p>
          <a:p>
            <a:pPr marL="12700" marR="1757680">
              <a:lnSpc>
                <a:spcPct val="100000"/>
              </a:lnSpc>
              <a:spcBef>
                <a:spcPts val="5"/>
              </a:spcBef>
            </a:pPr>
            <a:endParaRPr lang="en-GB" spc="-35" dirty="0">
              <a:latin typeface="Calibri"/>
              <a:cs typeface="Calibri"/>
            </a:endParaRPr>
          </a:p>
          <a:p>
            <a:pPr marL="12700" marR="1757680">
              <a:lnSpc>
                <a:spcPct val="100000"/>
              </a:lnSpc>
              <a:spcBef>
                <a:spcPts val="5"/>
              </a:spcBef>
            </a:pPr>
            <a:r>
              <a:rPr spc="-35" dirty="0">
                <a:latin typeface="Calibri"/>
                <a:cs typeface="Calibri"/>
              </a:rPr>
              <a:t>Today</a:t>
            </a:r>
            <a:r>
              <a:rPr spc="-55" dirty="0">
                <a:latin typeface="Calibri"/>
                <a:cs typeface="Calibri"/>
              </a:rPr>
              <a:t> </a:t>
            </a:r>
            <a:r>
              <a:rPr dirty="0">
                <a:latin typeface="Calibri"/>
                <a:cs typeface="Calibri"/>
              </a:rPr>
              <a:t>ERS</a:t>
            </a:r>
            <a:r>
              <a:rPr spc="-50" dirty="0">
                <a:latin typeface="Calibri"/>
                <a:cs typeface="Calibri"/>
              </a:rPr>
              <a:t> </a:t>
            </a:r>
            <a:r>
              <a:rPr dirty="0">
                <a:latin typeface="Calibri"/>
                <a:cs typeface="Calibri"/>
              </a:rPr>
              <a:t>has</a:t>
            </a:r>
            <a:r>
              <a:rPr spc="-70" dirty="0">
                <a:latin typeface="Calibri"/>
                <a:cs typeface="Calibri"/>
              </a:rPr>
              <a:t> </a:t>
            </a:r>
            <a:r>
              <a:rPr dirty="0">
                <a:latin typeface="Calibri"/>
                <a:cs typeface="Calibri"/>
              </a:rPr>
              <a:t>grown</a:t>
            </a:r>
            <a:r>
              <a:rPr spc="-55" dirty="0">
                <a:latin typeface="Calibri"/>
                <a:cs typeface="Calibri"/>
              </a:rPr>
              <a:t> </a:t>
            </a:r>
            <a:r>
              <a:rPr dirty="0">
                <a:latin typeface="Calibri"/>
                <a:cs typeface="Calibri"/>
              </a:rPr>
              <a:t>to</a:t>
            </a:r>
            <a:r>
              <a:rPr spc="-75" dirty="0">
                <a:latin typeface="Calibri"/>
                <a:cs typeface="Calibri"/>
              </a:rPr>
              <a:t> </a:t>
            </a:r>
            <a:r>
              <a:rPr dirty="0">
                <a:latin typeface="Calibri"/>
                <a:cs typeface="Calibri"/>
              </a:rPr>
              <a:t>become</a:t>
            </a:r>
            <a:r>
              <a:rPr spc="-30" dirty="0">
                <a:latin typeface="Calibri"/>
                <a:cs typeface="Calibri"/>
              </a:rPr>
              <a:t> </a:t>
            </a:r>
            <a:r>
              <a:rPr dirty="0">
                <a:latin typeface="Calibri"/>
                <a:cs typeface="Calibri"/>
              </a:rPr>
              <a:t>a</a:t>
            </a:r>
            <a:r>
              <a:rPr spc="-60" dirty="0">
                <a:latin typeface="Calibri"/>
                <a:cs typeface="Calibri"/>
              </a:rPr>
              <a:t> </a:t>
            </a:r>
            <a:r>
              <a:rPr dirty="0">
                <a:latin typeface="Calibri"/>
                <a:cs typeface="Calibri"/>
              </a:rPr>
              <a:t>market</a:t>
            </a:r>
            <a:r>
              <a:rPr spc="-15" dirty="0">
                <a:latin typeface="Calibri"/>
                <a:cs typeface="Calibri"/>
              </a:rPr>
              <a:t> </a:t>
            </a:r>
            <a:r>
              <a:rPr spc="-10" dirty="0">
                <a:latin typeface="Calibri"/>
                <a:cs typeface="Calibri"/>
              </a:rPr>
              <a:t>leading</a:t>
            </a:r>
            <a:r>
              <a:rPr lang="en-GB" spc="-10" dirty="0">
                <a:latin typeface="Calibri"/>
                <a:cs typeface="Calibri"/>
              </a:rPr>
              <a:t> solar EPC contractor</a:t>
            </a:r>
            <a:r>
              <a:rPr spc="-10" dirty="0">
                <a:latin typeface="Calibri"/>
                <a:cs typeface="Calibri"/>
              </a:rPr>
              <a:t> </a:t>
            </a:r>
            <a:r>
              <a:rPr spc="-10" dirty="0" err="1">
                <a:latin typeface="Calibri"/>
                <a:cs typeface="Calibri"/>
              </a:rPr>
              <a:t>provid</a:t>
            </a:r>
            <a:r>
              <a:rPr lang="en-GB" spc="-10" dirty="0" err="1">
                <a:latin typeface="Calibri"/>
                <a:cs typeface="Calibri"/>
              </a:rPr>
              <a:t>ing</a:t>
            </a:r>
            <a:r>
              <a:rPr spc="-60" dirty="0">
                <a:latin typeface="Calibri"/>
                <a:cs typeface="Calibri"/>
              </a:rPr>
              <a:t> </a:t>
            </a:r>
            <a:r>
              <a:rPr b="1" dirty="0">
                <a:latin typeface="Calibri"/>
                <a:cs typeface="Calibri"/>
              </a:rPr>
              <a:t>turnkey</a:t>
            </a:r>
            <a:r>
              <a:rPr b="1" spc="-60" dirty="0">
                <a:latin typeface="Calibri"/>
                <a:cs typeface="Calibri"/>
              </a:rPr>
              <a:t> </a:t>
            </a:r>
            <a:r>
              <a:rPr spc="-10" dirty="0">
                <a:latin typeface="Calibri"/>
                <a:cs typeface="Calibri"/>
              </a:rPr>
              <a:t>renewable</a:t>
            </a:r>
            <a:r>
              <a:rPr spc="-35" dirty="0">
                <a:latin typeface="Calibri"/>
                <a:cs typeface="Calibri"/>
              </a:rPr>
              <a:t> </a:t>
            </a:r>
            <a:r>
              <a:rPr dirty="0">
                <a:latin typeface="Calibri"/>
                <a:cs typeface="Calibri"/>
              </a:rPr>
              <a:t>energy</a:t>
            </a:r>
            <a:r>
              <a:rPr spc="-25" dirty="0">
                <a:latin typeface="Calibri"/>
                <a:cs typeface="Calibri"/>
              </a:rPr>
              <a:t> </a:t>
            </a:r>
            <a:r>
              <a:rPr spc="-10" dirty="0">
                <a:latin typeface="Calibri"/>
                <a:cs typeface="Calibri"/>
              </a:rPr>
              <a:t>solutions</a:t>
            </a:r>
            <a:r>
              <a:rPr spc="-40" dirty="0">
                <a:latin typeface="Calibri"/>
                <a:cs typeface="Calibri"/>
              </a:rPr>
              <a:t> </a:t>
            </a:r>
            <a:r>
              <a:rPr dirty="0">
                <a:latin typeface="Calibri"/>
                <a:cs typeface="Calibri"/>
              </a:rPr>
              <a:t>for</a:t>
            </a:r>
            <a:r>
              <a:rPr spc="-50" dirty="0">
                <a:latin typeface="Calibri"/>
                <a:cs typeface="Calibri"/>
              </a:rPr>
              <a:t> </a:t>
            </a:r>
            <a:r>
              <a:rPr spc="-10" dirty="0">
                <a:latin typeface="Calibri"/>
                <a:cs typeface="Calibri"/>
              </a:rPr>
              <a:t>large </a:t>
            </a:r>
            <a:r>
              <a:rPr dirty="0">
                <a:latin typeface="Calibri"/>
                <a:cs typeface="Calibri"/>
              </a:rPr>
              <a:t>scale</a:t>
            </a:r>
            <a:r>
              <a:rPr spc="360" dirty="0">
                <a:latin typeface="Calibri"/>
                <a:cs typeface="Calibri"/>
              </a:rPr>
              <a:t> </a:t>
            </a:r>
            <a:r>
              <a:rPr spc="-10" dirty="0">
                <a:latin typeface="Calibri"/>
                <a:cs typeface="Calibri"/>
              </a:rPr>
              <a:t>commercial</a:t>
            </a:r>
            <a:r>
              <a:rPr dirty="0">
                <a:latin typeface="Calibri"/>
                <a:cs typeface="Calibri"/>
              </a:rPr>
              <a:t> projects</a:t>
            </a:r>
            <a:r>
              <a:rPr spc="-50" dirty="0">
                <a:latin typeface="Calibri"/>
                <a:cs typeface="Calibri"/>
              </a:rPr>
              <a:t> </a:t>
            </a:r>
            <a:r>
              <a:rPr spc="-10" dirty="0">
                <a:latin typeface="Calibri"/>
                <a:cs typeface="Calibri"/>
              </a:rPr>
              <a:t>including</a:t>
            </a:r>
            <a:r>
              <a:rPr spc="-60" dirty="0">
                <a:latin typeface="Calibri"/>
                <a:cs typeface="Calibri"/>
              </a:rPr>
              <a:t> </a:t>
            </a:r>
            <a:r>
              <a:rPr dirty="0">
                <a:latin typeface="Calibri"/>
                <a:cs typeface="Calibri"/>
              </a:rPr>
              <a:t>EPC</a:t>
            </a:r>
            <a:r>
              <a:rPr spc="-70" dirty="0">
                <a:latin typeface="Calibri"/>
                <a:cs typeface="Calibri"/>
              </a:rPr>
              <a:t> </a:t>
            </a:r>
            <a:r>
              <a:rPr spc="-10" dirty="0">
                <a:latin typeface="Calibri"/>
                <a:cs typeface="Calibri"/>
              </a:rPr>
              <a:t>Contracts.</a:t>
            </a:r>
            <a:endParaRPr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238" y="-3238"/>
            <a:ext cx="12201525" cy="1433195"/>
            <a:chOff x="-3238" y="-3238"/>
            <a:chExt cx="12201525" cy="1433195"/>
          </a:xfrm>
        </p:grpSpPr>
        <p:sp>
          <p:nvSpPr>
            <p:cNvPr id="3" name="object 3"/>
            <p:cNvSpPr/>
            <p:nvPr/>
          </p:nvSpPr>
          <p:spPr>
            <a:xfrm>
              <a:off x="1524" y="1511"/>
              <a:ext cx="12190730" cy="1423670"/>
            </a:xfrm>
            <a:custGeom>
              <a:avLst/>
              <a:gdLst/>
              <a:ahLst/>
              <a:cxnLst/>
              <a:rect l="l" t="t" r="r" b="b"/>
              <a:pathLst>
                <a:path w="12190730" h="1423670">
                  <a:moveTo>
                    <a:pt x="12190488" y="0"/>
                  </a:moveTo>
                  <a:lnTo>
                    <a:pt x="0" y="0"/>
                  </a:lnTo>
                  <a:lnTo>
                    <a:pt x="0" y="1423428"/>
                  </a:lnTo>
                  <a:lnTo>
                    <a:pt x="12190488" y="1423428"/>
                  </a:lnTo>
                  <a:lnTo>
                    <a:pt x="12190488" y="0"/>
                  </a:lnTo>
                  <a:close/>
                </a:path>
              </a:pathLst>
            </a:custGeom>
            <a:solidFill>
              <a:srgbClr val="699230"/>
            </a:solidFill>
          </p:spPr>
          <p:txBody>
            <a:bodyPr wrap="square" lIns="0" tIns="0" rIns="0" bIns="0" rtlCol="0"/>
            <a:lstStyle/>
            <a:p>
              <a:endParaRPr/>
            </a:p>
          </p:txBody>
        </p:sp>
        <p:sp>
          <p:nvSpPr>
            <p:cNvPr id="4" name="object 4"/>
            <p:cNvSpPr/>
            <p:nvPr/>
          </p:nvSpPr>
          <p:spPr>
            <a:xfrm>
              <a:off x="1524" y="1524"/>
              <a:ext cx="12192000" cy="1423670"/>
            </a:xfrm>
            <a:custGeom>
              <a:avLst/>
              <a:gdLst/>
              <a:ahLst/>
              <a:cxnLst/>
              <a:rect l="l" t="t" r="r" b="b"/>
              <a:pathLst>
                <a:path w="12192000" h="1423670">
                  <a:moveTo>
                    <a:pt x="0" y="0"/>
                  </a:moveTo>
                  <a:lnTo>
                    <a:pt x="12192000" y="0"/>
                  </a:lnTo>
                  <a:lnTo>
                    <a:pt x="12192000" y="1423415"/>
                  </a:lnTo>
                  <a:lnTo>
                    <a:pt x="0" y="1423415"/>
                  </a:lnTo>
                  <a:lnTo>
                    <a:pt x="0" y="0"/>
                  </a:lnTo>
                  <a:close/>
                </a:path>
              </a:pathLst>
            </a:custGeom>
            <a:ln w="9525">
              <a:solidFill>
                <a:srgbClr val="000000"/>
              </a:solidFill>
            </a:ln>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602514" rIns="0" bIns="0" rtlCol="0">
            <a:spAutoFit/>
          </a:bodyPr>
          <a:lstStyle/>
          <a:p>
            <a:pPr marL="12700">
              <a:lnSpc>
                <a:spcPct val="100000"/>
              </a:lnSpc>
              <a:spcBef>
                <a:spcPts val="90"/>
              </a:spcBef>
            </a:pPr>
            <a:r>
              <a:rPr sz="4400" b="1" spc="220" dirty="0">
                <a:latin typeface="Trebuchet MS"/>
                <a:cs typeface="Trebuchet MS"/>
              </a:rPr>
              <a:t>Our</a:t>
            </a:r>
            <a:r>
              <a:rPr sz="4400" b="1" spc="385" dirty="0">
                <a:latin typeface="Trebuchet MS"/>
                <a:cs typeface="Trebuchet MS"/>
              </a:rPr>
              <a:t> </a:t>
            </a:r>
            <a:r>
              <a:rPr sz="4400" b="1" spc="270" dirty="0">
                <a:latin typeface="Trebuchet MS"/>
                <a:cs typeface="Trebuchet MS"/>
              </a:rPr>
              <a:t>People,</a:t>
            </a:r>
            <a:r>
              <a:rPr sz="4400" b="1" spc="400" dirty="0">
                <a:latin typeface="Trebuchet MS"/>
                <a:cs typeface="Trebuchet MS"/>
              </a:rPr>
              <a:t> </a:t>
            </a:r>
            <a:r>
              <a:rPr sz="4400" b="1" spc="220" dirty="0">
                <a:latin typeface="Trebuchet MS"/>
                <a:cs typeface="Trebuchet MS"/>
              </a:rPr>
              <a:t>Our</a:t>
            </a:r>
            <a:r>
              <a:rPr sz="4400" b="1" spc="385" dirty="0">
                <a:latin typeface="Trebuchet MS"/>
                <a:cs typeface="Trebuchet MS"/>
              </a:rPr>
              <a:t> </a:t>
            </a:r>
            <a:r>
              <a:rPr sz="4400" b="1" spc="200" dirty="0">
                <a:latin typeface="Trebuchet MS"/>
                <a:cs typeface="Trebuchet MS"/>
              </a:rPr>
              <a:t>Aims,</a:t>
            </a:r>
            <a:r>
              <a:rPr sz="4400" b="1" spc="425" dirty="0">
                <a:latin typeface="Trebuchet MS"/>
                <a:cs typeface="Trebuchet MS"/>
              </a:rPr>
              <a:t> </a:t>
            </a:r>
            <a:r>
              <a:rPr sz="4400" b="1" spc="220" dirty="0">
                <a:latin typeface="Trebuchet MS"/>
                <a:cs typeface="Trebuchet MS"/>
              </a:rPr>
              <a:t>Our</a:t>
            </a:r>
            <a:r>
              <a:rPr sz="4400" b="1" spc="385" dirty="0">
                <a:latin typeface="Trebuchet MS"/>
                <a:cs typeface="Trebuchet MS"/>
              </a:rPr>
              <a:t> </a:t>
            </a:r>
            <a:r>
              <a:rPr sz="4400" b="1" spc="295" dirty="0">
                <a:latin typeface="Trebuchet MS"/>
                <a:cs typeface="Trebuchet MS"/>
              </a:rPr>
              <a:t>Objectives</a:t>
            </a:r>
            <a:endParaRPr sz="4400">
              <a:latin typeface="Trebuchet MS"/>
              <a:cs typeface="Trebuchet MS"/>
            </a:endParaRPr>
          </a:p>
        </p:txBody>
      </p:sp>
      <p:sp>
        <p:nvSpPr>
          <p:cNvPr id="6" name="object 6"/>
          <p:cNvSpPr txBox="1"/>
          <p:nvPr/>
        </p:nvSpPr>
        <p:spPr>
          <a:xfrm>
            <a:off x="935117" y="1447800"/>
            <a:ext cx="2056130" cy="391160"/>
          </a:xfrm>
          <a:prstGeom prst="rect">
            <a:avLst/>
          </a:prstGeom>
        </p:spPr>
        <p:txBody>
          <a:bodyPr vert="horz" wrap="square" lIns="0" tIns="12700" rIns="0" bIns="0" rtlCol="0">
            <a:spAutoFit/>
          </a:bodyPr>
          <a:lstStyle/>
          <a:p>
            <a:pPr marL="12700">
              <a:lnSpc>
                <a:spcPct val="100000"/>
              </a:lnSpc>
              <a:spcBef>
                <a:spcPts val="100"/>
              </a:spcBef>
              <a:tabLst>
                <a:tab pos="774065" algn="l"/>
              </a:tabLst>
            </a:pPr>
            <a:r>
              <a:rPr sz="2400" b="1" spc="114" dirty="0">
                <a:solidFill>
                  <a:srgbClr val="FF9900"/>
                </a:solidFill>
                <a:latin typeface="Trebuchet MS"/>
                <a:cs typeface="Trebuchet MS"/>
              </a:rPr>
              <a:t>O</a:t>
            </a:r>
            <a:r>
              <a:rPr sz="2400" b="1" spc="-405" dirty="0">
                <a:solidFill>
                  <a:srgbClr val="FF9900"/>
                </a:solidFill>
                <a:latin typeface="Trebuchet MS"/>
                <a:cs typeface="Trebuchet MS"/>
              </a:rPr>
              <a:t> </a:t>
            </a:r>
            <a:r>
              <a:rPr sz="2400" b="1" spc="70" dirty="0">
                <a:solidFill>
                  <a:srgbClr val="FF9900"/>
                </a:solidFill>
                <a:latin typeface="Trebuchet MS"/>
                <a:cs typeface="Trebuchet MS"/>
              </a:rPr>
              <a:t>u</a:t>
            </a:r>
            <a:r>
              <a:rPr sz="2400" b="1" spc="-409" dirty="0">
                <a:solidFill>
                  <a:srgbClr val="FF9900"/>
                </a:solidFill>
                <a:latin typeface="Trebuchet MS"/>
                <a:cs typeface="Trebuchet MS"/>
              </a:rPr>
              <a:t> </a:t>
            </a:r>
            <a:r>
              <a:rPr sz="2400" b="1" spc="-50" dirty="0">
                <a:solidFill>
                  <a:srgbClr val="FF9900"/>
                </a:solidFill>
                <a:latin typeface="Trebuchet MS"/>
                <a:cs typeface="Trebuchet MS"/>
              </a:rPr>
              <a:t>r</a:t>
            </a:r>
            <a:r>
              <a:rPr sz="2400" b="1" dirty="0">
                <a:solidFill>
                  <a:srgbClr val="FF9900"/>
                </a:solidFill>
                <a:latin typeface="Trebuchet MS"/>
                <a:cs typeface="Trebuchet MS"/>
              </a:rPr>
              <a:t>	</a:t>
            </a:r>
            <a:r>
              <a:rPr sz="2400" b="1" spc="210" dirty="0">
                <a:solidFill>
                  <a:srgbClr val="FF9900"/>
                </a:solidFill>
                <a:latin typeface="Trebuchet MS"/>
                <a:cs typeface="Trebuchet MS"/>
              </a:rPr>
              <a:t>Pe</a:t>
            </a:r>
            <a:r>
              <a:rPr sz="2400" b="1" spc="-409" dirty="0">
                <a:solidFill>
                  <a:srgbClr val="FF9900"/>
                </a:solidFill>
                <a:latin typeface="Trebuchet MS"/>
                <a:cs typeface="Trebuchet MS"/>
              </a:rPr>
              <a:t> </a:t>
            </a:r>
            <a:r>
              <a:rPr sz="2400" b="1" spc="80" dirty="0">
                <a:solidFill>
                  <a:srgbClr val="FF9900"/>
                </a:solidFill>
                <a:latin typeface="Trebuchet MS"/>
                <a:cs typeface="Trebuchet MS"/>
              </a:rPr>
              <a:t>o</a:t>
            </a:r>
            <a:r>
              <a:rPr sz="2400" b="1" spc="-400" dirty="0">
                <a:solidFill>
                  <a:srgbClr val="FF9900"/>
                </a:solidFill>
                <a:latin typeface="Trebuchet MS"/>
                <a:cs typeface="Trebuchet MS"/>
              </a:rPr>
              <a:t> </a:t>
            </a:r>
            <a:r>
              <a:rPr sz="2400" b="1" spc="250" dirty="0">
                <a:solidFill>
                  <a:srgbClr val="FF9900"/>
                </a:solidFill>
                <a:latin typeface="Trebuchet MS"/>
                <a:cs typeface="Trebuchet MS"/>
              </a:rPr>
              <a:t>ple </a:t>
            </a:r>
            <a:endParaRPr sz="2400" dirty="0">
              <a:latin typeface="Trebuchet MS"/>
              <a:cs typeface="Trebuchet MS"/>
            </a:endParaRPr>
          </a:p>
        </p:txBody>
      </p:sp>
      <p:sp>
        <p:nvSpPr>
          <p:cNvPr id="7" name="object 7"/>
          <p:cNvSpPr txBox="1"/>
          <p:nvPr/>
        </p:nvSpPr>
        <p:spPr>
          <a:xfrm>
            <a:off x="8710260" y="1502359"/>
            <a:ext cx="2693670" cy="391160"/>
          </a:xfrm>
          <a:prstGeom prst="rect">
            <a:avLst/>
          </a:prstGeom>
        </p:spPr>
        <p:txBody>
          <a:bodyPr vert="horz" wrap="square" lIns="0" tIns="12700" rIns="0" bIns="0" rtlCol="0">
            <a:spAutoFit/>
          </a:bodyPr>
          <a:lstStyle/>
          <a:p>
            <a:pPr marL="12700">
              <a:lnSpc>
                <a:spcPct val="100000"/>
              </a:lnSpc>
              <a:spcBef>
                <a:spcPts val="100"/>
              </a:spcBef>
              <a:tabLst>
                <a:tab pos="774065" algn="l"/>
              </a:tabLst>
            </a:pPr>
            <a:r>
              <a:rPr sz="2400" b="1" spc="114" dirty="0">
                <a:solidFill>
                  <a:srgbClr val="FF9900"/>
                </a:solidFill>
                <a:latin typeface="Trebuchet MS"/>
                <a:cs typeface="Trebuchet MS"/>
              </a:rPr>
              <a:t>O</a:t>
            </a:r>
            <a:r>
              <a:rPr sz="2400" b="1" spc="-405" dirty="0">
                <a:solidFill>
                  <a:srgbClr val="FF9900"/>
                </a:solidFill>
                <a:latin typeface="Trebuchet MS"/>
                <a:cs typeface="Trebuchet MS"/>
              </a:rPr>
              <a:t> </a:t>
            </a:r>
            <a:r>
              <a:rPr sz="2400" b="1" spc="70" dirty="0">
                <a:solidFill>
                  <a:srgbClr val="FF9900"/>
                </a:solidFill>
                <a:latin typeface="Trebuchet MS"/>
                <a:cs typeface="Trebuchet MS"/>
              </a:rPr>
              <a:t>u</a:t>
            </a:r>
            <a:r>
              <a:rPr sz="2400" b="1" spc="-409" dirty="0">
                <a:solidFill>
                  <a:srgbClr val="FF9900"/>
                </a:solidFill>
                <a:latin typeface="Trebuchet MS"/>
                <a:cs typeface="Trebuchet MS"/>
              </a:rPr>
              <a:t> </a:t>
            </a:r>
            <a:r>
              <a:rPr sz="2400" b="1" spc="-50" dirty="0">
                <a:solidFill>
                  <a:srgbClr val="FF9900"/>
                </a:solidFill>
                <a:latin typeface="Trebuchet MS"/>
                <a:cs typeface="Trebuchet MS"/>
              </a:rPr>
              <a:t>r</a:t>
            </a:r>
            <a:r>
              <a:rPr sz="2400" b="1" dirty="0">
                <a:solidFill>
                  <a:srgbClr val="FF9900"/>
                </a:solidFill>
                <a:latin typeface="Trebuchet MS"/>
                <a:cs typeface="Trebuchet MS"/>
              </a:rPr>
              <a:t>	</a:t>
            </a:r>
            <a:r>
              <a:rPr sz="2400" b="1" spc="114" dirty="0">
                <a:solidFill>
                  <a:srgbClr val="FF9900"/>
                </a:solidFill>
                <a:latin typeface="Trebuchet MS"/>
                <a:cs typeface="Trebuchet MS"/>
              </a:rPr>
              <a:t>O</a:t>
            </a:r>
            <a:r>
              <a:rPr sz="2400" b="1" spc="-405" dirty="0">
                <a:solidFill>
                  <a:srgbClr val="FF9900"/>
                </a:solidFill>
                <a:latin typeface="Trebuchet MS"/>
                <a:cs typeface="Trebuchet MS"/>
              </a:rPr>
              <a:t> </a:t>
            </a:r>
            <a:r>
              <a:rPr sz="2400" b="1" spc="80" dirty="0">
                <a:solidFill>
                  <a:srgbClr val="FF9900"/>
                </a:solidFill>
                <a:latin typeface="Trebuchet MS"/>
                <a:cs typeface="Trebuchet MS"/>
              </a:rPr>
              <a:t>bj</a:t>
            </a:r>
            <a:r>
              <a:rPr sz="2400" b="1" spc="-415" dirty="0">
                <a:solidFill>
                  <a:srgbClr val="FF9900"/>
                </a:solidFill>
                <a:latin typeface="Trebuchet MS"/>
                <a:cs typeface="Trebuchet MS"/>
              </a:rPr>
              <a:t> </a:t>
            </a:r>
            <a:r>
              <a:rPr sz="2400" b="1" spc="55" dirty="0">
                <a:solidFill>
                  <a:srgbClr val="FF9900"/>
                </a:solidFill>
                <a:latin typeface="Trebuchet MS"/>
                <a:cs typeface="Trebuchet MS"/>
              </a:rPr>
              <a:t>e</a:t>
            </a:r>
            <a:r>
              <a:rPr sz="2400" b="1" spc="-405" dirty="0">
                <a:solidFill>
                  <a:srgbClr val="FF9900"/>
                </a:solidFill>
                <a:latin typeface="Trebuchet MS"/>
                <a:cs typeface="Trebuchet MS"/>
              </a:rPr>
              <a:t> </a:t>
            </a:r>
            <a:r>
              <a:rPr sz="2400" b="1" spc="190" dirty="0">
                <a:solidFill>
                  <a:srgbClr val="FF9900"/>
                </a:solidFill>
                <a:latin typeface="Trebuchet MS"/>
                <a:cs typeface="Trebuchet MS"/>
              </a:rPr>
              <a:t>cti</a:t>
            </a:r>
            <a:r>
              <a:rPr sz="2400" b="1" spc="-400" dirty="0">
                <a:solidFill>
                  <a:srgbClr val="FF9900"/>
                </a:solidFill>
                <a:latin typeface="Trebuchet MS"/>
                <a:cs typeface="Trebuchet MS"/>
              </a:rPr>
              <a:t> </a:t>
            </a:r>
            <a:r>
              <a:rPr sz="2400" b="1" spc="254" dirty="0">
                <a:solidFill>
                  <a:srgbClr val="FF9900"/>
                </a:solidFill>
                <a:latin typeface="Trebuchet MS"/>
                <a:cs typeface="Trebuchet MS"/>
              </a:rPr>
              <a:t>ves</a:t>
            </a:r>
            <a:endParaRPr sz="2400">
              <a:latin typeface="Trebuchet MS"/>
              <a:cs typeface="Trebuchet MS"/>
            </a:endParaRPr>
          </a:p>
        </p:txBody>
      </p:sp>
      <p:sp>
        <p:nvSpPr>
          <p:cNvPr id="8" name="object 8"/>
          <p:cNvSpPr txBox="1"/>
          <p:nvPr/>
        </p:nvSpPr>
        <p:spPr>
          <a:xfrm>
            <a:off x="5281260" y="1497787"/>
            <a:ext cx="1624330" cy="391160"/>
          </a:xfrm>
          <a:prstGeom prst="rect">
            <a:avLst/>
          </a:prstGeom>
        </p:spPr>
        <p:txBody>
          <a:bodyPr vert="horz" wrap="square" lIns="0" tIns="12700" rIns="0" bIns="0" rtlCol="0">
            <a:spAutoFit/>
          </a:bodyPr>
          <a:lstStyle/>
          <a:p>
            <a:pPr marL="12700">
              <a:lnSpc>
                <a:spcPct val="100000"/>
              </a:lnSpc>
              <a:spcBef>
                <a:spcPts val="100"/>
              </a:spcBef>
              <a:tabLst>
                <a:tab pos="774065" algn="l"/>
              </a:tabLst>
            </a:pPr>
            <a:r>
              <a:rPr sz="2400" b="1" spc="114" dirty="0">
                <a:solidFill>
                  <a:srgbClr val="FF9900"/>
                </a:solidFill>
                <a:latin typeface="Trebuchet MS"/>
                <a:cs typeface="Trebuchet MS"/>
              </a:rPr>
              <a:t>O</a:t>
            </a:r>
            <a:r>
              <a:rPr sz="2400" b="1" spc="-405" dirty="0">
                <a:solidFill>
                  <a:srgbClr val="FF9900"/>
                </a:solidFill>
                <a:latin typeface="Trebuchet MS"/>
                <a:cs typeface="Trebuchet MS"/>
              </a:rPr>
              <a:t> </a:t>
            </a:r>
            <a:r>
              <a:rPr sz="2400" b="1" spc="95" dirty="0">
                <a:solidFill>
                  <a:srgbClr val="FF9900"/>
                </a:solidFill>
                <a:latin typeface="Trebuchet MS"/>
                <a:cs typeface="Trebuchet MS"/>
              </a:rPr>
              <a:t>ur</a:t>
            </a:r>
            <a:r>
              <a:rPr sz="2400" b="1" dirty="0">
                <a:solidFill>
                  <a:srgbClr val="FF9900"/>
                </a:solidFill>
                <a:latin typeface="Trebuchet MS"/>
                <a:cs typeface="Trebuchet MS"/>
              </a:rPr>
              <a:t>	</a:t>
            </a:r>
            <a:r>
              <a:rPr sz="2400" b="1" spc="140" dirty="0">
                <a:solidFill>
                  <a:srgbClr val="FF9900"/>
                </a:solidFill>
                <a:latin typeface="Trebuchet MS"/>
                <a:cs typeface="Trebuchet MS"/>
              </a:rPr>
              <a:t>Ai</a:t>
            </a:r>
            <a:r>
              <a:rPr sz="2400" b="1" spc="-400" dirty="0">
                <a:solidFill>
                  <a:srgbClr val="FF9900"/>
                </a:solidFill>
                <a:latin typeface="Trebuchet MS"/>
                <a:cs typeface="Trebuchet MS"/>
              </a:rPr>
              <a:t> </a:t>
            </a:r>
            <a:r>
              <a:rPr sz="2400" b="1" spc="280" dirty="0">
                <a:solidFill>
                  <a:srgbClr val="FF9900"/>
                </a:solidFill>
                <a:latin typeface="Trebuchet MS"/>
                <a:cs typeface="Trebuchet MS"/>
              </a:rPr>
              <a:t>ms</a:t>
            </a:r>
            <a:endParaRPr sz="2400">
              <a:latin typeface="Trebuchet MS"/>
              <a:cs typeface="Trebuchet MS"/>
            </a:endParaRPr>
          </a:p>
        </p:txBody>
      </p:sp>
      <p:sp>
        <p:nvSpPr>
          <p:cNvPr id="9" name="object 9"/>
          <p:cNvSpPr txBox="1"/>
          <p:nvPr/>
        </p:nvSpPr>
        <p:spPr>
          <a:xfrm>
            <a:off x="88392" y="1923288"/>
            <a:ext cx="3858895" cy="4764318"/>
          </a:xfrm>
          <a:prstGeom prst="rect">
            <a:avLst/>
          </a:prstGeom>
          <a:ln w="41275">
            <a:solidFill>
              <a:srgbClr val="699230"/>
            </a:solidFill>
          </a:ln>
        </p:spPr>
        <p:txBody>
          <a:bodyPr vert="horz" wrap="square" lIns="0" tIns="38100" rIns="0" bIns="0" rtlCol="0">
            <a:spAutoFit/>
          </a:bodyPr>
          <a:lstStyle/>
          <a:p>
            <a:pPr marL="218440" marR="211454" indent="63500" algn="just">
              <a:lnSpc>
                <a:spcPct val="100000"/>
              </a:lnSpc>
              <a:spcBef>
                <a:spcPts val="300"/>
              </a:spcBef>
            </a:pPr>
            <a:endParaRPr lang="en-GB" sz="1300" dirty="0">
              <a:latin typeface="Gill Sans MT"/>
              <a:cs typeface="Gill Sans MT"/>
            </a:endParaRPr>
          </a:p>
          <a:p>
            <a:pPr marL="218440" marR="211454" indent="63500" algn="just">
              <a:lnSpc>
                <a:spcPct val="100000"/>
              </a:lnSpc>
              <a:spcBef>
                <a:spcPts val="300"/>
              </a:spcBef>
            </a:pPr>
            <a:r>
              <a:rPr sz="1300" dirty="0">
                <a:latin typeface="Gill Sans MT"/>
                <a:cs typeface="Gill Sans MT"/>
              </a:rPr>
              <a:t>Our</a:t>
            </a:r>
            <a:r>
              <a:rPr sz="1300" spc="-30" dirty="0">
                <a:latin typeface="Gill Sans MT"/>
                <a:cs typeface="Gill Sans MT"/>
              </a:rPr>
              <a:t> </a:t>
            </a:r>
            <a:r>
              <a:rPr sz="1300" spc="135" dirty="0">
                <a:latin typeface="Gill Sans MT"/>
                <a:cs typeface="Gill Sans MT"/>
              </a:rPr>
              <a:t>management</a:t>
            </a:r>
            <a:r>
              <a:rPr sz="1300" spc="40" dirty="0">
                <a:latin typeface="Gill Sans MT"/>
                <a:cs typeface="Gill Sans MT"/>
              </a:rPr>
              <a:t> </a:t>
            </a:r>
            <a:r>
              <a:rPr sz="1300" spc="110" dirty="0">
                <a:latin typeface="Gill Sans MT"/>
                <a:cs typeface="Gill Sans MT"/>
              </a:rPr>
              <a:t>team</a:t>
            </a:r>
            <a:r>
              <a:rPr sz="1300" spc="5" dirty="0">
                <a:latin typeface="Gill Sans MT"/>
                <a:cs typeface="Gill Sans MT"/>
              </a:rPr>
              <a:t> </a:t>
            </a:r>
            <a:r>
              <a:rPr sz="1300" spc="114" dirty="0">
                <a:latin typeface="Gill Sans MT"/>
                <a:cs typeface="Gill Sans MT"/>
              </a:rPr>
              <a:t>have</a:t>
            </a:r>
            <a:r>
              <a:rPr sz="1300" spc="5" dirty="0">
                <a:latin typeface="Gill Sans MT"/>
                <a:cs typeface="Gill Sans MT"/>
              </a:rPr>
              <a:t> </a:t>
            </a:r>
            <a:r>
              <a:rPr sz="1300" spc="60" dirty="0">
                <a:latin typeface="Gill Sans MT"/>
                <a:cs typeface="Gill Sans MT"/>
              </a:rPr>
              <a:t>over</a:t>
            </a:r>
            <a:r>
              <a:rPr sz="1300" spc="-30" dirty="0">
                <a:latin typeface="Gill Sans MT"/>
                <a:cs typeface="Gill Sans MT"/>
              </a:rPr>
              <a:t> </a:t>
            </a:r>
            <a:r>
              <a:rPr sz="1300" spc="140" dirty="0">
                <a:latin typeface="Gill Sans MT"/>
                <a:cs typeface="Gill Sans MT"/>
              </a:rPr>
              <a:t>60</a:t>
            </a:r>
            <a:r>
              <a:rPr sz="1300" spc="-30" dirty="0">
                <a:latin typeface="Gill Sans MT"/>
                <a:cs typeface="Gill Sans MT"/>
              </a:rPr>
              <a:t> </a:t>
            </a:r>
            <a:r>
              <a:rPr sz="1300" spc="80" dirty="0">
                <a:latin typeface="Gill Sans MT"/>
                <a:cs typeface="Gill Sans MT"/>
              </a:rPr>
              <a:t>years </a:t>
            </a:r>
            <a:r>
              <a:rPr sz="1300" spc="110" dirty="0">
                <a:latin typeface="Gill Sans MT"/>
                <a:cs typeface="Gill Sans MT"/>
              </a:rPr>
              <a:t>combined</a:t>
            </a:r>
            <a:r>
              <a:rPr sz="1300" spc="20" dirty="0">
                <a:latin typeface="Gill Sans MT"/>
                <a:cs typeface="Gill Sans MT"/>
              </a:rPr>
              <a:t> </a:t>
            </a:r>
            <a:r>
              <a:rPr sz="1300" spc="80" dirty="0">
                <a:latin typeface="Gill Sans MT"/>
                <a:cs typeface="Gill Sans MT"/>
              </a:rPr>
              <a:t>experience</a:t>
            </a:r>
            <a:r>
              <a:rPr sz="1300" spc="-5" dirty="0">
                <a:latin typeface="Gill Sans MT"/>
                <a:cs typeface="Gill Sans MT"/>
              </a:rPr>
              <a:t> </a:t>
            </a:r>
            <a:r>
              <a:rPr sz="1300" spc="120" dirty="0">
                <a:latin typeface="Gill Sans MT"/>
                <a:cs typeface="Gill Sans MT"/>
              </a:rPr>
              <a:t>and</a:t>
            </a:r>
            <a:r>
              <a:rPr sz="1300" spc="25" dirty="0">
                <a:latin typeface="Gill Sans MT"/>
                <a:cs typeface="Gill Sans MT"/>
              </a:rPr>
              <a:t> </a:t>
            </a:r>
            <a:r>
              <a:rPr sz="1300" spc="100" dirty="0">
                <a:latin typeface="Gill Sans MT"/>
                <a:cs typeface="Gill Sans MT"/>
              </a:rPr>
              <a:t>co-</a:t>
            </a:r>
            <a:r>
              <a:rPr sz="1300" spc="60" dirty="0">
                <a:latin typeface="Gill Sans MT"/>
                <a:cs typeface="Gill Sans MT"/>
              </a:rPr>
              <a:t>ordinate</a:t>
            </a:r>
            <a:r>
              <a:rPr sz="1300" spc="40" dirty="0">
                <a:latin typeface="Gill Sans MT"/>
                <a:cs typeface="Gill Sans MT"/>
              </a:rPr>
              <a:t> </a:t>
            </a:r>
            <a:r>
              <a:rPr sz="1300" spc="-10" dirty="0">
                <a:latin typeface="Gill Sans MT"/>
                <a:cs typeface="Gill Sans MT"/>
              </a:rPr>
              <a:t>their </a:t>
            </a:r>
            <a:r>
              <a:rPr sz="1300" spc="60" dirty="0">
                <a:latin typeface="Gill Sans MT"/>
                <a:cs typeface="Gill Sans MT"/>
              </a:rPr>
              <a:t>expertise</a:t>
            </a:r>
            <a:r>
              <a:rPr sz="1300" spc="-5" dirty="0">
                <a:latin typeface="Gill Sans MT"/>
                <a:cs typeface="Gill Sans MT"/>
              </a:rPr>
              <a:t> </a:t>
            </a:r>
            <a:r>
              <a:rPr sz="1300" dirty="0">
                <a:latin typeface="Gill Sans MT"/>
                <a:cs typeface="Gill Sans MT"/>
              </a:rPr>
              <a:t>to</a:t>
            </a:r>
            <a:r>
              <a:rPr sz="1300" spc="15" dirty="0">
                <a:latin typeface="Gill Sans MT"/>
                <a:cs typeface="Gill Sans MT"/>
              </a:rPr>
              <a:t> </a:t>
            </a:r>
            <a:r>
              <a:rPr sz="1300" spc="75" dirty="0">
                <a:latin typeface="Gill Sans MT"/>
                <a:cs typeface="Gill Sans MT"/>
              </a:rPr>
              <a:t>provide</a:t>
            </a:r>
            <a:r>
              <a:rPr sz="1300" dirty="0">
                <a:latin typeface="Gill Sans MT"/>
                <a:cs typeface="Gill Sans MT"/>
              </a:rPr>
              <a:t> </a:t>
            </a:r>
            <a:r>
              <a:rPr sz="1300" spc="65" dirty="0">
                <a:latin typeface="Gill Sans MT"/>
                <a:cs typeface="Gill Sans MT"/>
              </a:rPr>
              <a:t>the</a:t>
            </a:r>
            <a:r>
              <a:rPr sz="1300" spc="30" dirty="0">
                <a:latin typeface="Gill Sans MT"/>
                <a:cs typeface="Gill Sans MT"/>
              </a:rPr>
              <a:t> </a:t>
            </a:r>
            <a:r>
              <a:rPr sz="1300" spc="85" dirty="0">
                <a:latin typeface="Gill Sans MT"/>
                <a:cs typeface="Gill Sans MT"/>
              </a:rPr>
              <a:t>technical</a:t>
            </a:r>
            <a:r>
              <a:rPr sz="1300" spc="25" dirty="0">
                <a:latin typeface="Gill Sans MT"/>
                <a:cs typeface="Gill Sans MT"/>
              </a:rPr>
              <a:t> </a:t>
            </a:r>
            <a:r>
              <a:rPr sz="1300" spc="75" dirty="0">
                <a:latin typeface="Gill Sans MT"/>
                <a:cs typeface="Gill Sans MT"/>
              </a:rPr>
              <a:t>know</a:t>
            </a:r>
            <a:r>
              <a:rPr sz="1300" spc="20" dirty="0">
                <a:latin typeface="Gill Sans MT"/>
                <a:cs typeface="Gill Sans MT"/>
              </a:rPr>
              <a:t> </a:t>
            </a:r>
            <a:r>
              <a:rPr sz="1300" spc="30" dirty="0">
                <a:latin typeface="Gill Sans MT"/>
                <a:cs typeface="Gill Sans MT"/>
              </a:rPr>
              <a:t>ho</a:t>
            </a:r>
            <a:r>
              <a:rPr lang="en-GB" sz="1300" spc="30" dirty="0">
                <a:latin typeface="Gill Sans MT"/>
                <a:cs typeface="Gill Sans MT"/>
              </a:rPr>
              <a:t>w</a:t>
            </a:r>
            <a:r>
              <a:rPr sz="1300" spc="30" dirty="0">
                <a:latin typeface="Gill Sans MT"/>
                <a:cs typeface="Gill Sans MT"/>
              </a:rPr>
              <a:t>.</a:t>
            </a:r>
            <a:endParaRPr lang="en-GB" sz="1300" dirty="0">
              <a:latin typeface="Gill Sans MT"/>
              <a:cs typeface="Gill Sans MT"/>
            </a:endParaRPr>
          </a:p>
          <a:p>
            <a:pPr marL="218440" marR="211454" indent="63500" algn="just">
              <a:lnSpc>
                <a:spcPct val="100000"/>
              </a:lnSpc>
              <a:spcBef>
                <a:spcPts val="300"/>
              </a:spcBef>
            </a:pPr>
            <a:endParaRPr lang="en-GB" sz="1300" b="1" spc="50" dirty="0">
              <a:solidFill>
                <a:srgbClr val="466120"/>
              </a:solidFill>
              <a:latin typeface="Gill Sans MT"/>
              <a:cs typeface="Trebuchet MS"/>
            </a:endParaRPr>
          </a:p>
          <a:p>
            <a:pPr marL="218440" marR="211454" indent="63500" algn="just">
              <a:lnSpc>
                <a:spcPct val="100000"/>
              </a:lnSpc>
              <a:spcBef>
                <a:spcPts val="300"/>
              </a:spcBef>
            </a:pPr>
            <a:r>
              <a:rPr sz="1200" b="1" spc="50" dirty="0">
                <a:solidFill>
                  <a:srgbClr val="466120"/>
                </a:solidFill>
                <a:latin typeface="Trebuchet MS"/>
                <a:cs typeface="Trebuchet MS"/>
              </a:rPr>
              <a:t>IN</a:t>
            </a:r>
            <a:r>
              <a:rPr sz="1200" b="1" spc="-55" dirty="0">
                <a:solidFill>
                  <a:srgbClr val="466120"/>
                </a:solidFill>
                <a:latin typeface="Trebuchet MS"/>
                <a:cs typeface="Trebuchet MS"/>
              </a:rPr>
              <a:t> </a:t>
            </a:r>
            <a:r>
              <a:rPr sz="1200" b="1" spc="75" dirty="0">
                <a:solidFill>
                  <a:srgbClr val="466120"/>
                </a:solidFill>
                <a:latin typeface="Trebuchet MS"/>
                <a:cs typeface="Trebuchet MS"/>
              </a:rPr>
              <a:t>HOUSE</a:t>
            </a:r>
            <a:r>
              <a:rPr sz="1200" b="1" spc="-60" dirty="0">
                <a:solidFill>
                  <a:srgbClr val="466120"/>
                </a:solidFill>
                <a:latin typeface="Trebuchet MS"/>
                <a:cs typeface="Trebuchet MS"/>
              </a:rPr>
              <a:t> </a:t>
            </a:r>
            <a:r>
              <a:rPr sz="1200" b="1" spc="65" dirty="0">
                <a:solidFill>
                  <a:srgbClr val="466120"/>
                </a:solidFill>
                <a:latin typeface="Trebuchet MS"/>
                <a:cs typeface="Trebuchet MS"/>
              </a:rPr>
              <a:t>DESIGN</a:t>
            </a:r>
            <a:r>
              <a:rPr sz="1200" b="1" spc="-55" dirty="0">
                <a:solidFill>
                  <a:srgbClr val="466120"/>
                </a:solidFill>
                <a:latin typeface="Trebuchet MS"/>
                <a:cs typeface="Trebuchet MS"/>
              </a:rPr>
              <a:t> </a:t>
            </a:r>
            <a:r>
              <a:rPr sz="1200" b="1" spc="-20" dirty="0">
                <a:solidFill>
                  <a:srgbClr val="466120"/>
                </a:solidFill>
                <a:latin typeface="Trebuchet MS"/>
                <a:cs typeface="Trebuchet MS"/>
              </a:rPr>
              <a:t>TEAM </a:t>
            </a:r>
            <a:r>
              <a:rPr sz="1200" b="1" spc="45" dirty="0">
                <a:solidFill>
                  <a:srgbClr val="466120"/>
                </a:solidFill>
                <a:latin typeface="Trebuchet MS"/>
                <a:cs typeface="Trebuchet MS"/>
              </a:rPr>
              <a:t>ACCREDITED</a:t>
            </a:r>
            <a:r>
              <a:rPr sz="1200" b="1" spc="5" dirty="0">
                <a:solidFill>
                  <a:srgbClr val="466120"/>
                </a:solidFill>
                <a:latin typeface="Trebuchet MS"/>
                <a:cs typeface="Trebuchet MS"/>
              </a:rPr>
              <a:t> </a:t>
            </a:r>
            <a:r>
              <a:rPr sz="1200" b="1" dirty="0">
                <a:solidFill>
                  <a:srgbClr val="466120"/>
                </a:solidFill>
                <a:latin typeface="Trebuchet MS"/>
                <a:cs typeface="Trebuchet MS"/>
              </a:rPr>
              <a:t>GEO</a:t>
            </a:r>
            <a:r>
              <a:rPr sz="1200" b="1" spc="-25" dirty="0">
                <a:solidFill>
                  <a:srgbClr val="466120"/>
                </a:solidFill>
                <a:latin typeface="Trebuchet MS"/>
                <a:cs typeface="Trebuchet MS"/>
              </a:rPr>
              <a:t> </a:t>
            </a:r>
            <a:r>
              <a:rPr sz="1200" b="1" dirty="0">
                <a:solidFill>
                  <a:srgbClr val="466120"/>
                </a:solidFill>
                <a:latin typeface="Trebuchet MS"/>
                <a:cs typeface="Trebuchet MS"/>
              </a:rPr>
              <a:t>&amp;</a:t>
            </a:r>
            <a:r>
              <a:rPr sz="1200" b="1" spc="-40" dirty="0">
                <a:solidFill>
                  <a:srgbClr val="466120"/>
                </a:solidFill>
                <a:latin typeface="Trebuchet MS"/>
                <a:cs typeface="Trebuchet MS"/>
              </a:rPr>
              <a:t> </a:t>
            </a:r>
            <a:r>
              <a:rPr sz="1200" b="1" spc="50" dirty="0">
                <a:solidFill>
                  <a:srgbClr val="466120"/>
                </a:solidFill>
                <a:latin typeface="Trebuchet MS"/>
                <a:cs typeface="Trebuchet MS"/>
              </a:rPr>
              <a:t>PV</a:t>
            </a:r>
            <a:r>
              <a:rPr sz="1200" b="1" spc="-70" dirty="0">
                <a:solidFill>
                  <a:srgbClr val="466120"/>
                </a:solidFill>
                <a:latin typeface="Trebuchet MS"/>
                <a:cs typeface="Trebuchet MS"/>
              </a:rPr>
              <a:t> </a:t>
            </a:r>
            <a:r>
              <a:rPr sz="1200" b="1" spc="65" dirty="0">
                <a:solidFill>
                  <a:srgbClr val="466120"/>
                </a:solidFill>
                <a:latin typeface="Trebuchet MS"/>
                <a:cs typeface="Trebuchet MS"/>
              </a:rPr>
              <a:t>DESIGNERS</a:t>
            </a:r>
            <a:r>
              <a:rPr sz="1200" b="1" spc="20" dirty="0">
                <a:solidFill>
                  <a:srgbClr val="466120"/>
                </a:solidFill>
                <a:latin typeface="Trebuchet MS"/>
                <a:cs typeface="Trebuchet MS"/>
              </a:rPr>
              <a:t> </a:t>
            </a:r>
            <a:r>
              <a:rPr sz="1200" b="1" spc="75" dirty="0">
                <a:solidFill>
                  <a:srgbClr val="466120"/>
                </a:solidFill>
                <a:latin typeface="Trebuchet MS"/>
                <a:cs typeface="Trebuchet MS"/>
              </a:rPr>
              <a:t>AND</a:t>
            </a:r>
            <a:r>
              <a:rPr sz="1200" b="1" spc="-50" dirty="0">
                <a:solidFill>
                  <a:srgbClr val="466120"/>
                </a:solidFill>
                <a:latin typeface="Trebuchet MS"/>
                <a:cs typeface="Trebuchet MS"/>
              </a:rPr>
              <a:t> </a:t>
            </a:r>
            <a:r>
              <a:rPr sz="1200" b="1" spc="40" dirty="0">
                <a:solidFill>
                  <a:srgbClr val="466120"/>
                </a:solidFill>
                <a:latin typeface="Trebuchet MS"/>
                <a:cs typeface="Trebuchet MS"/>
              </a:rPr>
              <a:t>CAD</a:t>
            </a:r>
            <a:r>
              <a:rPr lang="en-GB" sz="1200" b="1" spc="40" dirty="0">
                <a:solidFill>
                  <a:srgbClr val="466120"/>
                </a:solidFill>
                <a:latin typeface="Trebuchet MS"/>
                <a:cs typeface="Trebuchet MS"/>
              </a:rPr>
              <a:t> </a:t>
            </a:r>
            <a:r>
              <a:rPr sz="1200" b="1" spc="-10" dirty="0">
                <a:solidFill>
                  <a:srgbClr val="466120"/>
                </a:solidFill>
                <a:latin typeface="Trebuchet MS"/>
                <a:cs typeface="Trebuchet MS"/>
              </a:rPr>
              <a:t>TECHNICIANS.</a:t>
            </a:r>
            <a:endParaRPr sz="1200" dirty="0">
              <a:latin typeface="Trebuchet MS"/>
              <a:cs typeface="Trebuchet MS"/>
            </a:endParaRPr>
          </a:p>
          <a:p>
            <a:pPr algn="ctr">
              <a:lnSpc>
                <a:spcPct val="100000"/>
              </a:lnSpc>
              <a:spcBef>
                <a:spcPts val="1005"/>
              </a:spcBef>
            </a:pPr>
            <a:r>
              <a:rPr sz="1200" b="1" dirty="0">
                <a:solidFill>
                  <a:srgbClr val="466120"/>
                </a:solidFill>
                <a:latin typeface="Trebuchet MS"/>
                <a:cs typeface="Trebuchet MS"/>
              </a:rPr>
              <a:t>NEBOSH,</a:t>
            </a:r>
            <a:r>
              <a:rPr sz="1200" b="1" spc="70" dirty="0">
                <a:solidFill>
                  <a:srgbClr val="466120"/>
                </a:solidFill>
                <a:latin typeface="Trebuchet MS"/>
                <a:cs typeface="Trebuchet MS"/>
              </a:rPr>
              <a:t> </a:t>
            </a:r>
            <a:r>
              <a:rPr sz="1200" b="1" spc="60" dirty="0">
                <a:solidFill>
                  <a:srgbClr val="466120"/>
                </a:solidFill>
                <a:latin typeface="Trebuchet MS"/>
                <a:cs typeface="Trebuchet MS"/>
              </a:rPr>
              <a:t>IOSH</a:t>
            </a:r>
            <a:r>
              <a:rPr lang="en-GB" sz="1200" b="1" spc="45" dirty="0">
                <a:solidFill>
                  <a:srgbClr val="466120"/>
                </a:solidFill>
                <a:latin typeface="Trebuchet MS"/>
                <a:cs typeface="Trebuchet MS"/>
              </a:rPr>
              <a:t>,</a:t>
            </a:r>
            <a:r>
              <a:rPr sz="1200" b="1" spc="40" dirty="0">
                <a:solidFill>
                  <a:srgbClr val="466120"/>
                </a:solidFill>
                <a:latin typeface="Trebuchet MS"/>
                <a:cs typeface="Trebuchet MS"/>
              </a:rPr>
              <a:t> </a:t>
            </a:r>
            <a:r>
              <a:rPr lang="en-GB" sz="1200" b="1" spc="100" dirty="0">
                <a:solidFill>
                  <a:srgbClr val="466120"/>
                </a:solidFill>
                <a:latin typeface="Trebuchet MS"/>
                <a:cs typeface="Trebuchet MS"/>
              </a:rPr>
              <a:t>&amp; PRINCE2</a:t>
            </a:r>
            <a:r>
              <a:rPr sz="1200" b="1" spc="55" dirty="0">
                <a:solidFill>
                  <a:srgbClr val="466120"/>
                </a:solidFill>
                <a:latin typeface="Trebuchet MS"/>
                <a:cs typeface="Trebuchet MS"/>
              </a:rPr>
              <a:t> </a:t>
            </a:r>
            <a:r>
              <a:rPr sz="1200" b="1" dirty="0">
                <a:solidFill>
                  <a:srgbClr val="466120"/>
                </a:solidFill>
                <a:latin typeface="Trebuchet MS"/>
                <a:cs typeface="Trebuchet MS"/>
              </a:rPr>
              <a:t>PROJECT</a:t>
            </a:r>
            <a:r>
              <a:rPr sz="1200" b="1" spc="40" dirty="0">
                <a:solidFill>
                  <a:srgbClr val="466120"/>
                </a:solidFill>
                <a:latin typeface="Trebuchet MS"/>
                <a:cs typeface="Trebuchet MS"/>
              </a:rPr>
              <a:t> </a:t>
            </a:r>
            <a:r>
              <a:rPr sz="1200" b="1" spc="60" dirty="0">
                <a:solidFill>
                  <a:srgbClr val="466120"/>
                </a:solidFill>
                <a:latin typeface="Trebuchet MS"/>
                <a:cs typeface="Trebuchet MS"/>
              </a:rPr>
              <a:t>MANAGERS</a:t>
            </a:r>
            <a:endParaRPr sz="1200" dirty="0">
              <a:latin typeface="Trebuchet MS"/>
              <a:cs typeface="Trebuchet MS"/>
            </a:endParaRPr>
          </a:p>
          <a:p>
            <a:pPr marL="111760" marR="109220" indent="635" algn="ctr">
              <a:lnSpc>
                <a:spcPct val="100000"/>
              </a:lnSpc>
              <a:spcBef>
                <a:spcPts val="1010"/>
              </a:spcBef>
            </a:pPr>
            <a:r>
              <a:rPr sz="1300" spc="110" dirty="0">
                <a:latin typeface="Gill Sans MT"/>
                <a:cs typeface="Gill Sans MT"/>
              </a:rPr>
              <a:t>Enabling</a:t>
            </a:r>
            <a:r>
              <a:rPr sz="1300" spc="25" dirty="0">
                <a:latin typeface="Gill Sans MT"/>
                <a:cs typeface="Gill Sans MT"/>
              </a:rPr>
              <a:t> </a:t>
            </a:r>
            <a:r>
              <a:rPr sz="1300" spc="114" dirty="0">
                <a:latin typeface="Gill Sans MT"/>
                <a:cs typeface="Gill Sans MT"/>
              </a:rPr>
              <a:t>us</a:t>
            </a:r>
            <a:r>
              <a:rPr sz="1300" spc="15" dirty="0">
                <a:latin typeface="Gill Sans MT"/>
                <a:cs typeface="Gill Sans MT"/>
              </a:rPr>
              <a:t> </a:t>
            </a:r>
            <a:r>
              <a:rPr sz="1300" dirty="0">
                <a:latin typeface="Gill Sans MT"/>
                <a:cs typeface="Gill Sans MT"/>
              </a:rPr>
              <a:t>to</a:t>
            </a:r>
            <a:r>
              <a:rPr sz="1300" spc="-15" dirty="0">
                <a:latin typeface="Gill Sans MT"/>
                <a:cs typeface="Gill Sans MT"/>
              </a:rPr>
              <a:t> </a:t>
            </a:r>
            <a:r>
              <a:rPr sz="1300" spc="120" dirty="0">
                <a:latin typeface="Gill Sans MT"/>
                <a:cs typeface="Gill Sans MT"/>
              </a:rPr>
              <a:t>design</a:t>
            </a:r>
            <a:r>
              <a:rPr sz="1300" spc="5" dirty="0">
                <a:latin typeface="Gill Sans MT"/>
                <a:cs typeface="Gill Sans MT"/>
              </a:rPr>
              <a:t> </a:t>
            </a:r>
            <a:r>
              <a:rPr sz="1300" spc="150" dirty="0">
                <a:latin typeface="Gill Sans MT"/>
                <a:cs typeface="Gill Sans MT"/>
              </a:rPr>
              <a:t>a</a:t>
            </a:r>
            <a:r>
              <a:rPr sz="1300" dirty="0">
                <a:latin typeface="Gill Sans MT"/>
                <a:cs typeface="Gill Sans MT"/>
              </a:rPr>
              <a:t> </a:t>
            </a:r>
            <a:r>
              <a:rPr sz="1300" spc="100" dirty="0">
                <a:latin typeface="Gill Sans MT"/>
                <a:cs typeface="Gill Sans MT"/>
              </a:rPr>
              <a:t>highly</a:t>
            </a:r>
            <a:r>
              <a:rPr sz="1300" spc="35" dirty="0">
                <a:latin typeface="Gill Sans MT"/>
                <a:cs typeface="Gill Sans MT"/>
              </a:rPr>
              <a:t> </a:t>
            </a:r>
            <a:r>
              <a:rPr sz="1300" spc="75" dirty="0">
                <a:latin typeface="Gill Sans MT"/>
                <a:cs typeface="Gill Sans MT"/>
              </a:rPr>
              <a:t>efficient</a:t>
            </a:r>
            <a:r>
              <a:rPr sz="1300" spc="-40" dirty="0">
                <a:latin typeface="Gill Sans MT"/>
                <a:cs typeface="Gill Sans MT"/>
              </a:rPr>
              <a:t> </a:t>
            </a:r>
            <a:r>
              <a:rPr sz="1300" spc="90" dirty="0">
                <a:latin typeface="Gill Sans MT"/>
                <a:cs typeface="Gill Sans MT"/>
              </a:rPr>
              <a:t>and compliant</a:t>
            </a:r>
            <a:r>
              <a:rPr sz="1300" spc="40" dirty="0">
                <a:latin typeface="Gill Sans MT"/>
                <a:cs typeface="Gill Sans MT"/>
              </a:rPr>
              <a:t> </a:t>
            </a:r>
            <a:r>
              <a:rPr sz="1300" spc="95" dirty="0">
                <a:latin typeface="Gill Sans MT"/>
                <a:cs typeface="Gill Sans MT"/>
              </a:rPr>
              <a:t>renewable</a:t>
            </a:r>
            <a:r>
              <a:rPr sz="1300" spc="25" dirty="0">
                <a:latin typeface="Gill Sans MT"/>
                <a:cs typeface="Gill Sans MT"/>
              </a:rPr>
              <a:t> </a:t>
            </a:r>
            <a:r>
              <a:rPr sz="1300" spc="105" dirty="0">
                <a:latin typeface="Gill Sans MT"/>
                <a:cs typeface="Gill Sans MT"/>
              </a:rPr>
              <a:t>energy</a:t>
            </a:r>
            <a:r>
              <a:rPr sz="1300" spc="5" dirty="0">
                <a:latin typeface="Gill Sans MT"/>
                <a:cs typeface="Gill Sans MT"/>
              </a:rPr>
              <a:t> </a:t>
            </a:r>
            <a:r>
              <a:rPr sz="1300" spc="114" dirty="0">
                <a:latin typeface="Gill Sans MT"/>
                <a:cs typeface="Gill Sans MT"/>
              </a:rPr>
              <a:t>systems</a:t>
            </a:r>
            <a:r>
              <a:rPr sz="1300" spc="-10" dirty="0">
                <a:latin typeface="Gill Sans MT"/>
                <a:cs typeface="Gill Sans MT"/>
              </a:rPr>
              <a:t> </a:t>
            </a:r>
            <a:r>
              <a:rPr sz="1300" spc="110" dirty="0">
                <a:latin typeface="Gill Sans MT"/>
                <a:cs typeface="Gill Sans MT"/>
              </a:rPr>
              <a:t>using</a:t>
            </a:r>
            <a:r>
              <a:rPr sz="1300" spc="30" dirty="0">
                <a:latin typeface="Gill Sans MT"/>
                <a:cs typeface="Gill Sans MT"/>
              </a:rPr>
              <a:t> </a:t>
            </a:r>
            <a:r>
              <a:rPr sz="1300" spc="45" dirty="0">
                <a:latin typeface="Gill Sans MT"/>
                <a:cs typeface="Gill Sans MT"/>
              </a:rPr>
              <a:t>the </a:t>
            </a:r>
            <a:r>
              <a:rPr sz="1300" spc="75" dirty="0">
                <a:latin typeface="Gill Sans MT"/>
                <a:cs typeface="Gill Sans MT"/>
              </a:rPr>
              <a:t>latest</a:t>
            </a:r>
            <a:r>
              <a:rPr sz="1300" spc="15" dirty="0">
                <a:latin typeface="Gill Sans MT"/>
                <a:cs typeface="Gill Sans MT"/>
              </a:rPr>
              <a:t> </a:t>
            </a:r>
            <a:r>
              <a:rPr sz="1300" spc="60" dirty="0">
                <a:latin typeface="Gill Sans MT"/>
                <a:cs typeface="Gill Sans MT"/>
              </a:rPr>
              <a:t>industry</a:t>
            </a:r>
            <a:r>
              <a:rPr sz="1300" spc="10" dirty="0">
                <a:latin typeface="Gill Sans MT"/>
                <a:cs typeface="Gill Sans MT"/>
              </a:rPr>
              <a:t> </a:t>
            </a:r>
            <a:r>
              <a:rPr sz="1300" spc="50" dirty="0">
                <a:latin typeface="Gill Sans MT"/>
                <a:cs typeface="Gill Sans MT"/>
              </a:rPr>
              <a:t>software.</a:t>
            </a:r>
            <a:endParaRPr sz="1300" dirty="0">
              <a:latin typeface="Gill Sans MT"/>
              <a:cs typeface="Gill Sans MT"/>
            </a:endParaRPr>
          </a:p>
          <a:p>
            <a:pPr algn="ctr">
              <a:lnSpc>
                <a:spcPct val="100000"/>
              </a:lnSpc>
              <a:spcBef>
                <a:spcPts val="525"/>
              </a:spcBef>
            </a:pPr>
            <a:endParaRPr lang="en-GB" sz="1400" dirty="0">
              <a:latin typeface="Gill Sans MT"/>
              <a:cs typeface="Gill Sans MT"/>
            </a:endParaRPr>
          </a:p>
          <a:p>
            <a:pPr algn="ctr">
              <a:lnSpc>
                <a:spcPct val="100000"/>
              </a:lnSpc>
              <a:spcBef>
                <a:spcPts val="525"/>
              </a:spcBef>
            </a:pPr>
            <a:r>
              <a:rPr sz="1400" dirty="0">
                <a:latin typeface="Gill Sans MT"/>
                <a:cs typeface="Gill Sans MT"/>
              </a:rPr>
              <a:t>Our</a:t>
            </a:r>
            <a:r>
              <a:rPr sz="1400" spc="-20" dirty="0">
                <a:latin typeface="Gill Sans MT"/>
                <a:cs typeface="Gill Sans MT"/>
              </a:rPr>
              <a:t> </a:t>
            </a:r>
            <a:r>
              <a:rPr sz="1400" spc="65" dirty="0">
                <a:latin typeface="Gill Sans MT"/>
                <a:cs typeface="Gill Sans MT"/>
              </a:rPr>
              <a:t>installation</a:t>
            </a:r>
            <a:r>
              <a:rPr sz="1400" spc="-50" dirty="0">
                <a:latin typeface="Gill Sans MT"/>
                <a:cs typeface="Gill Sans MT"/>
              </a:rPr>
              <a:t> </a:t>
            </a:r>
            <a:r>
              <a:rPr sz="1400" spc="120" dirty="0">
                <a:latin typeface="Gill Sans MT"/>
                <a:cs typeface="Gill Sans MT"/>
              </a:rPr>
              <a:t>team</a:t>
            </a:r>
            <a:r>
              <a:rPr sz="1400" spc="10" dirty="0">
                <a:latin typeface="Gill Sans MT"/>
                <a:cs typeface="Gill Sans MT"/>
              </a:rPr>
              <a:t> </a:t>
            </a:r>
            <a:r>
              <a:rPr sz="1400" spc="80" dirty="0">
                <a:latin typeface="Gill Sans MT"/>
                <a:cs typeface="Gill Sans MT"/>
              </a:rPr>
              <a:t>consist</a:t>
            </a:r>
            <a:r>
              <a:rPr sz="1400" spc="-40" dirty="0">
                <a:latin typeface="Gill Sans MT"/>
                <a:cs typeface="Gill Sans MT"/>
              </a:rPr>
              <a:t> </a:t>
            </a:r>
            <a:r>
              <a:rPr sz="1400" spc="-25" dirty="0">
                <a:latin typeface="Gill Sans MT"/>
                <a:cs typeface="Gill Sans MT"/>
              </a:rPr>
              <a:t>of:</a:t>
            </a:r>
            <a:endParaRPr sz="1400" dirty="0">
              <a:latin typeface="Gill Sans MT"/>
              <a:cs typeface="Gill Sans MT"/>
            </a:endParaRPr>
          </a:p>
          <a:p>
            <a:pPr marL="584200" marR="496570" algn="ctr">
              <a:lnSpc>
                <a:spcPct val="70000"/>
              </a:lnSpc>
              <a:spcBef>
                <a:spcPts val="1005"/>
              </a:spcBef>
            </a:pPr>
            <a:r>
              <a:rPr sz="1200" b="1" spc="75" dirty="0">
                <a:solidFill>
                  <a:srgbClr val="466120"/>
                </a:solidFill>
                <a:latin typeface="Trebuchet MS"/>
                <a:cs typeface="Trebuchet MS"/>
              </a:rPr>
              <a:t>NVQ</a:t>
            </a:r>
            <a:r>
              <a:rPr sz="1200" b="1" spc="20" dirty="0">
                <a:solidFill>
                  <a:srgbClr val="466120"/>
                </a:solidFill>
                <a:latin typeface="Trebuchet MS"/>
                <a:cs typeface="Trebuchet MS"/>
              </a:rPr>
              <a:t> </a:t>
            </a:r>
            <a:r>
              <a:rPr sz="1200" b="1" dirty="0">
                <a:solidFill>
                  <a:srgbClr val="466120"/>
                </a:solidFill>
                <a:latin typeface="Trebuchet MS"/>
                <a:cs typeface="Trebuchet MS"/>
              </a:rPr>
              <a:t>Level </a:t>
            </a:r>
            <a:r>
              <a:rPr sz="1200" b="1" spc="-50" dirty="0">
                <a:solidFill>
                  <a:srgbClr val="466120"/>
                </a:solidFill>
                <a:latin typeface="Trebuchet MS"/>
                <a:cs typeface="Trebuchet MS"/>
              </a:rPr>
              <a:t>2</a:t>
            </a:r>
            <a:r>
              <a:rPr sz="1200" b="1" dirty="0">
                <a:solidFill>
                  <a:srgbClr val="466120"/>
                </a:solidFill>
                <a:latin typeface="Trebuchet MS"/>
                <a:cs typeface="Trebuchet MS"/>
              </a:rPr>
              <a:t> </a:t>
            </a:r>
            <a:r>
              <a:rPr sz="1200" b="1" spc="-10" dirty="0">
                <a:solidFill>
                  <a:srgbClr val="466120"/>
                </a:solidFill>
                <a:latin typeface="Trebuchet MS"/>
                <a:cs typeface="Trebuchet MS"/>
              </a:rPr>
              <a:t> Operatives</a:t>
            </a:r>
            <a:endParaRPr sz="1200" dirty="0">
              <a:latin typeface="Trebuchet MS"/>
              <a:cs typeface="Trebuchet MS"/>
            </a:endParaRPr>
          </a:p>
          <a:p>
            <a:pPr marL="480059" marR="475615" algn="ctr">
              <a:lnSpc>
                <a:spcPts val="2180"/>
              </a:lnSpc>
              <a:spcBef>
                <a:spcPts val="140"/>
              </a:spcBef>
            </a:pPr>
            <a:r>
              <a:rPr sz="1200" b="1" spc="10" dirty="0">
                <a:solidFill>
                  <a:srgbClr val="466120"/>
                </a:solidFill>
                <a:latin typeface="Trebuchet MS"/>
                <a:cs typeface="Trebuchet MS"/>
              </a:rPr>
              <a:t>Mechanical</a:t>
            </a:r>
            <a:r>
              <a:rPr sz="1200" b="1" spc="55" dirty="0">
                <a:solidFill>
                  <a:srgbClr val="466120"/>
                </a:solidFill>
                <a:latin typeface="Trebuchet MS"/>
                <a:cs typeface="Trebuchet MS"/>
              </a:rPr>
              <a:t> </a:t>
            </a:r>
            <a:r>
              <a:rPr sz="1200" b="1" spc="10" dirty="0">
                <a:solidFill>
                  <a:srgbClr val="466120"/>
                </a:solidFill>
                <a:latin typeface="Trebuchet MS"/>
                <a:cs typeface="Trebuchet MS"/>
              </a:rPr>
              <a:t>&amp;</a:t>
            </a:r>
            <a:r>
              <a:rPr sz="1200" b="1" spc="35" dirty="0">
                <a:solidFill>
                  <a:srgbClr val="466120"/>
                </a:solidFill>
                <a:latin typeface="Trebuchet MS"/>
                <a:cs typeface="Trebuchet MS"/>
              </a:rPr>
              <a:t> </a:t>
            </a:r>
            <a:r>
              <a:rPr sz="1200" b="1" spc="10" dirty="0">
                <a:solidFill>
                  <a:srgbClr val="466120"/>
                </a:solidFill>
                <a:latin typeface="Trebuchet MS"/>
                <a:cs typeface="Trebuchet MS"/>
              </a:rPr>
              <a:t>Electrical</a:t>
            </a:r>
            <a:r>
              <a:rPr sz="1200" b="1" spc="55" dirty="0">
                <a:solidFill>
                  <a:srgbClr val="466120"/>
                </a:solidFill>
                <a:latin typeface="Trebuchet MS"/>
                <a:cs typeface="Trebuchet MS"/>
              </a:rPr>
              <a:t> </a:t>
            </a:r>
            <a:r>
              <a:rPr sz="1200" b="1" spc="-10" dirty="0">
                <a:solidFill>
                  <a:srgbClr val="466120"/>
                </a:solidFill>
                <a:latin typeface="Trebuchet MS"/>
                <a:cs typeface="Trebuchet MS"/>
              </a:rPr>
              <a:t>Engineers </a:t>
            </a:r>
            <a:r>
              <a:rPr sz="1200" b="1" spc="110" dirty="0">
                <a:solidFill>
                  <a:srgbClr val="466120"/>
                </a:solidFill>
                <a:latin typeface="Trebuchet MS"/>
                <a:cs typeface="Trebuchet MS"/>
              </a:rPr>
              <a:t>SMSTS</a:t>
            </a:r>
            <a:r>
              <a:rPr sz="1200" b="1" spc="-50" dirty="0">
                <a:solidFill>
                  <a:srgbClr val="466120"/>
                </a:solidFill>
                <a:latin typeface="Trebuchet MS"/>
                <a:cs typeface="Trebuchet MS"/>
              </a:rPr>
              <a:t> </a:t>
            </a:r>
            <a:r>
              <a:rPr sz="1200" b="1" dirty="0">
                <a:solidFill>
                  <a:srgbClr val="466120"/>
                </a:solidFill>
                <a:latin typeface="Trebuchet MS"/>
                <a:cs typeface="Trebuchet MS"/>
              </a:rPr>
              <a:t>&amp;</a:t>
            </a:r>
            <a:r>
              <a:rPr sz="1200" b="1" spc="-35" dirty="0">
                <a:solidFill>
                  <a:srgbClr val="466120"/>
                </a:solidFill>
                <a:latin typeface="Trebuchet MS"/>
                <a:cs typeface="Trebuchet MS"/>
              </a:rPr>
              <a:t> </a:t>
            </a:r>
            <a:r>
              <a:rPr sz="1200" b="1" spc="114" dirty="0">
                <a:solidFill>
                  <a:srgbClr val="466120"/>
                </a:solidFill>
                <a:latin typeface="Trebuchet MS"/>
                <a:cs typeface="Trebuchet MS"/>
              </a:rPr>
              <a:t>SSSTS</a:t>
            </a:r>
            <a:r>
              <a:rPr sz="1200" b="1" spc="-45" dirty="0">
                <a:solidFill>
                  <a:srgbClr val="466120"/>
                </a:solidFill>
                <a:latin typeface="Trebuchet MS"/>
                <a:cs typeface="Trebuchet MS"/>
              </a:rPr>
              <a:t> </a:t>
            </a:r>
            <a:r>
              <a:rPr sz="1200" b="1" dirty="0">
                <a:solidFill>
                  <a:srgbClr val="466120"/>
                </a:solidFill>
                <a:latin typeface="Trebuchet MS"/>
                <a:cs typeface="Trebuchet MS"/>
              </a:rPr>
              <a:t>Site</a:t>
            </a:r>
            <a:r>
              <a:rPr sz="1200" b="1" spc="-55" dirty="0">
                <a:solidFill>
                  <a:srgbClr val="466120"/>
                </a:solidFill>
                <a:latin typeface="Trebuchet MS"/>
                <a:cs typeface="Trebuchet MS"/>
              </a:rPr>
              <a:t> </a:t>
            </a:r>
            <a:r>
              <a:rPr sz="1200" b="1" spc="45" dirty="0">
                <a:solidFill>
                  <a:srgbClr val="466120"/>
                </a:solidFill>
                <a:latin typeface="Trebuchet MS"/>
                <a:cs typeface="Trebuchet MS"/>
              </a:rPr>
              <a:t>Managers </a:t>
            </a:r>
            <a:endParaRPr lang="en-GB" sz="1200" b="1" spc="45" dirty="0">
              <a:solidFill>
                <a:srgbClr val="466120"/>
              </a:solidFill>
              <a:latin typeface="Trebuchet MS"/>
              <a:cs typeface="Trebuchet MS"/>
            </a:endParaRPr>
          </a:p>
          <a:p>
            <a:pPr marL="480059" marR="475615" algn="ctr">
              <a:lnSpc>
                <a:spcPts val="2180"/>
              </a:lnSpc>
              <a:spcBef>
                <a:spcPts val="140"/>
              </a:spcBef>
            </a:pPr>
            <a:r>
              <a:rPr lang="en-GB" sz="1200" b="1" spc="45" dirty="0">
                <a:solidFill>
                  <a:srgbClr val="466120"/>
                </a:solidFill>
                <a:latin typeface="Trebuchet MS"/>
                <a:cs typeface="Trebuchet MS"/>
              </a:rPr>
              <a:t>CP</a:t>
            </a:r>
            <a:r>
              <a:rPr lang="en-GB" sz="1200" b="1" spc="-10" dirty="0">
                <a:solidFill>
                  <a:srgbClr val="466120"/>
                </a:solidFill>
                <a:latin typeface="Trebuchet MS"/>
                <a:cs typeface="Trebuchet MS"/>
              </a:rPr>
              <a:t>CS </a:t>
            </a:r>
            <a:r>
              <a:rPr sz="1200" b="1" dirty="0">
                <a:solidFill>
                  <a:srgbClr val="466120"/>
                </a:solidFill>
                <a:latin typeface="Trebuchet MS"/>
                <a:cs typeface="Trebuchet MS"/>
              </a:rPr>
              <a:t>Plant</a:t>
            </a:r>
            <a:r>
              <a:rPr sz="1200" b="1" spc="5" dirty="0">
                <a:solidFill>
                  <a:srgbClr val="466120"/>
                </a:solidFill>
                <a:latin typeface="Trebuchet MS"/>
                <a:cs typeface="Trebuchet MS"/>
              </a:rPr>
              <a:t> </a:t>
            </a:r>
            <a:r>
              <a:rPr sz="1200" b="1" spc="-10" dirty="0">
                <a:solidFill>
                  <a:srgbClr val="466120"/>
                </a:solidFill>
                <a:latin typeface="Trebuchet MS"/>
                <a:cs typeface="Trebuchet MS"/>
              </a:rPr>
              <a:t>Operators</a:t>
            </a:r>
            <a:endParaRPr sz="1200" dirty="0">
              <a:latin typeface="Trebuchet MS"/>
              <a:cs typeface="Trebuchet MS"/>
            </a:endParaRPr>
          </a:p>
          <a:p>
            <a:pPr marL="77470" algn="ctr">
              <a:lnSpc>
                <a:spcPts val="1645"/>
              </a:lnSpc>
              <a:spcBef>
                <a:spcPts val="505"/>
              </a:spcBef>
            </a:pPr>
            <a:r>
              <a:rPr sz="1200" b="1" dirty="0">
                <a:solidFill>
                  <a:srgbClr val="466120"/>
                </a:solidFill>
                <a:latin typeface="Trebuchet MS"/>
                <a:cs typeface="Trebuchet MS"/>
              </a:rPr>
              <a:t>Qualified</a:t>
            </a:r>
            <a:r>
              <a:rPr sz="1200" b="1" spc="425" dirty="0">
                <a:solidFill>
                  <a:srgbClr val="466120"/>
                </a:solidFill>
                <a:latin typeface="Trebuchet MS"/>
                <a:cs typeface="Trebuchet MS"/>
              </a:rPr>
              <a:t> </a:t>
            </a:r>
            <a:r>
              <a:rPr sz="1200" b="1" spc="-20" dirty="0">
                <a:solidFill>
                  <a:srgbClr val="466120"/>
                </a:solidFill>
                <a:latin typeface="Trebuchet MS"/>
                <a:cs typeface="Trebuchet MS"/>
              </a:rPr>
              <a:t>First</a:t>
            </a:r>
            <a:r>
              <a:rPr sz="1200" b="1" spc="-45" dirty="0">
                <a:solidFill>
                  <a:srgbClr val="466120"/>
                </a:solidFill>
                <a:latin typeface="Trebuchet MS"/>
                <a:cs typeface="Trebuchet MS"/>
              </a:rPr>
              <a:t> </a:t>
            </a:r>
            <a:r>
              <a:rPr sz="1200" b="1" spc="-10" dirty="0">
                <a:solidFill>
                  <a:srgbClr val="466120"/>
                </a:solidFill>
                <a:latin typeface="Trebuchet MS"/>
                <a:cs typeface="Trebuchet MS"/>
              </a:rPr>
              <a:t>Aiders</a:t>
            </a:r>
            <a:endParaRPr lang="en-GB" sz="700" b="1" spc="-10" dirty="0">
              <a:solidFill>
                <a:srgbClr val="466120"/>
              </a:solidFill>
              <a:latin typeface="Trebuchet MS"/>
              <a:cs typeface="Trebuchet MS"/>
            </a:endParaRPr>
          </a:p>
          <a:p>
            <a:pPr marL="77470" algn="ctr">
              <a:lnSpc>
                <a:spcPts val="1645"/>
              </a:lnSpc>
              <a:spcBef>
                <a:spcPts val="505"/>
              </a:spcBef>
            </a:pPr>
            <a:endParaRPr sz="800" dirty="0">
              <a:latin typeface="Trebuchet MS"/>
              <a:cs typeface="Trebuchet MS"/>
            </a:endParaRPr>
          </a:p>
        </p:txBody>
      </p:sp>
      <p:sp>
        <p:nvSpPr>
          <p:cNvPr id="10" name="object 10"/>
          <p:cNvSpPr txBox="1"/>
          <p:nvPr/>
        </p:nvSpPr>
        <p:spPr>
          <a:xfrm>
            <a:off x="8305800" y="1905000"/>
            <a:ext cx="3733800" cy="4612005"/>
          </a:xfrm>
          <a:prstGeom prst="rect">
            <a:avLst/>
          </a:prstGeom>
          <a:ln w="41275">
            <a:solidFill>
              <a:srgbClr val="699230"/>
            </a:solidFill>
          </a:ln>
        </p:spPr>
        <p:txBody>
          <a:bodyPr vert="horz" wrap="square" lIns="0" tIns="24130" rIns="0" bIns="0" rtlCol="0">
            <a:spAutoFit/>
          </a:bodyPr>
          <a:lstStyle/>
          <a:p>
            <a:pPr marL="485775" marR="429259" indent="-48895" algn="just">
              <a:lnSpc>
                <a:spcPts val="3240"/>
              </a:lnSpc>
              <a:spcBef>
                <a:spcPts val="190"/>
              </a:spcBef>
            </a:pPr>
            <a:r>
              <a:rPr sz="1800" dirty="0">
                <a:latin typeface="Gill Sans MT"/>
                <a:cs typeface="Gill Sans MT"/>
              </a:rPr>
              <a:t>To</a:t>
            </a:r>
            <a:r>
              <a:rPr sz="1800" spc="-20" dirty="0">
                <a:latin typeface="Gill Sans MT"/>
                <a:cs typeface="Gill Sans MT"/>
              </a:rPr>
              <a:t> </a:t>
            </a:r>
            <a:r>
              <a:rPr sz="1800" spc="100" dirty="0">
                <a:latin typeface="Gill Sans MT"/>
                <a:cs typeface="Gill Sans MT"/>
              </a:rPr>
              <a:t>deliver</a:t>
            </a:r>
            <a:r>
              <a:rPr sz="1800" spc="20" dirty="0">
                <a:latin typeface="Gill Sans MT"/>
                <a:cs typeface="Gill Sans MT"/>
              </a:rPr>
              <a:t> </a:t>
            </a:r>
            <a:r>
              <a:rPr sz="1800" spc="210" dirty="0">
                <a:latin typeface="Gill Sans MT"/>
                <a:cs typeface="Gill Sans MT"/>
              </a:rPr>
              <a:t>a</a:t>
            </a:r>
            <a:r>
              <a:rPr sz="1800" spc="-20" dirty="0">
                <a:latin typeface="Gill Sans MT"/>
                <a:cs typeface="Gill Sans MT"/>
              </a:rPr>
              <a:t> </a:t>
            </a:r>
            <a:r>
              <a:rPr sz="1800" spc="145" dirty="0">
                <a:latin typeface="Gill Sans MT"/>
                <a:cs typeface="Gill Sans MT"/>
              </a:rPr>
              <a:t>highly</a:t>
            </a:r>
            <a:r>
              <a:rPr sz="1800" spc="-15" dirty="0">
                <a:latin typeface="Gill Sans MT"/>
                <a:cs typeface="Gill Sans MT"/>
              </a:rPr>
              <a:t> </a:t>
            </a:r>
            <a:r>
              <a:rPr sz="1800" spc="95" dirty="0">
                <a:latin typeface="Gill Sans MT"/>
                <a:cs typeface="Gill Sans MT"/>
              </a:rPr>
              <a:t>efficient </a:t>
            </a:r>
            <a:r>
              <a:rPr sz="1800" spc="140" dirty="0">
                <a:latin typeface="Gill Sans MT"/>
                <a:cs typeface="Gill Sans MT"/>
              </a:rPr>
              <a:t>renewable</a:t>
            </a:r>
            <a:r>
              <a:rPr sz="1800" spc="10" dirty="0">
                <a:latin typeface="Gill Sans MT"/>
                <a:cs typeface="Gill Sans MT"/>
              </a:rPr>
              <a:t> </a:t>
            </a:r>
            <a:r>
              <a:rPr sz="1800" spc="155" dirty="0">
                <a:latin typeface="Gill Sans MT"/>
                <a:cs typeface="Gill Sans MT"/>
              </a:rPr>
              <a:t>energy</a:t>
            </a:r>
            <a:r>
              <a:rPr sz="1800" dirty="0">
                <a:latin typeface="Gill Sans MT"/>
                <a:cs typeface="Gill Sans MT"/>
              </a:rPr>
              <a:t> </a:t>
            </a:r>
            <a:r>
              <a:rPr sz="1800" spc="150" dirty="0">
                <a:latin typeface="Gill Sans MT"/>
                <a:cs typeface="Gill Sans MT"/>
              </a:rPr>
              <a:t>system</a:t>
            </a:r>
            <a:endParaRPr sz="1800" dirty="0">
              <a:latin typeface="Gill Sans MT"/>
              <a:cs typeface="Gill Sans MT"/>
            </a:endParaRPr>
          </a:p>
          <a:p>
            <a:pPr>
              <a:lnSpc>
                <a:spcPct val="100000"/>
              </a:lnSpc>
              <a:spcBef>
                <a:spcPts val="1155"/>
              </a:spcBef>
            </a:pPr>
            <a:endParaRPr sz="1800" dirty="0">
              <a:latin typeface="Gill Sans MT"/>
              <a:cs typeface="Gill Sans MT"/>
            </a:endParaRPr>
          </a:p>
          <a:p>
            <a:pPr marL="367030" marR="358140" indent="45720" algn="just">
              <a:lnSpc>
                <a:spcPct val="150000"/>
              </a:lnSpc>
            </a:pPr>
            <a:r>
              <a:rPr sz="1800" spc="125" dirty="0">
                <a:latin typeface="Gill Sans MT"/>
                <a:cs typeface="Gill Sans MT"/>
              </a:rPr>
              <a:t>Supporting</a:t>
            </a:r>
            <a:r>
              <a:rPr sz="1800" spc="-10" dirty="0">
                <a:latin typeface="Gill Sans MT"/>
                <a:cs typeface="Gill Sans MT"/>
              </a:rPr>
              <a:t> </a:t>
            </a:r>
            <a:r>
              <a:rPr sz="1800" spc="130" dirty="0">
                <a:latin typeface="Gill Sans MT"/>
                <a:cs typeface="Gill Sans MT"/>
              </a:rPr>
              <a:t>local</a:t>
            </a:r>
            <a:r>
              <a:rPr sz="1800" spc="-30" dirty="0">
                <a:latin typeface="Gill Sans MT"/>
                <a:cs typeface="Gill Sans MT"/>
              </a:rPr>
              <a:t> </a:t>
            </a:r>
            <a:r>
              <a:rPr sz="1800" spc="65" dirty="0">
                <a:latin typeface="Gill Sans MT"/>
                <a:cs typeface="Gill Sans MT"/>
              </a:rPr>
              <a:t>authorities </a:t>
            </a:r>
            <a:r>
              <a:rPr sz="1800" spc="130" dirty="0">
                <a:latin typeface="Gill Sans MT"/>
                <a:cs typeface="Gill Sans MT"/>
              </a:rPr>
              <a:t>communities</a:t>
            </a:r>
            <a:r>
              <a:rPr sz="1800" spc="-50" dirty="0">
                <a:latin typeface="Gill Sans MT"/>
                <a:cs typeface="Gill Sans MT"/>
              </a:rPr>
              <a:t> </a:t>
            </a:r>
            <a:r>
              <a:rPr sz="1800" spc="185" dirty="0">
                <a:latin typeface="Gill Sans MT"/>
                <a:cs typeface="Gill Sans MT"/>
              </a:rPr>
              <a:t>and</a:t>
            </a:r>
            <a:r>
              <a:rPr sz="1800" spc="-35" dirty="0">
                <a:latin typeface="Gill Sans MT"/>
                <a:cs typeface="Gill Sans MT"/>
              </a:rPr>
              <a:t> </a:t>
            </a:r>
            <a:r>
              <a:rPr sz="1800" spc="145" dirty="0">
                <a:latin typeface="Gill Sans MT"/>
                <a:cs typeface="Gill Sans MT"/>
              </a:rPr>
              <a:t>groups</a:t>
            </a:r>
            <a:r>
              <a:rPr sz="1800" spc="-25" dirty="0">
                <a:latin typeface="Gill Sans MT"/>
                <a:cs typeface="Gill Sans MT"/>
              </a:rPr>
              <a:t> to </a:t>
            </a:r>
            <a:r>
              <a:rPr sz="1800" spc="100" dirty="0">
                <a:latin typeface="Gill Sans MT"/>
                <a:cs typeface="Gill Sans MT"/>
              </a:rPr>
              <a:t>realise</a:t>
            </a:r>
            <a:r>
              <a:rPr sz="1800" spc="70" dirty="0">
                <a:latin typeface="Gill Sans MT"/>
                <a:cs typeface="Gill Sans MT"/>
              </a:rPr>
              <a:t> </a:t>
            </a:r>
            <a:r>
              <a:rPr sz="1800" dirty="0">
                <a:latin typeface="Gill Sans MT"/>
                <a:cs typeface="Gill Sans MT"/>
              </a:rPr>
              <a:t>their</a:t>
            </a:r>
            <a:r>
              <a:rPr sz="1800" spc="40" dirty="0">
                <a:latin typeface="Gill Sans MT"/>
                <a:cs typeface="Gill Sans MT"/>
              </a:rPr>
              <a:t> </a:t>
            </a:r>
            <a:r>
              <a:rPr sz="1800" spc="110" dirty="0">
                <a:latin typeface="Gill Sans MT"/>
                <a:cs typeface="Gill Sans MT"/>
              </a:rPr>
              <a:t>net</a:t>
            </a:r>
            <a:r>
              <a:rPr sz="1800" spc="15" dirty="0">
                <a:latin typeface="Gill Sans MT"/>
                <a:cs typeface="Gill Sans MT"/>
              </a:rPr>
              <a:t> </a:t>
            </a:r>
            <a:r>
              <a:rPr sz="1800" spc="75" dirty="0">
                <a:latin typeface="Gill Sans MT"/>
                <a:cs typeface="Gill Sans MT"/>
              </a:rPr>
              <a:t>zero</a:t>
            </a:r>
            <a:r>
              <a:rPr sz="1800" spc="55" dirty="0">
                <a:latin typeface="Gill Sans MT"/>
                <a:cs typeface="Gill Sans MT"/>
              </a:rPr>
              <a:t> </a:t>
            </a:r>
            <a:r>
              <a:rPr sz="1800" spc="80" dirty="0">
                <a:latin typeface="Gill Sans MT"/>
                <a:cs typeface="Gill Sans MT"/>
              </a:rPr>
              <a:t>targets.</a:t>
            </a:r>
            <a:endParaRPr sz="1800" dirty="0">
              <a:latin typeface="Gill Sans MT"/>
              <a:cs typeface="Gill Sans MT"/>
            </a:endParaRPr>
          </a:p>
          <a:p>
            <a:pPr>
              <a:lnSpc>
                <a:spcPct val="100000"/>
              </a:lnSpc>
            </a:pPr>
            <a:endParaRPr sz="1800" dirty="0">
              <a:latin typeface="Gill Sans MT"/>
              <a:cs typeface="Gill Sans MT"/>
            </a:endParaRPr>
          </a:p>
          <a:p>
            <a:pPr>
              <a:lnSpc>
                <a:spcPct val="100000"/>
              </a:lnSpc>
              <a:spcBef>
                <a:spcPts val="1055"/>
              </a:spcBef>
            </a:pPr>
            <a:endParaRPr sz="1800" dirty="0">
              <a:latin typeface="Gill Sans MT"/>
              <a:cs typeface="Gill Sans MT"/>
            </a:endParaRPr>
          </a:p>
          <a:p>
            <a:pPr marL="455295" marR="280670" indent="-165100" algn="just">
              <a:lnSpc>
                <a:spcPct val="150000"/>
              </a:lnSpc>
            </a:pPr>
            <a:r>
              <a:rPr sz="1800" spc="110" dirty="0">
                <a:latin typeface="Gill Sans MT"/>
                <a:cs typeface="Gill Sans MT"/>
              </a:rPr>
              <a:t>Upskilling</a:t>
            </a:r>
            <a:r>
              <a:rPr sz="1800" spc="-5" dirty="0">
                <a:latin typeface="Gill Sans MT"/>
                <a:cs typeface="Gill Sans MT"/>
              </a:rPr>
              <a:t> </a:t>
            </a:r>
            <a:r>
              <a:rPr sz="1800" spc="110" dirty="0">
                <a:latin typeface="Gill Sans MT"/>
                <a:cs typeface="Gill Sans MT"/>
              </a:rPr>
              <a:t>the</a:t>
            </a:r>
            <a:r>
              <a:rPr sz="1800" spc="5" dirty="0">
                <a:latin typeface="Gill Sans MT"/>
                <a:cs typeface="Gill Sans MT"/>
              </a:rPr>
              <a:t> </a:t>
            </a:r>
            <a:r>
              <a:rPr sz="1800" spc="114" dirty="0">
                <a:latin typeface="Gill Sans MT"/>
                <a:cs typeface="Gill Sans MT"/>
              </a:rPr>
              <a:t>generation</a:t>
            </a:r>
            <a:r>
              <a:rPr sz="1800" spc="10" dirty="0">
                <a:latin typeface="Gill Sans MT"/>
                <a:cs typeface="Gill Sans MT"/>
              </a:rPr>
              <a:t> </a:t>
            </a:r>
            <a:r>
              <a:rPr sz="1800" spc="45" dirty="0">
                <a:latin typeface="Gill Sans MT"/>
                <a:cs typeface="Gill Sans MT"/>
              </a:rPr>
              <a:t>with </a:t>
            </a:r>
            <a:r>
              <a:rPr sz="1800" spc="140" dirty="0">
                <a:latin typeface="Gill Sans MT"/>
                <a:cs typeface="Gill Sans MT"/>
              </a:rPr>
              <a:t>renewable</a:t>
            </a:r>
            <a:r>
              <a:rPr sz="1800" spc="10" dirty="0">
                <a:latin typeface="Gill Sans MT"/>
                <a:cs typeface="Gill Sans MT"/>
              </a:rPr>
              <a:t> </a:t>
            </a:r>
            <a:r>
              <a:rPr sz="1800" spc="155" dirty="0">
                <a:latin typeface="Gill Sans MT"/>
                <a:cs typeface="Gill Sans MT"/>
              </a:rPr>
              <a:t>energy</a:t>
            </a:r>
            <a:r>
              <a:rPr sz="1800" dirty="0">
                <a:latin typeface="Gill Sans MT"/>
                <a:cs typeface="Gill Sans MT"/>
              </a:rPr>
              <a:t> </a:t>
            </a:r>
            <a:r>
              <a:rPr sz="1800" spc="60" dirty="0">
                <a:latin typeface="Gill Sans MT"/>
                <a:cs typeface="Gill Sans MT"/>
              </a:rPr>
              <a:t>training</a:t>
            </a:r>
            <a:r>
              <a:rPr sz="1600" spc="60" dirty="0">
                <a:latin typeface="Gill Sans MT"/>
                <a:cs typeface="Gill Sans MT"/>
              </a:rPr>
              <a:t>.</a:t>
            </a:r>
            <a:endParaRPr sz="1600" dirty="0">
              <a:latin typeface="Gill Sans MT"/>
              <a:cs typeface="Gill Sans MT"/>
            </a:endParaRPr>
          </a:p>
        </p:txBody>
      </p:sp>
      <p:sp>
        <p:nvSpPr>
          <p:cNvPr id="11" name="object 11"/>
          <p:cNvSpPr txBox="1"/>
          <p:nvPr/>
        </p:nvSpPr>
        <p:spPr>
          <a:xfrm>
            <a:off x="4221479" y="1923288"/>
            <a:ext cx="3862070" cy="4669227"/>
          </a:xfrm>
          <a:prstGeom prst="rect">
            <a:avLst/>
          </a:prstGeom>
          <a:ln w="41275">
            <a:solidFill>
              <a:srgbClr val="699230"/>
            </a:solidFill>
          </a:ln>
        </p:spPr>
        <p:txBody>
          <a:bodyPr vert="horz" wrap="square" lIns="0" tIns="36830" rIns="0" bIns="0" rtlCol="0">
            <a:spAutoFit/>
          </a:bodyPr>
          <a:lstStyle/>
          <a:p>
            <a:pPr marR="29209" algn="ctr">
              <a:lnSpc>
                <a:spcPct val="100000"/>
              </a:lnSpc>
              <a:spcBef>
                <a:spcPts val="290"/>
              </a:spcBef>
            </a:pPr>
            <a:r>
              <a:rPr sz="1600" b="1" spc="260" dirty="0">
                <a:solidFill>
                  <a:srgbClr val="466120"/>
                </a:solidFill>
                <a:latin typeface="Trebuchet MS"/>
                <a:cs typeface="Trebuchet MS"/>
              </a:rPr>
              <a:t>INT</a:t>
            </a:r>
            <a:r>
              <a:rPr sz="1600" b="1" spc="-175" dirty="0">
                <a:solidFill>
                  <a:srgbClr val="466120"/>
                </a:solidFill>
                <a:latin typeface="Trebuchet MS"/>
                <a:cs typeface="Trebuchet MS"/>
              </a:rPr>
              <a:t> </a:t>
            </a:r>
            <a:r>
              <a:rPr sz="1600" b="1" dirty="0">
                <a:solidFill>
                  <a:srgbClr val="466120"/>
                </a:solidFill>
                <a:latin typeface="Trebuchet MS"/>
                <a:cs typeface="Trebuchet MS"/>
              </a:rPr>
              <a:t>E</a:t>
            </a:r>
            <a:r>
              <a:rPr sz="1600" b="1" spc="-170" dirty="0">
                <a:solidFill>
                  <a:srgbClr val="466120"/>
                </a:solidFill>
                <a:latin typeface="Trebuchet MS"/>
                <a:cs typeface="Trebuchet MS"/>
              </a:rPr>
              <a:t> </a:t>
            </a:r>
            <a:r>
              <a:rPr sz="1600" b="1" spc="85" dirty="0">
                <a:solidFill>
                  <a:srgbClr val="466120"/>
                </a:solidFill>
                <a:latin typeface="Trebuchet MS"/>
                <a:cs typeface="Trebuchet MS"/>
              </a:rPr>
              <a:t>G</a:t>
            </a:r>
            <a:r>
              <a:rPr sz="1600" b="1" spc="-150" dirty="0">
                <a:solidFill>
                  <a:srgbClr val="466120"/>
                </a:solidFill>
                <a:latin typeface="Trebuchet MS"/>
                <a:cs typeface="Trebuchet MS"/>
              </a:rPr>
              <a:t> </a:t>
            </a:r>
            <a:r>
              <a:rPr sz="1600" b="1" spc="85" dirty="0">
                <a:solidFill>
                  <a:srgbClr val="466120"/>
                </a:solidFill>
                <a:latin typeface="Trebuchet MS"/>
                <a:cs typeface="Trebuchet MS"/>
              </a:rPr>
              <a:t>R</a:t>
            </a:r>
            <a:r>
              <a:rPr sz="1600" b="1" spc="-170" dirty="0">
                <a:solidFill>
                  <a:srgbClr val="466120"/>
                </a:solidFill>
                <a:latin typeface="Trebuchet MS"/>
                <a:cs typeface="Trebuchet MS"/>
              </a:rPr>
              <a:t> </a:t>
            </a:r>
            <a:r>
              <a:rPr sz="1600" b="1" spc="165" dirty="0">
                <a:solidFill>
                  <a:srgbClr val="466120"/>
                </a:solidFill>
                <a:latin typeface="Trebuchet MS"/>
                <a:cs typeface="Trebuchet MS"/>
              </a:rPr>
              <a:t>IT</a:t>
            </a:r>
            <a:r>
              <a:rPr sz="1600" b="1" spc="-175" dirty="0">
                <a:solidFill>
                  <a:srgbClr val="466120"/>
                </a:solidFill>
                <a:latin typeface="Trebuchet MS"/>
                <a:cs typeface="Trebuchet MS"/>
              </a:rPr>
              <a:t> </a:t>
            </a:r>
            <a:r>
              <a:rPr sz="1600" b="1" spc="15" dirty="0">
                <a:solidFill>
                  <a:srgbClr val="466120"/>
                </a:solidFill>
                <a:latin typeface="Trebuchet MS"/>
                <a:cs typeface="Trebuchet MS"/>
              </a:rPr>
              <a:t>Y</a:t>
            </a:r>
            <a:endParaRPr sz="1600" dirty="0">
              <a:latin typeface="Trebuchet MS"/>
              <a:cs typeface="Trebuchet MS"/>
            </a:endParaRPr>
          </a:p>
          <a:p>
            <a:pPr algn="ctr">
              <a:lnSpc>
                <a:spcPct val="100000"/>
              </a:lnSpc>
              <a:spcBef>
                <a:spcPts val="10"/>
              </a:spcBef>
            </a:pPr>
            <a:r>
              <a:rPr sz="1300" spc="45" dirty="0">
                <a:latin typeface="Gill Sans MT"/>
                <a:cs typeface="Gill Sans MT"/>
              </a:rPr>
              <a:t>TRANSPARENCY,</a:t>
            </a:r>
            <a:r>
              <a:rPr sz="1300" spc="-65" dirty="0">
                <a:latin typeface="Gill Sans MT"/>
                <a:cs typeface="Gill Sans MT"/>
              </a:rPr>
              <a:t> </a:t>
            </a:r>
            <a:r>
              <a:rPr sz="1300" spc="85" dirty="0">
                <a:latin typeface="Gill Sans MT"/>
                <a:cs typeface="Gill Sans MT"/>
              </a:rPr>
              <a:t>FAIRNESS</a:t>
            </a:r>
            <a:r>
              <a:rPr sz="1300" spc="-50" dirty="0">
                <a:latin typeface="Gill Sans MT"/>
                <a:cs typeface="Gill Sans MT"/>
              </a:rPr>
              <a:t> </a:t>
            </a:r>
            <a:r>
              <a:rPr sz="1300" dirty="0">
                <a:latin typeface="Gill Sans MT"/>
                <a:cs typeface="Gill Sans MT"/>
              </a:rPr>
              <a:t>AND</a:t>
            </a:r>
            <a:r>
              <a:rPr sz="1300" spc="-45" dirty="0">
                <a:latin typeface="Gill Sans MT"/>
                <a:cs typeface="Gill Sans MT"/>
              </a:rPr>
              <a:t> </a:t>
            </a:r>
            <a:r>
              <a:rPr sz="1300" spc="60" dirty="0">
                <a:latin typeface="Gill Sans MT"/>
                <a:cs typeface="Gill Sans MT"/>
              </a:rPr>
              <a:t>RESPECT.</a:t>
            </a:r>
            <a:endParaRPr sz="1300" dirty="0">
              <a:latin typeface="Gill Sans MT"/>
              <a:cs typeface="Gill Sans MT"/>
            </a:endParaRPr>
          </a:p>
          <a:p>
            <a:pPr>
              <a:lnSpc>
                <a:spcPct val="100000"/>
              </a:lnSpc>
              <a:spcBef>
                <a:spcPts val="40"/>
              </a:spcBef>
            </a:pPr>
            <a:endParaRPr sz="1300" dirty="0">
              <a:latin typeface="Gill Sans MT"/>
              <a:cs typeface="Gill Sans MT"/>
            </a:endParaRPr>
          </a:p>
          <a:p>
            <a:pPr marR="33020" algn="ctr">
              <a:lnSpc>
                <a:spcPct val="100000"/>
              </a:lnSpc>
            </a:pPr>
            <a:r>
              <a:rPr sz="1600" b="1" spc="330" dirty="0">
                <a:solidFill>
                  <a:srgbClr val="466120"/>
                </a:solidFill>
                <a:latin typeface="Trebuchet MS"/>
                <a:cs typeface="Trebuchet MS"/>
              </a:rPr>
              <a:t>INNO</a:t>
            </a:r>
            <a:r>
              <a:rPr sz="1600" b="1" spc="-160" dirty="0">
                <a:solidFill>
                  <a:srgbClr val="466120"/>
                </a:solidFill>
                <a:latin typeface="Trebuchet MS"/>
                <a:cs typeface="Trebuchet MS"/>
              </a:rPr>
              <a:t> </a:t>
            </a:r>
            <a:r>
              <a:rPr sz="1600" b="1" spc="80" dirty="0">
                <a:solidFill>
                  <a:srgbClr val="466120"/>
                </a:solidFill>
                <a:latin typeface="Trebuchet MS"/>
                <a:cs typeface="Trebuchet MS"/>
              </a:rPr>
              <a:t>V</a:t>
            </a:r>
            <a:r>
              <a:rPr sz="1600" b="1" spc="-175" dirty="0">
                <a:solidFill>
                  <a:srgbClr val="466120"/>
                </a:solidFill>
                <a:latin typeface="Trebuchet MS"/>
                <a:cs typeface="Trebuchet MS"/>
              </a:rPr>
              <a:t> </a:t>
            </a:r>
            <a:r>
              <a:rPr sz="1600" b="1" spc="60" dirty="0">
                <a:solidFill>
                  <a:srgbClr val="466120"/>
                </a:solidFill>
                <a:latin typeface="Trebuchet MS"/>
                <a:cs typeface="Trebuchet MS"/>
              </a:rPr>
              <a:t>A</a:t>
            </a:r>
            <a:r>
              <a:rPr sz="1600" b="1" spc="-170" dirty="0">
                <a:solidFill>
                  <a:srgbClr val="466120"/>
                </a:solidFill>
                <a:latin typeface="Trebuchet MS"/>
                <a:cs typeface="Trebuchet MS"/>
              </a:rPr>
              <a:t> </a:t>
            </a:r>
            <a:r>
              <a:rPr sz="1600" b="1" dirty="0">
                <a:solidFill>
                  <a:srgbClr val="466120"/>
                </a:solidFill>
                <a:latin typeface="Trebuchet MS"/>
                <a:cs typeface="Trebuchet MS"/>
              </a:rPr>
              <a:t>T</a:t>
            </a:r>
            <a:r>
              <a:rPr sz="1600" b="1" spc="-180" dirty="0">
                <a:solidFill>
                  <a:srgbClr val="466120"/>
                </a:solidFill>
                <a:latin typeface="Trebuchet MS"/>
                <a:cs typeface="Trebuchet MS"/>
              </a:rPr>
              <a:t> </a:t>
            </a:r>
            <a:r>
              <a:rPr sz="1600" b="1" dirty="0">
                <a:solidFill>
                  <a:srgbClr val="466120"/>
                </a:solidFill>
                <a:latin typeface="Trebuchet MS"/>
                <a:cs typeface="Trebuchet MS"/>
              </a:rPr>
              <a:t>I</a:t>
            </a:r>
            <a:r>
              <a:rPr sz="1600" b="1" spc="-195" dirty="0">
                <a:solidFill>
                  <a:srgbClr val="466120"/>
                </a:solidFill>
                <a:latin typeface="Trebuchet MS"/>
                <a:cs typeface="Trebuchet MS"/>
              </a:rPr>
              <a:t> </a:t>
            </a:r>
            <a:r>
              <a:rPr sz="1600" b="1" spc="90" dirty="0">
                <a:solidFill>
                  <a:srgbClr val="466120"/>
                </a:solidFill>
                <a:latin typeface="Trebuchet MS"/>
                <a:cs typeface="Trebuchet MS"/>
              </a:rPr>
              <a:t>O</a:t>
            </a:r>
            <a:r>
              <a:rPr sz="1600" b="1" spc="-185" dirty="0">
                <a:solidFill>
                  <a:srgbClr val="466120"/>
                </a:solidFill>
                <a:latin typeface="Trebuchet MS"/>
                <a:cs typeface="Trebuchet MS"/>
              </a:rPr>
              <a:t> </a:t>
            </a:r>
            <a:r>
              <a:rPr sz="1600" b="1" spc="105" dirty="0">
                <a:solidFill>
                  <a:srgbClr val="466120"/>
                </a:solidFill>
                <a:latin typeface="Trebuchet MS"/>
                <a:cs typeface="Trebuchet MS"/>
              </a:rPr>
              <a:t>N</a:t>
            </a:r>
            <a:endParaRPr sz="1600" dirty="0">
              <a:latin typeface="Trebuchet MS"/>
              <a:cs typeface="Trebuchet MS"/>
            </a:endParaRPr>
          </a:p>
          <a:p>
            <a:pPr marL="113030" marR="111125" indent="3175" algn="ctr">
              <a:lnSpc>
                <a:spcPct val="100000"/>
              </a:lnSpc>
              <a:spcBef>
                <a:spcPts val="10"/>
              </a:spcBef>
            </a:pPr>
            <a:r>
              <a:rPr sz="1300" spc="45" dirty="0">
                <a:latin typeface="Gill Sans MT"/>
                <a:cs typeface="Gill Sans MT"/>
              </a:rPr>
              <a:t>KEEPING </a:t>
            </a:r>
            <a:r>
              <a:rPr sz="1300" dirty="0">
                <a:latin typeface="Gill Sans MT"/>
                <a:cs typeface="Gill Sans MT"/>
              </a:rPr>
              <a:t>UPDATED</a:t>
            </a:r>
            <a:r>
              <a:rPr sz="1300" spc="15" dirty="0">
                <a:latin typeface="Gill Sans MT"/>
                <a:cs typeface="Gill Sans MT"/>
              </a:rPr>
              <a:t> </a:t>
            </a:r>
            <a:r>
              <a:rPr sz="1300" dirty="0">
                <a:latin typeface="Gill Sans MT"/>
                <a:cs typeface="Gill Sans MT"/>
              </a:rPr>
              <a:t>WITH</a:t>
            </a:r>
            <a:r>
              <a:rPr sz="1300" spc="135" dirty="0">
                <a:latin typeface="Gill Sans MT"/>
                <a:cs typeface="Gill Sans MT"/>
              </a:rPr>
              <a:t> </a:t>
            </a:r>
            <a:r>
              <a:rPr sz="1300" dirty="0">
                <a:latin typeface="Gill Sans MT"/>
                <a:cs typeface="Gill Sans MT"/>
              </a:rPr>
              <a:t>THE</a:t>
            </a:r>
            <a:r>
              <a:rPr sz="1300" spc="75" dirty="0">
                <a:latin typeface="Gill Sans MT"/>
                <a:cs typeface="Gill Sans MT"/>
              </a:rPr>
              <a:t> </a:t>
            </a:r>
            <a:r>
              <a:rPr sz="1300" spc="60" dirty="0">
                <a:latin typeface="Gill Sans MT"/>
                <a:cs typeface="Gill Sans MT"/>
              </a:rPr>
              <a:t>LATEST </a:t>
            </a:r>
            <a:r>
              <a:rPr sz="1300" dirty="0">
                <a:latin typeface="Gill Sans MT"/>
                <a:cs typeface="Gill Sans MT"/>
              </a:rPr>
              <a:t>PRODUCTS,</a:t>
            </a:r>
            <a:r>
              <a:rPr sz="1300" spc="60" dirty="0">
                <a:latin typeface="Gill Sans MT"/>
                <a:cs typeface="Gill Sans MT"/>
              </a:rPr>
              <a:t> </a:t>
            </a:r>
            <a:r>
              <a:rPr sz="1300" spc="65" dirty="0">
                <a:latin typeface="Gill Sans MT"/>
                <a:cs typeface="Gill Sans MT"/>
              </a:rPr>
              <a:t>MATERIALS</a:t>
            </a:r>
            <a:r>
              <a:rPr sz="1300" spc="140" dirty="0">
                <a:latin typeface="Gill Sans MT"/>
                <a:cs typeface="Gill Sans MT"/>
              </a:rPr>
              <a:t> </a:t>
            </a:r>
            <a:r>
              <a:rPr sz="1300" dirty="0">
                <a:latin typeface="Gill Sans MT"/>
                <a:cs typeface="Gill Sans MT"/>
              </a:rPr>
              <a:t>AND</a:t>
            </a:r>
            <a:r>
              <a:rPr sz="1300" spc="80" dirty="0">
                <a:latin typeface="Gill Sans MT"/>
                <a:cs typeface="Gill Sans MT"/>
              </a:rPr>
              <a:t> </a:t>
            </a:r>
            <a:r>
              <a:rPr sz="1300" dirty="0">
                <a:latin typeface="Gill Sans MT"/>
                <a:cs typeface="Gill Sans MT"/>
              </a:rPr>
              <a:t>METHODS</a:t>
            </a:r>
            <a:r>
              <a:rPr sz="1300" spc="80" dirty="0">
                <a:latin typeface="Gill Sans MT"/>
                <a:cs typeface="Gill Sans MT"/>
              </a:rPr>
              <a:t> </a:t>
            </a:r>
            <a:r>
              <a:rPr sz="1300" spc="-25" dirty="0">
                <a:latin typeface="Gill Sans MT"/>
                <a:cs typeface="Gill Sans MT"/>
              </a:rPr>
              <a:t>TO </a:t>
            </a:r>
            <a:r>
              <a:rPr sz="1300" spc="60" dirty="0">
                <a:latin typeface="Gill Sans MT"/>
                <a:cs typeface="Gill Sans MT"/>
              </a:rPr>
              <a:t>DELIVER</a:t>
            </a:r>
            <a:r>
              <a:rPr sz="1300" spc="20" dirty="0">
                <a:latin typeface="Gill Sans MT"/>
                <a:cs typeface="Gill Sans MT"/>
              </a:rPr>
              <a:t> </a:t>
            </a:r>
            <a:r>
              <a:rPr sz="1300" dirty="0">
                <a:latin typeface="Gill Sans MT"/>
                <a:cs typeface="Gill Sans MT"/>
              </a:rPr>
              <a:t>THE</a:t>
            </a:r>
            <a:r>
              <a:rPr sz="1300" spc="5" dirty="0">
                <a:latin typeface="Gill Sans MT"/>
                <a:cs typeface="Gill Sans MT"/>
              </a:rPr>
              <a:t> </a:t>
            </a:r>
            <a:r>
              <a:rPr sz="1300" spc="50" dirty="0">
                <a:latin typeface="Gill Sans MT"/>
                <a:cs typeface="Gill Sans MT"/>
              </a:rPr>
              <a:t>MOST</a:t>
            </a:r>
            <a:r>
              <a:rPr sz="1300" spc="-20" dirty="0">
                <a:latin typeface="Gill Sans MT"/>
                <a:cs typeface="Gill Sans MT"/>
              </a:rPr>
              <a:t> </a:t>
            </a:r>
            <a:r>
              <a:rPr sz="1300" dirty="0">
                <a:latin typeface="Gill Sans MT"/>
                <a:cs typeface="Gill Sans MT"/>
              </a:rPr>
              <a:t>COST</a:t>
            </a:r>
            <a:r>
              <a:rPr sz="1300" spc="5" dirty="0">
                <a:latin typeface="Gill Sans MT"/>
                <a:cs typeface="Gill Sans MT"/>
              </a:rPr>
              <a:t> </a:t>
            </a:r>
            <a:r>
              <a:rPr sz="1300" spc="80" dirty="0">
                <a:latin typeface="Gill Sans MT"/>
                <a:cs typeface="Gill Sans MT"/>
              </a:rPr>
              <a:t>EFFECTIVE</a:t>
            </a:r>
            <a:r>
              <a:rPr sz="1300" spc="-20" dirty="0">
                <a:latin typeface="Gill Sans MT"/>
                <a:cs typeface="Gill Sans MT"/>
              </a:rPr>
              <a:t> </a:t>
            </a:r>
            <a:r>
              <a:rPr sz="1300" dirty="0">
                <a:latin typeface="Gill Sans MT"/>
                <a:cs typeface="Gill Sans MT"/>
              </a:rPr>
              <a:t>AND</a:t>
            </a:r>
            <a:r>
              <a:rPr sz="1300" spc="-10" dirty="0">
                <a:latin typeface="Gill Sans MT"/>
                <a:cs typeface="Gill Sans MT"/>
              </a:rPr>
              <a:t> </a:t>
            </a:r>
            <a:r>
              <a:rPr sz="1300" spc="-25" dirty="0">
                <a:latin typeface="Gill Sans MT"/>
                <a:cs typeface="Gill Sans MT"/>
              </a:rPr>
              <a:t>ON </a:t>
            </a:r>
            <a:r>
              <a:rPr sz="1300" spc="55" dirty="0">
                <a:latin typeface="Gill Sans MT"/>
                <a:cs typeface="Gill Sans MT"/>
              </a:rPr>
              <a:t>TIME</a:t>
            </a:r>
            <a:r>
              <a:rPr sz="1300" spc="15" dirty="0">
                <a:latin typeface="Gill Sans MT"/>
                <a:cs typeface="Gill Sans MT"/>
              </a:rPr>
              <a:t> </a:t>
            </a:r>
            <a:r>
              <a:rPr sz="1300" spc="-10" dirty="0">
                <a:latin typeface="Gill Sans MT"/>
                <a:cs typeface="Gill Sans MT"/>
              </a:rPr>
              <a:t>SOLUTION.</a:t>
            </a:r>
            <a:endParaRPr sz="1300" dirty="0">
              <a:latin typeface="Gill Sans MT"/>
              <a:cs typeface="Gill Sans MT"/>
            </a:endParaRPr>
          </a:p>
          <a:p>
            <a:pPr>
              <a:lnSpc>
                <a:spcPct val="100000"/>
              </a:lnSpc>
              <a:spcBef>
                <a:spcPts val="40"/>
              </a:spcBef>
            </a:pPr>
            <a:endParaRPr sz="1300" dirty="0">
              <a:latin typeface="Gill Sans MT"/>
              <a:cs typeface="Gill Sans MT"/>
            </a:endParaRPr>
          </a:p>
          <a:p>
            <a:pPr marR="29209" algn="ctr">
              <a:lnSpc>
                <a:spcPct val="100000"/>
              </a:lnSpc>
              <a:spcBef>
                <a:spcPts val="5"/>
              </a:spcBef>
            </a:pPr>
            <a:r>
              <a:rPr sz="1600" b="1" spc="170" dirty="0">
                <a:solidFill>
                  <a:srgbClr val="466120"/>
                </a:solidFill>
                <a:latin typeface="Trebuchet MS"/>
                <a:cs typeface="Trebuchet MS"/>
              </a:rPr>
              <a:t>S</a:t>
            </a:r>
            <a:r>
              <a:rPr sz="1600" b="1" spc="-170" dirty="0">
                <a:solidFill>
                  <a:srgbClr val="466120"/>
                </a:solidFill>
                <a:latin typeface="Trebuchet MS"/>
                <a:cs typeface="Trebuchet MS"/>
              </a:rPr>
              <a:t> </a:t>
            </a:r>
            <a:r>
              <a:rPr sz="1600" b="1" spc="105" dirty="0">
                <a:solidFill>
                  <a:srgbClr val="466120"/>
                </a:solidFill>
                <a:latin typeface="Trebuchet MS"/>
                <a:cs typeface="Trebuchet MS"/>
              </a:rPr>
              <a:t>U</a:t>
            </a:r>
            <a:r>
              <a:rPr sz="1600" b="1" spc="-175" dirty="0">
                <a:solidFill>
                  <a:srgbClr val="466120"/>
                </a:solidFill>
                <a:latin typeface="Trebuchet MS"/>
                <a:cs typeface="Trebuchet MS"/>
              </a:rPr>
              <a:t> </a:t>
            </a:r>
            <a:r>
              <a:rPr sz="1600" b="1" spc="170" dirty="0">
                <a:solidFill>
                  <a:srgbClr val="466120"/>
                </a:solidFill>
                <a:latin typeface="Trebuchet MS"/>
                <a:cs typeface="Trebuchet MS"/>
              </a:rPr>
              <a:t>S</a:t>
            </a:r>
            <a:r>
              <a:rPr sz="1600" b="1" spc="-170" dirty="0">
                <a:solidFill>
                  <a:srgbClr val="466120"/>
                </a:solidFill>
                <a:latin typeface="Trebuchet MS"/>
                <a:cs typeface="Trebuchet MS"/>
              </a:rPr>
              <a:t> </a:t>
            </a:r>
            <a:r>
              <a:rPr sz="1600" b="1" dirty="0">
                <a:solidFill>
                  <a:srgbClr val="466120"/>
                </a:solidFill>
                <a:latin typeface="Trebuchet MS"/>
                <a:cs typeface="Trebuchet MS"/>
              </a:rPr>
              <a:t>T</a:t>
            </a:r>
            <a:r>
              <a:rPr sz="1600" b="1" spc="-180" dirty="0">
                <a:solidFill>
                  <a:srgbClr val="466120"/>
                </a:solidFill>
                <a:latin typeface="Trebuchet MS"/>
                <a:cs typeface="Trebuchet MS"/>
              </a:rPr>
              <a:t> </a:t>
            </a:r>
            <a:r>
              <a:rPr sz="1600" b="1" spc="60" dirty="0">
                <a:solidFill>
                  <a:srgbClr val="466120"/>
                </a:solidFill>
                <a:latin typeface="Trebuchet MS"/>
                <a:cs typeface="Trebuchet MS"/>
              </a:rPr>
              <a:t>A</a:t>
            </a:r>
            <a:r>
              <a:rPr sz="1600" b="1" spc="-170" dirty="0">
                <a:solidFill>
                  <a:srgbClr val="466120"/>
                </a:solidFill>
                <a:latin typeface="Trebuchet MS"/>
                <a:cs typeface="Trebuchet MS"/>
              </a:rPr>
              <a:t> </a:t>
            </a:r>
            <a:r>
              <a:rPr sz="1600" b="1" dirty="0">
                <a:solidFill>
                  <a:srgbClr val="466120"/>
                </a:solidFill>
                <a:latin typeface="Trebuchet MS"/>
                <a:cs typeface="Trebuchet MS"/>
              </a:rPr>
              <a:t>I</a:t>
            </a:r>
            <a:r>
              <a:rPr sz="1600" b="1" spc="-195" dirty="0">
                <a:solidFill>
                  <a:srgbClr val="466120"/>
                </a:solidFill>
                <a:latin typeface="Trebuchet MS"/>
                <a:cs typeface="Trebuchet MS"/>
              </a:rPr>
              <a:t> </a:t>
            </a:r>
            <a:r>
              <a:rPr sz="1600" b="1" spc="265" dirty="0">
                <a:solidFill>
                  <a:srgbClr val="466120"/>
                </a:solidFill>
                <a:latin typeface="Trebuchet MS"/>
                <a:cs typeface="Trebuchet MS"/>
              </a:rPr>
              <a:t>NA</a:t>
            </a:r>
            <a:r>
              <a:rPr sz="1600" b="1" spc="-190" dirty="0">
                <a:solidFill>
                  <a:srgbClr val="466120"/>
                </a:solidFill>
                <a:latin typeface="Trebuchet MS"/>
                <a:cs typeface="Trebuchet MS"/>
              </a:rPr>
              <a:t> </a:t>
            </a:r>
            <a:r>
              <a:rPr sz="1600" b="1" spc="140" dirty="0">
                <a:solidFill>
                  <a:srgbClr val="466120"/>
                </a:solidFill>
                <a:latin typeface="Trebuchet MS"/>
                <a:cs typeface="Trebuchet MS"/>
              </a:rPr>
              <a:t>B</a:t>
            </a:r>
            <a:r>
              <a:rPr sz="1600" b="1" spc="-180" dirty="0">
                <a:solidFill>
                  <a:srgbClr val="466120"/>
                </a:solidFill>
                <a:latin typeface="Trebuchet MS"/>
                <a:cs typeface="Trebuchet MS"/>
              </a:rPr>
              <a:t> </a:t>
            </a:r>
            <a:r>
              <a:rPr sz="1600" b="1" spc="175" dirty="0">
                <a:solidFill>
                  <a:srgbClr val="466120"/>
                </a:solidFill>
                <a:latin typeface="Trebuchet MS"/>
                <a:cs typeface="Trebuchet MS"/>
              </a:rPr>
              <a:t>IL</a:t>
            </a:r>
            <a:r>
              <a:rPr sz="1600" b="1" spc="-195" dirty="0">
                <a:solidFill>
                  <a:srgbClr val="466120"/>
                </a:solidFill>
                <a:latin typeface="Trebuchet MS"/>
                <a:cs typeface="Trebuchet MS"/>
              </a:rPr>
              <a:t> </a:t>
            </a:r>
            <a:r>
              <a:rPr sz="1600" b="1" spc="165" dirty="0">
                <a:solidFill>
                  <a:srgbClr val="466120"/>
                </a:solidFill>
                <a:latin typeface="Trebuchet MS"/>
                <a:cs typeface="Trebuchet MS"/>
              </a:rPr>
              <a:t>IT</a:t>
            </a:r>
            <a:r>
              <a:rPr sz="1600" b="1" spc="-180" dirty="0">
                <a:solidFill>
                  <a:srgbClr val="466120"/>
                </a:solidFill>
                <a:latin typeface="Trebuchet MS"/>
                <a:cs typeface="Trebuchet MS"/>
              </a:rPr>
              <a:t> </a:t>
            </a:r>
            <a:r>
              <a:rPr sz="1600" b="1" spc="15" dirty="0">
                <a:solidFill>
                  <a:srgbClr val="466120"/>
                </a:solidFill>
                <a:latin typeface="Trebuchet MS"/>
                <a:cs typeface="Trebuchet MS"/>
              </a:rPr>
              <a:t>Y</a:t>
            </a:r>
            <a:endParaRPr sz="1600" dirty="0">
              <a:latin typeface="Trebuchet MS"/>
              <a:cs typeface="Trebuchet MS"/>
            </a:endParaRPr>
          </a:p>
          <a:p>
            <a:pPr marL="271780" marR="265430" algn="ctr">
              <a:lnSpc>
                <a:spcPct val="100000"/>
              </a:lnSpc>
              <a:spcBef>
                <a:spcPts val="10"/>
              </a:spcBef>
            </a:pPr>
            <a:r>
              <a:rPr sz="1300" spc="-10" dirty="0">
                <a:latin typeface="Gill Sans MT"/>
                <a:cs typeface="Gill Sans MT"/>
              </a:rPr>
              <a:t>WORKING</a:t>
            </a:r>
            <a:r>
              <a:rPr sz="1300" spc="-25" dirty="0">
                <a:latin typeface="Gill Sans MT"/>
                <a:cs typeface="Gill Sans MT"/>
              </a:rPr>
              <a:t> </a:t>
            </a:r>
            <a:r>
              <a:rPr sz="1300" dirty="0">
                <a:latin typeface="Gill Sans MT"/>
                <a:cs typeface="Gill Sans MT"/>
              </a:rPr>
              <a:t>WITH</a:t>
            </a:r>
            <a:r>
              <a:rPr sz="1300" spc="-30" dirty="0">
                <a:latin typeface="Gill Sans MT"/>
                <a:cs typeface="Gill Sans MT"/>
              </a:rPr>
              <a:t> </a:t>
            </a:r>
            <a:r>
              <a:rPr sz="1300" dirty="0">
                <a:latin typeface="Gill Sans MT"/>
                <a:cs typeface="Gill Sans MT"/>
              </a:rPr>
              <a:t>OUR</a:t>
            </a:r>
            <a:r>
              <a:rPr sz="1300" spc="-60" dirty="0">
                <a:latin typeface="Gill Sans MT"/>
                <a:cs typeface="Gill Sans MT"/>
              </a:rPr>
              <a:t> </a:t>
            </a:r>
            <a:r>
              <a:rPr sz="1300" spc="110" dirty="0">
                <a:latin typeface="Gill Sans MT"/>
                <a:cs typeface="Gill Sans MT"/>
              </a:rPr>
              <a:t>SUPPLY</a:t>
            </a:r>
            <a:r>
              <a:rPr sz="1300" spc="-35" dirty="0">
                <a:latin typeface="Gill Sans MT"/>
                <a:cs typeface="Gill Sans MT"/>
              </a:rPr>
              <a:t> </a:t>
            </a:r>
            <a:r>
              <a:rPr sz="1300" dirty="0">
                <a:latin typeface="Gill Sans MT"/>
                <a:cs typeface="Gill Sans MT"/>
              </a:rPr>
              <a:t>CHAIN</a:t>
            </a:r>
            <a:r>
              <a:rPr sz="1300" spc="-45" dirty="0">
                <a:latin typeface="Gill Sans MT"/>
                <a:cs typeface="Gill Sans MT"/>
              </a:rPr>
              <a:t> </a:t>
            </a:r>
            <a:r>
              <a:rPr sz="1300" spc="-25" dirty="0">
                <a:latin typeface="Gill Sans MT"/>
                <a:cs typeface="Gill Sans MT"/>
              </a:rPr>
              <a:t>AND </a:t>
            </a:r>
            <a:r>
              <a:rPr sz="1300" dirty="0">
                <a:latin typeface="Gill Sans MT"/>
                <a:cs typeface="Gill Sans MT"/>
              </a:rPr>
              <a:t>OPERATIONS</a:t>
            </a:r>
            <a:r>
              <a:rPr sz="1300" spc="65" dirty="0">
                <a:latin typeface="Gill Sans MT"/>
                <a:cs typeface="Gill Sans MT"/>
              </a:rPr>
              <a:t> </a:t>
            </a:r>
            <a:r>
              <a:rPr sz="1300" spc="-60" dirty="0">
                <a:latin typeface="Gill Sans MT"/>
                <a:cs typeface="Gill Sans MT"/>
              </a:rPr>
              <a:t>TO</a:t>
            </a:r>
            <a:r>
              <a:rPr sz="1300" spc="70" dirty="0">
                <a:latin typeface="Gill Sans MT"/>
                <a:cs typeface="Gill Sans MT"/>
              </a:rPr>
              <a:t> </a:t>
            </a:r>
            <a:r>
              <a:rPr sz="1300" spc="65" dirty="0">
                <a:latin typeface="Gill Sans MT"/>
                <a:cs typeface="Gill Sans MT"/>
              </a:rPr>
              <a:t>DELIVER</a:t>
            </a:r>
            <a:r>
              <a:rPr sz="1300" spc="114" dirty="0">
                <a:latin typeface="Gill Sans MT"/>
                <a:cs typeface="Gill Sans MT"/>
              </a:rPr>
              <a:t> </a:t>
            </a:r>
            <a:r>
              <a:rPr sz="1300" dirty="0">
                <a:latin typeface="Gill Sans MT"/>
                <a:cs typeface="Gill Sans MT"/>
              </a:rPr>
              <a:t>THE</a:t>
            </a:r>
            <a:r>
              <a:rPr sz="1300" spc="90" dirty="0">
                <a:latin typeface="Gill Sans MT"/>
                <a:cs typeface="Gill Sans MT"/>
              </a:rPr>
              <a:t> </a:t>
            </a:r>
            <a:r>
              <a:rPr sz="1300" spc="30" dirty="0">
                <a:latin typeface="Gill Sans MT"/>
                <a:cs typeface="Gill Sans MT"/>
              </a:rPr>
              <a:t>MOST </a:t>
            </a:r>
            <a:r>
              <a:rPr sz="1300" spc="70" dirty="0">
                <a:latin typeface="Gill Sans MT"/>
                <a:cs typeface="Gill Sans MT"/>
              </a:rPr>
              <a:t>SUSTAINABLE</a:t>
            </a:r>
            <a:r>
              <a:rPr sz="1300" spc="15" dirty="0">
                <a:latin typeface="Gill Sans MT"/>
                <a:cs typeface="Gill Sans MT"/>
              </a:rPr>
              <a:t> </a:t>
            </a:r>
            <a:r>
              <a:rPr sz="1300" dirty="0">
                <a:latin typeface="Gill Sans MT"/>
                <a:cs typeface="Gill Sans MT"/>
              </a:rPr>
              <a:t>SOLUTION</a:t>
            </a:r>
            <a:r>
              <a:rPr sz="1300" spc="55" dirty="0">
                <a:latin typeface="Gill Sans MT"/>
                <a:cs typeface="Gill Sans MT"/>
              </a:rPr>
              <a:t> </a:t>
            </a:r>
            <a:r>
              <a:rPr sz="1300" spc="70" dirty="0">
                <a:latin typeface="Gill Sans MT"/>
                <a:cs typeface="Gill Sans MT"/>
              </a:rPr>
              <a:t>POSSIBLE.</a:t>
            </a:r>
            <a:endParaRPr sz="1300" dirty="0">
              <a:latin typeface="Gill Sans MT"/>
              <a:cs typeface="Gill Sans MT"/>
            </a:endParaRPr>
          </a:p>
          <a:p>
            <a:pPr>
              <a:lnSpc>
                <a:spcPct val="100000"/>
              </a:lnSpc>
              <a:spcBef>
                <a:spcPts val="40"/>
              </a:spcBef>
            </a:pPr>
            <a:endParaRPr sz="1300" dirty="0">
              <a:latin typeface="Gill Sans MT"/>
              <a:cs typeface="Gill Sans MT"/>
            </a:endParaRPr>
          </a:p>
          <a:p>
            <a:pPr marL="635" algn="ctr">
              <a:lnSpc>
                <a:spcPct val="100000"/>
              </a:lnSpc>
            </a:pPr>
            <a:r>
              <a:rPr sz="1600" b="1" spc="170" dirty="0">
                <a:solidFill>
                  <a:srgbClr val="466120"/>
                </a:solidFill>
                <a:latin typeface="Trebuchet MS"/>
                <a:cs typeface="Trebuchet MS"/>
              </a:rPr>
              <a:t>S</a:t>
            </a:r>
            <a:r>
              <a:rPr sz="1600" b="1" spc="-175" dirty="0">
                <a:solidFill>
                  <a:srgbClr val="466120"/>
                </a:solidFill>
                <a:latin typeface="Trebuchet MS"/>
                <a:cs typeface="Trebuchet MS"/>
              </a:rPr>
              <a:t> </a:t>
            </a:r>
            <a:r>
              <a:rPr sz="1600" b="1" spc="60" dirty="0">
                <a:solidFill>
                  <a:srgbClr val="466120"/>
                </a:solidFill>
                <a:latin typeface="Trebuchet MS"/>
                <a:cs typeface="Trebuchet MS"/>
              </a:rPr>
              <a:t>A</a:t>
            </a:r>
            <a:r>
              <a:rPr sz="1600" b="1" spc="-170" dirty="0">
                <a:solidFill>
                  <a:srgbClr val="466120"/>
                </a:solidFill>
                <a:latin typeface="Trebuchet MS"/>
                <a:cs typeface="Trebuchet MS"/>
              </a:rPr>
              <a:t> </a:t>
            </a:r>
            <a:r>
              <a:rPr sz="1600" b="1" spc="165" dirty="0">
                <a:solidFill>
                  <a:srgbClr val="466120"/>
                </a:solidFill>
                <a:latin typeface="Trebuchet MS"/>
                <a:cs typeface="Trebuchet MS"/>
              </a:rPr>
              <a:t>FE</a:t>
            </a:r>
            <a:r>
              <a:rPr sz="1600" b="1" spc="-180" dirty="0">
                <a:solidFill>
                  <a:srgbClr val="466120"/>
                </a:solidFill>
                <a:latin typeface="Trebuchet MS"/>
                <a:cs typeface="Trebuchet MS"/>
              </a:rPr>
              <a:t> </a:t>
            </a:r>
            <a:r>
              <a:rPr sz="1600" b="1" spc="160" dirty="0">
                <a:solidFill>
                  <a:srgbClr val="466120"/>
                </a:solidFill>
                <a:latin typeface="Trebuchet MS"/>
                <a:cs typeface="Trebuchet MS"/>
              </a:rPr>
              <a:t>TY </a:t>
            </a:r>
            <a:endParaRPr sz="1600" dirty="0">
              <a:latin typeface="Trebuchet MS"/>
              <a:cs typeface="Trebuchet MS"/>
            </a:endParaRPr>
          </a:p>
          <a:p>
            <a:pPr algn="ctr">
              <a:lnSpc>
                <a:spcPct val="100000"/>
              </a:lnSpc>
              <a:spcBef>
                <a:spcPts val="10"/>
              </a:spcBef>
            </a:pPr>
            <a:r>
              <a:rPr sz="1300" dirty="0">
                <a:latin typeface="Gill Sans MT"/>
                <a:cs typeface="Gill Sans MT"/>
              </a:rPr>
              <a:t>OUR</a:t>
            </a:r>
            <a:r>
              <a:rPr sz="1300" spc="-20" dirty="0">
                <a:latin typeface="Gill Sans MT"/>
                <a:cs typeface="Gill Sans MT"/>
              </a:rPr>
              <a:t> </a:t>
            </a:r>
            <a:r>
              <a:rPr sz="1300" spc="75" dirty="0">
                <a:latin typeface="Gill Sans MT"/>
                <a:cs typeface="Gill Sans MT"/>
              </a:rPr>
              <a:t>NUMBER</a:t>
            </a:r>
            <a:r>
              <a:rPr sz="1300" spc="5" dirty="0">
                <a:latin typeface="Gill Sans MT"/>
                <a:cs typeface="Gill Sans MT"/>
              </a:rPr>
              <a:t> </a:t>
            </a:r>
            <a:r>
              <a:rPr sz="1300" dirty="0">
                <a:latin typeface="Gill Sans MT"/>
                <a:cs typeface="Gill Sans MT"/>
              </a:rPr>
              <a:t>ONE</a:t>
            </a:r>
            <a:r>
              <a:rPr sz="1300" spc="-35" dirty="0">
                <a:latin typeface="Gill Sans MT"/>
                <a:cs typeface="Gill Sans MT"/>
              </a:rPr>
              <a:t> </a:t>
            </a:r>
            <a:r>
              <a:rPr sz="1300" spc="-10" dirty="0">
                <a:latin typeface="Gill Sans MT"/>
                <a:cs typeface="Gill Sans MT"/>
              </a:rPr>
              <a:t>PRIORITY</a:t>
            </a:r>
            <a:endParaRPr sz="1300" dirty="0">
              <a:latin typeface="Gill Sans MT"/>
              <a:cs typeface="Gill Sans MT"/>
            </a:endParaRPr>
          </a:p>
          <a:p>
            <a:pPr>
              <a:lnSpc>
                <a:spcPct val="100000"/>
              </a:lnSpc>
              <a:spcBef>
                <a:spcPts val="40"/>
              </a:spcBef>
            </a:pPr>
            <a:endParaRPr sz="1300" dirty="0">
              <a:latin typeface="Gill Sans MT"/>
              <a:cs typeface="Gill Sans MT"/>
            </a:endParaRPr>
          </a:p>
          <a:p>
            <a:pPr marR="32384" algn="ctr">
              <a:lnSpc>
                <a:spcPct val="100000"/>
              </a:lnSpc>
            </a:pPr>
            <a:r>
              <a:rPr sz="1600" b="1" spc="120" dirty="0">
                <a:solidFill>
                  <a:srgbClr val="466120"/>
                </a:solidFill>
                <a:latin typeface="Trebuchet MS"/>
                <a:cs typeface="Trebuchet MS"/>
              </a:rPr>
              <a:t>D</a:t>
            </a:r>
            <a:r>
              <a:rPr sz="1600" b="1" spc="-165" dirty="0">
                <a:solidFill>
                  <a:srgbClr val="466120"/>
                </a:solidFill>
                <a:latin typeface="Trebuchet MS"/>
                <a:cs typeface="Trebuchet MS"/>
              </a:rPr>
              <a:t> </a:t>
            </a:r>
            <a:r>
              <a:rPr sz="1600" b="1" dirty="0">
                <a:solidFill>
                  <a:srgbClr val="466120"/>
                </a:solidFill>
                <a:latin typeface="Trebuchet MS"/>
                <a:cs typeface="Trebuchet MS"/>
              </a:rPr>
              <a:t>I</a:t>
            </a:r>
            <a:r>
              <a:rPr sz="1600" b="1" spc="-170" dirty="0">
                <a:solidFill>
                  <a:srgbClr val="466120"/>
                </a:solidFill>
                <a:latin typeface="Trebuchet MS"/>
                <a:cs typeface="Trebuchet MS"/>
              </a:rPr>
              <a:t> </a:t>
            </a:r>
            <a:r>
              <a:rPr sz="1600" b="1" spc="280" dirty="0">
                <a:solidFill>
                  <a:srgbClr val="466120"/>
                </a:solidFill>
                <a:latin typeface="Trebuchet MS"/>
                <a:cs typeface="Trebuchet MS"/>
              </a:rPr>
              <a:t>VER</a:t>
            </a:r>
            <a:r>
              <a:rPr sz="1600" b="1" spc="-150" dirty="0">
                <a:solidFill>
                  <a:srgbClr val="466120"/>
                </a:solidFill>
                <a:latin typeface="Trebuchet MS"/>
                <a:cs typeface="Trebuchet MS"/>
              </a:rPr>
              <a:t> </a:t>
            </a:r>
            <a:r>
              <a:rPr sz="1600" b="1" spc="170" dirty="0">
                <a:solidFill>
                  <a:srgbClr val="466120"/>
                </a:solidFill>
                <a:latin typeface="Trebuchet MS"/>
                <a:cs typeface="Trebuchet MS"/>
              </a:rPr>
              <a:t>S</a:t>
            </a:r>
            <a:r>
              <a:rPr sz="1600" b="1" spc="-170" dirty="0">
                <a:solidFill>
                  <a:srgbClr val="466120"/>
                </a:solidFill>
                <a:latin typeface="Trebuchet MS"/>
                <a:cs typeface="Trebuchet MS"/>
              </a:rPr>
              <a:t> </a:t>
            </a:r>
            <a:r>
              <a:rPr sz="1600" b="1" dirty="0">
                <a:solidFill>
                  <a:srgbClr val="466120"/>
                </a:solidFill>
                <a:latin typeface="Trebuchet MS"/>
                <a:cs typeface="Trebuchet MS"/>
              </a:rPr>
              <a:t>I</a:t>
            </a:r>
            <a:r>
              <a:rPr sz="1600" b="1" spc="-190" dirty="0">
                <a:solidFill>
                  <a:srgbClr val="466120"/>
                </a:solidFill>
                <a:latin typeface="Trebuchet MS"/>
                <a:cs typeface="Trebuchet MS"/>
              </a:rPr>
              <a:t> </a:t>
            </a:r>
            <a:r>
              <a:rPr sz="1600" b="1" dirty="0">
                <a:solidFill>
                  <a:srgbClr val="466120"/>
                </a:solidFill>
                <a:latin typeface="Trebuchet MS"/>
                <a:cs typeface="Trebuchet MS"/>
              </a:rPr>
              <a:t>T</a:t>
            </a:r>
            <a:r>
              <a:rPr sz="1600" b="1" spc="-180" dirty="0">
                <a:solidFill>
                  <a:srgbClr val="466120"/>
                </a:solidFill>
                <a:latin typeface="Trebuchet MS"/>
                <a:cs typeface="Trebuchet MS"/>
              </a:rPr>
              <a:t> </a:t>
            </a:r>
            <a:r>
              <a:rPr sz="1600" b="1" spc="15" dirty="0">
                <a:solidFill>
                  <a:srgbClr val="466120"/>
                </a:solidFill>
                <a:latin typeface="Trebuchet MS"/>
                <a:cs typeface="Trebuchet MS"/>
              </a:rPr>
              <a:t>Y</a:t>
            </a:r>
            <a:endParaRPr sz="1600" dirty="0">
              <a:latin typeface="Trebuchet MS"/>
              <a:cs typeface="Trebuchet MS"/>
            </a:endParaRPr>
          </a:p>
          <a:p>
            <a:pPr marL="171450" marR="166370" algn="ctr">
              <a:lnSpc>
                <a:spcPct val="100000"/>
              </a:lnSpc>
              <a:spcBef>
                <a:spcPts val="15"/>
              </a:spcBef>
            </a:pPr>
            <a:r>
              <a:rPr sz="1300" spc="10" dirty="0">
                <a:latin typeface="Gill Sans MT"/>
                <a:cs typeface="Gill Sans MT"/>
              </a:rPr>
              <a:t>FOSTERING</a:t>
            </a:r>
            <a:r>
              <a:rPr sz="1300" spc="15" dirty="0">
                <a:latin typeface="Gill Sans MT"/>
                <a:cs typeface="Gill Sans MT"/>
              </a:rPr>
              <a:t> </a:t>
            </a:r>
            <a:r>
              <a:rPr sz="1300" spc="10" dirty="0">
                <a:latin typeface="Gill Sans MT"/>
                <a:cs typeface="Gill Sans MT"/>
              </a:rPr>
              <a:t>A</a:t>
            </a:r>
            <a:r>
              <a:rPr sz="1300" spc="55" dirty="0">
                <a:latin typeface="Gill Sans MT"/>
                <a:cs typeface="Gill Sans MT"/>
              </a:rPr>
              <a:t> </a:t>
            </a:r>
            <a:r>
              <a:rPr sz="1300" spc="45" dirty="0">
                <a:latin typeface="Gill Sans MT"/>
                <a:cs typeface="Gill Sans MT"/>
              </a:rPr>
              <a:t>CULTURE</a:t>
            </a:r>
            <a:r>
              <a:rPr sz="1300" spc="75" dirty="0">
                <a:latin typeface="Gill Sans MT"/>
                <a:cs typeface="Gill Sans MT"/>
              </a:rPr>
              <a:t> </a:t>
            </a:r>
            <a:r>
              <a:rPr sz="1300" spc="10" dirty="0">
                <a:latin typeface="Gill Sans MT"/>
                <a:cs typeface="Gill Sans MT"/>
              </a:rPr>
              <a:t>OF</a:t>
            </a:r>
            <a:r>
              <a:rPr sz="1300" spc="20" dirty="0">
                <a:latin typeface="Gill Sans MT"/>
                <a:cs typeface="Gill Sans MT"/>
              </a:rPr>
              <a:t> </a:t>
            </a:r>
            <a:r>
              <a:rPr sz="1300" spc="10" dirty="0">
                <a:latin typeface="Gill Sans MT"/>
                <a:cs typeface="Gill Sans MT"/>
              </a:rPr>
              <a:t>INCLUSION</a:t>
            </a:r>
            <a:r>
              <a:rPr sz="1300" spc="80" dirty="0">
                <a:latin typeface="Gill Sans MT"/>
                <a:cs typeface="Gill Sans MT"/>
              </a:rPr>
              <a:t> </a:t>
            </a:r>
            <a:r>
              <a:rPr sz="1300" spc="-20" dirty="0">
                <a:latin typeface="Gill Sans MT"/>
                <a:cs typeface="Gill Sans MT"/>
              </a:rPr>
              <a:t>INTO </a:t>
            </a:r>
            <a:r>
              <a:rPr sz="1300" spc="75" dirty="0">
                <a:latin typeface="Gill Sans MT"/>
                <a:cs typeface="Gill Sans MT"/>
              </a:rPr>
              <a:t>ALL</a:t>
            </a:r>
            <a:r>
              <a:rPr sz="1300" spc="35" dirty="0">
                <a:latin typeface="Gill Sans MT"/>
                <a:cs typeface="Gill Sans MT"/>
              </a:rPr>
              <a:t> </a:t>
            </a:r>
            <a:r>
              <a:rPr sz="1300" spc="80" dirty="0">
                <a:latin typeface="Gill Sans MT"/>
                <a:cs typeface="Gill Sans MT"/>
              </a:rPr>
              <a:t>AREAS</a:t>
            </a:r>
            <a:r>
              <a:rPr sz="1300" spc="5" dirty="0">
                <a:latin typeface="Gill Sans MT"/>
                <a:cs typeface="Gill Sans MT"/>
              </a:rPr>
              <a:t> </a:t>
            </a:r>
            <a:r>
              <a:rPr sz="1300" dirty="0">
                <a:latin typeface="Gill Sans MT"/>
                <a:cs typeface="Gill Sans MT"/>
              </a:rPr>
              <a:t>OF</a:t>
            </a:r>
            <a:r>
              <a:rPr sz="1300" spc="25" dirty="0">
                <a:latin typeface="Gill Sans MT"/>
                <a:cs typeface="Gill Sans MT"/>
              </a:rPr>
              <a:t> </a:t>
            </a:r>
            <a:r>
              <a:rPr sz="1300" dirty="0">
                <a:latin typeface="Gill Sans MT"/>
                <a:cs typeface="Gill Sans MT"/>
              </a:rPr>
              <a:t>THE</a:t>
            </a:r>
            <a:r>
              <a:rPr sz="1300" spc="-5" dirty="0">
                <a:latin typeface="Gill Sans MT"/>
                <a:cs typeface="Gill Sans MT"/>
              </a:rPr>
              <a:t> </a:t>
            </a:r>
            <a:r>
              <a:rPr sz="1300" spc="95" dirty="0">
                <a:latin typeface="Gill Sans MT"/>
                <a:cs typeface="Gill Sans MT"/>
              </a:rPr>
              <a:t>BUSINESS</a:t>
            </a:r>
            <a:endParaRPr lang="en-GB" sz="1300" spc="95" dirty="0">
              <a:latin typeface="Gill Sans MT"/>
              <a:cs typeface="Gill Sans MT"/>
            </a:endParaRPr>
          </a:p>
          <a:p>
            <a:pPr marL="171450" marR="166370" algn="ctr">
              <a:lnSpc>
                <a:spcPct val="100000"/>
              </a:lnSpc>
              <a:spcBef>
                <a:spcPts val="15"/>
              </a:spcBef>
            </a:pPr>
            <a:endParaRPr lang="en-GB" sz="1300" spc="95" dirty="0">
              <a:latin typeface="Gill Sans MT"/>
              <a:cs typeface="Gill Sans MT"/>
            </a:endParaRPr>
          </a:p>
          <a:p>
            <a:pPr marL="171450" marR="166370" algn="ctr">
              <a:lnSpc>
                <a:spcPct val="100000"/>
              </a:lnSpc>
              <a:spcBef>
                <a:spcPts val="15"/>
              </a:spcBef>
            </a:pPr>
            <a:endParaRPr sz="1300" dirty="0">
              <a:latin typeface="Gill Sans MT"/>
              <a:cs typeface="Gill Sans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350" y="-6350"/>
            <a:ext cx="12204700" cy="1588770"/>
            <a:chOff x="-6350" y="-6350"/>
            <a:chExt cx="12204700" cy="1588770"/>
          </a:xfrm>
        </p:grpSpPr>
        <p:sp>
          <p:nvSpPr>
            <p:cNvPr id="3" name="object 3"/>
            <p:cNvSpPr/>
            <p:nvPr/>
          </p:nvSpPr>
          <p:spPr>
            <a:xfrm>
              <a:off x="0" y="0"/>
              <a:ext cx="12192000" cy="1576070"/>
            </a:xfrm>
            <a:custGeom>
              <a:avLst/>
              <a:gdLst/>
              <a:ahLst/>
              <a:cxnLst/>
              <a:rect l="l" t="t" r="r" b="b"/>
              <a:pathLst>
                <a:path w="12192000" h="1576070">
                  <a:moveTo>
                    <a:pt x="12192000" y="0"/>
                  </a:moveTo>
                  <a:lnTo>
                    <a:pt x="0" y="0"/>
                  </a:lnTo>
                  <a:lnTo>
                    <a:pt x="0" y="1575815"/>
                  </a:lnTo>
                  <a:lnTo>
                    <a:pt x="12192000" y="1575815"/>
                  </a:lnTo>
                  <a:lnTo>
                    <a:pt x="12192000" y="0"/>
                  </a:lnTo>
                  <a:close/>
                </a:path>
              </a:pathLst>
            </a:custGeom>
            <a:solidFill>
              <a:srgbClr val="699230"/>
            </a:solidFill>
          </p:spPr>
          <p:txBody>
            <a:bodyPr wrap="square" lIns="0" tIns="0" rIns="0" bIns="0" rtlCol="0"/>
            <a:lstStyle/>
            <a:p>
              <a:endParaRPr/>
            </a:p>
          </p:txBody>
        </p:sp>
        <p:sp>
          <p:nvSpPr>
            <p:cNvPr id="4" name="object 4"/>
            <p:cNvSpPr/>
            <p:nvPr/>
          </p:nvSpPr>
          <p:spPr>
            <a:xfrm>
              <a:off x="0" y="0"/>
              <a:ext cx="12192000" cy="1576070"/>
            </a:xfrm>
            <a:custGeom>
              <a:avLst/>
              <a:gdLst/>
              <a:ahLst/>
              <a:cxnLst/>
              <a:rect l="l" t="t" r="r" b="b"/>
              <a:pathLst>
                <a:path w="12192000" h="1576070">
                  <a:moveTo>
                    <a:pt x="0" y="0"/>
                  </a:moveTo>
                  <a:lnTo>
                    <a:pt x="12192000" y="0"/>
                  </a:lnTo>
                  <a:lnTo>
                    <a:pt x="12192000" y="1575815"/>
                  </a:lnTo>
                  <a:lnTo>
                    <a:pt x="0" y="1575815"/>
                  </a:lnTo>
                  <a:lnTo>
                    <a:pt x="0" y="0"/>
                  </a:lnTo>
                  <a:close/>
                </a:path>
              </a:pathLst>
            </a:custGeom>
            <a:ln w="12699">
              <a:solidFill>
                <a:srgbClr val="063D2E"/>
              </a:solidFill>
            </a:ln>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758028" rIns="0" bIns="0" rtlCol="0">
            <a:spAutoFit/>
          </a:bodyPr>
          <a:lstStyle/>
          <a:p>
            <a:pPr marL="530225">
              <a:lnSpc>
                <a:spcPct val="100000"/>
              </a:lnSpc>
              <a:spcBef>
                <a:spcPts val="105"/>
              </a:spcBef>
            </a:pPr>
            <a:r>
              <a:rPr lang="en-GB" sz="4000" spc="185" dirty="0"/>
              <a:t>The</a:t>
            </a:r>
            <a:r>
              <a:rPr lang="en-GB" sz="4000" spc="245" dirty="0"/>
              <a:t> </a:t>
            </a:r>
            <a:r>
              <a:rPr lang="en-GB" sz="4000" dirty="0"/>
              <a:t>ERS </a:t>
            </a:r>
            <a:r>
              <a:rPr lang="en-GB" sz="4000" spc="170" dirty="0"/>
              <a:t>Turnkey</a:t>
            </a:r>
            <a:r>
              <a:rPr lang="en-GB" sz="4000" spc="245" dirty="0"/>
              <a:t> </a:t>
            </a:r>
            <a:r>
              <a:rPr lang="en-GB" sz="4000" spc="200" dirty="0"/>
              <a:t>Model</a:t>
            </a:r>
            <a:endParaRPr lang="en-GB" sz="4000" dirty="0"/>
          </a:p>
        </p:txBody>
      </p:sp>
      <p:sp>
        <p:nvSpPr>
          <p:cNvPr id="6" name="object 6"/>
          <p:cNvSpPr txBox="1"/>
          <p:nvPr/>
        </p:nvSpPr>
        <p:spPr>
          <a:xfrm>
            <a:off x="5412587" y="1583909"/>
            <a:ext cx="6579234" cy="4764702"/>
          </a:xfrm>
          <a:prstGeom prst="rect">
            <a:avLst/>
          </a:prstGeom>
        </p:spPr>
        <p:txBody>
          <a:bodyPr vert="horz" wrap="square" lIns="0" tIns="12700" rIns="0" bIns="0" rtlCol="0">
            <a:spAutoFit/>
          </a:bodyPr>
          <a:lstStyle/>
          <a:p>
            <a:pPr marR="930275" algn="ctr">
              <a:lnSpc>
                <a:spcPct val="115599"/>
              </a:lnSpc>
              <a:spcBef>
                <a:spcPts val="100"/>
              </a:spcBef>
            </a:pPr>
            <a:endParaRPr lang="en-US" sz="1000" i="1" spc="-110" dirty="0">
              <a:solidFill>
                <a:srgbClr val="FF9900"/>
              </a:solidFill>
              <a:latin typeface="Arial Narrow"/>
              <a:cs typeface="Arial Narrow"/>
            </a:endParaRPr>
          </a:p>
          <a:p>
            <a:pPr marR="930275" algn="ctr">
              <a:lnSpc>
                <a:spcPct val="115599"/>
              </a:lnSpc>
              <a:spcBef>
                <a:spcPts val="100"/>
              </a:spcBef>
            </a:pPr>
            <a:r>
              <a:rPr lang="en-US" sz="2000" i="1" spc="-110" dirty="0">
                <a:solidFill>
                  <a:srgbClr val="FF9900"/>
                </a:solidFill>
                <a:latin typeface="Arial Narrow"/>
                <a:cs typeface="Arial Narrow"/>
              </a:rPr>
              <a:t>Your</a:t>
            </a:r>
            <a:r>
              <a:rPr lang="en-US" sz="2000" i="1" spc="-75" dirty="0">
                <a:solidFill>
                  <a:srgbClr val="FF9900"/>
                </a:solidFill>
                <a:latin typeface="Arial Narrow"/>
                <a:cs typeface="Arial Narrow"/>
              </a:rPr>
              <a:t> </a:t>
            </a:r>
            <a:r>
              <a:rPr lang="en-US" sz="2000" i="1" spc="-35" dirty="0">
                <a:solidFill>
                  <a:srgbClr val="FF9900"/>
                </a:solidFill>
                <a:latin typeface="Arial Narrow"/>
                <a:cs typeface="Arial Narrow"/>
              </a:rPr>
              <a:t>project</a:t>
            </a:r>
            <a:r>
              <a:rPr lang="en-US" sz="2000" i="1" spc="-100" dirty="0">
                <a:solidFill>
                  <a:srgbClr val="FF9900"/>
                </a:solidFill>
                <a:latin typeface="Arial Narrow"/>
                <a:cs typeface="Arial Narrow"/>
              </a:rPr>
              <a:t> </a:t>
            </a:r>
            <a:r>
              <a:rPr lang="en-US" sz="2000" i="1" dirty="0">
                <a:solidFill>
                  <a:srgbClr val="FF9900"/>
                </a:solidFill>
                <a:latin typeface="Arial Narrow"/>
                <a:cs typeface="Arial Narrow"/>
              </a:rPr>
              <a:t>is</a:t>
            </a:r>
            <a:r>
              <a:rPr lang="en-US" sz="2000" i="1" spc="-40" dirty="0">
                <a:solidFill>
                  <a:srgbClr val="FF9900"/>
                </a:solidFill>
                <a:latin typeface="Arial Narrow"/>
                <a:cs typeface="Arial Narrow"/>
              </a:rPr>
              <a:t> </a:t>
            </a:r>
            <a:r>
              <a:rPr lang="en-US" sz="2000" i="1" spc="-60" dirty="0">
                <a:solidFill>
                  <a:srgbClr val="FF9900"/>
                </a:solidFill>
                <a:latin typeface="Arial Narrow"/>
                <a:cs typeface="Arial Narrow"/>
              </a:rPr>
              <a:t>unique,</a:t>
            </a:r>
            <a:r>
              <a:rPr lang="en-US" sz="2000" i="1" spc="-70" dirty="0">
                <a:solidFill>
                  <a:srgbClr val="FF9900"/>
                </a:solidFill>
                <a:latin typeface="Arial Narrow"/>
                <a:cs typeface="Arial Narrow"/>
              </a:rPr>
              <a:t> </a:t>
            </a:r>
            <a:r>
              <a:rPr lang="en-US" sz="2000" i="1" spc="65" dirty="0">
                <a:solidFill>
                  <a:srgbClr val="FF9900"/>
                </a:solidFill>
                <a:latin typeface="Arial Narrow"/>
                <a:cs typeface="Arial Narrow"/>
              </a:rPr>
              <a:t>we</a:t>
            </a:r>
            <a:r>
              <a:rPr lang="en-US" sz="2000" i="1" spc="-35" dirty="0">
                <a:solidFill>
                  <a:srgbClr val="FF9900"/>
                </a:solidFill>
                <a:latin typeface="Arial Narrow"/>
                <a:cs typeface="Arial Narrow"/>
              </a:rPr>
              <a:t> </a:t>
            </a:r>
            <a:r>
              <a:rPr lang="en-US" sz="2000" i="1" spc="-10" dirty="0">
                <a:solidFill>
                  <a:srgbClr val="FF9900"/>
                </a:solidFill>
                <a:latin typeface="Arial Narrow"/>
                <a:cs typeface="Arial Narrow"/>
              </a:rPr>
              <a:t>would </a:t>
            </a:r>
            <a:r>
              <a:rPr lang="en-US" sz="2000" i="1" spc="-50" dirty="0">
                <a:solidFill>
                  <a:srgbClr val="FF9900"/>
                </a:solidFill>
                <a:latin typeface="Arial Narrow"/>
                <a:cs typeface="Arial Narrow"/>
              </a:rPr>
              <a:t>like</a:t>
            </a:r>
            <a:r>
              <a:rPr lang="en-US" sz="2000" i="1" spc="-40" dirty="0">
                <a:solidFill>
                  <a:srgbClr val="FF9900"/>
                </a:solidFill>
                <a:latin typeface="Arial Narrow"/>
                <a:cs typeface="Arial Narrow"/>
              </a:rPr>
              <a:t> </a:t>
            </a:r>
            <a:r>
              <a:rPr lang="en-US" sz="2000" i="1" dirty="0">
                <a:solidFill>
                  <a:srgbClr val="FF9900"/>
                </a:solidFill>
                <a:latin typeface="Arial Narrow"/>
                <a:cs typeface="Arial Narrow"/>
              </a:rPr>
              <a:t>to make</a:t>
            </a:r>
            <a:r>
              <a:rPr lang="en-US" sz="2000" i="1" spc="-40" dirty="0">
                <a:solidFill>
                  <a:srgbClr val="FF9900"/>
                </a:solidFill>
                <a:latin typeface="Arial Narrow"/>
                <a:cs typeface="Arial Narrow"/>
              </a:rPr>
              <a:t> </a:t>
            </a:r>
            <a:r>
              <a:rPr lang="en-US" sz="2000" i="1" dirty="0">
                <a:solidFill>
                  <a:srgbClr val="FF9900"/>
                </a:solidFill>
                <a:latin typeface="Arial Narrow"/>
                <a:cs typeface="Arial Narrow"/>
              </a:rPr>
              <a:t>it</a:t>
            </a:r>
            <a:r>
              <a:rPr lang="en-US" sz="2000" i="1" spc="25" dirty="0">
                <a:solidFill>
                  <a:srgbClr val="FF9900"/>
                </a:solidFill>
                <a:latin typeface="Arial Narrow"/>
                <a:cs typeface="Arial Narrow"/>
              </a:rPr>
              <a:t> </a:t>
            </a:r>
            <a:r>
              <a:rPr lang="en-US" sz="2000" i="1" spc="-10" dirty="0">
                <a:solidFill>
                  <a:srgbClr val="FF9900"/>
                </a:solidFill>
                <a:latin typeface="Arial Narrow"/>
                <a:cs typeface="Arial Narrow"/>
              </a:rPr>
              <a:t>outstanding</a:t>
            </a:r>
          </a:p>
          <a:p>
            <a:pPr marR="930275" algn="ctr">
              <a:lnSpc>
                <a:spcPct val="115599"/>
              </a:lnSpc>
              <a:spcBef>
                <a:spcPts val="100"/>
              </a:spcBef>
            </a:pPr>
            <a:endParaRPr lang="en-US" sz="800" i="1" spc="-10" dirty="0">
              <a:solidFill>
                <a:srgbClr val="FF9900"/>
              </a:solidFill>
              <a:latin typeface="Arial Narrow"/>
              <a:cs typeface="Arial Narrow"/>
            </a:endParaRPr>
          </a:p>
          <a:p>
            <a:pPr marR="930275" defTabSz="2182813">
              <a:lnSpc>
                <a:spcPct val="115599"/>
              </a:lnSpc>
              <a:spcBef>
                <a:spcPts val="100"/>
              </a:spcBef>
              <a:tabLst>
                <a:tab pos="6456363" algn="l"/>
              </a:tabLst>
            </a:pPr>
            <a:r>
              <a:rPr lang="en-US" sz="1600" b="1" dirty="0">
                <a:latin typeface="Aptos Narrow" panose="020B0004020202020204" pitchFamily="34" charset="0"/>
                <a:cs typeface="Arial Narrow"/>
              </a:rPr>
              <a:t>ENER-G</a:t>
            </a:r>
            <a:r>
              <a:rPr lang="en-US" sz="1600" dirty="0">
                <a:latin typeface="Aptos Narrow" panose="020B0004020202020204" pitchFamily="34" charset="0"/>
                <a:cs typeface="Arial Narrow"/>
              </a:rPr>
              <a:t> is a </a:t>
            </a:r>
            <a:r>
              <a:rPr lang="en-US" sz="1600" b="1" dirty="0">
                <a:latin typeface="Aptos Narrow" panose="020B0004020202020204" pitchFamily="34" charset="0"/>
                <a:cs typeface="Arial Narrow"/>
              </a:rPr>
              <a:t>Solar EPC Contractor</a:t>
            </a:r>
            <a:r>
              <a:rPr lang="en-US" sz="1600" dirty="0">
                <a:latin typeface="Aptos Narrow" panose="020B0004020202020204" pitchFamily="34" charset="0"/>
                <a:cs typeface="Arial Narrow"/>
              </a:rPr>
              <a:t>. One of the main benefits of using an EPC contractor, is that it can significantly streamline the project process. </a:t>
            </a:r>
          </a:p>
          <a:p>
            <a:pPr marL="1027430" marR="930275" indent="-424180" defTabSz="2182813">
              <a:lnSpc>
                <a:spcPct val="115599"/>
              </a:lnSpc>
              <a:spcBef>
                <a:spcPts val="100"/>
              </a:spcBef>
              <a:tabLst>
                <a:tab pos="6456363" algn="l"/>
              </a:tabLst>
            </a:pPr>
            <a:endParaRPr lang="en-US" sz="800" dirty="0">
              <a:latin typeface="Aptos Narrow" panose="020B0004020202020204" pitchFamily="34" charset="0"/>
              <a:cs typeface="Arial Narrow"/>
            </a:endParaRPr>
          </a:p>
          <a:p>
            <a:pPr marR="930275" defTabSz="2182813">
              <a:lnSpc>
                <a:spcPct val="115599"/>
              </a:lnSpc>
              <a:spcBef>
                <a:spcPts val="100"/>
              </a:spcBef>
              <a:tabLst>
                <a:tab pos="6456363" algn="l"/>
              </a:tabLst>
            </a:pPr>
            <a:r>
              <a:rPr lang="en-US" sz="1600" dirty="0">
                <a:latin typeface="Aptos Narrow" panose="020B0004020202020204" pitchFamily="34" charset="0"/>
                <a:cs typeface="Arial Narrow"/>
              </a:rPr>
              <a:t>Here at ENER-G, experience has told us that this does not go far enough. With over 30 years of experience working with renewable energy projects, we have developed a Turnkey Solution, that from start to finish that has you covered.</a:t>
            </a:r>
          </a:p>
          <a:p>
            <a:pPr marR="930275" defTabSz="2182813">
              <a:lnSpc>
                <a:spcPct val="115599"/>
              </a:lnSpc>
              <a:spcBef>
                <a:spcPts val="100"/>
              </a:spcBef>
              <a:tabLst>
                <a:tab pos="6456363" algn="l"/>
              </a:tabLst>
            </a:pPr>
            <a:endParaRPr lang="en-US" sz="800" dirty="0">
              <a:latin typeface="Aptos Narrow" panose="020B0004020202020204" pitchFamily="34" charset="0"/>
              <a:cs typeface="Arial Narrow"/>
            </a:endParaRPr>
          </a:p>
          <a:p>
            <a:pPr marR="930275" defTabSz="2182813">
              <a:lnSpc>
                <a:spcPct val="115599"/>
              </a:lnSpc>
              <a:spcBef>
                <a:spcPts val="100"/>
              </a:spcBef>
              <a:tabLst>
                <a:tab pos="6456363" algn="l"/>
              </a:tabLst>
            </a:pPr>
            <a:r>
              <a:rPr lang="en-US" sz="1600" dirty="0">
                <a:latin typeface="Aptos Narrow" panose="020B0004020202020204" pitchFamily="34" charset="0"/>
                <a:cs typeface="Arial Narrow"/>
              </a:rPr>
              <a:t>Whilst EPC covers the main stages of your solar installation, our Turnkey Solution means you are supported from day one with </a:t>
            </a:r>
            <a:r>
              <a:rPr lang="en-US" sz="1600" dirty="0" err="1">
                <a:latin typeface="Aptos Narrow" panose="020B0004020202020204" pitchFamily="34" charset="0"/>
                <a:cs typeface="Arial Narrow"/>
              </a:rPr>
              <a:t>feasibilty</a:t>
            </a:r>
            <a:r>
              <a:rPr lang="en-US" sz="1600" dirty="0">
                <a:latin typeface="Aptos Narrow" panose="020B0004020202020204" pitchFamily="34" charset="0"/>
                <a:cs typeface="Arial Narrow"/>
              </a:rPr>
              <a:t> and planning and on project completion we are there with service and maintenance packages. We take responsibility for all aspects of work undertaken, giving you the client not just cost savings but also peace of mind.</a:t>
            </a:r>
            <a:endParaRPr sz="1600" dirty="0">
              <a:latin typeface="Aptos Narrow" panose="020B0004020202020204" pitchFamily="34" charset="0"/>
              <a:cs typeface="Arial Narrow"/>
            </a:endParaRPr>
          </a:p>
        </p:txBody>
      </p:sp>
      <p:grpSp>
        <p:nvGrpSpPr>
          <p:cNvPr id="7" name="object 7"/>
          <p:cNvGrpSpPr/>
          <p:nvPr/>
        </p:nvGrpSpPr>
        <p:grpSpPr>
          <a:xfrm>
            <a:off x="594359" y="1761744"/>
            <a:ext cx="4556760" cy="4910455"/>
            <a:chOff x="594359" y="1761744"/>
            <a:chExt cx="4556760" cy="4910455"/>
          </a:xfrm>
        </p:grpSpPr>
        <p:pic>
          <p:nvPicPr>
            <p:cNvPr id="8" name="object 8"/>
            <p:cNvPicPr/>
            <p:nvPr/>
          </p:nvPicPr>
          <p:blipFill>
            <a:blip r:embed="rId2" cstate="print"/>
            <a:stretch>
              <a:fillRect/>
            </a:stretch>
          </p:blipFill>
          <p:spPr>
            <a:xfrm>
              <a:off x="594359" y="1761744"/>
              <a:ext cx="4556759" cy="4910327"/>
            </a:xfrm>
            <a:prstGeom prst="rect">
              <a:avLst/>
            </a:prstGeom>
          </p:spPr>
        </p:pic>
        <p:sp>
          <p:nvSpPr>
            <p:cNvPr id="9" name="object 9"/>
            <p:cNvSpPr/>
            <p:nvPr/>
          </p:nvSpPr>
          <p:spPr>
            <a:xfrm>
              <a:off x="2292095" y="3688079"/>
              <a:ext cx="1207135" cy="1100455"/>
            </a:xfrm>
            <a:custGeom>
              <a:avLst/>
              <a:gdLst/>
              <a:ahLst/>
              <a:cxnLst/>
              <a:rect l="l" t="t" r="r" b="b"/>
              <a:pathLst>
                <a:path w="1207135" h="1100454">
                  <a:moveTo>
                    <a:pt x="603504" y="0"/>
                  </a:moveTo>
                  <a:lnTo>
                    <a:pt x="554006" y="1823"/>
                  </a:lnTo>
                  <a:lnTo>
                    <a:pt x="505611" y="7200"/>
                  </a:lnTo>
                  <a:lnTo>
                    <a:pt x="458473" y="15989"/>
                  </a:lnTo>
                  <a:lnTo>
                    <a:pt x="412747" y="28047"/>
                  </a:lnTo>
                  <a:lnTo>
                    <a:pt x="368590" y="43234"/>
                  </a:lnTo>
                  <a:lnTo>
                    <a:pt x="326156" y="61408"/>
                  </a:lnTo>
                  <a:lnTo>
                    <a:pt x="285601" y="82427"/>
                  </a:lnTo>
                  <a:lnTo>
                    <a:pt x="247080" y="106149"/>
                  </a:lnTo>
                  <a:lnTo>
                    <a:pt x="210747" y="132434"/>
                  </a:lnTo>
                  <a:lnTo>
                    <a:pt x="176760" y="161139"/>
                  </a:lnTo>
                  <a:lnTo>
                    <a:pt x="145272" y="192123"/>
                  </a:lnTo>
                  <a:lnTo>
                    <a:pt x="116439" y="225244"/>
                  </a:lnTo>
                  <a:lnTo>
                    <a:pt x="90417" y="260360"/>
                  </a:lnTo>
                  <a:lnTo>
                    <a:pt x="67360" y="297331"/>
                  </a:lnTo>
                  <a:lnTo>
                    <a:pt x="47425" y="336015"/>
                  </a:lnTo>
                  <a:lnTo>
                    <a:pt x="30766" y="376269"/>
                  </a:lnTo>
                  <a:lnTo>
                    <a:pt x="17539" y="417953"/>
                  </a:lnTo>
                  <a:lnTo>
                    <a:pt x="7898" y="460924"/>
                  </a:lnTo>
                  <a:lnTo>
                    <a:pt x="2000" y="505041"/>
                  </a:lnTo>
                  <a:lnTo>
                    <a:pt x="0" y="550164"/>
                  </a:lnTo>
                  <a:lnTo>
                    <a:pt x="2000" y="595286"/>
                  </a:lnTo>
                  <a:lnTo>
                    <a:pt x="7898" y="639403"/>
                  </a:lnTo>
                  <a:lnTo>
                    <a:pt x="17539" y="682374"/>
                  </a:lnTo>
                  <a:lnTo>
                    <a:pt x="30766" y="724058"/>
                  </a:lnTo>
                  <a:lnTo>
                    <a:pt x="47425" y="764312"/>
                  </a:lnTo>
                  <a:lnTo>
                    <a:pt x="67360" y="802996"/>
                  </a:lnTo>
                  <a:lnTo>
                    <a:pt x="90417" y="839967"/>
                  </a:lnTo>
                  <a:lnTo>
                    <a:pt x="116439" y="875083"/>
                  </a:lnTo>
                  <a:lnTo>
                    <a:pt x="145272" y="908204"/>
                  </a:lnTo>
                  <a:lnTo>
                    <a:pt x="176760" y="939188"/>
                  </a:lnTo>
                  <a:lnTo>
                    <a:pt x="210747" y="967893"/>
                  </a:lnTo>
                  <a:lnTo>
                    <a:pt x="247080" y="994178"/>
                  </a:lnTo>
                  <a:lnTo>
                    <a:pt x="285601" y="1017900"/>
                  </a:lnTo>
                  <a:lnTo>
                    <a:pt x="326156" y="1038919"/>
                  </a:lnTo>
                  <a:lnTo>
                    <a:pt x="368590" y="1057093"/>
                  </a:lnTo>
                  <a:lnTo>
                    <a:pt x="412747" y="1072280"/>
                  </a:lnTo>
                  <a:lnTo>
                    <a:pt x="458473" y="1084338"/>
                  </a:lnTo>
                  <a:lnTo>
                    <a:pt x="505611" y="1093127"/>
                  </a:lnTo>
                  <a:lnTo>
                    <a:pt x="554006" y="1098504"/>
                  </a:lnTo>
                  <a:lnTo>
                    <a:pt x="603504" y="1100328"/>
                  </a:lnTo>
                  <a:lnTo>
                    <a:pt x="653001" y="1098504"/>
                  </a:lnTo>
                  <a:lnTo>
                    <a:pt x="701396" y="1093127"/>
                  </a:lnTo>
                  <a:lnTo>
                    <a:pt x="748534" y="1084338"/>
                  </a:lnTo>
                  <a:lnTo>
                    <a:pt x="794260" y="1072280"/>
                  </a:lnTo>
                  <a:lnTo>
                    <a:pt x="838417" y="1057093"/>
                  </a:lnTo>
                  <a:lnTo>
                    <a:pt x="880851" y="1038919"/>
                  </a:lnTo>
                  <a:lnTo>
                    <a:pt x="921406" y="1017900"/>
                  </a:lnTo>
                  <a:lnTo>
                    <a:pt x="959927" y="994178"/>
                  </a:lnTo>
                  <a:lnTo>
                    <a:pt x="996260" y="967893"/>
                  </a:lnTo>
                  <a:lnTo>
                    <a:pt x="1030247" y="939188"/>
                  </a:lnTo>
                  <a:lnTo>
                    <a:pt x="1061735" y="908204"/>
                  </a:lnTo>
                  <a:lnTo>
                    <a:pt x="1090568" y="875083"/>
                  </a:lnTo>
                  <a:lnTo>
                    <a:pt x="1116590" y="839967"/>
                  </a:lnTo>
                  <a:lnTo>
                    <a:pt x="1139647" y="802996"/>
                  </a:lnTo>
                  <a:lnTo>
                    <a:pt x="1159582" y="764312"/>
                  </a:lnTo>
                  <a:lnTo>
                    <a:pt x="1176241" y="724058"/>
                  </a:lnTo>
                  <a:lnTo>
                    <a:pt x="1189468" y="682374"/>
                  </a:lnTo>
                  <a:lnTo>
                    <a:pt x="1199109" y="639403"/>
                  </a:lnTo>
                  <a:lnTo>
                    <a:pt x="1205007" y="595286"/>
                  </a:lnTo>
                  <a:lnTo>
                    <a:pt x="1207008" y="550164"/>
                  </a:lnTo>
                  <a:lnTo>
                    <a:pt x="1205007" y="505041"/>
                  </a:lnTo>
                  <a:lnTo>
                    <a:pt x="1199109" y="460924"/>
                  </a:lnTo>
                  <a:lnTo>
                    <a:pt x="1189468" y="417953"/>
                  </a:lnTo>
                  <a:lnTo>
                    <a:pt x="1176241" y="376269"/>
                  </a:lnTo>
                  <a:lnTo>
                    <a:pt x="1159582" y="336015"/>
                  </a:lnTo>
                  <a:lnTo>
                    <a:pt x="1139647" y="297331"/>
                  </a:lnTo>
                  <a:lnTo>
                    <a:pt x="1116590" y="260360"/>
                  </a:lnTo>
                  <a:lnTo>
                    <a:pt x="1090568" y="225244"/>
                  </a:lnTo>
                  <a:lnTo>
                    <a:pt x="1061735" y="192123"/>
                  </a:lnTo>
                  <a:lnTo>
                    <a:pt x="1030247" y="161139"/>
                  </a:lnTo>
                  <a:lnTo>
                    <a:pt x="996260" y="132434"/>
                  </a:lnTo>
                  <a:lnTo>
                    <a:pt x="959927" y="106149"/>
                  </a:lnTo>
                  <a:lnTo>
                    <a:pt x="921406" y="82427"/>
                  </a:lnTo>
                  <a:lnTo>
                    <a:pt x="880851" y="61408"/>
                  </a:lnTo>
                  <a:lnTo>
                    <a:pt x="838417" y="43234"/>
                  </a:lnTo>
                  <a:lnTo>
                    <a:pt x="794260" y="28047"/>
                  </a:lnTo>
                  <a:lnTo>
                    <a:pt x="748534" y="15989"/>
                  </a:lnTo>
                  <a:lnTo>
                    <a:pt x="701396" y="7200"/>
                  </a:lnTo>
                  <a:lnTo>
                    <a:pt x="653001" y="1823"/>
                  </a:lnTo>
                  <a:lnTo>
                    <a:pt x="603504" y="0"/>
                  </a:lnTo>
                  <a:close/>
                </a:path>
              </a:pathLst>
            </a:custGeom>
            <a:solidFill>
              <a:srgbClr val="FFFFFF"/>
            </a:solidFill>
          </p:spPr>
          <p:txBody>
            <a:bodyPr wrap="square" lIns="0" tIns="0" rIns="0" bIns="0" rtlCol="0"/>
            <a:lstStyle/>
            <a:p>
              <a:endParaRPr/>
            </a:p>
          </p:txBody>
        </p:sp>
        <p:sp>
          <p:nvSpPr>
            <p:cNvPr id="10" name="object 10"/>
            <p:cNvSpPr/>
            <p:nvPr/>
          </p:nvSpPr>
          <p:spPr>
            <a:xfrm>
              <a:off x="2292095" y="3688079"/>
              <a:ext cx="1207135" cy="1100455"/>
            </a:xfrm>
            <a:custGeom>
              <a:avLst/>
              <a:gdLst/>
              <a:ahLst/>
              <a:cxnLst/>
              <a:rect l="l" t="t" r="r" b="b"/>
              <a:pathLst>
                <a:path w="1207135" h="1100454">
                  <a:moveTo>
                    <a:pt x="0" y="550164"/>
                  </a:moveTo>
                  <a:lnTo>
                    <a:pt x="2000" y="505041"/>
                  </a:lnTo>
                  <a:lnTo>
                    <a:pt x="7898" y="460924"/>
                  </a:lnTo>
                  <a:lnTo>
                    <a:pt x="17539" y="417953"/>
                  </a:lnTo>
                  <a:lnTo>
                    <a:pt x="30766" y="376269"/>
                  </a:lnTo>
                  <a:lnTo>
                    <a:pt x="47425" y="336015"/>
                  </a:lnTo>
                  <a:lnTo>
                    <a:pt x="67360" y="297331"/>
                  </a:lnTo>
                  <a:lnTo>
                    <a:pt x="90417" y="260360"/>
                  </a:lnTo>
                  <a:lnTo>
                    <a:pt x="116439" y="225244"/>
                  </a:lnTo>
                  <a:lnTo>
                    <a:pt x="145272" y="192123"/>
                  </a:lnTo>
                  <a:lnTo>
                    <a:pt x="176760" y="161139"/>
                  </a:lnTo>
                  <a:lnTo>
                    <a:pt x="210747" y="132434"/>
                  </a:lnTo>
                  <a:lnTo>
                    <a:pt x="247080" y="106149"/>
                  </a:lnTo>
                  <a:lnTo>
                    <a:pt x="285601" y="82427"/>
                  </a:lnTo>
                  <a:lnTo>
                    <a:pt x="326156" y="61408"/>
                  </a:lnTo>
                  <a:lnTo>
                    <a:pt x="368590" y="43234"/>
                  </a:lnTo>
                  <a:lnTo>
                    <a:pt x="412747" y="28047"/>
                  </a:lnTo>
                  <a:lnTo>
                    <a:pt x="458473" y="15989"/>
                  </a:lnTo>
                  <a:lnTo>
                    <a:pt x="505611" y="7200"/>
                  </a:lnTo>
                  <a:lnTo>
                    <a:pt x="554006" y="1823"/>
                  </a:lnTo>
                  <a:lnTo>
                    <a:pt x="603504" y="0"/>
                  </a:lnTo>
                  <a:lnTo>
                    <a:pt x="653001" y="1823"/>
                  </a:lnTo>
                  <a:lnTo>
                    <a:pt x="701396" y="7200"/>
                  </a:lnTo>
                  <a:lnTo>
                    <a:pt x="748534" y="15989"/>
                  </a:lnTo>
                  <a:lnTo>
                    <a:pt x="794260" y="28047"/>
                  </a:lnTo>
                  <a:lnTo>
                    <a:pt x="838417" y="43234"/>
                  </a:lnTo>
                  <a:lnTo>
                    <a:pt x="880851" y="61408"/>
                  </a:lnTo>
                  <a:lnTo>
                    <a:pt x="921406" y="82427"/>
                  </a:lnTo>
                  <a:lnTo>
                    <a:pt x="959927" y="106149"/>
                  </a:lnTo>
                  <a:lnTo>
                    <a:pt x="996260" y="132434"/>
                  </a:lnTo>
                  <a:lnTo>
                    <a:pt x="1030247" y="161139"/>
                  </a:lnTo>
                  <a:lnTo>
                    <a:pt x="1061735" y="192123"/>
                  </a:lnTo>
                  <a:lnTo>
                    <a:pt x="1090568" y="225244"/>
                  </a:lnTo>
                  <a:lnTo>
                    <a:pt x="1116590" y="260360"/>
                  </a:lnTo>
                  <a:lnTo>
                    <a:pt x="1139647" y="297331"/>
                  </a:lnTo>
                  <a:lnTo>
                    <a:pt x="1159582" y="336015"/>
                  </a:lnTo>
                  <a:lnTo>
                    <a:pt x="1176241" y="376269"/>
                  </a:lnTo>
                  <a:lnTo>
                    <a:pt x="1189468" y="417953"/>
                  </a:lnTo>
                  <a:lnTo>
                    <a:pt x="1199109" y="460924"/>
                  </a:lnTo>
                  <a:lnTo>
                    <a:pt x="1205007" y="505041"/>
                  </a:lnTo>
                  <a:lnTo>
                    <a:pt x="1207008" y="550164"/>
                  </a:lnTo>
                  <a:lnTo>
                    <a:pt x="1205007" y="595286"/>
                  </a:lnTo>
                  <a:lnTo>
                    <a:pt x="1199109" y="639403"/>
                  </a:lnTo>
                  <a:lnTo>
                    <a:pt x="1189468" y="682374"/>
                  </a:lnTo>
                  <a:lnTo>
                    <a:pt x="1176241" y="724058"/>
                  </a:lnTo>
                  <a:lnTo>
                    <a:pt x="1159582" y="764312"/>
                  </a:lnTo>
                  <a:lnTo>
                    <a:pt x="1139647" y="802996"/>
                  </a:lnTo>
                  <a:lnTo>
                    <a:pt x="1116590" y="839967"/>
                  </a:lnTo>
                  <a:lnTo>
                    <a:pt x="1090568" y="875083"/>
                  </a:lnTo>
                  <a:lnTo>
                    <a:pt x="1061735" y="908204"/>
                  </a:lnTo>
                  <a:lnTo>
                    <a:pt x="1030247" y="939188"/>
                  </a:lnTo>
                  <a:lnTo>
                    <a:pt x="996260" y="967893"/>
                  </a:lnTo>
                  <a:lnTo>
                    <a:pt x="959927" y="994178"/>
                  </a:lnTo>
                  <a:lnTo>
                    <a:pt x="921406" y="1017900"/>
                  </a:lnTo>
                  <a:lnTo>
                    <a:pt x="880851" y="1038919"/>
                  </a:lnTo>
                  <a:lnTo>
                    <a:pt x="838417" y="1057093"/>
                  </a:lnTo>
                  <a:lnTo>
                    <a:pt x="794260" y="1072280"/>
                  </a:lnTo>
                  <a:lnTo>
                    <a:pt x="748534" y="1084338"/>
                  </a:lnTo>
                  <a:lnTo>
                    <a:pt x="701396" y="1093127"/>
                  </a:lnTo>
                  <a:lnTo>
                    <a:pt x="653001" y="1098504"/>
                  </a:lnTo>
                  <a:lnTo>
                    <a:pt x="603504" y="1100328"/>
                  </a:lnTo>
                  <a:lnTo>
                    <a:pt x="554006" y="1098504"/>
                  </a:lnTo>
                  <a:lnTo>
                    <a:pt x="505611" y="1093127"/>
                  </a:lnTo>
                  <a:lnTo>
                    <a:pt x="458473" y="1084338"/>
                  </a:lnTo>
                  <a:lnTo>
                    <a:pt x="412747" y="1072280"/>
                  </a:lnTo>
                  <a:lnTo>
                    <a:pt x="368590" y="1057093"/>
                  </a:lnTo>
                  <a:lnTo>
                    <a:pt x="326156" y="1038919"/>
                  </a:lnTo>
                  <a:lnTo>
                    <a:pt x="285601" y="1017900"/>
                  </a:lnTo>
                  <a:lnTo>
                    <a:pt x="247080" y="994178"/>
                  </a:lnTo>
                  <a:lnTo>
                    <a:pt x="210747" y="967893"/>
                  </a:lnTo>
                  <a:lnTo>
                    <a:pt x="176760" y="939188"/>
                  </a:lnTo>
                  <a:lnTo>
                    <a:pt x="145272" y="908204"/>
                  </a:lnTo>
                  <a:lnTo>
                    <a:pt x="116439" y="875083"/>
                  </a:lnTo>
                  <a:lnTo>
                    <a:pt x="90417" y="839967"/>
                  </a:lnTo>
                  <a:lnTo>
                    <a:pt x="67360" y="802996"/>
                  </a:lnTo>
                  <a:lnTo>
                    <a:pt x="47425" y="764312"/>
                  </a:lnTo>
                  <a:lnTo>
                    <a:pt x="30766" y="724058"/>
                  </a:lnTo>
                  <a:lnTo>
                    <a:pt x="17539" y="682374"/>
                  </a:lnTo>
                  <a:lnTo>
                    <a:pt x="7898" y="639403"/>
                  </a:lnTo>
                  <a:lnTo>
                    <a:pt x="2000" y="595286"/>
                  </a:lnTo>
                  <a:lnTo>
                    <a:pt x="0" y="550164"/>
                  </a:lnTo>
                  <a:close/>
                </a:path>
              </a:pathLst>
            </a:custGeom>
            <a:ln w="12700">
              <a:solidFill>
                <a:srgbClr val="063D2E"/>
              </a:solidFill>
            </a:ln>
          </p:spPr>
          <p:txBody>
            <a:bodyPr wrap="square" lIns="0" tIns="0" rIns="0" bIns="0" rtlCol="0"/>
            <a:lstStyle/>
            <a:p>
              <a:endParaRPr/>
            </a:p>
          </p:txBody>
        </p:sp>
        <p:pic>
          <p:nvPicPr>
            <p:cNvPr id="11" name="object 11"/>
            <p:cNvPicPr/>
            <p:nvPr/>
          </p:nvPicPr>
          <p:blipFill>
            <a:blip r:embed="rId3" cstate="print"/>
            <a:stretch>
              <a:fillRect/>
            </a:stretch>
          </p:blipFill>
          <p:spPr>
            <a:xfrm>
              <a:off x="2454624" y="3883155"/>
              <a:ext cx="836231" cy="615687"/>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445384" y="0"/>
            <a:ext cx="5644895" cy="6858000"/>
            <a:chOff x="0" y="0"/>
            <a:chExt cx="5644895" cy="6858000"/>
          </a:xfrm>
        </p:grpSpPr>
        <p:pic>
          <p:nvPicPr>
            <p:cNvPr id="3" name="object 3"/>
            <p:cNvPicPr/>
            <p:nvPr/>
          </p:nvPicPr>
          <p:blipFill>
            <a:blip r:embed="rId2" cstate="print"/>
            <a:stretch>
              <a:fillRect/>
            </a:stretch>
          </p:blipFill>
          <p:spPr>
            <a:xfrm>
              <a:off x="2438400" y="1"/>
              <a:ext cx="3206495" cy="3200400"/>
            </a:xfrm>
            <a:prstGeom prst="rect">
              <a:avLst/>
            </a:prstGeom>
          </p:spPr>
        </p:pic>
        <p:pic>
          <p:nvPicPr>
            <p:cNvPr id="4" name="object 4"/>
            <p:cNvPicPr/>
            <p:nvPr/>
          </p:nvPicPr>
          <p:blipFill>
            <a:blip r:embed="rId3" cstate="print"/>
            <a:stretch>
              <a:fillRect/>
            </a:stretch>
          </p:blipFill>
          <p:spPr>
            <a:xfrm>
              <a:off x="0" y="0"/>
              <a:ext cx="121920" cy="6858000"/>
            </a:xfrm>
            <a:prstGeom prst="rect">
              <a:avLst/>
            </a:prstGeom>
          </p:spPr>
        </p:pic>
      </p:grpSp>
      <p:sp>
        <p:nvSpPr>
          <p:cNvPr id="5" name="object 5"/>
          <p:cNvSpPr txBox="1">
            <a:spLocks noGrp="1"/>
          </p:cNvSpPr>
          <p:nvPr>
            <p:ph type="title"/>
          </p:nvPr>
        </p:nvSpPr>
        <p:spPr>
          <a:xfrm>
            <a:off x="60960" y="-152400"/>
            <a:ext cx="11753976" cy="1772285"/>
          </a:xfrm>
          <a:prstGeom prst="rect">
            <a:avLst/>
          </a:prstGeom>
        </p:spPr>
        <p:txBody>
          <a:bodyPr vert="horz" wrap="square" lIns="0" tIns="300990" rIns="0" bIns="0" rtlCol="0">
            <a:spAutoFit/>
          </a:bodyPr>
          <a:lstStyle/>
          <a:p>
            <a:pPr marL="5803900" defTabSz="2936875">
              <a:lnSpc>
                <a:spcPct val="100000"/>
              </a:lnSpc>
              <a:spcBef>
                <a:spcPts val="2370"/>
              </a:spcBef>
            </a:pPr>
            <a:r>
              <a:rPr sz="4000" b="0" dirty="0">
                <a:solidFill>
                  <a:srgbClr val="000000"/>
                </a:solidFill>
                <a:latin typeface="Calibri"/>
                <a:cs typeface="Calibri"/>
              </a:rPr>
              <a:t>Project</a:t>
            </a:r>
            <a:r>
              <a:rPr sz="4000" b="0" spc="-125" dirty="0">
                <a:solidFill>
                  <a:srgbClr val="000000"/>
                </a:solidFill>
                <a:latin typeface="Calibri"/>
                <a:cs typeface="Calibri"/>
              </a:rPr>
              <a:t> </a:t>
            </a:r>
            <a:r>
              <a:rPr sz="4000" b="0" spc="-10" dirty="0">
                <a:solidFill>
                  <a:srgbClr val="000000"/>
                </a:solidFill>
                <a:latin typeface="Calibri"/>
                <a:cs typeface="Calibri"/>
              </a:rPr>
              <a:t>Installation</a:t>
            </a:r>
            <a:endParaRPr sz="4000" dirty="0">
              <a:latin typeface="Calibri"/>
              <a:cs typeface="Calibri"/>
            </a:endParaRPr>
          </a:p>
          <a:p>
            <a:pPr marL="5803900" marR="5080">
              <a:lnSpc>
                <a:spcPct val="100000"/>
              </a:lnSpc>
              <a:spcBef>
                <a:spcPts val="920"/>
              </a:spcBef>
            </a:pPr>
            <a:r>
              <a:rPr sz="1600" b="0" dirty="0">
                <a:solidFill>
                  <a:srgbClr val="000000"/>
                </a:solidFill>
                <a:latin typeface="Aptos Narrow" panose="020B0004020202020204" pitchFamily="34" charset="0"/>
                <a:cs typeface="Calibri"/>
              </a:rPr>
              <a:t>Our</a:t>
            </a:r>
            <a:r>
              <a:rPr sz="1600" b="0" spc="-3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people</a:t>
            </a:r>
            <a:r>
              <a:rPr sz="1600" b="0" spc="-3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focus</a:t>
            </a:r>
            <a:r>
              <a:rPr sz="1600" b="0" spc="-5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approach</a:t>
            </a:r>
            <a:r>
              <a:rPr sz="1600" b="0" spc="-3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means</a:t>
            </a:r>
            <a:r>
              <a:rPr sz="1600" b="0" spc="-7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we</a:t>
            </a:r>
            <a:r>
              <a:rPr sz="1600" b="0" spc="-35" dirty="0">
                <a:solidFill>
                  <a:srgbClr val="000000"/>
                </a:solidFill>
                <a:latin typeface="Aptos Narrow" panose="020B0004020202020204" pitchFamily="34" charset="0"/>
                <a:cs typeface="Calibri"/>
              </a:rPr>
              <a:t> </a:t>
            </a:r>
            <a:r>
              <a:rPr sz="1600" b="0" spc="-10" dirty="0">
                <a:solidFill>
                  <a:srgbClr val="000000"/>
                </a:solidFill>
                <a:latin typeface="Aptos Narrow" panose="020B0004020202020204" pitchFamily="34" charset="0"/>
                <a:cs typeface="Calibri"/>
              </a:rPr>
              <a:t>invest</a:t>
            </a:r>
            <a:r>
              <a:rPr sz="1600" b="0" spc="-3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in</a:t>
            </a:r>
            <a:r>
              <a:rPr sz="1600" b="0" spc="-5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highly</a:t>
            </a:r>
            <a:r>
              <a:rPr sz="1600" b="0" spc="-5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trained</a:t>
            </a:r>
            <a:r>
              <a:rPr sz="1600" b="0" spc="-5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staff</a:t>
            </a:r>
            <a:r>
              <a:rPr sz="1600" b="0" spc="-10" dirty="0">
                <a:solidFill>
                  <a:srgbClr val="000000"/>
                </a:solidFill>
                <a:latin typeface="Aptos Narrow" panose="020B0004020202020204" pitchFamily="34" charset="0"/>
                <a:cs typeface="Calibri"/>
              </a:rPr>
              <a:t> </a:t>
            </a:r>
            <a:r>
              <a:rPr sz="1600" b="0" spc="-25" dirty="0">
                <a:solidFill>
                  <a:srgbClr val="000000"/>
                </a:solidFill>
                <a:latin typeface="Aptos Narrow" panose="020B0004020202020204" pitchFamily="34" charset="0"/>
                <a:cs typeface="Calibri"/>
              </a:rPr>
              <a:t>and </a:t>
            </a:r>
            <a:r>
              <a:rPr sz="1600" b="0" dirty="0">
                <a:solidFill>
                  <a:srgbClr val="000000"/>
                </a:solidFill>
                <a:latin typeface="Aptos Narrow" panose="020B0004020202020204" pitchFamily="34" charset="0"/>
                <a:cs typeface="Calibri"/>
              </a:rPr>
              <a:t>equip</a:t>
            </a:r>
            <a:r>
              <a:rPr sz="1600" b="0" spc="-5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them</a:t>
            </a:r>
            <a:r>
              <a:rPr sz="1600" b="0" spc="-3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with</a:t>
            </a:r>
            <a:r>
              <a:rPr sz="1600" b="0" spc="-2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the</a:t>
            </a:r>
            <a:r>
              <a:rPr sz="1600" b="0" spc="-5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knowledge</a:t>
            </a:r>
            <a:r>
              <a:rPr sz="1600" b="0" spc="-3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and</a:t>
            </a:r>
            <a:r>
              <a:rPr sz="1600" b="0" spc="-4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expertise</a:t>
            </a:r>
            <a:r>
              <a:rPr sz="1600" b="0" spc="-3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to</a:t>
            </a:r>
            <a:r>
              <a:rPr sz="1600" b="0" spc="-3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ensure</a:t>
            </a:r>
            <a:r>
              <a:rPr sz="1600" b="0" spc="-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a</a:t>
            </a:r>
            <a:r>
              <a:rPr sz="1600" b="0" spc="-6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quality</a:t>
            </a:r>
            <a:r>
              <a:rPr sz="1600" b="0" spc="-30" dirty="0">
                <a:solidFill>
                  <a:srgbClr val="000000"/>
                </a:solidFill>
                <a:latin typeface="Aptos Narrow" panose="020B0004020202020204" pitchFamily="34" charset="0"/>
                <a:cs typeface="Calibri"/>
              </a:rPr>
              <a:t> </a:t>
            </a:r>
            <a:r>
              <a:rPr sz="1600" b="0" spc="-10" dirty="0">
                <a:solidFill>
                  <a:srgbClr val="000000"/>
                </a:solidFill>
                <a:latin typeface="Aptos Narrow" panose="020B0004020202020204" pitchFamily="34" charset="0"/>
                <a:cs typeface="Calibri"/>
              </a:rPr>
              <a:t>install </a:t>
            </a:r>
            <a:r>
              <a:rPr sz="1600" b="0" dirty="0">
                <a:solidFill>
                  <a:srgbClr val="000000"/>
                </a:solidFill>
                <a:latin typeface="Aptos Narrow" panose="020B0004020202020204" pitchFamily="34" charset="0"/>
                <a:cs typeface="Calibri"/>
              </a:rPr>
              <a:t>to</a:t>
            </a:r>
            <a:r>
              <a:rPr sz="1600" b="0" spc="-4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the</a:t>
            </a:r>
            <a:r>
              <a:rPr sz="1600" b="0" spc="-35"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highest</a:t>
            </a:r>
            <a:r>
              <a:rPr sz="1600" b="0" spc="-60" dirty="0">
                <a:solidFill>
                  <a:srgbClr val="000000"/>
                </a:solidFill>
                <a:latin typeface="Aptos Narrow" panose="020B0004020202020204" pitchFamily="34" charset="0"/>
                <a:cs typeface="Calibri"/>
              </a:rPr>
              <a:t> </a:t>
            </a:r>
            <a:r>
              <a:rPr sz="1600" b="0" dirty="0">
                <a:solidFill>
                  <a:srgbClr val="000000"/>
                </a:solidFill>
                <a:latin typeface="Aptos Narrow" panose="020B0004020202020204" pitchFamily="34" charset="0"/>
                <a:cs typeface="Calibri"/>
              </a:rPr>
              <a:t>industry</a:t>
            </a:r>
            <a:r>
              <a:rPr sz="1600" b="0" spc="-15" dirty="0">
                <a:solidFill>
                  <a:srgbClr val="000000"/>
                </a:solidFill>
                <a:latin typeface="Aptos Narrow" panose="020B0004020202020204" pitchFamily="34" charset="0"/>
                <a:cs typeface="Calibri"/>
              </a:rPr>
              <a:t> </a:t>
            </a:r>
            <a:r>
              <a:rPr sz="1600" b="0" spc="-10" dirty="0">
                <a:solidFill>
                  <a:srgbClr val="000000"/>
                </a:solidFill>
                <a:latin typeface="Aptos Narrow" panose="020B0004020202020204" pitchFamily="34" charset="0"/>
                <a:cs typeface="Calibri"/>
              </a:rPr>
              <a:t>standards.</a:t>
            </a:r>
            <a:endParaRPr sz="1600" dirty="0">
              <a:latin typeface="Aptos Narrow" panose="020B0004020202020204" pitchFamily="34" charset="0"/>
              <a:cs typeface="Calibri"/>
            </a:endParaRPr>
          </a:p>
        </p:txBody>
      </p:sp>
      <p:sp>
        <p:nvSpPr>
          <p:cNvPr id="6" name="object 6"/>
          <p:cNvSpPr txBox="1"/>
          <p:nvPr/>
        </p:nvSpPr>
        <p:spPr>
          <a:xfrm>
            <a:off x="5869711" y="1828800"/>
            <a:ext cx="5963004" cy="4748736"/>
          </a:xfrm>
          <a:prstGeom prst="rect">
            <a:avLst/>
          </a:prstGeom>
        </p:spPr>
        <p:txBody>
          <a:bodyPr vert="horz" wrap="square" lIns="0" tIns="11430" rIns="0" bIns="0" rtlCol="0">
            <a:spAutoFit/>
          </a:bodyPr>
          <a:lstStyle/>
          <a:p>
            <a:pPr marL="12700" rtl="0">
              <a:lnSpc>
                <a:spcPct val="100000"/>
              </a:lnSpc>
              <a:spcBef>
                <a:spcPts val="90"/>
              </a:spcBef>
            </a:pPr>
            <a:r>
              <a:rPr sz="2000" b="1" dirty="0">
                <a:latin typeface="Arial Narrow" panose="020B0606020202030204" pitchFamily="34" charset="0"/>
                <a:cs typeface="Calibri"/>
              </a:rPr>
              <a:t>Our</a:t>
            </a:r>
            <a:r>
              <a:rPr sz="2000" b="1" spc="-50" dirty="0">
                <a:latin typeface="Arial Narrow" panose="020B0606020202030204" pitchFamily="34" charset="0"/>
                <a:cs typeface="Calibri"/>
              </a:rPr>
              <a:t> </a:t>
            </a:r>
            <a:r>
              <a:rPr sz="2000" b="1" dirty="0">
                <a:latin typeface="Arial Narrow" panose="020B0606020202030204" pitchFamily="34" charset="0"/>
                <a:cs typeface="Calibri"/>
              </a:rPr>
              <a:t>Plant</a:t>
            </a:r>
            <a:r>
              <a:rPr sz="2000" b="1" spc="-5" dirty="0">
                <a:latin typeface="Arial Narrow" panose="020B0606020202030204" pitchFamily="34" charset="0"/>
                <a:cs typeface="Calibri"/>
              </a:rPr>
              <a:t> </a:t>
            </a:r>
            <a:r>
              <a:rPr sz="2000" b="1" dirty="0">
                <a:latin typeface="Arial Narrow" panose="020B0606020202030204" pitchFamily="34" charset="0"/>
                <a:cs typeface="Calibri"/>
              </a:rPr>
              <a:t>and</a:t>
            </a:r>
            <a:r>
              <a:rPr sz="2000" b="1" spc="-45" dirty="0">
                <a:latin typeface="Arial Narrow" panose="020B0606020202030204" pitchFamily="34" charset="0"/>
                <a:cs typeface="Calibri"/>
              </a:rPr>
              <a:t> </a:t>
            </a:r>
            <a:r>
              <a:rPr sz="2000" b="1" spc="-10" dirty="0">
                <a:latin typeface="Arial Narrow" panose="020B0606020202030204" pitchFamily="34" charset="0"/>
                <a:cs typeface="Calibri"/>
              </a:rPr>
              <a:t>Equipment</a:t>
            </a:r>
            <a:endParaRPr sz="2000" dirty="0">
              <a:latin typeface="Arial Narrow" panose="020B0606020202030204" pitchFamily="34" charset="0"/>
              <a:cs typeface="Calibri"/>
            </a:endParaRPr>
          </a:p>
          <a:p>
            <a:pPr marL="12700" marR="80010" indent="45720" rtl="0">
              <a:lnSpc>
                <a:spcPct val="100000"/>
              </a:lnSpc>
              <a:spcBef>
                <a:spcPts val="15"/>
              </a:spcBef>
            </a:pPr>
            <a:endParaRPr lang="en-GB" sz="800" dirty="0">
              <a:latin typeface="Arial Narrow" panose="020B0606020202030204" pitchFamily="34" charset="0"/>
              <a:cs typeface="Calibri"/>
            </a:endParaRPr>
          </a:p>
          <a:p>
            <a:pPr marL="12700" marR="80010" indent="45720" rtl="0">
              <a:lnSpc>
                <a:spcPct val="100000"/>
              </a:lnSpc>
              <a:spcBef>
                <a:spcPts val="15"/>
              </a:spcBef>
            </a:pPr>
            <a:r>
              <a:rPr sz="1600" dirty="0">
                <a:latin typeface="Aptos Narrow" panose="020B0004020202020204" pitchFamily="34" charset="0"/>
                <a:cs typeface="Calibri"/>
              </a:rPr>
              <a:t>Our</a:t>
            </a:r>
            <a:r>
              <a:rPr sz="1600" spc="-20" dirty="0">
                <a:latin typeface="Aptos Narrow" panose="020B0004020202020204" pitchFamily="34" charset="0"/>
                <a:cs typeface="Calibri"/>
              </a:rPr>
              <a:t> </a:t>
            </a:r>
            <a:r>
              <a:rPr sz="1600" dirty="0">
                <a:latin typeface="Aptos Narrow" panose="020B0004020202020204" pitchFamily="34" charset="0"/>
                <a:cs typeface="Calibri"/>
              </a:rPr>
              <a:t>business</a:t>
            </a:r>
            <a:r>
              <a:rPr sz="1600" spc="-35" dirty="0">
                <a:latin typeface="Aptos Narrow" panose="020B0004020202020204" pitchFamily="34" charset="0"/>
                <a:cs typeface="Calibri"/>
              </a:rPr>
              <a:t> </a:t>
            </a:r>
            <a:r>
              <a:rPr sz="1600" dirty="0">
                <a:latin typeface="Aptos Narrow" panose="020B0004020202020204" pitchFamily="34" charset="0"/>
                <a:cs typeface="Calibri"/>
              </a:rPr>
              <a:t>and</a:t>
            </a:r>
            <a:r>
              <a:rPr sz="1600" spc="-40" dirty="0">
                <a:latin typeface="Aptos Narrow" panose="020B0004020202020204" pitchFamily="34" charset="0"/>
                <a:cs typeface="Calibri"/>
              </a:rPr>
              <a:t> </a:t>
            </a:r>
            <a:r>
              <a:rPr sz="1600" dirty="0">
                <a:latin typeface="Aptos Narrow" panose="020B0004020202020204" pitchFamily="34" charset="0"/>
                <a:cs typeface="Calibri"/>
              </a:rPr>
              <a:t>the</a:t>
            </a:r>
            <a:r>
              <a:rPr sz="1600" spc="-15" dirty="0">
                <a:latin typeface="Aptos Narrow" panose="020B0004020202020204" pitchFamily="34" charset="0"/>
                <a:cs typeface="Calibri"/>
              </a:rPr>
              <a:t> </a:t>
            </a:r>
            <a:r>
              <a:rPr sz="1600" dirty="0">
                <a:latin typeface="Aptos Narrow" panose="020B0004020202020204" pitchFamily="34" charset="0"/>
                <a:cs typeface="Calibri"/>
              </a:rPr>
              <a:t>quality</a:t>
            </a:r>
            <a:r>
              <a:rPr sz="1600" spc="-35" dirty="0">
                <a:latin typeface="Aptos Narrow" panose="020B0004020202020204" pitchFamily="34" charset="0"/>
                <a:cs typeface="Calibri"/>
              </a:rPr>
              <a:t> </a:t>
            </a:r>
            <a:r>
              <a:rPr sz="1600" dirty="0">
                <a:latin typeface="Aptos Narrow" panose="020B0004020202020204" pitchFamily="34" charset="0"/>
                <a:cs typeface="Calibri"/>
              </a:rPr>
              <a:t>of</a:t>
            </a:r>
            <a:r>
              <a:rPr sz="1600" spc="-20" dirty="0">
                <a:latin typeface="Aptos Narrow" panose="020B0004020202020204" pitchFamily="34" charset="0"/>
                <a:cs typeface="Calibri"/>
              </a:rPr>
              <a:t> </a:t>
            </a:r>
            <a:r>
              <a:rPr sz="1600" dirty="0">
                <a:latin typeface="Aptos Narrow" panose="020B0004020202020204" pitchFamily="34" charset="0"/>
                <a:cs typeface="Calibri"/>
              </a:rPr>
              <a:t>our</a:t>
            </a:r>
            <a:r>
              <a:rPr sz="1600" spc="-20" dirty="0">
                <a:latin typeface="Aptos Narrow" panose="020B0004020202020204" pitchFamily="34" charset="0"/>
                <a:cs typeface="Calibri"/>
              </a:rPr>
              <a:t> </a:t>
            </a:r>
            <a:r>
              <a:rPr sz="1600" dirty="0">
                <a:latin typeface="Aptos Narrow" panose="020B0004020202020204" pitchFamily="34" charset="0"/>
                <a:cs typeface="Calibri"/>
              </a:rPr>
              <a:t>service</a:t>
            </a:r>
            <a:r>
              <a:rPr sz="1600" spc="-15" dirty="0">
                <a:latin typeface="Aptos Narrow" panose="020B0004020202020204" pitchFamily="34" charset="0"/>
                <a:cs typeface="Calibri"/>
              </a:rPr>
              <a:t> </a:t>
            </a:r>
            <a:r>
              <a:rPr sz="1600" dirty="0">
                <a:latin typeface="Aptos Narrow" panose="020B0004020202020204" pitchFamily="34" charset="0"/>
                <a:cs typeface="Calibri"/>
              </a:rPr>
              <a:t>depends</a:t>
            </a:r>
            <a:r>
              <a:rPr sz="1600" spc="-35" dirty="0">
                <a:latin typeface="Aptos Narrow" panose="020B0004020202020204" pitchFamily="34" charset="0"/>
                <a:cs typeface="Calibri"/>
              </a:rPr>
              <a:t> </a:t>
            </a:r>
            <a:r>
              <a:rPr sz="1600" dirty="0">
                <a:latin typeface="Aptos Narrow" panose="020B0004020202020204" pitchFamily="34" charset="0"/>
                <a:cs typeface="Calibri"/>
              </a:rPr>
              <a:t>on</a:t>
            </a:r>
            <a:r>
              <a:rPr sz="1600" spc="-15" dirty="0">
                <a:latin typeface="Aptos Narrow" panose="020B0004020202020204" pitchFamily="34" charset="0"/>
                <a:cs typeface="Calibri"/>
              </a:rPr>
              <a:t> </a:t>
            </a:r>
            <a:r>
              <a:rPr sz="1600" dirty="0">
                <a:latin typeface="Aptos Narrow" panose="020B0004020202020204" pitchFamily="34" charset="0"/>
                <a:cs typeface="Calibri"/>
              </a:rPr>
              <a:t>our</a:t>
            </a:r>
            <a:r>
              <a:rPr sz="1600" spc="-20" dirty="0">
                <a:latin typeface="Aptos Narrow" panose="020B0004020202020204" pitchFamily="34" charset="0"/>
                <a:cs typeface="Calibri"/>
              </a:rPr>
              <a:t> </a:t>
            </a:r>
            <a:r>
              <a:rPr sz="1600" spc="-10" dirty="0">
                <a:latin typeface="Aptos Narrow" panose="020B0004020202020204" pitchFamily="34" charset="0"/>
                <a:cs typeface="Calibri"/>
              </a:rPr>
              <a:t>machinery </a:t>
            </a:r>
            <a:r>
              <a:rPr sz="1600" dirty="0">
                <a:latin typeface="Aptos Narrow" panose="020B0004020202020204" pitchFamily="34" charset="0"/>
                <a:cs typeface="Calibri"/>
              </a:rPr>
              <a:t>that</a:t>
            </a:r>
            <a:r>
              <a:rPr sz="1600" spc="-25" dirty="0">
                <a:latin typeface="Aptos Narrow" panose="020B0004020202020204" pitchFamily="34" charset="0"/>
                <a:cs typeface="Calibri"/>
              </a:rPr>
              <a:t> </a:t>
            </a:r>
            <a:r>
              <a:rPr sz="1600" dirty="0">
                <a:latin typeface="Aptos Narrow" panose="020B0004020202020204" pitchFamily="34" charset="0"/>
                <a:cs typeface="Calibri"/>
              </a:rPr>
              <a:t>we</a:t>
            </a:r>
            <a:r>
              <a:rPr sz="1600" spc="-20" dirty="0">
                <a:latin typeface="Aptos Narrow" panose="020B0004020202020204" pitchFamily="34" charset="0"/>
                <a:cs typeface="Calibri"/>
              </a:rPr>
              <a:t> </a:t>
            </a:r>
            <a:r>
              <a:rPr sz="1600" dirty="0">
                <a:latin typeface="Aptos Narrow" panose="020B0004020202020204" pitchFamily="34" charset="0"/>
                <a:cs typeface="Calibri"/>
              </a:rPr>
              <a:t>own</a:t>
            </a:r>
            <a:r>
              <a:rPr sz="1600" spc="-45" dirty="0">
                <a:latin typeface="Aptos Narrow" panose="020B0004020202020204" pitchFamily="34" charset="0"/>
                <a:cs typeface="Calibri"/>
              </a:rPr>
              <a:t> </a:t>
            </a:r>
            <a:r>
              <a:rPr sz="1600" dirty="0">
                <a:latin typeface="Aptos Narrow" panose="020B0004020202020204" pitchFamily="34" charset="0"/>
                <a:cs typeface="Calibri"/>
              </a:rPr>
              <a:t>and</a:t>
            </a:r>
            <a:r>
              <a:rPr sz="1600" spc="-60" dirty="0">
                <a:latin typeface="Aptos Narrow" panose="020B0004020202020204" pitchFamily="34" charset="0"/>
                <a:cs typeface="Calibri"/>
              </a:rPr>
              <a:t> </a:t>
            </a:r>
            <a:r>
              <a:rPr sz="1600" spc="-25" dirty="0">
                <a:latin typeface="Aptos Narrow" panose="020B0004020202020204" pitchFamily="34" charset="0"/>
                <a:cs typeface="Calibri"/>
              </a:rPr>
              <a:t>use</a:t>
            </a:r>
            <a:r>
              <a:rPr lang="en-GB" sz="1600" spc="-25" dirty="0">
                <a:latin typeface="Aptos Narrow" panose="020B0004020202020204" pitchFamily="34" charset="0"/>
                <a:cs typeface="Calibri"/>
              </a:rPr>
              <a:t>.</a:t>
            </a:r>
          </a:p>
          <a:p>
            <a:pPr marL="12700" marR="80010" indent="45720" rtl="0">
              <a:lnSpc>
                <a:spcPct val="100000"/>
              </a:lnSpc>
              <a:spcBef>
                <a:spcPts val="15"/>
              </a:spcBef>
            </a:pPr>
            <a:endParaRPr lang="en-GB" sz="1600" spc="-25" dirty="0">
              <a:latin typeface="Aptos Narrow" panose="020B0004020202020204" pitchFamily="34" charset="0"/>
              <a:cs typeface="Calibri"/>
            </a:endParaRPr>
          </a:p>
          <a:p>
            <a:pPr marL="12700" marR="80010" indent="45720" rtl="0">
              <a:lnSpc>
                <a:spcPct val="100000"/>
              </a:lnSpc>
              <a:spcBef>
                <a:spcPts val="15"/>
              </a:spcBef>
            </a:pPr>
            <a:r>
              <a:rPr sz="1600" dirty="0">
                <a:latin typeface="Aptos Narrow" panose="020B0004020202020204" pitchFamily="34" charset="0"/>
                <a:cs typeface="Calibri"/>
              </a:rPr>
              <a:t>We</a:t>
            </a:r>
            <a:r>
              <a:rPr sz="1600" spc="-75" dirty="0">
                <a:latin typeface="Aptos Narrow" panose="020B0004020202020204" pitchFamily="34" charset="0"/>
                <a:cs typeface="Calibri"/>
              </a:rPr>
              <a:t> </a:t>
            </a:r>
            <a:r>
              <a:rPr sz="1600" spc="-10" dirty="0">
                <a:latin typeface="Aptos Narrow" panose="020B0004020202020204" pitchFamily="34" charset="0"/>
                <a:cs typeface="Calibri"/>
              </a:rPr>
              <a:t>commission</a:t>
            </a:r>
            <a:r>
              <a:rPr sz="1600" spc="-55" dirty="0">
                <a:latin typeface="Aptos Narrow" panose="020B0004020202020204" pitchFamily="34" charset="0"/>
                <a:cs typeface="Calibri"/>
              </a:rPr>
              <a:t> </a:t>
            </a:r>
            <a:r>
              <a:rPr sz="1600" dirty="0">
                <a:latin typeface="Aptos Narrow" panose="020B0004020202020204" pitchFamily="34" charset="0"/>
                <a:cs typeface="Calibri"/>
              </a:rPr>
              <a:t>individually</a:t>
            </a:r>
            <a:r>
              <a:rPr sz="1600" spc="-35" dirty="0">
                <a:latin typeface="Aptos Narrow" panose="020B0004020202020204" pitchFamily="34" charset="0"/>
                <a:cs typeface="Calibri"/>
              </a:rPr>
              <a:t> </a:t>
            </a:r>
            <a:r>
              <a:rPr sz="1600" dirty="0">
                <a:latin typeface="Aptos Narrow" panose="020B0004020202020204" pitchFamily="34" charset="0"/>
                <a:cs typeface="Calibri"/>
              </a:rPr>
              <a:t>designed</a:t>
            </a:r>
            <a:r>
              <a:rPr sz="1600" spc="-55" dirty="0">
                <a:latin typeface="Aptos Narrow" panose="020B0004020202020204" pitchFamily="34" charset="0"/>
                <a:cs typeface="Calibri"/>
              </a:rPr>
              <a:t> </a:t>
            </a:r>
            <a:r>
              <a:rPr sz="1600" dirty="0">
                <a:latin typeface="Aptos Narrow" panose="020B0004020202020204" pitchFamily="34" charset="0"/>
                <a:cs typeface="Calibri"/>
              </a:rPr>
              <a:t>equipment</a:t>
            </a:r>
            <a:r>
              <a:rPr sz="1600" spc="-55" dirty="0">
                <a:latin typeface="Aptos Narrow" panose="020B0004020202020204" pitchFamily="34" charset="0"/>
                <a:cs typeface="Calibri"/>
              </a:rPr>
              <a:t> </a:t>
            </a:r>
            <a:r>
              <a:rPr sz="1600" dirty="0">
                <a:latin typeface="Aptos Narrow" panose="020B0004020202020204" pitchFamily="34" charset="0"/>
                <a:cs typeface="Calibri"/>
              </a:rPr>
              <a:t>tailored</a:t>
            </a:r>
            <a:r>
              <a:rPr sz="1600" spc="-10" dirty="0">
                <a:latin typeface="Aptos Narrow" panose="020B0004020202020204" pitchFamily="34" charset="0"/>
                <a:cs typeface="Calibri"/>
              </a:rPr>
              <a:t> </a:t>
            </a:r>
            <a:r>
              <a:rPr sz="1600" dirty="0">
                <a:latin typeface="Aptos Narrow" panose="020B0004020202020204" pitchFamily="34" charset="0"/>
                <a:cs typeface="Calibri"/>
              </a:rPr>
              <a:t>to</a:t>
            </a:r>
            <a:r>
              <a:rPr sz="1600" spc="-35" dirty="0">
                <a:latin typeface="Aptos Narrow" panose="020B0004020202020204" pitchFamily="34" charset="0"/>
                <a:cs typeface="Calibri"/>
              </a:rPr>
              <a:t> </a:t>
            </a:r>
            <a:r>
              <a:rPr sz="1600" dirty="0">
                <a:latin typeface="Aptos Narrow" panose="020B0004020202020204" pitchFamily="34" charset="0"/>
                <a:cs typeface="Calibri"/>
              </a:rPr>
              <a:t>the</a:t>
            </a:r>
            <a:r>
              <a:rPr sz="1600" spc="-35" dirty="0">
                <a:latin typeface="Aptos Narrow" panose="020B0004020202020204" pitchFamily="34" charset="0"/>
                <a:cs typeface="Calibri"/>
              </a:rPr>
              <a:t> </a:t>
            </a:r>
            <a:r>
              <a:rPr sz="1600" spc="-10" dirty="0">
                <a:latin typeface="Aptos Narrow" panose="020B0004020202020204" pitchFamily="34" charset="0"/>
                <a:cs typeface="Calibri"/>
              </a:rPr>
              <a:t>specific requirements </a:t>
            </a:r>
            <a:r>
              <a:rPr sz="1600" dirty="0">
                <a:latin typeface="Aptos Narrow" panose="020B0004020202020204" pitchFamily="34" charset="0"/>
                <a:cs typeface="Calibri"/>
              </a:rPr>
              <a:t>of</a:t>
            </a:r>
            <a:r>
              <a:rPr sz="1600" spc="-35" dirty="0">
                <a:latin typeface="Aptos Narrow" panose="020B0004020202020204" pitchFamily="34" charset="0"/>
                <a:cs typeface="Calibri"/>
              </a:rPr>
              <a:t> </a:t>
            </a:r>
            <a:r>
              <a:rPr sz="1600" dirty="0">
                <a:latin typeface="Aptos Narrow" panose="020B0004020202020204" pitchFamily="34" charset="0"/>
                <a:cs typeface="Calibri"/>
              </a:rPr>
              <a:t>our</a:t>
            </a:r>
            <a:r>
              <a:rPr sz="1600" spc="-30" dirty="0">
                <a:latin typeface="Aptos Narrow" panose="020B0004020202020204" pitchFamily="34" charset="0"/>
                <a:cs typeface="Calibri"/>
              </a:rPr>
              <a:t> </a:t>
            </a:r>
            <a:r>
              <a:rPr sz="1600" dirty="0">
                <a:latin typeface="Aptos Narrow" panose="020B0004020202020204" pitchFamily="34" charset="0"/>
                <a:cs typeface="Calibri"/>
              </a:rPr>
              <a:t>business,</a:t>
            </a:r>
            <a:r>
              <a:rPr sz="1600" spc="-40" dirty="0">
                <a:latin typeface="Aptos Narrow" panose="020B0004020202020204" pitchFamily="34" charset="0"/>
                <a:cs typeface="Calibri"/>
              </a:rPr>
              <a:t> </a:t>
            </a:r>
            <a:r>
              <a:rPr sz="1600" dirty="0">
                <a:latin typeface="Aptos Narrow" panose="020B0004020202020204" pitchFamily="34" charset="0"/>
                <a:cs typeface="Calibri"/>
              </a:rPr>
              <a:t>enabling</a:t>
            </a:r>
            <a:r>
              <a:rPr sz="1600" spc="-55" dirty="0">
                <a:latin typeface="Aptos Narrow" panose="020B0004020202020204" pitchFamily="34" charset="0"/>
                <a:cs typeface="Calibri"/>
              </a:rPr>
              <a:t> </a:t>
            </a:r>
            <a:r>
              <a:rPr sz="1600" dirty="0">
                <a:latin typeface="Aptos Narrow" panose="020B0004020202020204" pitchFamily="34" charset="0"/>
                <a:cs typeface="Calibri"/>
              </a:rPr>
              <a:t>us</a:t>
            </a:r>
            <a:r>
              <a:rPr sz="1600" spc="-50" dirty="0">
                <a:latin typeface="Aptos Narrow" panose="020B0004020202020204" pitchFamily="34" charset="0"/>
                <a:cs typeface="Calibri"/>
              </a:rPr>
              <a:t> </a:t>
            </a:r>
            <a:r>
              <a:rPr sz="1600" dirty="0">
                <a:latin typeface="Aptos Narrow" panose="020B0004020202020204" pitchFamily="34" charset="0"/>
                <a:cs typeface="Calibri"/>
              </a:rPr>
              <a:t>to</a:t>
            </a:r>
            <a:r>
              <a:rPr sz="1600" spc="-35" dirty="0">
                <a:latin typeface="Aptos Narrow" panose="020B0004020202020204" pitchFamily="34" charset="0"/>
                <a:cs typeface="Calibri"/>
              </a:rPr>
              <a:t> </a:t>
            </a:r>
            <a:r>
              <a:rPr sz="1600" dirty="0">
                <a:latin typeface="Aptos Narrow" panose="020B0004020202020204" pitchFamily="34" charset="0"/>
                <a:cs typeface="Calibri"/>
              </a:rPr>
              <a:t>deliver</a:t>
            </a:r>
            <a:r>
              <a:rPr sz="1600" spc="-10" dirty="0">
                <a:latin typeface="Aptos Narrow" panose="020B0004020202020204" pitchFamily="34" charset="0"/>
                <a:cs typeface="Calibri"/>
              </a:rPr>
              <a:t> </a:t>
            </a:r>
            <a:r>
              <a:rPr sz="1600" dirty="0">
                <a:latin typeface="Aptos Narrow" panose="020B0004020202020204" pitchFamily="34" charset="0"/>
                <a:cs typeface="Calibri"/>
              </a:rPr>
              <a:t>fast,</a:t>
            </a:r>
            <a:r>
              <a:rPr sz="1600" spc="-40" dirty="0">
                <a:latin typeface="Aptos Narrow" panose="020B0004020202020204" pitchFamily="34" charset="0"/>
                <a:cs typeface="Calibri"/>
              </a:rPr>
              <a:t> </a:t>
            </a:r>
            <a:r>
              <a:rPr sz="1600" spc="-10" dirty="0">
                <a:latin typeface="Aptos Narrow" panose="020B0004020202020204" pitchFamily="34" charset="0"/>
                <a:cs typeface="Calibri"/>
              </a:rPr>
              <a:t>efficient, effective,</a:t>
            </a:r>
            <a:r>
              <a:rPr sz="1600" spc="30" dirty="0">
                <a:latin typeface="Aptos Narrow" panose="020B0004020202020204" pitchFamily="34" charset="0"/>
                <a:cs typeface="Calibri"/>
              </a:rPr>
              <a:t> </a:t>
            </a:r>
            <a:r>
              <a:rPr sz="1600" dirty="0">
                <a:latin typeface="Aptos Narrow" panose="020B0004020202020204" pitchFamily="34" charset="0"/>
                <a:cs typeface="Calibri"/>
              </a:rPr>
              <a:t>and</a:t>
            </a:r>
            <a:r>
              <a:rPr sz="1600" spc="-80" dirty="0">
                <a:latin typeface="Aptos Narrow" panose="020B0004020202020204" pitchFamily="34" charset="0"/>
                <a:cs typeface="Calibri"/>
              </a:rPr>
              <a:t> </a:t>
            </a:r>
            <a:r>
              <a:rPr sz="1600" dirty="0">
                <a:latin typeface="Aptos Narrow" panose="020B0004020202020204" pitchFamily="34" charset="0"/>
                <a:cs typeface="Calibri"/>
              </a:rPr>
              <a:t>clean</a:t>
            </a:r>
            <a:r>
              <a:rPr sz="1600" spc="-35" dirty="0">
                <a:latin typeface="Aptos Narrow" panose="020B0004020202020204" pitchFamily="34" charset="0"/>
                <a:cs typeface="Calibri"/>
              </a:rPr>
              <a:t> </a:t>
            </a:r>
            <a:r>
              <a:rPr sz="1600" dirty="0">
                <a:latin typeface="Aptos Narrow" panose="020B0004020202020204" pitchFamily="34" charset="0"/>
                <a:cs typeface="Calibri"/>
              </a:rPr>
              <a:t>projects</a:t>
            </a:r>
            <a:r>
              <a:rPr sz="1600" spc="-20" dirty="0">
                <a:latin typeface="Aptos Narrow" panose="020B0004020202020204" pitchFamily="34" charset="0"/>
                <a:cs typeface="Calibri"/>
              </a:rPr>
              <a:t> </a:t>
            </a:r>
            <a:r>
              <a:rPr sz="1600" dirty="0">
                <a:latin typeface="Aptos Narrow" panose="020B0004020202020204" pitchFamily="34" charset="0"/>
                <a:cs typeface="Calibri"/>
              </a:rPr>
              <a:t>often</a:t>
            </a:r>
            <a:r>
              <a:rPr sz="1600" spc="-35" dirty="0">
                <a:latin typeface="Aptos Narrow" panose="020B0004020202020204" pitchFamily="34" charset="0"/>
                <a:cs typeface="Calibri"/>
              </a:rPr>
              <a:t> </a:t>
            </a:r>
            <a:r>
              <a:rPr sz="1600" dirty="0">
                <a:latin typeface="Aptos Narrow" panose="020B0004020202020204" pitchFamily="34" charset="0"/>
                <a:cs typeface="Calibri"/>
              </a:rPr>
              <a:t>in</a:t>
            </a:r>
            <a:r>
              <a:rPr sz="1600" spc="-60" dirty="0">
                <a:latin typeface="Aptos Narrow" panose="020B0004020202020204" pitchFamily="34" charset="0"/>
                <a:cs typeface="Calibri"/>
              </a:rPr>
              <a:t> </a:t>
            </a:r>
            <a:r>
              <a:rPr sz="1600" dirty="0">
                <a:latin typeface="Aptos Narrow" panose="020B0004020202020204" pitchFamily="34" charset="0"/>
                <a:cs typeface="Calibri"/>
              </a:rPr>
              <a:t>challenging</a:t>
            </a:r>
            <a:r>
              <a:rPr sz="1600" spc="-65" dirty="0">
                <a:latin typeface="Aptos Narrow" panose="020B0004020202020204" pitchFamily="34" charset="0"/>
                <a:cs typeface="Calibri"/>
              </a:rPr>
              <a:t> </a:t>
            </a:r>
            <a:r>
              <a:rPr sz="1600" spc="-10" dirty="0">
                <a:latin typeface="Aptos Narrow" panose="020B0004020202020204" pitchFamily="34" charset="0"/>
                <a:cs typeface="Calibri"/>
              </a:rPr>
              <a:t>locations.</a:t>
            </a:r>
            <a:endParaRPr lang="en-GB" sz="1600" spc="-10" dirty="0">
              <a:latin typeface="Aptos Narrow" panose="020B0004020202020204" pitchFamily="34" charset="0"/>
              <a:cs typeface="Calibri"/>
            </a:endParaRPr>
          </a:p>
          <a:p>
            <a:pPr marL="12700" marR="80010" indent="45720" rtl="0">
              <a:lnSpc>
                <a:spcPct val="100000"/>
              </a:lnSpc>
              <a:spcBef>
                <a:spcPts val="15"/>
              </a:spcBef>
            </a:pPr>
            <a:endParaRPr lang="en-GB" sz="800" spc="-10" dirty="0">
              <a:latin typeface="Aptos Narrow" panose="020B0004020202020204" pitchFamily="34" charset="0"/>
              <a:cs typeface="Calibri"/>
            </a:endParaRPr>
          </a:p>
          <a:p>
            <a:pPr marL="12700" marR="80010" indent="45720" rtl="0">
              <a:lnSpc>
                <a:spcPct val="100000"/>
              </a:lnSpc>
              <a:spcBef>
                <a:spcPts val="15"/>
              </a:spcBef>
            </a:pPr>
            <a:r>
              <a:rPr lang="en-GB" sz="1600" spc="-10" dirty="0">
                <a:latin typeface="Aptos Narrow" panose="020B0004020202020204" pitchFamily="34" charset="0"/>
                <a:cs typeface="Calibri"/>
              </a:rPr>
              <a:t>We have invested in the latest solar installation technology available to date.</a:t>
            </a:r>
            <a:endParaRPr sz="1600" dirty="0">
              <a:latin typeface="Aptos Narrow" panose="020B0004020202020204" pitchFamily="34" charset="0"/>
              <a:cs typeface="Calibri"/>
            </a:endParaRPr>
          </a:p>
          <a:p>
            <a:pPr marL="12700" algn="l" rtl="0">
              <a:lnSpc>
                <a:spcPct val="100000"/>
              </a:lnSpc>
              <a:spcBef>
                <a:spcPts val="1920"/>
              </a:spcBef>
            </a:pPr>
            <a:r>
              <a:rPr sz="1600" b="1" dirty="0">
                <a:latin typeface="Aptos Narrow" panose="020B0004020202020204" pitchFamily="34" charset="0"/>
                <a:cs typeface="Calibri"/>
              </a:rPr>
              <a:t>Our</a:t>
            </a:r>
            <a:r>
              <a:rPr sz="1600" b="1" spc="-50" dirty="0">
                <a:latin typeface="Aptos Narrow" panose="020B0004020202020204" pitchFamily="34" charset="0"/>
                <a:cs typeface="Calibri"/>
              </a:rPr>
              <a:t> </a:t>
            </a:r>
            <a:r>
              <a:rPr sz="1600" b="1" dirty="0">
                <a:latin typeface="Aptos Narrow" panose="020B0004020202020204" pitchFamily="34" charset="0"/>
                <a:cs typeface="Calibri"/>
              </a:rPr>
              <a:t>plant</a:t>
            </a:r>
            <a:r>
              <a:rPr sz="1600" b="1" spc="-30" dirty="0">
                <a:latin typeface="Aptos Narrow" panose="020B0004020202020204" pitchFamily="34" charset="0"/>
                <a:cs typeface="Calibri"/>
              </a:rPr>
              <a:t> </a:t>
            </a:r>
            <a:r>
              <a:rPr sz="1600" b="1" dirty="0">
                <a:latin typeface="Aptos Narrow" panose="020B0004020202020204" pitchFamily="34" charset="0"/>
                <a:cs typeface="Calibri"/>
              </a:rPr>
              <a:t>portfolio</a:t>
            </a:r>
            <a:r>
              <a:rPr sz="1600" b="1" spc="-50" dirty="0">
                <a:latin typeface="Aptos Narrow" panose="020B0004020202020204" pitchFamily="34" charset="0"/>
                <a:cs typeface="Calibri"/>
              </a:rPr>
              <a:t> </a:t>
            </a:r>
            <a:r>
              <a:rPr sz="1600" b="1" spc="-10" dirty="0">
                <a:latin typeface="Aptos Narrow" panose="020B0004020202020204" pitchFamily="34" charset="0"/>
                <a:cs typeface="Calibri"/>
              </a:rPr>
              <a:t>includes:</a:t>
            </a:r>
            <a:endParaRPr sz="1600" dirty="0">
              <a:latin typeface="Aptos Narrow" panose="020B0004020202020204" pitchFamily="34" charset="0"/>
              <a:cs typeface="Calibri"/>
            </a:endParaRPr>
          </a:p>
          <a:p>
            <a:pPr marL="12700" marR="4126229" algn="l" defTabSz="896938" rtl="0">
              <a:lnSpc>
                <a:spcPct val="100000"/>
              </a:lnSpc>
              <a:tabLst>
                <a:tab pos="2779713" algn="l"/>
              </a:tabLst>
            </a:pPr>
            <a:r>
              <a:rPr sz="1600" dirty="0">
                <a:latin typeface="Aptos Narrow" panose="020B0004020202020204" pitchFamily="34" charset="0"/>
                <a:cs typeface="Calibri"/>
              </a:rPr>
              <a:t>Solar</a:t>
            </a:r>
            <a:r>
              <a:rPr sz="1600" spc="-20" dirty="0">
                <a:latin typeface="Aptos Narrow" panose="020B0004020202020204" pitchFamily="34" charset="0"/>
                <a:cs typeface="Calibri"/>
              </a:rPr>
              <a:t> </a:t>
            </a:r>
            <a:r>
              <a:rPr sz="1600" dirty="0">
                <a:latin typeface="Aptos Narrow" panose="020B0004020202020204" pitchFamily="34" charset="0"/>
                <a:cs typeface="Calibri"/>
              </a:rPr>
              <a:t>Plant</a:t>
            </a:r>
            <a:r>
              <a:rPr lang="en-GB" sz="1600" dirty="0">
                <a:latin typeface="Aptos Narrow" panose="020B0004020202020204" pitchFamily="34" charset="0"/>
                <a:cs typeface="Calibri"/>
              </a:rPr>
              <a:t> </a:t>
            </a:r>
            <a:r>
              <a:rPr sz="1600" spc="-10" dirty="0">
                <a:latin typeface="Aptos Narrow" panose="020B0004020202020204" pitchFamily="34" charset="0"/>
                <a:cs typeface="Calibri"/>
              </a:rPr>
              <a:t>Piledrivers</a:t>
            </a:r>
            <a:endParaRPr lang="en-GB" sz="1600" spc="-10" dirty="0">
              <a:latin typeface="Aptos Narrow" panose="020B0004020202020204" pitchFamily="34" charset="0"/>
              <a:cs typeface="Calibri"/>
            </a:endParaRPr>
          </a:p>
          <a:p>
            <a:pPr marL="12700" marR="4126229" algn="l" defTabSz="896938" rtl="0">
              <a:lnSpc>
                <a:spcPct val="100000"/>
              </a:lnSpc>
              <a:tabLst>
                <a:tab pos="2779713" algn="l"/>
              </a:tabLst>
            </a:pPr>
            <a:r>
              <a:rPr lang="en-GB" sz="1600" spc="-10" dirty="0">
                <a:latin typeface="Aptos Narrow" panose="020B0004020202020204" pitchFamily="34" charset="0"/>
                <a:cs typeface="Calibri"/>
              </a:rPr>
              <a:t>Panel – Module Lifters</a:t>
            </a:r>
          </a:p>
          <a:p>
            <a:pPr marL="12700" marR="4126229" algn="l" defTabSz="896938" rtl="0">
              <a:lnSpc>
                <a:spcPct val="100000"/>
              </a:lnSpc>
              <a:tabLst>
                <a:tab pos="2779713" algn="l"/>
              </a:tabLst>
            </a:pPr>
            <a:r>
              <a:rPr lang="en-GB" sz="1600" spc="-10" dirty="0">
                <a:latin typeface="Aptos Narrow" panose="020B0004020202020204" pitchFamily="34" charset="0"/>
                <a:cs typeface="Calibri"/>
              </a:rPr>
              <a:t>Panel Rotator</a:t>
            </a:r>
          </a:p>
          <a:p>
            <a:pPr marL="12700" marR="4126229" algn="l" rtl="0">
              <a:lnSpc>
                <a:spcPct val="100000"/>
              </a:lnSpc>
            </a:pPr>
            <a:r>
              <a:rPr sz="1600" spc="-10" dirty="0">
                <a:latin typeface="Aptos Narrow" panose="020B0004020202020204" pitchFamily="34" charset="0"/>
                <a:cs typeface="Calibri"/>
              </a:rPr>
              <a:t> Excavators</a:t>
            </a:r>
            <a:endParaRPr sz="1600" dirty="0">
              <a:latin typeface="Aptos Narrow" panose="020B0004020202020204" pitchFamily="34" charset="0"/>
              <a:cs typeface="Calibri"/>
            </a:endParaRPr>
          </a:p>
          <a:p>
            <a:pPr marR="4541520" algn="l" rtl="0">
              <a:lnSpc>
                <a:spcPct val="100000"/>
              </a:lnSpc>
            </a:pPr>
            <a:r>
              <a:rPr sz="1600" spc="-25" dirty="0">
                <a:latin typeface="Aptos Narrow" panose="020B0004020202020204" pitchFamily="34" charset="0"/>
                <a:cs typeface="Calibri"/>
              </a:rPr>
              <a:t>Tracked</a:t>
            </a:r>
            <a:r>
              <a:rPr sz="1600" spc="-40" dirty="0">
                <a:latin typeface="Aptos Narrow" panose="020B0004020202020204" pitchFamily="34" charset="0"/>
                <a:cs typeface="Calibri"/>
              </a:rPr>
              <a:t> </a:t>
            </a:r>
            <a:r>
              <a:rPr sz="1600" spc="-10" dirty="0">
                <a:latin typeface="Aptos Narrow" panose="020B0004020202020204" pitchFamily="34" charset="0"/>
                <a:cs typeface="Calibri"/>
              </a:rPr>
              <a:t>Loaders, </a:t>
            </a:r>
            <a:endParaRPr lang="en-GB" sz="1600" spc="-10" dirty="0">
              <a:latin typeface="Aptos Narrow" panose="020B0004020202020204" pitchFamily="34" charset="0"/>
              <a:cs typeface="Calibri"/>
            </a:endParaRPr>
          </a:p>
          <a:p>
            <a:pPr marR="4541520" algn="l" rtl="0">
              <a:lnSpc>
                <a:spcPct val="100000"/>
              </a:lnSpc>
            </a:pPr>
            <a:r>
              <a:rPr sz="1600" spc="-10" dirty="0">
                <a:latin typeface="Aptos Narrow" panose="020B0004020202020204" pitchFamily="34" charset="0"/>
                <a:cs typeface="Calibri"/>
              </a:rPr>
              <a:t>Tractors</a:t>
            </a:r>
            <a:endParaRPr sz="1600" dirty="0">
              <a:latin typeface="Aptos Narrow" panose="020B0004020202020204" pitchFamily="34" charset="0"/>
              <a:cs typeface="Calibri"/>
            </a:endParaRPr>
          </a:p>
          <a:p>
            <a:pPr marL="12700" algn="l" rtl="0">
              <a:lnSpc>
                <a:spcPct val="100000"/>
              </a:lnSpc>
            </a:pPr>
            <a:r>
              <a:rPr sz="1600" dirty="0">
                <a:latin typeface="Aptos Narrow" panose="020B0004020202020204" pitchFamily="34" charset="0"/>
                <a:cs typeface="Calibri"/>
              </a:rPr>
              <a:t>Cable</a:t>
            </a:r>
            <a:r>
              <a:rPr sz="1600" spc="-20" dirty="0">
                <a:latin typeface="Aptos Narrow" panose="020B0004020202020204" pitchFamily="34" charset="0"/>
                <a:cs typeface="Calibri"/>
              </a:rPr>
              <a:t> </a:t>
            </a:r>
            <a:r>
              <a:rPr sz="1600" spc="-10" dirty="0">
                <a:latin typeface="Aptos Narrow" panose="020B0004020202020204" pitchFamily="34" charset="0"/>
                <a:cs typeface="Calibri"/>
              </a:rPr>
              <a:t>Pullers</a:t>
            </a:r>
            <a:endParaRPr sz="1600" dirty="0">
              <a:latin typeface="Aptos Narrow" panose="020B0004020202020204" pitchFamily="34" charset="0"/>
              <a:cs typeface="Calibri"/>
            </a:endParaRPr>
          </a:p>
        </p:txBody>
      </p:sp>
      <p:pic>
        <p:nvPicPr>
          <p:cNvPr id="8" name="object 5">
            <a:extLst>
              <a:ext uri="{FF2B5EF4-FFF2-40B4-BE49-F238E27FC236}">
                <a16:creationId xmlns:a16="http://schemas.microsoft.com/office/drawing/2014/main" id="{6DAE882A-3D28-D329-2AC6-AF17F2E80434}"/>
              </a:ext>
            </a:extLst>
          </p:cNvPr>
          <p:cNvPicPr/>
          <p:nvPr/>
        </p:nvPicPr>
        <p:blipFill>
          <a:blip r:embed="rId4">
            <a:extLst>
              <a:ext uri="{28A0092B-C50C-407E-A947-70E740481C1C}">
                <a14:useLocalDpi xmlns:a14="http://schemas.microsoft.com/office/drawing/2010/main" val="0"/>
              </a:ext>
            </a:extLst>
          </a:blip>
          <a:srcRect/>
          <a:stretch/>
        </p:blipFill>
        <p:spPr>
          <a:xfrm>
            <a:off x="-26033" y="3200401"/>
            <a:ext cx="4140834" cy="36575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5760720" cy="6858000"/>
            <a:chOff x="0" y="0"/>
            <a:chExt cx="5760720" cy="6858000"/>
          </a:xfrm>
        </p:grpSpPr>
        <p:pic>
          <p:nvPicPr>
            <p:cNvPr id="3" name="object 3"/>
            <p:cNvPicPr/>
            <p:nvPr/>
          </p:nvPicPr>
          <p:blipFill>
            <a:blip r:embed="rId2" cstate="print"/>
            <a:stretch>
              <a:fillRect/>
            </a:stretch>
          </p:blipFill>
          <p:spPr>
            <a:xfrm>
              <a:off x="0" y="0"/>
              <a:ext cx="121920" cy="6858000"/>
            </a:xfrm>
            <a:prstGeom prst="rect">
              <a:avLst/>
            </a:prstGeom>
          </p:spPr>
        </p:pic>
        <p:pic>
          <p:nvPicPr>
            <p:cNvPr id="4" name="object 4"/>
            <p:cNvPicPr/>
            <p:nvPr/>
          </p:nvPicPr>
          <p:blipFill>
            <a:blip r:embed="rId3" cstate="print"/>
            <a:stretch>
              <a:fillRect/>
            </a:stretch>
          </p:blipFill>
          <p:spPr>
            <a:xfrm>
              <a:off x="112788" y="0"/>
              <a:ext cx="5647931" cy="6857999"/>
            </a:xfrm>
            <a:prstGeom prst="rect">
              <a:avLst/>
            </a:prstGeom>
          </p:spPr>
        </p:pic>
      </p:grpSp>
      <p:sp>
        <p:nvSpPr>
          <p:cNvPr id="5" name="object 5"/>
          <p:cNvSpPr txBox="1">
            <a:spLocks noGrp="1"/>
          </p:cNvSpPr>
          <p:nvPr>
            <p:ph type="title"/>
          </p:nvPr>
        </p:nvSpPr>
        <p:spPr>
          <a:xfrm>
            <a:off x="6062995" y="178800"/>
            <a:ext cx="1414780" cy="636270"/>
          </a:xfrm>
          <a:prstGeom prst="rect">
            <a:avLst/>
          </a:prstGeom>
        </p:spPr>
        <p:txBody>
          <a:bodyPr vert="horz" wrap="square" lIns="0" tIns="13335" rIns="0" bIns="0" rtlCol="0">
            <a:spAutoFit/>
          </a:bodyPr>
          <a:lstStyle/>
          <a:p>
            <a:pPr marL="12700">
              <a:lnSpc>
                <a:spcPct val="100000"/>
              </a:lnSpc>
              <a:spcBef>
                <a:spcPts val="105"/>
              </a:spcBef>
            </a:pPr>
            <a:r>
              <a:rPr sz="4000" b="0" spc="-10" dirty="0">
                <a:solidFill>
                  <a:srgbClr val="000000"/>
                </a:solidFill>
                <a:latin typeface="Calibri"/>
                <a:cs typeface="Calibri"/>
              </a:rPr>
              <a:t>Design</a:t>
            </a:r>
            <a:endParaRPr sz="4000">
              <a:latin typeface="Calibri"/>
              <a:cs typeface="Calibri"/>
            </a:endParaRPr>
          </a:p>
        </p:txBody>
      </p:sp>
      <p:sp>
        <p:nvSpPr>
          <p:cNvPr id="6" name="object 6"/>
          <p:cNvSpPr txBox="1"/>
          <p:nvPr/>
        </p:nvSpPr>
        <p:spPr>
          <a:xfrm>
            <a:off x="6062995" y="928888"/>
            <a:ext cx="5875655" cy="5195012"/>
          </a:xfrm>
          <a:prstGeom prst="rect">
            <a:avLst/>
          </a:prstGeom>
        </p:spPr>
        <p:txBody>
          <a:bodyPr vert="horz" wrap="square" lIns="0" tIns="11430" rIns="0" bIns="0" rtlCol="0">
            <a:spAutoFit/>
          </a:bodyPr>
          <a:lstStyle/>
          <a:p>
            <a:pPr marL="12700" marR="396240">
              <a:lnSpc>
                <a:spcPct val="100000"/>
              </a:lnSpc>
              <a:spcBef>
                <a:spcPts val="90"/>
              </a:spcBef>
            </a:pPr>
            <a:endParaRPr lang="en-GB" sz="1600" dirty="0">
              <a:latin typeface="Aptos Narrow" panose="020B0004020202020204" pitchFamily="34" charset="0"/>
              <a:cs typeface="Calibri"/>
            </a:endParaRPr>
          </a:p>
          <a:p>
            <a:pPr marL="12700" marR="396240">
              <a:lnSpc>
                <a:spcPct val="100000"/>
              </a:lnSpc>
              <a:spcBef>
                <a:spcPts val="90"/>
              </a:spcBef>
            </a:pPr>
            <a:r>
              <a:rPr sz="1600" dirty="0">
                <a:latin typeface="Aptos Narrow" panose="020B0004020202020204" pitchFamily="34" charset="0"/>
                <a:cs typeface="Calibri"/>
              </a:rPr>
              <a:t>Our</a:t>
            </a:r>
            <a:r>
              <a:rPr sz="1600" spc="-45" dirty="0">
                <a:latin typeface="Aptos Narrow" panose="020B0004020202020204" pitchFamily="34" charset="0"/>
                <a:cs typeface="Calibri"/>
              </a:rPr>
              <a:t> </a:t>
            </a:r>
            <a:r>
              <a:rPr sz="1600" spc="-20" dirty="0">
                <a:latin typeface="Aptos Narrow" panose="020B0004020202020204" pitchFamily="34" charset="0"/>
                <a:cs typeface="Calibri"/>
              </a:rPr>
              <a:t>in-</a:t>
            </a:r>
            <a:r>
              <a:rPr sz="1600" dirty="0">
                <a:latin typeface="Aptos Narrow" panose="020B0004020202020204" pitchFamily="34" charset="0"/>
                <a:cs typeface="Calibri"/>
              </a:rPr>
              <a:t>house</a:t>
            </a:r>
            <a:r>
              <a:rPr sz="1600" spc="-30" dirty="0">
                <a:latin typeface="Aptos Narrow" panose="020B0004020202020204" pitchFamily="34" charset="0"/>
                <a:cs typeface="Calibri"/>
              </a:rPr>
              <a:t> </a:t>
            </a:r>
            <a:r>
              <a:rPr sz="1600" dirty="0">
                <a:latin typeface="Aptos Narrow" panose="020B0004020202020204" pitchFamily="34" charset="0"/>
                <a:cs typeface="Calibri"/>
              </a:rPr>
              <a:t>design</a:t>
            </a:r>
            <a:r>
              <a:rPr sz="1600" spc="-20" dirty="0">
                <a:latin typeface="Aptos Narrow" panose="020B0004020202020204" pitchFamily="34" charset="0"/>
                <a:cs typeface="Calibri"/>
              </a:rPr>
              <a:t> </a:t>
            </a:r>
            <a:r>
              <a:rPr sz="1600" dirty="0">
                <a:latin typeface="Aptos Narrow" panose="020B0004020202020204" pitchFamily="34" charset="0"/>
                <a:cs typeface="Calibri"/>
              </a:rPr>
              <a:t>team</a:t>
            </a:r>
            <a:r>
              <a:rPr sz="1600" spc="-30" dirty="0">
                <a:latin typeface="Aptos Narrow" panose="020B0004020202020204" pitchFamily="34" charset="0"/>
                <a:cs typeface="Calibri"/>
              </a:rPr>
              <a:t> </a:t>
            </a:r>
            <a:r>
              <a:rPr sz="1600" dirty="0">
                <a:latin typeface="Aptos Narrow" panose="020B0004020202020204" pitchFamily="34" charset="0"/>
                <a:cs typeface="Calibri"/>
              </a:rPr>
              <a:t>of</a:t>
            </a:r>
            <a:r>
              <a:rPr sz="1600" spc="-50" dirty="0">
                <a:latin typeface="Aptos Narrow" panose="020B0004020202020204" pitchFamily="34" charset="0"/>
                <a:cs typeface="Calibri"/>
              </a:rPr>
              <a:t> </a:t>
            </a:r>
            <a:r>
              <a:rPr sz="1600" dirty="0">
                <a:latin typeface="Aptos Narrow" panose="020B0004020202020204" pitchFamily="34" charset="0"/>
                <a:cs typeface="Calibri"/>
              </a:rPr>
              <a:t>certified</a:t>
            </a:r>
            <a:r>
              <a:rPr sz="1600" spc="25" dirty="0">
                <a:latin typeface="Aptos Narrow" panose="020B0004020202020204" pitchFamily="34" charset="0"/>
                <a:cs typeface="Calibri"/>
              </a:rPr>
              <a:t> </a:t>
            </a:r>
            <a:r>
              <a:rPr sz="1600" dirty="0">
                <a:latin typeface="Aptos Narrow" panose="020B0004020202020204" pitchFamily="34" charset="0"/>
                <a:cs typeface="Calibri"/>
              </a:rPr>
              <a:t>and</a:t>
            </a:r>
            <a:r>
              <a:rPr sz="1600" spc="-60" dirty="0">
                <a:latin typeface="Aptos Narrow" panose="020B0004020202020204" pitchFamily="34" charset="0"/>
                <a:cs typeface="Calibri"/>
              </a:rPr>
              <a:t> </a:t>
            </a:r>
            <a:r>
              <a:rPr sz="1600" spc="-10" dirty="0">
                <a:latin typeface="Aptos Narrow" panose="020B0004020202020204" pitchFamily="34" charset="0"/>
                <a:cs typeface="Calibri"/>
              </a:rPr>
              <a:t>accredited </a:t>
            </a:r>
            <a:r>
              <a:rPr sz="1600" dirty="0">
                <a:latin typeface="Aptos Narrow" panose="020B0004020202020204" pitchFamily="34" charset="0"/>
                <a:cs typeface="Calibri"/>
              </a:rPr>
              <a:t>designers</a:t>
            </a:r>
            <a:r>
              <a:rPr sz="1600" spc="-30" dirty="0">
                <a:latin typeface="Aptos Narrow" panose="020B0004020202020204" pitchFamily="34" charset="0"/>
                <a:cs typeface="Calibri"/>
              </a:rPr>
              <a:t> </a:t>
            </a:r>
            <a:r>
              <a:rPr sz="1600" dirty="0">
                <a:latin typeface="Aptos Narrow" panose="020B0004020202020204" pitchFamily="34" charset="0"/>
                <a:cs typeface="Calibri"/>
              </a:rPr>
              <a:t>and</a:t>
            </a:r>
            <a:r>
              <a:rPr sz="1600" spc="-50" dirty="0">
                <a:latin typeface="Aptos Narrow" panose="020B0004020202020204" pitchFamily="34" charset="0"/>
                <a:cs typeface="Calibri"/>
              </a:rPr>
              <a:t> </a:t>
            </a:r>
            <a:r>
              <a:rPr sz="1600" dirty="0">
                <a:latin typeface="Aptos Narrow" panose="020B0004020202020204" pitchFamily="34" charset="0"/>
                <a:cs typeface="Calibri"/>
              </a:rPr>
              <a:t>Cad</a:t>
            </a:r>
            <a:r>
              <a:rPr sz="1600" spc="-55" dirty="0">
                <a:latin typeface="Aptos Narrow" panose="020B0004020202020204" pitchFamily="34" charset="0"/>
                <a:cs typeface="Calibri"/>
              </a:rPr>
              <a:t> </a:t>
            </a:r>
            <a:r>
              <a:rPr sz="1600" dirty="0">
                <a:latin typeface="Aptos Narrow" panose="020B0004020202020204" pitchFamily="34" charset="0"/>
                <a:cs typeface="Calibri"/>
              </a:rPr>
              <a:t>technicians</a:t>
            </a:r>
            <a:r>
              <a:rPr sz="1600" spc="-25" dirty="0">
                <a:latin typeface="Aptos Narrow" panose="020B0004020202020204" pitchFamily="34" charset="0"/>
                <a:cs typeface="Calibri"/>
              </a:rPr>
              <a:t> </a:t>
            </a:r>
            <a:r>
              <a:rPr sz="1600" dirty="0">
                <a:latin typeface="Aptos Narrow" panose="020B0004020202020204" pitchFamily="34" charset="0"/>
                <a:cs typeface="Calibri"/>
              </a:rPr>
              <a:t>enable</a:t>
            </a:r>
            <a:r>
              <a:rPr sz="1600" spc="-45" dirty="0">
                <a:latin typeface="Aptos Narrow" panose="020B0004020202020204" pitchFamily="34" charset="0"/>
                <a:cs typeface="Calibri"/>
              </a:rPr>
              <a:t> </a:t>
            </a:r>
            <a:r>
              <a:rPr sz="1600" dirty="0">
                <a:latin typeface="Aptos Narrow" panose="020B0004020202020204" pitchFamily="34" charset="0"/>
                <a:cs typeface="Calibri"/>
              </a:rPr>
              <a:t>us</a:t>
            </a:r>
            <a:r>
              <a:rPr sz="1600" spc="-65" dirty="0">
                <a:latin typeface="Aptos Narrow" panose="020B0004020202020204" pitchFamily="34" charset="0"/>
                <a:cs typeface="Calibri"/>
              </a:rPr>
              <a:t> </a:t>
            </a:r>
            <a:r>
              <a:rPr sz="1600" dirty="0">
                <a:latin typeface="Aptos Narrow" panose="020B0004020202020204" pitchFamily="34" charset="0"/>
                <a:cs typeface="Calibri"/>
              </a:rPr>
              <a:t>to</a:t>
            </a:r>
            <a:r>
              <a:rPr sz="1600" spc="-60" dirty="0">
                <a:latin typeface="Aptos Narrow" panose="020B0004020202020204" pitchFamily="34" charset="0"/>
                <a:cs typeface="Calibri"/>
              </a:rPr>
              <a:t> </a:t>
            </a:r>
            <a:r>
              <a:rPr sz="1600" dirty="0">
                <a:latin typeface="Aptos Narrow" panose="020B0004020202020204" pitchFamily="34" charset="0"/>
                <a:cs typeface="Calibri"/>
              </a:rPr>
              <a:t>design</a:t>
            </a:r>
            <a:r>
              <a:rPr sz="1600" spc="-30" dirty="0">
                <a:latin typeface="Aptos Narrow" panose="020B0004020202020204" pitchFamily="34" charset="0"/>
                <a:cs typeface="Calibri"/>
              </a:rPr>
              <a:t> </a:t>
            </a:r>
            <a:r>
              <a:rPr sz="1600" spc="-50" dirty="0">
                <a:latin typeface="Aptos Narrow" panose="020B0004020202020204" pitchFamily="34" charset="0"/>
                <a:cs typeface="Calibri"/>
              </a:rPr>
              <a:t>a </a:t>
            </a:r>
            <a:r>
              <a:rPr sz="1600" dirty="0">
                <a:latin typeface="Aptos Narrow" panose="020B0004020202020204" pitchFamily="34" charset="0"/>
                <a:cs typeface="Calibri"/>
              </a:rPr>
              <a:t>highly</a:t>
            </a:r>
            <a:r>
              <a:rPr sz="1600" spc="-85" dirty="0">
                <a:latin typeface="Aptos Narrow" panose="020B0004020202020204" pitchFamily="34" charset="0"/>
                <a:cs typeface="Calibri"/>
              </a:rPr>
              <a:t> </a:t>
            </a:r>
            <a:r>
              <a:rPr sz="1600" spc="-10" dirty="0">
                <a:latin typeface="Aptos Narrow" panose="020B0004020202020204" pitchFamily="34" charset="0"/>
                <a:cs typeface="Calibri"/>
              </a:rPr>
              <a:t>efficient</a:t>
            </a:r>
            <a:r>
              <a:rPr sz="1600" spc="5" dirty="0">
                <a:latin typeface="Aptos Narrow" panose="020B0004020202020204" pitchFamily="34" charset="0"/>
                <a:cs typeface="Calibri"/>
              </a:rPr>
              <a:t> </a:t>
            </a:r>
            <a:r>
              <a:rPr sz="1600" dirty="0">
                <a:latin typeface="Aptos Narrow" panose="020B0004020202020204" pitchFamily="34" charset="0"/>
                <a:cs typeface="Calibri"/>
              </a:rPr>
              <a:t>and</a:t>
            </a:r>
            <a:r>
              <a:rPr sz="1600" spc="-85" dirty="0">
                <a:latin typeface="Aptos Narrow" panose="020B0004020202020204" pitchFamily="34" charset="0"/>
                <a:cs typeface="Calibri"/>
              </a:rPr>
              <a:t> </a:t>
            </a:r>
            <a:r>
              <a:rPr sz="1600" dirty="0">
                <a:latin typeface="Aptos Narrow" panose="020B0004020202020204" pitchFamily="34" charset="0"/>
                <a:cs typeface="Calibri"/>
              </a:rPr>
              <a:t>compliant</a:t>
            </a:r>
            <a:r>
              <a:rPr sz="1600" spc="-30" dirty="0">
                <a:latin typeface="Aptos Narrow" panose="020B0004020202020204" pitchFamily="34" charset="0"/>
                <a:cs typeface="Calibri"/>
              </a:rPr>
              <a:t> </a:t>
            </a:r>
            <a:r>
              <a:rPr sz="1600" spc="-10" dirty="0">
                <a:latin typeface="Aptos Narrow" panose="020B0004020202020204" pitchFamily="34" charset="0"/>
                <a:cs typeface="Calibri"/>
              </a:rPr>
              <a:t>system</a:t>
            </a:r>
            <a:r>
              <a:rPr sz="1600" spc="-20" dirty="0">
                <a:latin typeface="Aptos Narrow" panose="020B0004020202020204" pitchFamily="34" charset="0"/>
                <a:cs typeface="Calibri"/>
              </a:rPr>
              <a:t> </a:t>
            </a:r>
            <a:r>
              <a:rPr sz="1600" dirty="0">
                <a:latin typeface="Aptos Narrow" panose="020B0004020202020204" pitchFamily="34" charset="0"/>
                <a:cs typeface="Calibri"/>
              </a:rPr>
              <a:t>using</a:t>
            </a:r>
            <a:r>
              <a:rPr sz="1600" spc="-75" dirty="0">
                <a:latin typeface="Aptos Narrow" panose="020B0004020202020204" pitchFamily="34" charset="0"/>
                <a:cs typeface="Calibri"/>
              </a:rPr>
              <a:t> </a:t>
            </a:r>
            <a:r>
              <a:rPr sz="1600" dirty="0">
                <a:latin typeface="Aptos Narrow" panose="020B0004020202020204" pitchFamily="34" charset="0"/>
                <a:cs typeface="Calibri"/>
              </a:rPr>
              <a:t>the</a:t>
            </a:r>
            <a:r>
              <a:rPr sz="1600" spc="-60" dirty="0">
                <a:latin typeface="Aptos Narrow" panose="020B0004020202020204" pitchFamily="34" charset="0"/>
                <a:cs typeface="Calibri"/>
              </a:rPr>
              <a:t> </a:t>
            </a:r>
            <a:r>
              <a:rPr sz="1600" spc="-10" dirty="0">
                <a:latin typeface="Aptos Narrow" panose="020B0004020202020204" pitchFamily="34" charset="0"/>
                <a:cs typeface="Calibri"/>
              </a:rPr>
              <a:t>latest </a:t>
            </a:r>
            <a:r>
              <a:rPr sz="1600" dirty="0">
                <a:latin typeface="Aptos Narrow" panose="020B0004020202020204" pitchFamily="34" charset="0"/>
                <a:cs typeface="Calibri"/>
              </a:rPr>
              <a:t>industry</a:t>
            </a:r>
            <a:r>
              <a:rPr sz="1600" spc="-90" dirty="0">
                <a:latin typeface="Aptos Narrow" panose="020B0004020202020204" pitchFamily="34" charset="0"/>
                <a:cs typeface="Calibri"/>
              </a:rPr>
              <a:t> </a:t>
            </a:r>
            <a:r>
              <a:rPr sz="1600" spc="-10" dirty="0">
                <a:latin typeface="Aptos Narrow" panose="020B0004020202020204" pitchFamily="34" charset="0"/>
                <a:cs typeface="Calibri"/>
              </a:rPr>
              <a:t>software.</a:t>
            </a:r>
            <a:endParaRPr lang="en-GB" sz="1600" spc="-10" dirty="0">
              <a:latin typeface="Aptos Narrow" panose="020B0004020202020204" pitchFamily="34" charset="0"/>
              <a:cs typeface="Calibri"/>
            </a:endParaRPr>
          </a:p>
          <a:p>
            <a:pPr marL="12700" marR="5080">
              <a:lnSpc>
                <a:spcPct val="100000"/>
              </a:lnSpc>
              <a:spcBef>
                <a:spcPts val="2400"/>
              </a:spcBef>
            </a:pPr>
            <a:r>
              <a:rPr sz="1600" dirty="0">
                <a:latin typeface="Aptos Narrow" panose="020B0004020202020204" pitchFamily="34" charset="0"/>
                <a:cs typeface="Calibri"/>
              </a:rPr>
              <a:t>With</a:t>
            </a:r>
            <a:r>
              <a:rPr sz="1600" spc="-40" dirty="0">
                <a:latin typeface="Aptos Narrow" panose="020B0004020202020204" pitchFamily="34" charset="0"/>
                <a:cs typeface="Calibri"/>
              </a:rPr>
              <a:t> </a:t>
            </a:r>
            <a:r>
              <a:rPr sz="1600" dirty="0">
                <a:latin typeface="Aptos Narrow" panose="020B0004020202020204" pitchFamily="34" charset="0"/>
                <a:cs typeface="Calibri"/>
              </a:rPr>
              <a:t>the</a:t>
            </a:r>
            <a:r>
              <a:rPr sz="1600" spc="-55" dirty="0">
                <a:latin typeface="Aptos Narrow" panose="020B0004020202020204" pitchFamily="34" charset="0"/>
                <a:cs typeface="Calibri"/>
              </a:rPr>
              <a:t> </a:t>
            </a:r>
            <a:r>
              <a:rPr sz="1600" spc="-10" dirty="0">
                <a:latin typeface="Aptos Narrow" panose="020B0004020202020204" pitchFamily="34" charset="0"/>
                <a:cs typeface="Calibri"/>
              </a:rPr>
              <a:t>information</a:t>
            </a:r>
            <a:r>
              <a:rPr sz="1600" spc="-20" dirty="0">
                <a:latin typeface="Aptos Narrow" panose="020B0004020202020204" pitchFamily="34" charset="0"/>
                <a:cs typeface="Calibri"/>
              </a:rPr>
              <a:t> </a:t>
            </a:r>
            <a:r>
              <a:rPr sz="1600" spc="-10" dirty="0">
                <a:latin typeface="Aptos Narrow" panose="020B0004020202020204" pitchFamily="34" charset="0"/>
                <a:cs typeface="Calibri"/>
              </a:rPr>
              <a:t>gathered</a:t>
            </a:r>
            <a:r>
              <a:rPr sz="1600" spc="5" dirty="0">
                <a:latin typeface="Aptos Narrow" panose="020B0004020202020204" pitchFamily="34" charset="0"/>
                <a:cs typeface="Calibri"/>
              </a:rPr>
              <a:t> </a:t>
            </a:r>
            <a:r>
              <a:rPr sz="1600" dirty="0">
                <a:latin typeface="Aptos Narrow" panose="020B0004020202020204" pitchFamily="34" charset="0"/>
                <a:cs typeface="Calibri"/>
              </a:rPr>
              <a:t>from</a:t>
            </a:r>
            <a:r>
              <a:rPr sz="1600" spc="-55" dirty="0">
                <a:latin typeface="Aptos Narrow" panose="020B0004020202020204" pitchFamily="34" charset="0"/>
                <a:cs typeface="Calibri"/>
              </a:rPr>
              <a:t> </a:t>
            </a:r>
            <a:r>
              <a:rPr sz="1600" dirty="0">
                <a:latin typeface="Aptos Narrow" panose="020B0004020202020204" pitchFamily="34" charset="0"/>
                <a:cs typeface="Calibri"/>
              </a:rPr>
              <a:t>the</a:t>
            </a:r>
            <a:r>
              <a:rPr sz="1600" spc="-55" dirty="0">
                <a:latin typeface="Aptos Narrow" panose="020B0004020202020204" pitchFamily="34" charset="0"/>
                <a:cs typeface="Calibri"/>
              </a:rPr>
              <a:t> </a:t>
            </a:r>
            <a:r>
              <a:rPr sz="1600" dirty="0">
                <a:latin typeface="Aptos Narrow" panose="020B0004020202020204" pitchFamily="34" charset="0"/>
                <a:cs typeface="Calibri"/>
              </a:rPr>
              <a:t>planning</a:t>
            </a:r>
            <a:r>
              <a:rPr sz="1600" spc="-50" dirty="0">
                <a:latin typeface="Aptos Narrow" panose="020B0004020202020204" pitchFamily="34" charset="0"/>
                <a:cs typeface="Calibri"/>
              </a:rPr>
              <a:t> </a:t>
            </a:r>
            <a:r>
              <a:rPr sz="1600" spc="-10" dirty="0">
                <a:latin typeface="Aptos Narrow" panose="020B0004020202020204" pitchFamily="34" charset="0"/>
                <a:cs typeface="Calibri"/>
              </a:rPr>
              <a:t>stage </a:t>
            </a:r>
            <a:r>
              <a:rPr sz="1600" dirty="0">
                <a:latin typeface="Aptos Narrow" panose="020B0004020202020204" pitchFamily="34" charset="0"/>
                <a:cs typeface="Calibri"/>
              </a:rPr>
              <a:t>we</a:t>
            </a:r>
            <a:r>
              <a:rPr sz="1600" spc="-65" dirty="0">
                <a:latin typeface="Aptos Narrow" panose="020B0004020202020204" pitchFamily="34" charset="0"/>
                <a:cs typeface="Calibri"/>
              </a:rPr>
              <a:t> </a:t>
            </a:r>
            <a:r>
              <a:rPr sz="1600" dirty="0">
                <a:latin typeface="Aptos Narrow" panose="020B0004020202020204" pitchFamily="34" charset="0"/>
                <a:cs typeface="Calibri"/>
              </a:rPr>
              <a:t>can</a:t>
            </a:r>
            <a:r>
              <a:rPr sz="1600" spc="-70" dirty="0">
                <a:latin typeface="Aptos Narrow" panose="020B0004020202020204" pitchFamily="34" charset="0"/>
                <a:cs typeface="Calibri"/>
              </a:rPr>
              <a:t> </a:t>
            </a:r>
            <a:r>
              <a:rPr sz="1600" dirty="0">
                <a:latin typeface="Aptos Narrow" panose="020B0004020202020204" pitchFamily="34" charset="0"/>
                <a:cs typeface="Calibri"/>
              </a:rPr>
              <a:t>provide</a:t>
            </a:r>
            <a:r>
              <a:rPr sz="1600" spc="-80" dirty="0">
                <a:latin typeface="Aptos Narrow" panose="020B0004020202020204" pitchFamily="34" charset="0"/>
                <a:cs typeface="Calibri"/>
              </a:rPr>
              <a:t> </a:t>
            </a:r>
            <a:r>
              <a:rPr sz="1600" dirty="0">
                <a:latin typeface="Aptos Narrow" panose="020B0004020202020204" pitchFamily="34" charset="0"/>
                <a:cs typeface="Calibri"/>
              </a:rPr>
              <a:t>a</a:t>
            </a:r>
            <a:r>
              <a:rPr sz="1600" spc="-70" dirty="0">
                <a:latin typeface="Aptos Narrow" panose="020B0004020202020204" pitchFamily="34" charset="0"/>
                <a:cs typeface="Calibri"/>
              </a:rPr>
              <a:t> </a:t>
            </a:r>
            <a:r>
              <a:rPr sz="1600" dirty="0">
                <a:latin typeface="Aptos Narrow" panose="020B0004020202020204" pitchFamily="34" charset="0"/>
                <a:cs typeface="Calibri"/>
              </a:rPr>
              <a:t>bespoke</a:t>
            </a:r>
            <a:r>
              <a:rPr sz="1600" spc="-45" dirty="0">
                <a:latin typeface="Aptos Narrow" panose="020B0004020202020204" pitchFamily="34" charset="0"/>
                <a:cs typeface="Calibri"/>
              </a:rPr>
              <a:t> </a:t>
            </a:r>
            <a:r>
              <a:rPr sz="1600" spc="-10" dirty="0">
                <a:latin typeface="Aptos Narrow" panose="020B0004020202020204" pitchFamily="34" charset="0"/>
                <a:cs typeface="Calibri"/>
              </a:rPr>
              <a:t>system</a:t>
            </a:r>
            <a:r>
              <a:rPr sz="1600" spc="-25" dirty="0">
                <a:latin typeface="Aptos Narrow" panose="020B0004020202020204" pitchFamily="34" charset="0"/>
                <a:cs typeface="Calibri"/>
              </a:rPr>
              <a:t> </a:t>
            </a:r>
            <a:r>
              <a:rPr sz="1600" dirty="0">
                <a:latin typeface="Aptos Narrow" panose="020B0004020202020204" pitchFamily="34" charset="0"/>
                <a:cs typeface="Calibri"/>
              </a:rPr>
              <a:t>proposal</a:t>
            </a:r>
            <a:r>
              <a:rPr sz="1600" spc="-80" dirty="0">
                <a:latin typeface="Aptos Narrow" panose="020B0004020202020204" pitchFamily="34" charset="0"/>
                <a:cs typeface="Calibri"/>
              </a:rPr>
              <a:t> </a:t>
            </a:r>
            <a:r>
              <a:rPr sz="1600" dirty="0">
                <a:latin typeface="Aptos Narrow" panose="020B0004020202020204" pitchFamily="34" charset="0"/>
                <a:cs typeface="Calibri"/>
              </a:rPr>
              <a:t>which</a:t>
            </a:r>
            <a:r>
              <a:rPr sz="1600" spc="-70" dirty="0">
                <a:latin typeface="Aptos Narrow" panose="020B0004020202020204" pitchFamily="34" charset="0"/>
                <a:cs typeface="Calibri"/>
              </a:rPr>
              <a:t> </a:t>
            </a:r>
            <a:r>
              <a:rPr sz="1600" spc="-10" dirty="0">
                <a:latin typeface="Aptos Narrow" panose="020B0004020202020204" pitchFamily="34" charset="0"/>
                <a:cs typeface="Calibri"/>
              </a:rPr>
              <a:t>offers </a:t>
            </a:r>
            <a:r>
              <a:rPr sz="1600" dirty="0">
                <a:latin typeface="Aptos Narrow" panose="020B0004020202020204" pitchFamily="34" charset="0"/>
                <a:cs typeface="Calibri"/>
              </a:rPr>
              <a:t>the</a:t>
            </a:r>
            <a:r>
              <a:rPr sz="1600" spc="-75" dirty="0">
                <a:latin typeface="Aptos Narrow" panose="020B0004020202020204" pitchFamily="34" charset="0"/>
                <a:cs typeface="Calibri"/>
              </a:rPr>
              <a:t> </a:t>
            </a:r>
            <a:r>
              <a:rPr sz="1600" spc="-10" dirty="0">
                <a:latin typeface="Aptos Narrow" panose="020B0004020202020204" pitchFamily="34" charset="0"/>
                <a:cs typeface="Calibri"/>
              </a:rPr>
              <a:t>versatility</a:t>
            </a:r>
            <a:r>
              <a:rPr sz="1600" dirty="0">
                <a:latin typeface="Aptos Narrow" panose="020B0004020202020204" pitchFamily="34" charset="0"/>
                <a:cs typeface="Calibri"/>
              </a:rPr>
              <a:t> to</a:t>
            </a:r>
            <a:r>
              <a:rPr sz="1600" spc="-65" dirty="0">
                <a:latin typeface="Aptos Narrow" panose="020B0004020202020204" pitchFamily="34" charset="0"/>
                <a:cs typeface="Calibri"/>
              </a:rPr>
              <a:t> </a:t>
            </a:r>
            <a:r>
              <a:rPr sz="1600" spc="-10" dirty="0">
                <a:latin typeface="Aptos Narrow" panose="020B0004020202020204" pitchFamily="34" charset="0"/>
                <a:cs typeface="Calibri"/>
              </a:rPr>
              <a:t>incorporate</a:t>
            </a:r>
            <a:r>
              <a:rPr sz="1600" spc="-50" dirty="0">
                <a:latin typeface="Aptos Narrow" panose="020B0004020202020204" pitchFamily="34" charset="0"/>
                <a:cs typeface="Calibri"/>
              </a:rPr>
              <a:t> </a:t>
            </a:r>
            <a:r>
              <a:rPr sz="1600" dirty="0">
                <a:latin typeface="Aptos Narrow" panose="020B0004020202020204" pitchFamily="34" charset="0"/>
                <a:cs typeface="Calibri"/>
              </a:rPr>
              <a:t>multiple</a:t>
            </a:r>
            <a:r>
              <a:rPr sz="1600" spc="-35" dirty="0">
                <a:latin typeface="Aptos Narrow" panose="020B0004020202020204" pitchFamily="34" charset="0"/>
                <a:cs typeface="Calibri"/>
              </a:rPr>
              <a:t> </a:t>
            </a:r>
            <a:r>
              <a:rPr sz="1600" spc="-10" dirty="0">
                <a:latin typeface="Aptos Narrow" panose="020B0004020202020204" pitchFamily="34" charset="0"/>
                <a:cs typeface="Calibri"/>
              </a:rPr>
              <a:t>renewable </a:t>
            </a:r>
            <a:r>
              <a:rPr sz="1600" dirty="0">
                <a:latin typeface="Aptos Narrow" panose="020B0004020202020204" pitchFamily="34" charset="0"/>
                <a:cs typeface="Calibri"/>
              </a:rPr>
              <a:t>technologies</a:t>
            </a:r>
            <a:r>
              <a:rPr sz="1600" spc="-55" dirty="0">
                <a:latin typeface="Aptos Narrow" panose="020B0004020202020204" pitchFamily="34" charset="0"/>
                <a:cs typeface="Calibri"/>
              </a:rPr>
              <a:t> </a:t>
            </a:r>
            <a:r>
              <a:rPr sz="1600" dirty="0">
                <a:latin typeface="Aptos Narrow" panose="020B0004020202020204" pitchFamily="34" charset="0"/>
                <a:cs typeface="Calibri"/>
              </a:rPr>
              <a:t>into</a:t>
            </a:r>
            <a:r>
              <a:rPr sz="1600" spc="-80" dirty="0">
                <a:latin typeface="Aptos Narrow" panose="020B0004020202020204" pitchFamily="34" charset="0"/>
                <a:cs typeface="Calibri"/>
              </a:rPr>
              <a:t> </a:t>
            </a:r>
            <a:r>
              <a:rPr sz="1600" dirty="0">
                <a:latin typeface="Aptos Narrow" panose="020B0004020202020204" pitchFamily="34" charset="0"/>
                <a:cs typeface="Calibri"/>
              </a:rPr>
              <a:t>an</a:t>
            </a:r>
            <a:r>
              <a:rPr sz="1600" spc="-75" dirty="0">
                <a:latin typeface="Aptos Narrow" panose="020B0004020202020204" pitchFamily="34" charset="0"/>
                <a:cs typeface="Calibri"/>
              </a:rPr>
              <a:t> </a:t>
            </a:r>
            <a:r>
              <a:rPr sz="1600" spc="-10" dirty="0">
                <a:latin typeface="Aptos Narrow" panose="020B0004020202020204" pitchFamily="34" charset="0"/>
                <a:cs typeface="Calibri"/>
              </a:rPr>
              <a:t>integrated</a:t>
            </a:r>
            <a:r>
              <a:rPr sz="1600" spc="-35" dirty="0">
                <a:latin typeface="Aptos Narrow" panose="020B0004020202020204" pitchFamily="34" charset="0"/>
                <a:cs typeface="Calibri"/>
              </a:rPr>
              <a:t> </a:t>
            </a:r>
            <a:r>
              <a:rPr sz="1600" dirty="0">
                <a:latin typeface="Aptos Narrow" panose="020B0004020202020204" pitchFamily="34" charset="0"/>
                <a:cs typeface="Calibri"/>
              </a:rPr>
              <a:t>solution</a:t>
            </a:r>
            <a:r>
              <a:rPr sz="1600" spc="-80" dirty="0">
                <a:latin typeface="Aptos Narrow" panose="020B0004020202020204" pitchFamily="34" charset="0"/>
                <a:cs typeface="Calibri"/>
              </a:rPr>
              <a:t> </a:t>
            </a:r>
            <a:r>
              <a:rPr sz="1600" dirty="0">
                <a:latin typeface="Aptos Narrow" panose="020B0004020202020204" pitchFamily="34" charset="0"/>
                <a:cs typeface="Calibri"/>
              </a:rPr>
              <a:t>giving</a:t>
            </a:r>
            <a:r>
              <a:rPr sz="1600" spc="-65" dirty="0">
                <a:latin typeface="Aptos Narrow" panose="020B0004020202020204" pitchFamily="34" charset="0"/>
                <a:cs typeface="Calibri"/>
              </a:rPr>
              <a:t> </a:t>
            </a:r>
            <a:r>
              <a:rPr sz="1600" spc="-10" dirty="0">
                <a:latin typeface="Aptos Narrow" panose="020B0004020202020204" pitchFamily="34" charset="0"/>
                <a:cs typeface="Calibri"/>
              </a:rPr>
              <a:t>maximum efficient</a:t>
            </a:r>
            <a:r>
              <a:rPr sz="1600" dirty="0">
                <a:latin typeface="Aptos Narrow" panose="020B0004020202020204" pitchFamily="34" charset="0"/>
                <a:cs typeface="Calibri"/>
              </a:rPr>
              <a:t> and</a:t>
            </a:r>
            <a:r>
              <a:rPr sz="1600" spc="-90" dirty="0">
                <a:latin typeface="Aptos Narrow" panose="020B0004020202020204" pitchFamily="34" charset="0"/>
                <a:cs typeface="Calibri"/>
              </a:rPr>
              <a:t> </a:t>
            </a:r>
            <a:r>
              <a:rPr sz="1600" dirty="0">
                <a:latin typeface="Aptos Narrow" panose="020B0004020202020204" pitchFamily="34" charset="0"/>
                <a:cs typeface="Calibri"/>
              </a:rPr>
              <a:t>cost</a:t>
            </a:r>
            <a:r>
              <a:rPr sz="1600" spc="-50" dirty="0">
                <a:latin typeface="Aptos Narrow" panose="020B0004020202020204" pitchFamily="34" charset="0"/>
                <a:cs typeface="Calibri"/>
              </a:rPr>
              <a:t> </a:t>
            </a:r>
            <a:r>
              <a:rPr sz="1600" dirty="0">
                <a:latin typeface="Aptos Narrow" panose="020B0004020202020204" pitchFamily="34" charset="0"/>
                <a:cs typeface="Calibri"/>
              </a:rPr>
              <a:t>saving</a:t>
            </a:r>
            <a:r>
              <a:rPr sz="1600" spc="-60" dirty="0">
                <a:latin typeface="Aptos Narrow" panose="020B0004020202020204" pitchFamily="34" charset="0"/>
                <a:cs typeface="Calibri"/>
              </a:rPr>
              <a:t> </a:t>
            </a:r>
            <a:r>
              <a:rPr sz="1600" spc="-10" dirty="0">
                <a:latin typeface="Aptos Narrow" panose="020B0004020202020204" pitchFamily="34" charset="0"/>
                <a:cs typeface="Calibri"/>
              </a:rPr>
              <a:t>benefits.</a:t>
            </a:r>
            <a:endParaRPr sz="1600" dirty="0">
              <a:latin typeface="Aptos Narrow" panose="020B0004020202020204" pitchFamily="34" charset="0"/>
              <a:cs typeface="Calibri"/>
            </a:endParaRPr>
          </a:p>
          <a:p>
            <a:pPr marL="70485" marR="3174365">
              <a:spcBef>
                <a:spcPts val="2045"/>
              </a:spcBef>
            </a:pPr>
            <a:endParaRPr lang="en-GB" sz="800" dirty="0">
              <a:latin typeface="Aptos Narrow" panose="020B0004020202020204" pitchFamily="34" charset="0"/>
              <a:cs typeface="Calibri"/>
            </a:endParaRPr>
          </a:p>
          <a:p>
            <a:pPr marL="70485" marR="3174365">
              <a:spcBef>
                <a:spcPts val="2045"/>
              </a:spcBef>
            </a:pPr>
            <a:r>
              <a:rPr sz="1600" dirty="0">
                <a:latin typeface="Aptos Narrow" panose="020B0004020202020204" pitchFamily="34" charset="0"/>
                <a:cs typeface="Calibri"/>
              </a:rPr>
              <a:t>Bespoke</a:t>
            </a:r>
            <a:r>
              <a:rPr sz="1600" spc="-110" dirty="0">
                <a:latin typeface="Aptos Narrow" panose="020B0004020202020204" pitchFamily="34" charset="0"/>
                <a:cs typeface="Calibri"/>
              </a:rPr>
              <a:t> </a:t>
            </a:r>
            <a:r>
              <a:rPr sz="1600" spc="-10" dirty="0">
                <a:latin typeface="Aptos Narrow" panose="020B0004020202020204" pitchFamily="34" charset="0"/>
                <a:cs typeface="Calibri"/>
              </a:rPr>
              <a:t>system</a:t>
            </a:r>
            <a:r>
              <a:rPr sz="1600" spc="-95" dirty="0">
                <a:latin typeface="Aptos Narrow" panose="020B0004020202020204" pitchFamily="34" charset="0"/>
                <a:cs typeface="Calibri"/>
              </a:rPr>
              <a:t> </a:t>
            </a:r>
            <a:r>
              <a:rPr sz="1600" spc="-10" dirty="0">
                <a:latin typeface="Aptos Narrow" panose="020B0004020202020204" pitchFamily="34" charset="0"/>
                <a:cs typeface="Calibri"/>
              </a:rPr>
              <a:t>design </a:t>
            </a:r>
            <a:endParaRPr lang="en-GB" sz="1600" spc="-10" dirty="0">
              <a:latin typeface="Aptos Narrow" panose="020B0004020202020204" pitchFamily="34" charset="0"/>
              <a:cs typeface="Calibri"/>
            </a:endParaRPr>
          </a:p>
          <a:p>
            <a:pPr marL="70485" marR="3174365">
              <a:spcBef>
                <a:spcPts val="2045"/>
              </a:spcBef>
            </a:pPr>
            <a:r>
              <a:rPr sz="1600" dirty="0">
                <a:latin typeface="Aptos Narrow" panose="020B0004020202020204" pitchFamily="34" charset="0"/>
                <a:cs typeface="Calibri"/>
              </a:rPr>
              <a:t>Site</a:t>
            </a:r>
            <a:r>
              <a:rPr sz="1600" spc="-30" dirty="0">
                <a:latin typeface="Aptos Narrow" panose="020B0004020202020204" pitchFamily="34" charset="0"/>
                <a:cs typeface="Calibri"/>
              </a:rPr>
              <a:t> </a:t>
            </a:r>
            <a:r>
              <a:rPr sz="1600" dirty="0">
                <a:latin typeface="Aptos Narrow" panose="020B0004020202020204" pitchFamily="34" charset="0"/>
                <a:cs typeface="Calibri"/>
              </a:rPr>
              <a:t>Plans</a:t>
            </a:r>
            <a:r>
              <a:rPr sz="1600" spc="-35" dirty="0">
                <a:latin typeface="Aptos Narrow" panose="020B0004020202020204" pitchFamily="34" charset="0"/>
                <a:cs typeface="Calibri"/>
              </a:rPr>
              <a:t> </a:t>
            </a:r>
            <a:r>
              <a:rPr sz="1600" dirty="0">
                <a:latin typeface="Aptos Narrow" panose="020B0004020202020204" pitchFamily="34" charset="0"/>
                <a:cs typeface="Calibri"/>
              </a:rPr>
              <a:t>and</a:t>
            </a:r>
            <a:r>
              <a:rPr sz="1600" spc="-65" dirty="0">
                <a:latin typeface="Aptos Narrow" panose="020B0004020202020204" pitchFamily="34" charset="0"/>
                <a:cs typeface="Calibri"/>
              </a:rPr>
              <a:t> </a:t>
            </a:r>
            <a:r>
              <a:rPr sz="1600" spc="-10" dirty="0">
                <a:latin typeface="Aptos Narrow" panose="020B0004020202020204" pitchFamily="34" charset="0"/>
                <a:cs typeface="Calibri"/>
              </a:rPr>
              <a:t>schematics </a:t>
            </a:r>
            <a:endParaRPr lang="en-GB" sz="1600" spc="-10" dirty="0">
              <a:latin typeface="Aptos Narrow" panose="020B0004020202020204" pitchFamily="34" charset="0"/>
              <a:cs typeface="Calibri"/>
            </a:endParaRPr>
          </a:p>
          <a:p>
            <a:pPr marL="70485" marR="3174365">
              <a:spcBef>
                <a:spcPts val="2045"/>
              </a:spcBef>
            </a:pPr>
            <a:r>
              <a:rPr sz="1600" dirty="0">
                <a:latin typeface="Aptos Narrow" panose="020B0004020202020204" pitchFamily="34" charset="0"/>
                <a:cs typeface="Calibri"/>
              </a:rPr>
              <a:t>Plant</a:t>
            </a:r>
            <a:r>
              <a:rPr sz="1600" spc="-50" dirty="0">
                <a:latin typeface="Aptos Narrow" panose="020B0004020202020204" pitchFamily="34" charset="0"/>
                <a:cs typeface="Calibri"/>
              </a:rPr>
              <a:t> </a:t>
            </a:r>
            <a:r>
              <a:rPr sz="1600" dirty="0">
                <a:latin typeface="Aptos Narrow" panose="020B0004020202020204" pitchFamily="34" charset="0"/>
                <a:cs typeface="Calibri"/>
              </a:rPr>
              <a:t>room</a:t>
            </a:r>
            <a:r>
              <a:rPr sz="1600" spc="-60" dirty="0">
                <a:latin typeface="Aptos Narrow" panose="020B0004020202020204" pitchFamily="34" charset="0"/>
                <a:cs typeface="Calibri"/>
              </a:rPr>
              <a:t> </a:t>
            </a:r>
            <a:r>
              <a:rPr sz="1600" spc="-10" dirty="0">
                <a:latin typeface="Aptos Narrow" panose="020B0004020202020204" pitchFamily="34" charset="0"/>
                <a:cs typeface="Calibri"/>
              </a:rPr>
              <a:t>schematics </a:t>
            </a:r>
            <a:endParaRPr lang="en-GB" sz="1600" spc="-10" dirty="0">
              <a:latin typeface="Aptos Narrow" panose="020B0004020202020204" pitchFamily="34" charset="0"/>
              <a:cs typeface="Calibri"/>
            </a:endParaRPr>
          </a:p>
          <a:p>
            <a:pPr marL="70485" marR="3174365">
              <a:spcBef>
                <a:spcPts val="2045"/>
              </a:spcBef>
            </a:pPr>
            <a:r>
              <a:rPr sz="1600" dirty="0">
                <a:latin typeface="Aptos Narrow" panose="020B0004020202020204" pitchFamily="34" charset="0"/>
                <a:cs typeface="Calibri"/>
              </a:rPr>
              <a:t>GNSS</a:t>
            </a:r>
            <a:r>
              <a:rPr sz="1600" spc="-65" dirty="0">
                <a:latin typeface="Aptos Narrow" panose="020B0004020202020204" pitchFamily="34" charset="0"/>
                <a:cs typeface="Calibri"/>
              </a:rPr>
              <a:t> </a:t>
            </a:r>
            <a:r>
              <a:rPr sz="1600" dirty="0">
                <a:latin typeface="Aptos Narrow" panose="020B0004020202020204" pitchFamily="34" charset="0"/>
                <a:cs typeface="Calibri"/>
              </a:rPr>
              <a:t>location</a:t>
            </a:r>
            <a:r>
              <a:rPr sz="1600" spc="-55" dirty="0">
                <a:latin typeface="Aptos Narrow" panose="020B0004020202020204" pitchFamily="34" charset="0"/>
                <a:cs typeface="Calibri"/>
              </a:rPr>
              <a:t> </a:t>
            </a:r>
            <a:r>
              <a:rPr sz="1600" spc="-10" dirty="0">
                <a:latin typeface="Aptos Narrow" panose="020B0004020202020204" pitchFamily="34" charset="0"/>
                <a:cs typeface="Calibri"/>
              </a:rPr>
              <a:t>mapping </a:t>
            </a:r>
            <a:endParaRPr lang="en-GB" sz="1600" spc="-10" dirty="0">
              <a:latin typeface="Aptos Narrow" panose="020B0004020202020204" pitchFamily="34" charset="0"/>
              <a:cs typeface="Calibri"/>
            </a:endParaRPr>
          </a:p>
          <a:p>
            <a:pPr marL="70485" marR="3174365">
              <a:spcBef>
                <a:spcPts val="2045"/>
              </a:spcBef>
            </a:pPr>
            <a:r>
              <a:rPr sz="1600" dirty="0">
                <a:latin typeface="Aptos Narrow" panose="020B0004020202020204" pitchFamily="34" charset="0"/>
                <a:cs typeface="Calibri"/>
              </a:rPr>
              <a:t>Drone</a:t>
            </a:r>
            <a:r>
              <a:rPr sz="1600" spc="-55" dirty="0">
                <a:latin typeface="Aptos Narrow" panose="020B0004020202020204" pitchFamily="34" charset="0"/>
                <a:cs typeface="Calibri"/>
              </a:rPr>
              <a:t> </a:t>
            </a:r>
            <a:r>
              <a:rPr sz="1600" spc="-10" dirty="0">
                <a:latin typeface="Aptos Narrow" panose="020B0004020202020204" pitchFamily="34" charset="0"/>
                <a:cs typeface="Calibri"/>
              </a:rPr>
              <a:t>surveillance</a:t>
            </a:r>
            <a:endParaRPr sz="1600" dirty="0">
              <a:latin typeface="Aptos Narrow" panose="020B0004020202020204" pitchFamily="34" charset="0"/>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solar panel on a grass field&#10;&#10;AI-generated content may be incorrect.">
            <a:extLst>
              <a:ext uri="{FF2B5EF4-FFF2-40B4-BE49-F238E27FC236}">
                <a16:creationId xmlns:a16="http://schemas.microsoft.com/office/drawing/2014/main" id="{24FFDE99-933A-F11C-AF92-4263BA9F243B}"/>
              </a:ext>
            </a:extLst>
          </p:cNvPr>
          <p:cNvPicPr>
            <a:picLocks noChangeAspect="1"/>
          </p:cNvPicPr>
          <p:nvPr/>
        </p:nvPicPr>
        <p:blipFill>
          <a:blip r:embed="rId2">
            <a:extLst>
              <a:ext uri="{28A0092B-C50C-407E-A947-70E740481C1C}">
                <a14:useLocalDpi xmlns:a14="http://schemas.microsoft.com/office/drawing/2010/main" val="0"/>
              </a:ext>
            </a:extLst>
          </a:blip>
          <a:srcRect b="3226"/>
          <a:stretch/>
        </p:blipFill>
        <p:spPr>
          <a:xfrm>
            <a:off x="0" y="0"/>
            <a:ext cx="6553200" cy="6858000"/>
          </a:xfrm>
          <a:prstGeom prst="rect">
            <a:avLst/>
          </a:prstGeom>
        </p:spPr>
      </p:pic>
      <p:sp>
        <p:nvSpPr>
          <p:cNvPr id="5" name="object 5"/>
          <p:cNvSpPr txBox="1">
            <a:spLocks noGrp="1"/>
          </p:cNvSpPr>
          <p:nvPr>
            <p:ph type="title"/>
          </p:nvPr>
        </p:nvSpPr>
        <p:spPr>
          <a:xfrm>
            <a:off x="6771982" y="222402"/>
            <a:ext cx="4962818" cy="636270"/>
          </a:xfrm>
          <a:prstGeom prst="rect">
            <a:avLst/>
          </a:prstGeom>
        </p:spPr>
        <p:txBody>
          <a:bodyPr vert="horz" wrap="square" lIns="0" tIns="13335" rIns="0" bIns="0" rtlCol="0">
            <a:spAutoFit/>
          </a:bodyPr>
          <a:lstStyle/>
          <a:p>
            <a:pPr marL="12700" algn="ctr">
              <a:lnSpc>
                <a:spcPct val="100000"/>
              </a:lnSpc>
              <a:spcBef>
                <a:spcPts val="105"/>
              </a:spcBef>
            </a:pPr>
            <a:r>
              <a:rPr sz="4000" b="0" dirty="0">
                <a:solidFill>
                  <a:srgbClr val="000000"/>
                </a:solidFill>
                <a:latin typeface="Calibri"/>
                <a:cs typeface="Calibri"/>
              </a:rPr>
              <a:t>Project</a:t>
            </a:r>
            <a:r>
              <a:rPr sz="4000" b="0" spc="-130" dirty="0">
                <a:solidFill>
                  <a:srgbClr val="000000"/>
                </a:solidFill>
                <a:latin typeface="Calibri"/>
                <a:cs typeface="Calibri"/>
              </a:rPr>
              <a:t> </a:t>
            </a:r>
            <a:r>
              <a:rPr sz="4000" b="0" spc="-10" dirty="0">
                <a:solidFill>
                  <a:srgbClr val="000000"/>
                </a:solidFill>
                <a:latin typeface="Calibri"/>
                <a:cs typeface="Calibri"/>
              </a:rPr>
              <a:t>Management</a:t>
            </a:r>
            <a:endParaRPr sz="4000" dirty="0">
              <a:latin typeface="Calibri"/>
              <a:cs typeface="Calibri"/>
            </a:endParaRPr>
          </a:p>
        </p:txBody>
      </p:sp>
      <p:sp>
        <p:nvSpPr>
          <p:cNvPr id="6" name="object 6"/>
          <p:cNvSpPr txBox="1"/>
          <p:nvPr/>
        </p:nvSpPr>
        <p:spPr>
          <a:xfrm>
            <a:off x="6771982" y="1002284"/>
            <a:ext cx="5115218" cy="5660524"/>
          </a:xfrm>
          <a:prstGeom prst="rect">
            <a:avLst/>
          </a:prstGeom>
        </p:spPr>
        <p:txBody>
          <a:bodyPr vert="horz" wrap="square" lIns="0" tIns="12700" rIns="0" bIns="0" rtlCol="0">
            <a:spAutoFit/>
          </a:bodyPr>
          <a:lstStyle/>
          <a:p>
            <a:pPr marL="12700" algn="ctr">
              <a:lnSpc>
                <a:spcPct val="100000"/>
              </a:lnSpc>
              <a:spcBef>
                <a:spcPts val="100"/>
              </a:spcBef>
            </a:pPr>
            <a:r>
              <a:rPr sz="2400" i="1" spc="-25" dirty="0">
                <a:solidFill>
                  <a:schemeClr val="accent6">
                    <a:lumMod val="75000"/>
                  </a:schemeClr>
                </a:solidFill>
                <a:latin typeface="Calibri"/>
                <a:cs typeface="Calibri"/>
              </a:rPr>
              <a:t>Your</a:t>
            </a:r>
            <a:r>
              <a:rPr sz="2400" i="1" spc="-50" dirty="0">
                <a:solidFill>
                  <a:schemeClr val="accent6">
                    <a:lumMod val="75000"/>
                  </a:schemeClr>
                </a:solidFill>
                <a:latin typeface="Calibri"/>
                <a:cs typeface="Calibri"/>
              </a:rPr>
              <a:t> </a:t>
            </a:r>
            <a:r>
              <a:rPr sz="2400" i="1" dirty="0">
                <a:solidFill>
                  <a:schemeClr val="accent6">
                    <a:lumMod val="75000"/>
                  </a:schemeClr>
                </a:solidFill>
                <a:latin typeface="Calibri"/>
                <a:cs typeface="Calibri"/>
              </a:rPr>
              <a:t>project</a:t>
            </a:r>
            <a:r>
              <a:rPr sz="2400" i="1" spc="-55" dirty="0">
                <a:solidFill>
                  <a:schemeClr val="accent6">
                    <a:lumMod val="75000"/>
                  </a:schemeClr>
                </a:solidFill>
                <a:latin typeface="Calibri"/>
                <a:cs typeface="Calibri"/>
              </a:rPr>
              <a:t> </a:t>
            </a:r>
            <a:r>
              <a:rPr sz="2400" i="1" dirty="0">
                <a:solidFill>
                  <a:schemeClr val="accent6">
                    <a:lumMod val="75000"/>
                  </a:schemeClr>
                </a:solidFill>
                <a:latin typeface="Calibri"/>
                <a:cs typeface="Calibri"/>
              </a:rPr>
              <a:t>is</a:t>
            </a:r>
            <a:r>
              <a:rPr sz="2400" i="1" spc="-85" dirty="0">
                <a:solidFill>
                  <a:schemeClr val="accent6">
                    <a:lumMod val="75000"/>
                  </a:schemeClr>
                </a:solidFill>
                <a:latin typeface="Calibri"/>
                <a:cs typeface="Calibri"/>
              </a:rPr>
              <a:t> </a:t>
            </a:r>
            <a:r>
              <a:rPr sz="2400" i="1" dirty="0">
                <a:solidFill>
                  <a:schemeClr val="accent6">
                    <a:lumMod val="75000"/>
                  </a:schemeClr>
                </a:solidFill>
                <a:latin typeface="Calibri"/>
                <a:cs typeface="Calibri"/>
              </a:rPr>
              <a:t>safe</a:t>
            </a:r>
            <a:r>
              <a:rPr sz="2400" i="1" spc="-55" dirty="0">
                <a:solidFill>
                  <a:schemeClr val="accent6">
                    <a:lumMod val="75000"/>
                  </a:schemeClr>
                </a:solidFill>
                <a:latin typeface="Calibri"/>
                <a:cs typeface="Calibri"/>
              </a:rPr>
              <a:t> </a:t>
            </a:r>
            <a:r>
              <a:rPr sz="2400" i="1" dirty="0">
                <a:solidFill>
                  <a:schemeClr val="accent6">
                    <a:lumMod val="75000"/>
                  </a:schemeClr>
                </a:solidFill>
                <a:latin typeface="Calibri"/>
                <a:cs typeface="Calibri"/>
              </a:rPr>
              <a:t>in</a:t>
            </a:r>
            <a:r>
              <a:rPr sz="2400" i="1" spc="-75" dirty="0">
                <a:solidFill>
                  <a:schemeClr val="accent6">
                    <a:lumMod val="75000"/>
                  </a:schemeClr>
                </a:solidFill>
                <a:latin typeface="Calibri"/>
                <a:cs typeface="Calibri"/>
              </a:rPr>
              <a:t> </a:t>
            </a:r>
            <a:r>
              <a:rPr sz="2400" i="1" dirty="0">
                <a:solidFill>
                  <a:schemeClr val="accent6">
                    <a:lumMod val="75000"/>
                  </a:schemeClr>
                </a:solidFill>
                <a:latin typeface="Calibri"/>
                <a:cs typeface="Calibri"/>
              </a:rPr>
              <a:t>our</a:t>
            </a:r>
            <a:r>
              <a:rPr sz="2400" i="1" spc="-50" dirty="0">
                <a:solidFill>
                  <a:schemeClr val="accent6">
                    <a:lumMod val="75000"/>
                  </a:schemeClr>
                </a:solidFill>
                <a:latin typeface="Calibri"/>
                <a:cs typeface="Calibri"/>
              </a:rPr>
              <a:t> </a:t>
            </a:r>
            <a:r>
              <a:rPr sz="2400" i="1" spc="-10" dirty="0">
                <a:solidFill>
                  <a:schemeClr val="accent6">
                    <a:lumMod val="75000"/>
                  </a:schemeClr>
                </a:solidFill>
                <a:latin typeface="Calibri"/>
                <a:cs typeface="Calibri"/>
              </a:rPr>
              <a:t>hands</a:t>
            </a:r>
            <a:r>
              <a:rPr sz="2400" i="1" spc="-10" dirty="0">
                <a:solidFill>
                  <a:srgbClr val="585858"/>
                </a:solidFill>
                <a:latin typeface="Calibri"/>
                <a:cs typeface="Calibri"/>
              </a:rPr>
              <a:t>.</a:t>
            </a:r>
            <a:endParaRPr sz="2400" dirty="0">
              <a:latin typeface="Calibri"/>
              <a:cs typeface="Calibri"/>
            </a:endParaRPr>
          </a:p>
          <a:p>
            <a:pPr marL="12700" marR="193675">
              <a:lnSpc>
                <a:spcPts val="2160"/>
              </a:lnSpc>
              <a:spcBef>
                <a:spcPts val="2470"/>
              </a:spcBef>
            </a:pPr>
            <a:r>
              <a:rPr lang="en-US" dirty="0">
                <a:latin typeface="Aptos Narrow" panose="020B0004020202020204" pitchFamily="34" charset="0"/>
                <a:cs typeface="Calibri"/>
              </a:rPr>
              <a:t>ERS will guide your project from its initial conception to successful completion, ensuring that it delivers value throughout the process.</a:t>
            </a:r>
            <a:r>
              <a:rPr spc="-10" dirty="0">
                <a:latin typeface="Aptos Narrow" panose="020B0004020202020204" pitchFamily="34" charset="0"/>
                <a:cs typeface="Calibri"/>
              </a:rPr>
              <a:t>.</a:t>
            </a:r>
            <a:endParaRPr dirty="0">
              <a:latin typeface="Aptos Narrow" panose="020B0004020202020204" pitchFamily="34" charset="0"/>
              <a:cs typeface="Calibri"/>
            </a:endParaRPr>
          </a:p>
          <a:p>
            <a:pPr marL="12700" marR="5080">
              <a:lnSpc>
                <a:spcPts val="2160"/>
              </a:lnSpc>
              <a:spcBef>
                <a:spcPts val="600"/>
              </a:spcBef>
            </a:pPr>
            <a:endParaRPr lang="en-GB" dirty="0">
              <a:latin typeface="Aptos Narrow" panose="020B0004020202020204" pitchFamily="34" charset="0"/>
              <a:cs typeface="Calibri"/>
            </a:endParaRPr>
          </a:p>
          <a:p>
            <a:pPr marL="12700" marR="5080">
              <a:lnSpc>
                <a:spcPts val="2160"/>
              </a:lnSpc>
              <a:spcBef>
                <a:spcPts val="600"/>
              </a:spcBef>
            </a:pPr>
            <a:r>
              <a:rPr lang="en-US" dirty="0">
                <a:latin typeface="Aptos Narrow" panose="020B0004020202020204" pitchFamily="34" charset="0"/>
                <a:cs typeface="Calibri"/>
              </a:rPr>
              <a:t>We will accomplish this by proactively identifying and managing risks, </a:t>
            </a:r>
            <a:r>
              <a:rPr lang="en-US" dirty="0" err="1">
                <a:latin typeface="Aptos Narrow" panose="020B0004020202020204" pitchFamily="34" charset="0"/>
                <a:cs typeface="Calibri"/>
              </a:rPr>
              <a:t>optimising</a:t>
            </a:r>
            <a:r>
              <a:rPr lang="en-US" dirty="0">
                <a:latin typeface="Aptos Narrow" panose="020B0004020202020204" pitchFamily="34" charset="0"/>
                <a:cs typeface="Calibri"/>
              </a:rPr>
              <a:t> our resources and budget, and fostering transparent communication across all teams. This approach ensures not only timely and cost-effective execution but also </a:t>
            </a:r>
            <a:r>
              <a:rPr lang="en-US" dirty="0" err="1">
                <a:latin typeface="Aptos Narrow" panose="020B0004020202020204" pitchFamily="34" charset="0"/>
                <a:cs typeface="Calibri"/>
              </a:rPr>
              <a:t>prioritises</a:t>
            </a:r>
            <a:r>
              <a:rPr lang="en-US" dirty="0">
                <a:latin typeface="Aptos Narrow" panose="020B0004020202020204" pitchFamily="34" charset="0"/>
                <a:cs typeface="Calibri"/>
              </a:rPr>
              <a:t> safety and excellence in every aspect of our work.</a:t>
            </a:r>
            <a:r>
              <a:rPr spc="-10" dirty="0">
                <a:latin typeface="Aptos Narrow" panose="020B0004020202020204" pitchFamily="34" charset="0"/>
                <a:cs typeface="Calibri"/>
              </a:rPr>
              <a:t>.</a:t>
            </a:r>
            <a:endParaRPr dirty="0">
              <a:latin typeface="Aptos Narrow" panose="020B0004020202020204" pitchFamily="34" charset="0"/>
              <a:cs typeface="Calibri"/>
            </a:endParaRPr>
          </a:p>
          <a:p>
            <a:pPr marL="12700">
              <a:lnSpc>
                <a:spcPct val="100000"/>
              </a:lnSpc>
            </a:pPr>
            <a:endParaRPr lang="en-GB" i="1" dirty="0">
              <a:latin typeface="Aptos Narrow" panose="020B0004020202020204" pitchFamily="34" charset="0"/>
              <a:cs typeface="Calibri"/>
            </a:endParaRPr>
          </a:p>
          <a:p>
            <a:pPr marL="12700">
              <a:lnSpc>
                <a:spcPct val="100000"/>
              </a:lnSpc>
            </a:pPr>
            <a:r>
              <a:rPr dirty="0">
                <a:solidFill>
                  <a:schemeClr val="tx1"/>
                </a:solidFill>
                <a:latin typeface="Aptos Narrow" panose="020B0004020202020204" pitchFamily="34" charset="0"/>
                <a:cs typeface="Calibri"/>
              </a:rPr>
              <a:t>Dedicated</a:t>
            </a:r>
            <a:r>
              <a:rPr spc="-105" dirty="0">
                <a:solidFill>
                  <a:schemeClr val="tx1"/>
                </a:solidFill>
                <a:latin typeface="Aptos Narrow" panose="020B0004020202020204" pitchFamily="34" charset="0"/>
                <a:cs typeface="Calibri"/>
              </a:rPr>
              <a:t> </a:t>
            </a:r>
            <a:r>
              <a:rPr lang="en-GB" spc="-105" dirty="0">
                <a:solidFill>
                  <a:schemeClr val="tx1"/>
                </a:solidFill>
                <a:latin typeface="Aptos Narrow" panose="020B0004020202020204" pitchFamily="34" charset="0"/>
                <a:cs typeface="Calibri"/>
              </a:rPr>
              <a:t>Prince 2 Practitioner - P</a:t>
            </a:r>
            <a:r>
              <a:rPr dirty="0" err="1">
                <a:solidFill>
                  <a:schemeClr val="tx1"/>
                </a:solidFill>
                <a:latin typeface="Aptos Narrow" panose="020B0004020202020204" pitchFamily="34" charset="0"/>
                <a:cs typeface="Calibri"/>
              </a:rPr>
              <a:t>roject</a:t>
            </a:r>
            <a:r>
              <a:rPr spc="-114" dirty="0">
                <a:solidFill>
                  <a:schemeClr val="tx1"/>
                </a:solidFill>
                <a:latin typeface="Aptos Narrow" panose="020B0004020202020204" pitchFamily="34" charset="0"/>
                <a:cs typeface="Calibri"/>
              </a:rPr>
              <a:t> </a:t>
            </a:r>
            <a:r>
              <a:rPr lang="en-GB" spc="-114" dirty="0">
                <a:solidFill>
                  <a:schemeClr val="tx1"/>
                </a:solidFill>
                <a:latin typeface="Aptos Narrow" panose="020B0004020202020204" pitchFamily="34" charset="0"/>
                <a:cs typeface="Calibri"/>
              </a:rPr>
              <a:t>M</a:t>
            </a:r>
            <a:r>
              <a:rPr spc="-10" dirty="0" err="1">
                <a:solidFill>
                  <a:schemeClr val="tx1"/>
                </a:solidFill>
                <a:latin typeface="Aptos Narrow" panose="020B0004020202020204" pitchFamily="34" charset="0"/>
                <a:cs typeface="Calibri"/>
              </a:rPr>
              <a:t>anager</a:t>
            </a:r>
            <a:r>
              <a:rPr lang="en-GB" spc="-10" dirty="0">
                <a:solidFill>
                  <a:schemeClr val="tx1"/>
                </a:solidFill>
                <a:latin typeface="Aptos Narrow" panose="020B0004020202020204" pitchFamily="34" charset="0"/>
                <a:cs typeface="Calibri"/>
              </a:rPr>
              <a:t>s</a:t>
            </a:r>
            <a:r>
              <a:rPr spc="-10" dirty="0">
                <a:solidFill>
                  <a:schemeClr val="tx1"/>
                </a:solidFill>
                <a:latin typeface="Aptos Narrow" panose="020B0004020202020204" pitchFamily="34" charset="0"/>
                <a:cs typeface="Calibri"/>
              </a:rPr>
              <a:t>.</a:t>
            </a:r>
            <a:endParaRPr dirty="0">
              <a:solidFill>
                <a:schemeClr val="tx1"/>
              </a:solidFill>
              <a:latin typeface="Aptos Narrow" panose="020B0004020202020204" pitchFamily="34" charset="0"/>
              <a:cs typeface="Calibri"/>
            </a:endParaRPr>
          </a:p>
          <a:p>
            <a:pPr marL="12700" marR="81915">
              <a:lnSpc>
                <a:spcPct val="150000"/>
              </a:lnSpc>
              <a:spcBef>
                <a:spcPts val="600"/>
              </a:spcBef>
            </a:pPr>
            <a:r>
              <a:rPr dirty="0">
                <a:solidFill>
                  <a:schemeClr val="tx1"/>
                </a:solidFill>
                <a:latin typeface="Aptos Narrow" panose="020B0004020202020204" pitchFamily="34" charset="0"/>
                <a:cs typeface="Calibri"/>
              </a:rPr>
              <a:t>Site</a:t>
            </a:r>
            <a:r>
              <a:rPr spc="-45" dirty="0">
                <a:solidFill>
                  <a:schemeClr val="tx1"/>
                </a:solidFill>
                <a:latin typeface="Aptos Narrow" panose="020B0004020202020204" pitchFamily="34" charset="0"/>
                <a:cs typeface="Calibri"/>
              </a:rPr>
              <a:t> </a:t>
            </a:r>
            <a:r>
              <a:rPr spc="-10" dirty="0">
                <a:solidFill>
                  <a:schemeClr val="tx1"/>
                </a:solidFill>
                <a:latin typeface="Aptos Narrow" panose="020B0004020202020204" pitchFamily="34" charset="0"/>
                <a:cs typeface="Calibri"/>
              </a:rPr>
              <a:t>management</a:t>
            </a:r>
            <a:r>
              <a:rPr spc="-65"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by</a:t>
            </a:r>
            <a:r>
              <a:rPr spc="-40"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qualified</a:t>
            </a:r>
            <a:r>
              <a:rPr spc="-55"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SMSTS</a:t>
            </a:r>
            <a:r>
              <a:rPr spc="-30" dirty="0">
                <a:solidFill>
                  <a:schemeClr val="tx1"/>
                </a:solidFill>
                <a:latin typeface="Aptos Narrow" panose="020B0004020202020204" pitchFamily="34" charset="0"/>
                <a:cs typeface="Calibri"/>
              </a:rPr>
              <a:t> </a:t>
            </a:r>
            <a:r>
              <a:rPr spc="-50" dirty="0">
                <a:solidFill>
                  <a:schemeClr val="tx1"/>
                </a:solidFill>
                <a:latin typeface="Aptos Narrow" panose="020B0004020202020204" pitchFamily="34" charset="0"/>
                <a:cs typeface="Calibri"/>
              </a:rPr>
              <a:t>&amp; </a:t>
            </a:r>
            <a:r>
              <a:rPr dirty="0">
                <a:solidFill>
                  <a:schemeClr val="tx1"/>
                </a:solidFill>
                <a:latin typeface="Aptos Narrow" panose="020B0004020202020204" pitchFamily="34" charset="0"/>
                <a:cs typeface="Calibri"/>
              </a:rPr>
              <a:t>SSSTS</a:t>
            </a:r>
            <a:r>
              <a:rPr spc="-35"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site</a:t>
            </a:r>
            <a:r>
              <a:rPr spc="-25" dirty="0">
                <a:solidFill>
                  <a:schemeClr val="tx1"/>
                </a:solidFill>
                <a:latin typeface="Aptos Narrow" panose="020B0004020202020204" pitchFamily="34" charset="0"/>
                <a:cs typeface="Calibri"/>
              </a:rPr>
              <a:t> </a:t>
            </a:r>
            <a:r>
              <a:rPr spc="-10" dirty="0">
                <a:solidFill>
                  <a:schemeClr val="tx1"/>
                </a:solidFill>
                <a:latin typeface="Aptos Narrow" panose="020B0004020202020204" pitchFamily="34" charset="0"/>
                <a:cs typeface="Calibri"/>
              </a:rPr>
              <a:t>managers</a:t>
            </a:r>
            <a:r>
              <a:rPr spc="-50"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and</a:t>
            </a:r>
            <a:r>
              <a:rPr spc="-60" dirty="0">
                <a:solidFill>
                  <a:schemeClr val="tx1"/>
                </a:solidFill>
                <a:latin typeface="Aptos Narrow" panose="020B0004020202020204" pitchFamily="34" charset="0"/>
                <a:cs typeface="Calibri"/>
              </a:rPr>
              <a:t> </a:t>
            </a:r>
            <a:r>
              <a:rPr spc="-10" dirty="0">
                <a:solidFill>
                  <a:schemeClr val="tx1"/>
                </a:solidFill>
                <a:latin typeface="Aptos Narrow" panose="020B0004020202020204" pitchFamily="34" charset="0"/>
                <a:cs typeface="Calibri"/>
              </a:rPr>
              <a:t>supervisors.</a:t>
            </a:r>
            <a:endParaRPr dirty="0">
              <a:solidFill>
                <a:schemeClr val="tx1"/>
              </a:solidFill>
              <a:latin typeface="Aptos Narrow" panose="020B0004020202020204" pitchFamily="34" charset="0"/>
              <a:cs typeface="Calibri"/>
            </a:endParaRPr>
          </a:p>
          <a:p>
            <a:pPr marL="12700">
              <a:lnSpc>
                <a:spcPct val="100000"/>
              </a:lnSpc>
              <a:spcBef>
                <a:spcPts val="1920"/>
              </a:spcBef>
            </a:pPr>
            <a:r>
              <a:rPr dirty="0">
                <a:solidFill>
                  <a:schemeClr val="tx1"/>
                </a:solidFill>
                <a:latin typeface="Aptos Narrow" panose="020B0004020202020204" pitchFamily="34" charset="0"/>
                <a:cs typeface="Calibri"/>
              </a:rPr>
              <a:t>H&amp;S</a:t>
            </a:r>
            <a:r>
              <a:rPr spc="-25" dirty="0">
                <a:solidFill>
                  <a:schemeClr val="tx1"/>
                </a:solidFill>
                <a:latin typeface="Aptos Narrow" panose="020B0004020202020204" pitchFamily="34" charset="0"/>
                <a:cs typeface="Calibri"/>
              </a:rPr>
              <a:t> </a:t>
            </a:r>
            <a:r>
              <a:rPr spc="-10" dirty="0">
                <a:solidFill>
                  <a:schemeClr val="tx1"/>
                </a:solidFill>
                <a:latin typeface="Aptos Narrow" panose="020B0004020202020204" pitchFamily="34" charset="0"/>
                <a:cs typeface="Calibri"/>
              </a:rPr>
              <a:t>management</a:t>
            </a:r>
            <a:r>
              <a:rPr spc="-50"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a:t>
            </a:r>
            <a:r>
              <a:rPr spc="-5"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NEBOSH</a:t>
            </a:r>
            <a:r>
              <a:rPr spc="-20" dirty="0">
                <a:solidFill>
                  <a:schemeClr val="tx1"/>
                </a:solidFill>
                <a:latin typeface="Aptos Narrow" panose="020B0004020202020204" pitchFamily="34" charset="0"/>
                <a:cs typeface="Calibri"/>
              </a:rPr>
              <a:t> </a:t>
            </a:r>
            <a:r>
              <a:rPr dirty="0">
                <a:solidFill>
                  <a:schemeClr val="tx1"/>
                </a:solidFill>
                <a:latin typeface="Aptos Narrow" panose="020B0004020202020204" pitchFamily="34" charset="0"/>
                <a:cs typeface="Calibri"/>
              </a:rPr>
              <a:t>and</a:t>
            </a:r>
            <a:r>
              <a:rPr spc="-45" dirty="0">
                <a:solidFill>
                  <a:schemeClr val="tx1"/>
                </a:solidFill>
                <a:latin typeface="Aptos Narrow" panose="020B0004020202020204" pitchFamily="34" charset="0"/>
                <a:cs typeface="Calibri"/>
              </a:rPr>
              <a:t> </a:t>
            </a:r>
            <a:r>
              <a:rPr spc="-20" dirty="0">
                <a:solidFill>
                  <a:schemeClr val="tx1"/>
                </a:solidFill>
                <a:latin typeface="Aptos Narrow" panose="020B0004020202020204" pitchFamily="34" charset="0"/>
                <a:cs typeface="Calibri"/>
              </a:rPr>
              <a:t>IOSH</a:t>
            </a:r>
            <a:endParaRPr dirty="0">
              <a:solidFill>
                <a:schemeClr val="tx1"/>
              </a:solidFill>
              <a:latin typeface="Aptos Narrow" panose="020B0004020202020204" pitchFamily="34" charset="0"/>
              <a:cs typeface="Calibri"/>
            </a:endParaRPr>
          </a:p>
        </p:txBody>
      </p:sp>
      <p:pic>
        <p:nvPicPr>
          <p:cNvPr id="12" name="Picture 11" descr="A person wearing a hard hat and safety vest holding papers&#10;&#10;AI-generated content may be incorrect.">
            <a:extLst>
              <a:ext uri="{FF2B5EF4-FFF2-40B4-BE49-F238E27FC236}">
                <a16:creationId xmlns:a16="http://schemas.microsoft.com/office/drawing/2014/main" id="{421D8212-160F-124D-DE52-04753389E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3962400"/>
            <a:ext cx="3297767" cy="2895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4693920" cy="6858000"/>
            <a:chOff x="0" y="0"/>
            <a:chExt cx="4693920" cy="6858000"/>
          </a:xfrm>
        </p:grpSpPr>
        <p:pic>
          <p:nvPicPr>
            <p:cNvPr id="3" name="object 3"/>
            <p:cNvPicPr/>
            <p:nvPr/>
          </p:nvPicPr>
          <p:blipFill>
            <a:blip r:embed="rId2" cstate="print"/>
            <a:stretch>
              <a:fillRect/>
            </a:stretch>
          </p:blipFill>
          <p:spPr>
            <a:xfrm>
              <a:off x="0" y="0"/>
              <a:ext cx="121920" cy="6858000"/>
            </a:xfrm>
            <a:prstGeom prst="rect">
              <a:avLst/>
            </a:prstGeom>
          </p:spPr>
        </p:pic>
        <p:pic>
          <p:nvPicPr>
            <p:cNvPr id="4" name="object 4"/>
            <p:cNvPicPr/>
            <p:nvPr/>
          </p:nvPicPr>
          <p:blipFill>
            <a:blip r:embed="rId3" cstate="print"/>
            <a:stretch>
              <a:fillRect/>
            </a:stretch>
          </p:blipFill>
          <p:spPr>
            <a:xfrm>
              <a:off x="121919" y="0"/>
              <a:ext cx="4571999" cy="6857999"/>
            </a:xfrm>
            <a:prstGeom prst="rect">
              <a:avLst/>
            </a:prstGeom>
          </p:spPr>
        </p:pic>
      </p:grpSp>
      <p:sp>
        <p:nvSpPr>
          <p:cNvPr id="5" name="object 5"/>
          <p:cNvSpPr txBox="1">
            <a:spLocks noGrp="1"/>
          </p:cNvSpPr>
          <p:nvPr>
            <p:ph type="title"/>
          </p:nvPr>
        </p:nvSpPr>
        <p:spPr>
          <a:xfrm>
            <a:off x="5407647" y="222404"/>
            <a:ext cx="2752725" cy="1246505"/>
          </a:xfrm>
          <a:prstGeom prst="rect">
            <a:avLst/>
          </a:prstGeom>
        </p:spPr>
        <p:txBody>
          <a:bodyPr vert="horz" wrap="square" lIns="0" tIns="13335" rIns="0" bIns="0" rtlCol="0">
            <a:spAutoFit/>
          </a:bodyPr>
          <a:lstStyle/>
          <a:p>
            <a:pPr marL="12700" marR="5080">
              <a:lnSpc>
                <a:spcPct val="100000"/>
              </a:lnSpc>
              <a:spcBef>
                <a:spcPts val="105"/>
              </a:spcBef>
            </a:pPr>
            <a:r>
              <a:rPr sz="4000" b="0" dirty="0">
                <a:solidFill>
                  <a:srgbClr val="000000"/>
                </a:solidFill>
                <a:latin typeface="Calibri"/>
                <a:cs typeface="Calibri"/>
              </a:rPr>
              <a:t>Service</a:t>
            </a:r>
            <a:r>
              <a:rPr sz="4000" b="0" spc="-60" dirty="0">
                <a:solidFill>
                  <a:srgbClr val="000000"/>
                </a:solidFill>
                <a:latin typeface="Calibri"/>
                <a:cs typeface="Calibri"/>
              </a:rPr>
              <a:t> </a:t>
            </a:r>
            <a:r>
              <a:rPr sz="4000" b="0" spc="-25" dirty="0">
                <a:solidFill>
                  <a:srgbClr val="000000"/>
                </a:solidFill>
                <a:latin typeface="Calibri"/>
                <a:cs typeface="Calibri"/>
              </a:rPr>
              <a:t>and </a:t>
            </a:r>
            <a:r>
              <a:rPr sz="4000" b="0" spc="-10" dirty="0">
                <a:solidFill>
                  <a:srgbClr val="000000"/>
                </a:solidFill>
                <a:latin typeface="Calibri"/>
                <a:cs typeface="Calibri"/>
              </a:rPr>
              <a:t>Maintenance</a:t>
            </a:r>
            <a:endParaRPr sz="4000">
              <a:latin typeface="Calibri"/>
              <a:cs typeface="Calibri"/>
            </a:endParaRPr>
          </a:p>
        </p:txBody>
      </p:sp>
      <p:sp>
        <p:nvSpPr>
          <p:cNvPr id="6" name="object 6"/>
          <p:cNvSpPr txBox="1"/>
          <p:nvPr/>
        </p:nvSpPr>
        <p:spPr>
          <a:xfrm>
            <a:off x="5407647" y="1858681"/>
            <a:ext cx="5363845" cy="4385945"/>
          </a:xfrm>
          <a:prstGeom prst="rect">
            <a:avLst/>
          </a:prstGeom>
        </p:spPr>
        <p:txBody>
          <a:bodyPr vert="horz" wrap="square" lIns="0" tIns="13335" rIns="0" bIns="0" rtlCol="0">
            <a:spAutoFit/>
          </a:bodyPr>
          <a:lstStyle/>
          <a:p>
            <a:pPr marL="12700" marR="650875">
              <a:lnSpc>
                <a:spcPct val="100000"/>
              </a:lnSpc>
              <a:spcBef>
                <a:spcPts val="105"/>
              </a:spcBef>
            </a:pPr>
            <a:r>
              <a:rPr sz="2200" dirty="0">
                <a:latin typeface="Aptos Narrow" panose="020B0004020202020204" pitchFamily="34" charset="0"/>
                <a:cs typeface="Calibri"/>
              </a:rPr>
              <a:t>We</a:t>
            </a:r>
            <a:r>
              <a:rPr sz="2200" spc="-55" dirty="0">
                <a:latin typeface="Aptos Narrow" panose="020B0004020202020204" pitchFamily="34" charset="0"/>
                <a:cs typeface="Calibri"/>
              </a:rPr>
              <a:t> </a:t>
            </a:r>
            <a:r>
              <a:rPr sz="2200" dirty="0">
                <a:latin typeface="Aptos Narrow" panose="020B0004020202020204" pitchFamily="34" charset="0"/>
                <a:cs typeface="Calibri"/>
              </a:rPr>
              <a:t>are</a:t>
            </a:r>
            <a:r>
              <a:rPr sz="2200" spc="-50" dirty="0">
                <a:latin typeface="Aptos Narrow" panose="020B0004020202020204" pitchFamily="34" charset="0"/>
                <a:cs typeface="Calibri"/>
              </a:rPr>
              <a:t> </a:t>
            </a:r>
            <a:r>
              <a:rPr sz="2200" dirty="0">
                <a:latin typeface="Aptos Narrow" panose="020B0004020202020204" pitchFamily="34" charset="0"/>
                <a:cs typeface="Calibri"/>
              </a:rPr>
              <a:t>here</a:t>
            </a:r>
            <a:r>
              <a:rPr sz="2200" spc="-50" dirty="0">
                <a:latin typeface="Aptos Narrow" panose="020B0004020202020204" pitchFamily="34" charset="0"/>
                <a:cs typeface="Calibri"/>
              </a:rPr>
              <a:t> </a:t>
            </a:r>
            <a:r>
              <a:rPr sz="2200" dirty="0">
                <a:latin typeface="Aptos Narrow" panose="020B0004020202020204" pitchFamily="34" charset="0"/>
                <a:cs typeface="Calibri"/>
              </a:rPr>
              <a:t>to</a:t>
            </a:r>
            <a:r>
              <a:rPr sz="2200" spc="-45" dirty="0">
                <a:latin typeface="Aptos Narrow" panose="020B0004020202020204" pitchFamily="34" charset="0"/>
                <a:cs typeface="Calibri"/>
              </a:rPr>
              <a:t> </a:t>
            </a:r>
            <a:r>
              <a:rPr sz="2200" dirty="0">
                <a:latin typeface="Aptos Narrow" panose="020B0004020202020204" pitchFamily="34" charset="0"/>
                <a:cs typeface="Calibri"/>
              </a:rPr>
              <a:t>look</a:t>
            </a:r>
            <a:r>
              <a:rPr sz="2200" spc="-75" dirty="0">
                <a:latin typeface="Aptos Narrow" panose="020B0004020202020204" pitchFamily="34" charset="0"/>
                <a:cs typeface="Calibri"/>
              </a:rPr>
              <a:t> </a:t>
            </a:r>
            <a:r>
              <a:rPr sz="2200" dirty="0">
                <a:latin typeface="Aptos Narrow" panose="020B0004020202020204" pitchFamily="34" charset="0"/>
                <a:cs typeface="Calibri"/>
              </a:rPr>
              <a:t>after</a:t>
            </a:r>
            <a:r>
              <a:rPr sz="2200" spc="-40" dirty="0">
                <a:latin typeface="Aptos Narrow" panose="020B0004020202020204" pitchFamily="34" charset="0"/>
                <a:cs typeface="Calibri"/>
              </a:rPr>
              <a:t> </a:t>
            </a:r>
            <a:r>
              <a:rPr sz="2200" dirty="0">
                <a:latin typeface="Aptos Narrow" panose="020B0004020202020204" pitchFamily="34" charset="0"/>
                <a:cs typeface="Calibri"/>
              </a:rPr>
              <a:t>your</a:t>
            </a:r>
            <a:r>
              <a:rPr sz="2200" spc="-75" dirty="0">
                <a:latin typeface="Aptos Narrow" panose="020B0004020202020204" pitchFamily="34" charset="0"/>
                <a:cs typeface="Calibri"/>
              </a:rPr>
              <a:t> </a:t>
            </a:r>
            <a:r>
              <a:rPr sz="2200" spc="-10" dirty="0">
                <a:latin typeface="Aptos Narrow" panose="020B0004020202020204" pitchFamily="34" charset="0"/>
                <a:cs typeface="Calibri"/>
              </a:rPr>
              <a:t>renewable </a:t>
            </a:r>
            <a:r>
              <a:rPr sz="2200" dirty="0">
                <a:latin typeface="Aptos Narrow" panose="020B0004020202020204" pitchFamily="34" charset="0"/>
                <a:cs typeface="Calibri"/>
              </a:rPr>
              <a:t>technology</a:t>
            </a:r>
            <a:r>
              <a:rPr sz="2200" spc="395" dirty="0">
                <a:latin typeface="Aptos Narrow" panose="020B0004020202020204" pitchFamily="34" charset="0"/>
                <a:cs typeface="Calibri"/>
              </a:rPr>
              <a:t> </a:t>
            </a:r>
            <a:r>
              <a:rPr sz="2200" dirty="0">
                <a:latin typeface="Aptos Narrow" panose="020B0004020202020204" pitchFamily="34" charset="0"/>
                <a:cs typeface="Calibri"/>
              </a:rPr>
              <a:t>project</a:t>
            </a:r>
            <a:r>
              <a:rPr sz="2200" spc="-65" dirty="0">
                <a:latin typeface="Aptos Narrow" panose="020B0004020202020204" pitchFamily="34" charset="0"/>
                <a:cs typeface="Calibri"/>
              </a:rPr>
              <a:t> </a:t>
            </a:r>
            <a:r>
              <a:rPr sz="2200" dirty="0">
                <a:latin typeface="Aptos Narrow" panose="020B0004020202020204" pitchFamily="34" charset="0"/>
                <a:cs typeface="Calibri"/>
              </a:rPr>
              <a:t>for</a:t>
            </a:r>
            <a:r>
              <a:rPr sz="2200" spc="-45" dirty="0">
                <a:latin typeface="Aptos Narrow" panose="020B0004020202020204" pitchFamily="34" charset="0"/>
                <a:cs typeface="Calibri"/>
              </a:rPr>
              <a:t> </a:t>
            </a:r>
            <a:r>
              <a:rPr sz="2200" dirty="0">
                <a:latin typeface="Aptos Narrow" panose="020B0004020202020204" pitchFamily="34" charset="0"/>
                <a:cs typeface="Calibri"/>
              </a:rPr>
              <a:t>its</a:t>
            </a:r>
            <a:r>
              <a:rPr sz="2200" spc="-45" dirty="0">
                <a:latin typeface="Aptos Narrow" panose="020B0004020202020204" pitchFamily="34" charset="0"/>
                <a:cs typeface="Calibri"/>
              </a:rPr>
              <a:t> </a:t>
            </a:r>
            <a:r>
              <a:rPr sz="2200" spc="-10" dirty="0">
                <a:latin typeface="Aptos Narrow" panose="020B0004020202020204" pitchFamily="34" charset="0"/>
                <a:cs typeface="Calibri"/>
              </a:rPr>
              <a:t>lifetime.</a:t>
            </a:r>
            <a:endParaRPr sz="2200" dirty="0">
              <a:latin typeface="Aptos Narrow" panose="020B0004020202020204" pitchFamily="34" charset="0"/>
              <a:cs typeface="Calibri"/>
            </a:endParaRPr>
          </a:p>
          <a:p>
            <a:pPr marL="12700" marR="5080">
              <a:lnSpc>
                <a:spcPct val="100000"/>
              </a:lnSpc>
              <a:spcBef>
                <a:spcPts val="2640"/>
              </a:spcBef>
            </a:pPr>
            <a:r>
              <a:rPr sz="2200" dirty="0">
                <a:latin typeface="Aptos Narrow" panose="020B0004020202020204" pitchFamily="34" charset="0"/>
                <a:cs typeface="Calibri"/>
              </a:rPr>
              <a:t>We</a:t>
            </a:r>
            <a:r>
              <a:rPr sz="2200" spc="-50" dirty="0">
                <a:latin typeface="Aptos Narrow" panose="020B0004020202020204" pitchFamily="34" charset="0"/>
                <a:cs typeface="Calibri"/>
              </a:rPr>
              <a:t> </a:t>
            </a:r>
            <a:r>
              <a:rPr sz="2200" dirty="0">
                <a:latin typeface="Aptos Narrow" panose="020B0004020202020204" pitchFamily="34" charset="0"/>
                <a:cs typeface="Calibri"/>
              </a:rPr>
              <a:t>provide</a:t>
            </a:r>
            <a:r>
              <a:rPr sz="2200" spc="-85" dirty="0">
                <a:latin typeface="Aptos Narrow" panose="020B0004020202020204" pitchFamily="34" charset="0"/>
                <a:cs typeface="Calibri"/>
              </a:rPr>
              <a:t> </a:t>
            </a:r>
            <a:r>
              <a:rPr sz="2200" spc="-10" dirty="0">
                <a:latin typeface="Aptos Narrow" panose="020B0004020202020204" pitchFamily="34" charset="0"/>
                <a:cs typeface="Calibri"/>
              </a:rPr>
              <a:t>maintenance</a:t>
            </a:r>
            <a:r>
              <a:rPr sz="2200" spc="-90" dirty="0">
                <a:latin typeface="Aptos Narrow" panose="020B0004020202020204" pitchFamily="34" charset="0"/>
                <a:cs typeface="Calibri"/>
              </a:rPr>
              <a:t> </a:t>
            </a:r>
            <a:r>
              <a:rPr sz="2200" spc="-10" dirty="0">
                <a:latin typeface="Aptos Narrow" panose="020B0004020202020204" pitchFamily="34" charset="0"/>
                <a:cs typeface="Calibri"/>
              </a:rPr>
              <a:t>packages</a:t>
            </a:r>
            <a:r>
              <a:rPr sz="2200" spc="-50" dirty="0">
                <a:latin typeface="Aptos Narrow" panose="020B0004020202020204" pitchFamily="34" charset="0"/>
                <a:cs typeface="Calibri"/>
              </a:rPr>
              <a:t> </a:t>
            </a:r>
            <a:r>
              <a:rPr sz="2200" spc="-10" dirty="0">
                <a:latin typeface="Aptos Narrow" panose="020B0004020202020204" pitchFamily="34" charset="0"/>
                <a:cs typeface="Calibri"/>
              </a:rPr>
              <a:t>including </a:t>
            </a:r>
            <a:r>
              <a:rPr sz="2200" dirty="0">
                <a:latin typeface="Aptos Narrow" panose="020B0004020202020204" pitchFamily="34" charset="0"/>
                <a:cs typeface="Calibri"/>
              </a:rPr>
              <a:t>inspections,</a:t>
            </a:r>
            <a:r>
              <a:rPr sz="2200" spc="-65" dirty="0">
                <a:latin typeface="Aptos Narrow" panose="020B0004020202020204" pitchFamily="34" charset="0"/>
                <a:cs typeface="Calibri"/>
              </a:rPr>
              <a:t> </a:t>
            </a:r>
            <a:r>
              <a:rPr sz="2200" dirty="0">
                <a:latin typeface="Aptos Narrow" panose="020B0004020202020204" pitchFamily="34" charset="0"/>
                <a:cs typeface="Calibri"/>
              </a:rPr>
              <a:t>servicing</a:t>
            </a:r>
            <a:r>
              <a:rPr sz="2200" spc="-95" dirty="0">
                <a:latin typeface="Aptos Narrow" panose="020B0004020202020204" pitchFamily="34" charset="0"/>
                <a:cs typeface="Calibri"/>
              </a:rPr>
              <a:t> </a:t>
            </a:r>
            <a:r>
              <a:rPr sz="2200" dirty="0">
                <a:latin typeface="Aptos Narrow" panose="020B0004020202020204" pitchFamily="34" charset="0"/>
                <a:cs typeface="Calibri"/>
              </a:rPr>
              <a:t>and</a:t>
            </a:r>
            <a:r>
              <a:rPr sz="2200" spc="-25" dirty="0">
                <a:latin typeface="Aptos Narrow" panose="020B0004020202020204" pitchFamily="34" charset="0"/>
                <a:cs typeface="Calibri"/>
              </a:rPr>
              <a:t> </a:t>
            </a:r>
            <a:r>
              <a:rPr sz="2200" dirty="0">
                <a:latin typeface="Aptos Narrow" panose="020B0004020202020204" pitchFamily="34" charset="0"/>
                <a:cs typeface="Calibri"/>
              </a:rPr>
              <a:t>remote</a:t>
            </a:r>
            <a:r>
              <a:rPr sz="2200" spc="-75" dirty="0">
                <a:latin typeface="Aptos Narrow" panose="020B0004020202020204" pitchFamily="34" charset="0"/>
                <a:cs typeface="Calibri"/>
              </a:rPr>
              <a:t> </a:t>
            </a:r>
            <a:r>
              <a:rPr sz="2200" spc="-10" dirty="0">
                <a:latin typeface="Aptos Narrow" panose="020B0004020202020204" pitchFamily="34" charset="0"/>
                <a:cs typeface="Calibri"/>
              </a:rPr>
              <a:t>monitoring </a:t>
            </a:r>
            <a:r>
              <a:rPr sz="2200" dirty="0">
                <a:latin typeface="Aptos Narrow" panose="020B0004020202020204" pitchFamily="34" charset="0"/>
                <a:cs typeface="Calibri"/>
              </a:rPr>
              <a:t>to</a:t>
            </a:r>
            <a:r>
              <a:rPr sz="2200" spc="-65" dirty="0">
                <a:latin typeface="Aptos Narrow" panose="020B0004020202020204" pitchFamily="34" charset="0"/>
                <a:cs typeface="Calibri"/>
              </a:rPr>
              <a:t> </a:t>
            </a:r>
            <a:r>
              <a:rPr sz="2200" dirty="0">
                <a:latin typeface="Aptos Narrow" panose="020B0004020202020204" pitchFamily="34" charset="0"/>
                <a:cs typeface="Calibri"/>
              </a:rPr>
              <a:t>ensure</a:t>
            </a:r>
            <a:r>
              <a:rPr sz="2200" spc="-70" dirty="0">
                <a:latin typeface="Aptos Narrow" panose="020B0004020202020204" pitchFamily="34" charset="0"/>
                <a:cs typeface="Calibri"/>
              </a:rPr>
              <a:t> </a:t>
            </a:r>
            <a:r>
              <a:rPr sz="2200" spc="-10" dirty="0">
                <a:latin typeface="Aptos Narrow" panose="020B0004020202020204" pitchFamily="34" charset="0"/>
                <a:cs typeface="Calibri"/>
              </a:rPr>
              <a:t>you’re</a:t>
            </a:r>
            <a:r>
              <a:rPr sz="2200" spc="-90" dirty="0">
                <a:latin typeface="Aptos Narrow" panose="020B0004020202020204" pitchFamily="34" charset="0"/>
                <a:cs typeface="Calibri"/>
              </a:rPr>
              <a:t> </a:t>
            </a:r>
            <a:r>
              <a:rPr sz="2200" dirty="0">
                <a:latin typeface="Aptos Narrow" panose="020B0004020202020204" pitchFamily="34" charset="0"/>
                <a:cs typeface="Calibri"/>
              </a:rPr>
              <a:t>getting</a:t>
            </a:r>
            <a:r>
              <a:rPr sz="2200" spc="-55" dirty="0">
                <a:latin typeface="Aptos Narrow" panose="020B0004020202020204" pitchFamily="34" charset="0"/>
                <a:cs typeface="Calibri"/>
              </a:rPr>
              <a:t> </a:t>
            </a:r>
            <a:r>
              <a:rPr sz="2200" dirty="0">
                <a:latin typeface="Aptos Narrow" panose="020B0004020202020204" pitchFamily="34" charset="0"/>
                <a:cs typeface="Calibri"/>
              </a:rPr>
              <a:t>the</a:t>
            </a:r>
            <a:r>
              <a:rPr sz="2200" spc="-70" dirty="0">
                <a:latin typeface="Aptos Narrow" panose="020B0004020202020204" pitchFamily="34" charset="0"/>
                <a:cs typeface="Calibri"/>
              </a:rPr>
              <a:t> </a:t>
            </a:r>
            <a:r>
              <a:rPr sz="2200" dirty="0">
                <a:latin typeface="Aptos Narrow" panose="020B0004020202020204" pitchFamily="34" charset="0"/>
                <a:cs typeface="Calibri"/>
              </a:rPr>
              <a:t>absolute</a:t>
            </a:r>
            <a:r>
              <a:rPr sz="2200" spc="-90" dirty="0">
                <a:latin typeface="Aptos Narrow" panose="020B0004020202020204" pitchFamily="34" charset="0"/>
                <a:cs typeface="Calibri"/>
              </a:rPr>
              <a:t> </a:t>
            </a:r>
            <a:r>
              <a:rPr sz="2200" dirty="0">
                <a:latin typeface="Aptos Narrow" panose="020B0004020202020204" pitchFamily="34" charset="0"/>
                <a:cs typeface="Calibri"/>
              </a:rPr>
              <a:t>best</a:t>
            </a:r>
            <a:r>
              <a:rPr sz="2200" spc="-65" dirty="0">
                <a:latin typeface="Aptos Narrow" panose="020B0004020202020204" pitchFamily="34" charset="0"/>
                <a:cs typeface="Calibri"/>
              </a:rPr>
              <a:t> </a:t>
            </a:r>
            <a:r>
              <a:rPr sz="2200" spc="-25" dirty="0">
                <a:latin typeface="Aptos Narrow" panose="020B0004020202020204" pitchFamily="34" charset="0"/>
                <a:cs typeface="Calibri"/>
              </a:rPr>
              <a:t>out </a:t>
            </a:r>
            <a:r>
              <a:rPr sz="2200" dirty="0">
                <a:latin typeface="Aptos Narrow" panose="020B0004020202020204" pitchFamily="34" charset="0"/>
                <a:cs typeface="Calibri"/>
              </a:rPr>
              <a:t>of</a:t>
            </a:r>
            <a:r>
              <a:rPr sz="2200" spc="-40" dirty="0">
                <a:latin typeface="Aptos Narrow" panose="020B0004020202020204" pitchFamily="34" charset="0"/>
                <a:cs typeface="Calibri"/>
              </a:rPr>
              <a:t> </a:t>
            </a:r>
            <a:r>
              <a:rPr sz="2200" dirty="0">
                <a:latin typeface="Aptos Narrow" panose="020B0004020202020204" pitchFamily="34" charset="0"/>
                <a:cs typeface="Calibri"/>
              </a:rPr>
              <a:t>your</a:t>
            </a:r>
            <a:r>
              <a:rPr sz="2200" spc="-35" dirty="0">
                <a:latin typeface="Aptos Narrow" panose="020B0004020202020204" pitchFamily="34" charset="0"/>
                <a:cs typeface="Calibri"/>
              </a:rPr>
              <a:t> </a:t>
            </a:r>
            <a:r>
              <a:rPr sz="2200" dirty="0">
                <a:latin typeface="Aptos Narrow" panose="020B0004020202020204" pitchFamily="34" charset="0"/>
                <a:cs typeface="Calibri"/>
              </a:rPr>
              <a:t>project,</a:t>
            </a:r>
            <a:r>
              <a:rPr sz="2200" spc="-80" dirty="0">
                <a:latin typeface="Aptos Narrow" panose="020B0004020202020204" pitchFamily="34" charset="0"/>
                <a:cs typeface="Calibri"/>
              </a:rPr>
              <a:t> </a:t>
            </a:r>
            <a:r>
              <a:rPr sz="2200" dirty="0">
                <a:latin typeface="Aptos Narrow" panose="020B0004020202020204" pitchFamily="34" charset="0"/>
                <a:cs typeface="Calibri"/>
              </a:rPr>
              <a:t>and</a:t>
            </a:r>
            <a:r>
              <a:rPr sz="2200" spc="-20" dirty="0">
                <a:latin typeface="Aptos Narrow" panose="020B0004020202020204" pitchFamily="34" charset="0"/>
                <a:cs typeface="Calibri"/>
              </a:rPr>
              <a:t> </a:t>
            </a:r>
            <a:r>
              <a:rPr sz="2200" dirty="0">
                <a:latin typeface="Aptos Narrow" panose="020B0004020202020204" pitchFamily="34" charset="0"/>
                <a:cs typeface="Calibri"/>
              </a:rPr>
              <a:t>it</a:t>
            </a:r>
            <a:r>
              <a:rPr sz="2200" spc="-30" dirty="0">
                <a:latin typeface="Aptos Narrow" panose="020B0004020202020204" pitchFamily="34" charset="0"/>
                <a:cs typeface="Calibri"/>
              </a:rPr>
              <a:t> </a:t>
            </a:r>
            <a:r>
              <a:rPr sz="2200" dirty="0">
                <a:latin typeface="Aptos Narrow" panose="020B0004020202020204" pitchFamily="34" charset="0"/>
                <a:cs typeface="Calibri"/>
              </a:rPr>
              <a:t>is</a:t>
            </a:r>
            <a:r>
              <a:rPr sz="2200" spc="-10" dirty="0">
                <a:latin typeface="Aptos Narrow" panose="020B0004020202020204" pitchFamily="34" charset="0"/>
                <a:cs typeface="Calibri"/>
              </a:rPr>
              <a:t> operating</a:t>
            </a:r>
            <a:r>
              <a:rPr sz="2200" spc="-60" dirty="0">
                <a:latin typeface="Aptos Narrow" panose="020B0004020202020204" pitchFamily="34" charset="0"/>
                <a:cs typeface="Calibri"/>
              </a:rPr>
              <a:t> </a:t>
            </a:r>
            <a:r>
              <a:rPr sz="2200" dirty="0">
                <a:latin typeface="Aptos Narrow" panose="020B0004020202020204" pitchFamily="34" charset="0"/>
                <a:cs typeface="Calibri"/>
              </a:rPr>
              <a:t>at</a:t>
            </a:r>
            <a:r>
              <a:rPr sz="2200" spc="-5" dirty="0">
                <a:latin typeface="Aptos Narrow" panose="020B0004020202020204" pitchFamily="34" charset="0"/>
                <a:cs typeface="Calibri"/>
              </a:rPr>
              <a:t> </a:t>
            </a:r>
            <a:r>
              <a:rPr sz="2200" spc="-10" dirty="0">
                <a:latin typeface="Aptos Narrow" panose="020B0004020202020204" pitchFamily="34" charset="0"/>
                <a:cs typeface="Calibri"/>
              </a:rPr>
              <a:t>maximum efficiency..</a:t>
            </a:r>
            <a:endParaRPr sz="2200" dirty="0">
              <a:latin typeface="Aptos Narrow" panose="020B0004020202020204" pitchFamily="34" charset="0"/>
              <a:cs typeface="Calibri"/>
            </a:endParaRPr>
          </a:p>
          <a:p>
            <a:pPr marL="12700" marR="421005">
              <a:lnSpc>
                <a:spcPct val="100000"/>
              </a:lnSpc>
              <a:spcBef>
                <a:spcPts val="2645"/>
              </a:spcBef>
            </a:pPr>
            <a:r>
              <a:rPr sz="2200" dirty="0">
                <a:latin typeface="Aptos Narrow" panose="020B0004020202020204" pitchFamily="34" charset="0"/>
                <a:cs typeface="Calibri"/>
              </a:rPr>
              <a:t>We</a:t>
            </a:r>
            <a:r>
              <a:rPr sz="2200" spc="-40" dirty="0">
                <a:latin typeface="Aptos Narrow" panose="020B0004020202020204" pitchFamily="34" charset="0"/>
                <a:cs typeface="Calibri"/>
              </a:rPr>
              <a:t> </a:t>
            </a:r>
            <a:r>
              <a:rPr sz="2200" dirty="0">
                <a:latin typeface="Aptos Narrow" panose="020B0004020202020204" pitchFamily="34" charset="0"/>
                <a:cs typeface="Calibri"/>
              </a:rPr>
              <a:t>aim</a:t>
            </a:r>
            <a:r>
              <a:rPr sz="2200" spc="-35" dirty="0">
                <a:latin typeface="Aptos Narrow" panose="020B0004020202020204" pitchFamily="34" charset="0"/>
                <a:cs typeface="Calibri"/>
              </a:rPr>
              <a:t> </a:t>
            </a:r>
            <a:r>
              <a:rPr sz="2200" dirty="0">
                <a:latin typeface="Aptos Narrow" panose="020B0004020202020204" pitchFamily="34" charset="0"/>
                <a:cs typeface="Calibri"/>
              </a:rPr>
              <a:t>to</a:t>
            </a:r>
            <a:r>
              <a:rPr sz="2200" spc="-35" dirty="0">
                <a:latin typeface="Aptos Narrow" panose="020B0004020202020204" pitchFamily="34" charset="0"/>
                <a:cs typeface="Calibri"/>
              </a:rPr>
              <a:t> </a:t>
            </a:r>
            <a:r>
              <a:rPr sz="2200" dirty="0">
                <a:latin typeface="Aptos Narrow" panose="020B0004020202020204" pitchFamily="34" charset="0"/>
                <a:cs typeface="Calibri"/>
              </a:rPr>
              <a:t>make</a:t>
            </a:r>
            <a:r>
              <a:rPr sz="2200" spc="-40" dirty="0">
                <a:latin typeface="Aptos Narrow" panose="020B0004020202020204" pitchFamily="34" charset="0"/>
                <a:cs typeface="Calibri"/>
              </a:rPr>
              <a:t> </a:t>
            </a:r>
            <a:r>
              <a:rPr sz="2200" dirty="0">
                <a:latin typeface="Aptos Narrow" panose="020B0004020202020204" pitchFamily="34" charset="0"/>
                <a:cs typeface="Calibri"/>
              </a:rPr>
              <a:t>your</a:t>
            </a:r>
            <a:r>
              <a:rPr sz="2200" spc="-65" dirty="0">
                <a:latin typeface="Aptos Narrow" panose="020B0004020202020204" pitchFamily="34" charset="0"/>
                <a:cs typeface="Calibri"/>
              </a:rPr>
              <a:t> </a:t>
            </a:r>
            <a:r>
              <a:rPr sz="2200" spc="-10" dirty="0">
                <a:latin typeface="Aptos Narrow" panose="020B0004020202020204" pitchFamily="34" charset="0"/>
                <a:cs typeface="Calibri"/>
              </a:rPr>
              <a:t>experience</a:t>
            </a:r>
            <a:r>
              <a:rPr sz="2200" spc="-90" dirty="0">
                <a:latin typeface="Aptos Narrow" panose="020B0004020202020204" pitchFamily="34" charset="0"/>
                <a:cs typeface="Calibri"/>
              </a:rPr>
              <a:t> </a:t>
            </a:r>
            <a:r>
              <a:rPr sz="2200" dirty="0">
                <a:latin typeface="Aptos Narrow" panose="020B0004020202020204" pitchFamily="34" charset="0"/>
                <a:cs typeface="Calibri"/>
              </a:rPr>
              <a:t>with</a:t>
            </a:r>
            <a:r>
              <a:rPr sz="2200" spc="-50" dirty="0">
                <a:latin typeface="Aptos Narrow" panose="020B0004020202020204" pitchFamily="34" charset="0"/>
                <a:cs typeface="Calibri"/>
              </a:rPr>
              <a:t> </a:t>
            </a:r>
            <a:r>
              <a:rPr sz="2200" dirty="0">
                <a:latin typeface="Aptos Narrow" panose="020B0004020202020204" pitchFamily="34" charset="0"/>
                <a:cs typeface="Calibri"/>
              </a:rPr>
              <a:t>us</a:t>
            </a:r>
            <a:r>
              <a:rPr sz="2200" spc="-20" dirty="0">
                <a:latin typeface="Aptos Narrow" panose="020B0004020202020204" pitchFamily="34" charset="0"/>
                <a:cs typeface="Calibri"/>
              </a:rPr>
              <a:t> </a:t>
            </a:r>
            <a:r>
              <a:rPr sz="2200" spc="-25" dirty="0">
                <a:latin typeface="Aptos Narrow" panose="020B0004020202020204" pitchFamily="34" charset="0"/>
                <a:cs typeface="Calibri"/>
              </a:rPr>
              <a:t>as </a:t>
            </a:r>
            <a:r>
              <a:rPr sz="2200" dirty="0">
                <a:latin typeface="Aptos Narrow" panose="020B0004020202020204" pitchFamily="34" charset="0"/>
                <a:cs typeface="Calibri"/>
              </a:rPr>
              <a:t>easy</a:t>
            </a:r>
            <a:r>
              <a:rPr sz="2200" spc="-45" dirty="0">
                <a:latin typeface="Aptos Narrow" panose="020B0004020202020204" pitchFamily="34" charset="0"/>
                <a:cs typeface="Calibri"/>
              </a:rPr>
              <a:t> </a:t>
            </a:r>
            <a:r>
              <a:rPr sz="2200" dirty="0">
                <a:latin typeface="Aptos Narrow" panose="020B0004020202020204" pitchFamily="34" charset="0"/>
                <a:cs typeface="Calibri"/>
              </a:rPr>
              <a:t>and</a:t>
            </a:r>
            <a:r>
              <a:rPr sz="2200" spc="-40" dirty="0">
                <a:latin typeface="Aptos Narrow" panose="020B0004020202020204" pitchFamily="34" charset="0"/>
                <a:cs typeface="Calibri"/>
              </a:rPr>
              <a:t> </a:t>
            </a:r>
            <a:r>
              <a:rPr sz="2200" dirty="0">
                <a:latin typeface="Aptos Narrow" panose="020B0004020202020204" pitchFamily="34" charset="0"/>
                <a:cs typeface="Calibri"/>
              </a:rPr>
              <a:t>trouble</a:t>
            </a:r>
            <a:r>
              <a:rPr sz="2200" spc="-75" dirty="0">
                <a:latin typeface="Aptos Narrow" panose="020B0004020202020204" pitchFamily="34" charset="0"/>
                <a:cs typeface="Calibri"/>
              </a:rPr>
              <a:t> </a:t>
            </a:r>
            <a:r>
              <a:rPr sz="2200" dirty="0">
                <a:latin typeface="Aptos Narrow" panose="020B0004020202020204" pitchFamily="34" charset="0"/>
                <a:cs typeface="Calibri"/>
              </a:rPr>
              <a:t>free</a:t>
            </a:r>
            <a:r>
              <a:rPr sz="2200" spc="-50" dirty="0">
                <a:latin typeface="Aptos Narrow" panose="020B0004020202020204" pitchFamily="34" charset="0"/>
                <a:cs typeface="Calibri"/>
              </a:rPr>
              <a:t> </a:t>
            </a:r>
            <a:r>
              <a:rPr sz="2200" dirty="0">
                <a:latin typeface="Aptos Narrow" panose="020B0004020202020204" pitchFamily="34" charset="0"/>
                <a:cs typeface="Calibri"/>
              </a:rPr>
              <a:t>as</a:t>
            </a:r>
            <a:r>
              <a:rPr sz="2200" spc="-50" dirty="0">
                <a:latin typeface="Aptos Narrow" panose="020B0004020202020204" pitchFamily="34" charset="0"/>
                <a:cs typeface="Calibri"/>
              </a:rPr>
              <a:t> </a:t>
            </a:r>
            <a:r>
              <a:rPr sz="2200" dirty="0">
                <a:latin typeface="Aptos Narrow" panose="020B0004020202020204" pitchFamily="34" charset="0"/>
                <a:cs typeface="Calibri"/>
              </a:rPr>
              <a:t>possible</a:t>
            </a:r>
            <a:r>
              <a:rPr sz="2200" spc="-50" dirty="0">
                <a:latin typeface="Aptos Narrow" panose="020B0004020202020204" pitchFamily="34" charset="0"/>
                <a:cs typeface="Calibri"/>
              </a:rPr>
              <a:t> </a:t>
            </a:r>
            <a:r>
              <a:rPr sz="2200" dirty="0">
                <a:latin typeface="Aptos Narrow" panose="020B0004020202020204" pitchFamily="34" charset="0"/>
                <a:cs typeface="Calibri"/>
              </a:rPr>
              <a:t>and</a:t>
            </a:r>
            <a:r>
              <a:rPr sz="2200" spc="-65" dirty="0">
                <a:latin typeface="Aptos Narrow" panose="020B0004020202020204" pitchFamily="34" charset="0"/>
                <a:cs typeface="Calibri"/>
              </a:rPr>
              <a:t> </a:t>
            </a:r>
            <a:r>
              <a:rPr sz="2200" spc="-25" dirty="0">
                <a:latin typeface="Aptos Narrow" panose="020B0004020202020204" pitchFamily="34" charset="0"/>
                <a:cs typeface="Calibri"/>
              </a:rPr>
              <a:t>our </a:t>
            </a:r>
            <a:r>
              <a:rPr sz="2200" dirty="0">
                <a:latin typeface="Aptos Narrow" panose="020B0004020202020204" pitchFamily="34" charset="0"/>
                <a:cs typeface="Calibri"/>
              </a:rPr>
              <a:t>‘people</a:t>
            </a:r>
            <a:r>
              <a:rPr sz="2200" spc="-40" dirty="0">
                <a:latin typeface="Aptos Narrow" panose="020B0004020202020204" pitchFamily="34" charset="0"/>
                <a:cs typeface="Calibri"/>
              </a:rPr>
              <a:t> </a:t>
            </a:r>
            <a:r>
              <a:rPr sz="2200" dirty="0">
                <a:latin typeface="Aptos Narrow" panose="020B0004020202020204" pitchFamily="34" charset="0"/>
                <a:cs typeface="Calibri"/>
              </a:rPr>
              <a:t>first’</a:t>
            </a:r>
            <a:r>
              <a:rPr sz="2200" spc="-40" dirty="0">
                <a:latin typeface="Aptos Narrow" panose="020B0004020202020204" pitchFamily="34" charset="0"/>
                <a:cs typeface="Calibri"/>
              </a:rPr>
              <a:t> </a:t>
            </a:r>
            <a:r>
              <a:rPr sz="2200" dirty="0">
                <a:latin typeface="Aptos Narrow" panose="020B0004020202020204" pitchFamily="34" charset="0"/>
                <a:cs typeface="Calibri"/>
              </a:rPr>
              <a:t>approach</a:t>
            </a:r>
            <a:r>
              <a:rPr sz="2200" spc="-75" dirty="0">
                <a:latin typeface="Aptos Narrow" panose="020B0004020202020204" pitchFamily="34" charset="0"/>
                <a:cs typeface="Calibri"/>
              </a:rPr>
              <a:t> </a:t>
            </a:r>
            <a:r>
              <a:rPr sz="2200" dirty="0">
                <a:latin typeface="Aptos Narrow" panose="020B0004020202020204" pitchFamily="34" charset="0"/>
                <a:cs typeface="Calibri"/>
              </a:rPr>
              <a:t>means</a:t>
            </a:r>
            <a:r>
              <a:rPr sz="2200" spc="-65" dirty="0">
                <a:latin typeface="Aptos Narrow" panose="020B0004020202020204" pitchFamily="34" charset="0"/>
                <a:cs typeface="Calibri"/>
              </a:rPr>
              <a:t> </a:t>
            </a:r>
            <a:r>
              <a:rPr sz="2200" dirty="0">
                <a:latin typeface="Aptos Narrow" panose="020B0004020202020204" pitchFamily="34" charset="0"/>
                <a:cs typeface="Calibri"/>
              </a:rPr>
              <a:t>we</a:t>
            </a:r>
            <a:r>
              <a:rPr sz="2200" spc="-15" dirty="0">
                <a:latin typeface="Aptos Narrow" panose="020B0004020202020204" pitchFamily="34" charset="0"/>
                <a:cs typeface="Calibri"/>
              </a:rPr>
              <a:t> </a:t>
            </a:r>
            <a:r>
              <a:rPr sz="2200" dirty="0">
                <a:latin typeface="Aptos Narrow" panose="020B0004020202020204" pitchFamily="34" charset="0"/>
                <a:cs typeface="Calibri"/>
              </a:rPr>
              <a:t>aim</a:t>
            </a:r>
            <a:r>
              <a:rPr sz="2200" spc="-30" dirty="0">
                <a:latin typeface="Aptos Narrow" panose="020B0004020202020204" pitchFamily="34" charset="0"/>
                <a:cs typeface="Calibri"/>
              </a:rPr>
              <a:t> </a:t>
            </a:r>
            <a:r>
              <a:rPr sz="2200" spc="-25" dirty="0">
                <a:latin typeface="Aptos Narrow" panose="020B0004020202020204" pitchFamily="34" charset="0"/>
                <a:cs typeface="Calibri"/>
              </a:rPr>
              <a:t>to </a:t>
            </a:r>
            <a:r>
              <a:rPr sz="2200" dirty="0">
                <a:latin typeface="Aptos Narrow" panose="020B0004020202020204" pitchFamily="34" charset="0"/>
                <a:cs typeface="Calibri"/>
              </a:rPr>
              <a:t>continue</a:t>
            </a:r>
            <a:r>
              <a:rPr sz="2200" spc="-90" dirty="0">
                <a:latin typeface="Aptos Narrow" panose="020B0004020202020204" pitchFamily="34" charset="0"/>
                <a:cs typeface="Calibri"/>
              </a:rPr>
              <a:t> </a:t>
            </a:r>
            <a:r>
              <a:rPr sz="2200" dirty="0">
                <a:latin typeface="Aptos Narrow" panose="020B0004020202020204" pitchFamily="34" charset="0"/>
                <a:cs typeface="Calibri"/>
              </a:rPr>
              <a:t>to</a:t>
            </a:r>
            <a:r>
              <a:rPr sz="2200" spc="-60" dirty="0">
                <a:latin typeface="Aptos Narrow" panose="020B0004020202020204" pitchFamily="34" charset="0"/>
                <a:cs typeface="Calibri"/>
              </a:rPr>
              <a:t> </a:t>
            </a:r>
            <a:r>
              <a:rPr sz="2200" dirty="0">
                <a:latin typeface="Aptos Narrow" panose="020B0004020202020204" pitchFamily="34" charset="0"/>
                <a:cs typeface="Calibri"/>
              </a:rPr>
              <a:t>provide</a:t>
            </a:r>
            <a:r>
              <a:rPr sz="2200" spc="-105" dirty="0">
                <a:latin typeface="Aptos Narrow" panose="020B0004020202020204" pitchFamily="34" charset="0"/>
                <a:cs typeface="Calibri"/>
              </a:rPr>
              <a:t> </a:t>
            </a:r>
            <a:r>
              <a:rPr sz="2200" spc="-10" dirty="0">
                <a:latin typeface="Aptos Narrow" panose="020B0004020202020204" pitchFamily="34" charset="0"/>
                <a:cs typeface="Calibri"/>
              </a:rPr>
              <a:t>support.</a:t>
            </a:r>
            <a:endParaRPr sz="2200" dirty="0">
              <a:latin typeface="Aptos Narrow" panose="020B0004020202020204" pitchFamily="34" charset="0"/>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1F3CAD2-F519-07C6-7D40-2638CBF50F3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21F3DC9-15EF-823B-5C17-8423414E2E59}"/>
              </a:ext>
            </a:extLst>
          </p:cNvPr>
          <p:cNvPicPr/>
          <p:nvPr/>
        </p:nvPicPr>
        <p:blipFill>
          <a:blip r:embed="rId2">
            <a:extLst>
              <a:ext uri="{28A0092B-C50C-407E-A947-70E740481C1C}">
                <a14:useLocalDpi xmlns:a14="http://schemas.microsoft.com/office/drawing/2010/main" val="0"/>
              </a:ext>
            </a:extLst>
          </a:blip>
          <a:srcRect/>
          <a:stretch/>
        </p:blipFill>
        <p:spPr>
          <a:xfrm>
            <a:off x="0" y="-37"/>
            <a:ext cx="2983991" cy="3383177"/>
          </a:xfrm>
          <a:prstGeom prst="rect">
            <a:avLst/>
          </a:prstGeom>
        </p:spPr>
      </p:pic>
      <p:pic>
        <p:nvPicPr>
          <p:cNvPr id="3" name="object 3">
            <a:extLst>
              <a:ext uri="{FF2B5EF4-FFF2-40B4-BE49-F238E27FC236}">
                <a16:creationId xmlns:a16="http://schemas.microsoft.com/office/drawing/2014/main" id="{BBC29B23-EAC8-17A8-D563-6DA7DC74D2DF}"/>
              </a:ext>
            </a:extLst>
          </p:cNvPr>
          <p:cNvPicPr/>
          <p:nvPr/>
        </p:nvPicPr>
        <p:blipFill>
          <a:blip r:embed="rId3" cstate="print"/>
          <a:stretch>
            <a:fillRect/>
          </a:stretch>
        </p:blipFill>
        <p:spPr>
          <a:xfrm>
            <a:off x="9220200" y="0"/>
            <a:ext cx="2971800" cy="3383177"/>
          </a:xfrm>
          <a:prstGeom prst="rect">
            <a:avLst/>
          </a:prstGeom>
        </p:spPr>
      </p:pic>
      <p:pic>
        <p:nvPicPr>
          <p:cNvPr id="4" name="object 4">
            <a:extLst>
              <a:ext uri="{FF2B5EF4-FFF2-40B4-BE49-F238E27FC236}">
                <a16:creationId xmlns:a16="http://schemas.microsoft.com/office/drawing/2014/main" id="{1AD194A3-3A7C-7C8F-8C5D-870E6C8E16EB}"/>
              </a:ext>
            </a:extLst>
          </p:cNvPr>
          <p:cNvPicPr/>
          <p:nvPr/>
        </p:nvPicPr>
        <p:blipFill>
          <a:blip r:embed="rId4">
            <a:extLst>
              <a:ext uri="{28A0092B-C50C-407E-A947-70E740481C1C}">
                <a14:useLocalDpi xmlns:a14="http://schemas.microsoft.com/office/drawing/2010/main" val="0"/>
              </a:ext>
            </a:extLst>
          </a:blip>
          <a:srcRect/>
          <a:stretch/>
        </p:blipFill>
        <p:spPr>
          <a:xfrm>
            <a:off x="0" y="3474720"/>
            <a:ext cx="2944369" cy="3383140"/>
          </a:xfrm>
          <a:prstGeom prst="rect">
            <a:avLst/>
          </a:prstGeom>
        </p:spPr>
      </p:pic>
      <p:grpSp>
        <p:nvGrpSpPr>
          <p:cNvPr id="5" name="object 5">
            <a:extLst>
              <a:ext uri="{FF2B5EF4-FFF2-40B4-BE49-F238E27FC236}">
                <a16:creationId xmlns:a16="http://schemas.microsoft.com/office/drawing/2014/main" id="{C02CADB6-2A11-294E-25F7-79DC4292E2FF}"/>
              </a:ext>
            </a:extLst>
          </p:cNvPr>
          <p:cNvGrpSpPr/>
          <p:nvPr/>
        </p:nvGrpSpPr>
        <p:grpSpPr>
          <a:xfrm>
            <a:off x="6138417" y="3468370"/>
            <a:ext cx="6054090" cy="3395979"/>
            <a:chOff x="6138417" y="3468370"/>
            <a:chExt cx="6054090" cy="3395979"/>
          </a:xfrm>
        </p:grpSpPr>
        <p:sp>
          <p:nvSpPr>
            <p:cNvPr id="6" name="object 6">
              <a:extLst>
                <a:ext uri="{FF2B5EF4-FFF2-40B4-BE49-F238E27FC236}">
                  <a16:creationId xmlns:a16="http://schemas.microsoft.com/office/drawing/2014/main" id="{579FEFB0-320E-E0FE-E909-7357474763B5}"/>
                </a:ext>
              </a:extLst>
            </p:cNvPr>
            <p:cNvSpPr/>
            <p:nvPr/>
          </p:nvSpPr>
          <p:spPr>
            <a:xfrm>
              <a:off x="12176759" y="3474720"/>
              <a:ext cx="15240" cy="3383279"/>
            </a:xfrm>
            <a:custGeom>
              <a:avLst/>
              <a:gdLst/>
              <a:ahLst/>
              <a:cxnLst/>
              <a:rect l="l" t="t" r="r" b="b"/>
              <a:pathLst>
                <a:path w="15240" h="3383279">
                  <a:moveTo>
                    <a:pt x="0" y="3383279"/>
                  </a:moveTo>
                  <a:lnTo>
                    <a:pt x="15240" y="3383279"/>
                  </a:lnTo>
                  <a:lnTo>
                    <a:pt x="15240" y="0"/>
                  </a:lnTo>
                  <a:lnTo>
                    <a:pt x="0" y="0"/>
                  </a:lnTo>
                  <a:lnTo>
                    <a:pt x="0" y="3383279"/>
                  </a:lnTo>
                  <a:close/>
                </a:path>
              </a:pathLst>
            </a:custGeom>
            <a:solidFill>
              <a:srgbClr val="3E767C"/>
            </a:solidFill>
          </p:spPr>
          <p:txBody>
            <a:bodyPr wrap="square" lIns="0" tIns="0" rIns="0" bIns="0" rtlCol="0"/>
            <a:lstStyle/>
            <a:p>
              <a:endParaRPr/>
            </a:p>
          </p:txBody>
        </p:sp>
        <p:sp>
          <p:nvSpPr>
            <p:cNvPr id="7" name="object 7">
              <a:extLst>
                <a:ext uri="{FF2B5EF4-FFF2-40B4-BE49-F238E27FC236}">
                  <a16:creationId xmlns:a16="http://schemas.microsoft.com/office/drawing/2014/main" id="{3804677B-85CF-3002-F7EC-098190348A66}"/>
                </a:ext>
              </a:extLst>
            </p:cNvPr>
            <p:cNvSpPr/>
            <p:nvPr/>
          </p:nvSpPr>
          <p:spPr>
            <a:xfrm>
              <a:off x="6144767" y="3474720"/>
              <a:ext cx="6032500" cy="3383279"/>
            </a:xfrm>
            <a:custGeom>
              <a:avLst/>
              <a:gdLst/>
              <a:ahLst/>
              <a:cxnLst/>
              <a:rect l="l" t="t" r="r" b="b"/>
              <a:pathLst>
                <a:path w="6032500" h="3383279">
                  <a:moveTo>
                    <a:pt x="6031992" y="0"/>
                  </a:moveTo>
                  <a:lnTo>
                    <a:pt x="0" y="0"/>
                  </a:lnTo>
                  <a:lnTo>
                    <a:pt x="0" y="3383279"/>
                  </a:lnTo>
                  <a:lnTo>
                    <a:pt x="6031992" y="3383279"/>
                  </a:lnTo>
                  <a:lnTo>
                    <a:pt x="6031992" y="0"/>
                  </a:lnTo>
                  <a:close/>
                </a:path>
              </a:pathLst>
            </a:custGeom>
            <a:solidFill>
              <a:srgbClr val="699230"/>
            </a:solidFill>
          </p:spPr>
          <p:txBody>
            <a:bodyPr wrap="square" lIns="0" tIns="0" rIns="0" bIns="0" rtlCol="0"/>
            <a:lstStyle/>
            <a:p>
              <a:endParaRPr/>
            </a:p>
          </p:txBody>
        </p:sp>
        <p:sp>
          <p:nvSpPr>
            <p:cNvPr id="8" name="object 8">
              <a:extLst>
                <a:ext uri="{FF2B5EF4-FFF2-40B4-BE49-F238E27FC236}">
                  <a16:creationId xmlns:a16="http://schemas.microsoft.com/office/drawing/2014/main" id="{F18B2C03-9FE7-C6A8-8BE0-32A1EB6F719A}"/>
                </a:ext>
              </a:extLst>
            </p:cNvPr>
            <p:cNvSpPr/>
            <p:nvPr/>
          </p:nvSpPr>
          <p:spPr>
            <a:xfrm>
              <a:off x="6144767" y="3474720"/>
              <a:ext cx="6032500" cy="3383279"/>
            </a:xfrm>
            <a:custGeom>
              <a:avLst/>
              <a:gdLst/>
              <a:ahLst/>
              <a:cxnLst/>
              <a:rect l="l" t="t" r="r" b="b"/>
              <a:pathLst>
                <a:path w="6032500" h="3383279">
                  <a:moveTo>
                    <a:pt x="0" y="0"/>
                  </a:moveTo>
                  <a:lnTo>
                    <a:pt x="6031992" y="0"/>
                  </a:lnTo>
                  <a:lnTo>
                    <a:pt x="6031992" y="3383279"/>
                  </a:lnTo>
                  <a:lnTo>
                    <a:pt x="0" y="3383279"/>
                  </a:lnTo>
                  <a:lnTo>
                    <a:pt x="0" y="0"/>
                  </a:lnTo>
                  <a:close/>
                </a:path>
              </a:pathLst>
            </a:custGeom>
            <a:ln w="12700">
              <a:solidFill>
                <a:srgbClr val="063D2E"/>
              </a:solidFill>
            </a:ln>
          </p:spPr>
          <p:txBody>
            <a:bodyPr wrap="square" lIns="0" tIns="0" rIns="0" bIns="0" rtlCol="0"/>
            <a:lstStyle/>
            <a:p>
              <a:endParaRPr/>
            </a:p>
          </p:txBody>
        </p:sp>
      </p:grpSp>
      <p:sp>
        <p:nvSpPr>
          <p:cNvPr id="9" name="object 9">
            <a:extLst>
              <a:ext uri="{FF2B5EF4-FFF2-40B4-BE49-F238E27FC236}">
                <a16:creationId xmlns:a16="http://schemas.microsoft.com/office/drawing/2014/main" id="{311E59E6-6FD7-F095-6A77-74FB94D54F11}"/>
              </a:ext>
            </a:extLst>
          </p:cNvPr>
          <p:cNvSpPr txBox="1"/>
          <p:nvPr/>
        </p:nvSpPr>
        <p:spPr>
          <a:xfrm>
            <a:off x="6370768" y="3510793"/>
            <a:ext cx="5456555" cy="474489"/>
          </a:xfrm>
          <a:prstGeom prst="rect">
            <a:avLst/>
          </a:prstGeom>
        </p:spPr>
        <p:txBody>
          <a:bodyPr vert="horz" wrap="square" lIns="0" tIns="12700" rIns="0" bIns="0" rtlCol="0">
            <a:spAutoFit/>
          </a:bodyPr>
          <a:lstStyle/>
          <a:p>
            <a:pPr marL="12700">
              <a:lnSpc>
                <a:spcPct val="100000"/>
              </a:lnSpc>
              <a:spcBef>
                <a:spcPts val="100"/>
              </a:spcBef>
            </a:pPr>
            <a:r>
              <a:rPr lang="en-GB" sz="3000" spc="-10" dirty="0">
                <a:solidFill>
                  <a:srgbClr val="FFFFFF"/>
                </a:solidFill>
                <a:latin typeface="Calibri Light"/>
                <a:cs typeface="Calibri Light"/>
              </a:rPr>
              <a:t>9.63 Mw Solar Farm</a:t>
            </a:r>
            <a:endParaRPr sz="3000" dirty="0">
              <a:latin typeface="Calibri Light"/>
              <a:cs typeface="Calibri Light"/>
            </a:endParaRPr>
          </a:p>
        </p:txBody>
      </p:sp>
      <p:pic>
        <p:nvPicPr>
          <p:cNvPr id="10" name="object 10">
            <a:extLst>
              <a:ext uri="{FF2B5EF4-FFF2-40B4-BE49-F238E27FC236}">
                <a16:creationId xmlns:a16="http://schemas.microsoft.com/office/drawing/2014/main" id="{D7D0778A-3E99-ABEE-681C-D2E740716E30}"/>
              </a:ext>
            </a:extLst>
          </p:cNvPr>
          <p:cNvPicPr/>
          <p:nvPr/>
        </p:nvPicPr>
        <p:blipFill>
          <a:blip r:embed="rId5" cstate="print"/>
          <a:stretch>
            <a:fillRect/>
          </a:stretch>
        </p:blipFill>
        <p:spPr>
          <a:xfrm>
            <a:off x="3060192" y="3474720"/>
            <a:ext cx="2968752" cy="3383140"/>
          </a:xfrm>
          <a:prstGeom prst="rect">
            <a:avLst/>
          </a:prstGeom>
        </p:spPr>
      </p:pic>
      <p:sp>
        <p:nvSpPr>
          <p:cNvPr id="11" name="object 11">
            <a:extLst>
              <a:ext uri="{FF2B5EF4-FFF2-40B4-BE49-F238E27FC236}">
                <a16:creationId xmlns:a16="http://schemas.microsoft.com/office/drawing/2014/main" id="{E1952186-C377-FCBA-0CAF-EED432C63B9C}"/>
              </a:ext>
            </a:extLst>
          </p:cNvPr>
          <p:cNvSpPr txBox="1"/>
          <p:nvPr/>
        </p:nvSpPr>
        <p:spPr>
          <a:xfrm>
            <a:off x="6485704" y="4093005"/>
            <a:ext cx="5190490" cy="800860"/>
          </a:xfrm>
          <a:prstGeom prst="rect">
            <a:avLst/>
          </a:prstGeom>
        </p:spPr>
        <p:txBody>
          <a:bodyPr vert="horz" wrap="square" lIns="0" tIns="12700" rIns="0" bIns="0" rtlCol="0">
            <a:spAutoFit/>
          </a:bodyPr>
          <a:lstStyle/>
          <a:p>
            <a:pPr marL="12700" marR="410845">
              <a:lnSpc>
                <a:spcPct val="150000"/>
              </a:lnSpc>
              <a:spcBef>
                <a:spcPts val="100"/>
              </a:spcBef>
            </a:pPr>
            <a:r>
              <a:rPr sz="1800" spc="-10" dirty="0">
                <a:solidFill>
                  <a:srgbClr val="FFFFFF"/>
                </a:solidFill>
                <a:latin typeface="Calibri"/>
                <a:cs typeface="Calibri"/>
              </a:rPr>
              <a:t>Working</a:t>
            </a:r>
            <a:r>
              <a:rPr sz="1800" spc="-55" dirty="0">
                <a:solidFill>
                  <a:srgbClr val="FFFFFF"/>
                </a:solidFill>
                <a:latin typeface="Calibri"/>
                <a:cs typeface="Calibri"/>
              </a:rPr>
              <a:t> </a:t>
            </a:r>
            <a:r>
              <a:rPr sz="1800" dirty="0">
                <a:solidFill>
                  <a:srgbClr val="FFFFFF"/>
                </a:solidFill>
                <a:latin typeface="Calibri"/>
                <a:cs typeface="Calibri"/>
              </a:rPr>
              <a:t>as</a:t>
            </a:r>
            <a:r>
              <a:rPr sz="1800" spc="-35" dirty="0">
                <a:solidFill>
                  <a:srgbClr val="FFFFFF"/>
                </a:solidFill>
                <a:latin typeface="Calibri"/>
                <a:cs typeface="Calibri"/>
              </a:rPr>
              <a:t> </a:t>
            </a:r>
            <a:r>
              <a:rPr sz="1800" dirty="0">
                <a:solidFill>
                  <a:srgbClr val="FFFFFF"/>
                </a:solidFill>
                <a:latin typeface="Calibri"/>
                <a:cs typeface="Calibri"/>
              </a:rPr>
              <a:t>Principal</a:t>
            </a:r>
            <a:r>
              <a:rPr sz="1800" spc="-25" dirty="0">
                <a:solidFill>
                  <a:srgbClr val="FFFFFF"/>
                </a:solidFill>
                <a:latin typeface="Calibri"/>
                <a:cs typeface="Calibri"/>
              </a:rPr>
              <a:t> </a:t>
            </a:r>
            <a:r>
              <a:rPr sz="1800" dirty="0">
                <a:solidFill>
                  <a:srgbClr val="FFFFFF"/>
                </a:solidFill>
                <a:latin typeface="Calibri"/>
                <a:cs typeface="Calibri"/>
              </a:rPr>
              <a:t>Contractor</a:t>
            </a:r>
            <a:r>
              <a:rPr sz="1800" spc="340" dirty="0">
                <a:solidFill>
                  <a:srgbClr val="FFFFFF"/>
                </a:solidFill>
                <a:latin typeface="Calibri"/>
                <a:cs typeface="Calibri"/>
              </a:rPr>
              <a:t> </a:t>
            </a:r>
            <a:r>
              <a:rPr sz="1800" dirty="0">
                <a:solidFill>
                  <a:srgbClr val="FFFFFF"/>
                </a:solidFill>
                <a:latin typeface="Calibri"/>
                <a:cs typeface="Calibri"/>
              </a:rPr>
              <a:t>on</a:t>
            </a:r>
            <a:r>
              <a:rPr sz="1800" spc="-55" dirty="0">
                <a:solidFill>
                  <a:srgbClr val="FFFFFF"/>
                </a:solidFill>
                <a:latin typeface="Calibri"/>
                <a:cs typeface="Calibri"/>
              </a:rPr>
              <a:t> </a:t>
            </a:r>
            <a:r>
              <a:rPr sz="1800" dirty="0">
                <a:solidFill>
                  <a:srgbClr val="FFFFFF"/>
                </a:solidFill>
                <a:latin typeface="Calibri"/>
                <a:cs typeface="Calibri"/>
              </a:rPr>
              <a:t>this</a:t>
            </a:r>
            <a:r>
              <a:rPr sz="1800" spc="-30" dirty="0">
                <a:solidFill>
                  <a:srgbClr val="FFFFFF"/>
                </a:solidFill>
                <a:latin typeface="Calibri"/>
                <a:cs typeface="Calibri"/>
              </a:rPr>
              <a:t> </a:t>
            </a:r>
            <a:r>
              <a:rPr sz="1800" spc="-10" dirty="0">
                <a:solidFill>
                  <a:srgbClr val="FFFFFF"/>
                </a:solidFill>
                <a:latin typeface="Calibri"/>
                <a:cs typeface="Calibri"/>
              </a:rPr>
              <a:t>£</a:t>
            </a:r>
            <a:r>
              <a:rPr lang="en-GB" sz="1800" spc="-10" dirty="0">
                <a:solidFill>
                  <a:srgbClr val="FFFFFF"/>
                </a:solidFill>
                <a:latin typeface="Calibri"/>
                <a:cs typeface="Calibri"/>
              </a:rPr>
              <a:t>5</a:t>
            </a:r>
            <a:r>
              <a:rPr sz="1800" spc="-10" dirty="0">
                <a:solidFill>
                  <a:srgbClr val="FFFFFF"/>
                </a:solidFill>
                <a:latin typeface="Calibri"/>
                <a:cs typeface="Calibri"/>
              </a:rPr>
              <a:t>,000,000 </a:t>
            </a:r>
            <a:r>
              <a:rPr lang="en-GB" sz="1800" spc="-10" dirty="0">
                <a:solidFill>
                  <a:srgbClr val="FFFFFF"/>
                </a:solidFill>
                <a:latin typeface="Calibri"/>
                <a:cs typeface="Calibri"/>
              </a:rPr>
              <a:t>Solar Farm</a:t>
            </a:r>
            <a:r>
              <a:rPr sz="1800" spc="-10" dirty="0">
                <a:solidFill>
                  <a:srgbClr val="FFFFFF"/>
                </a:solidFill>
                <a:latin typeface="Calibri"/>
                <a:cs typeface="Calibri"/>
              </a:rPr>
              <a:t>.</a:t>
            </a:r>
            <a:endParaRPr sz="1800" dirty="0">
              <a:latin typeface="Calibri"/>
              <a:cs typeface="Calibri"/>
            </a:endParaRPr>
          </a:p>
        </p:txBody>
      </p:sp>
      <p:pic>
        <p:nvPicPr>
          <p:cNvPr id="12" name="object 12">
            <a:extLst>
              <a:ext uri="{FF2B5EF4-FFF2-40B4-BE49-F238E27FC236}">
                <a16:creationId xmlns:a16="http://schemas.microsoft.com/office/drawing/2014/main" id="{EA8B3005-2D7F-B42B-EDC2-85E14A20D4F2}"/>
              </a:ext>
            </a:extLst>
          </p:cNvPr>
          <p:cNvPicPr/>
          <p:nvPr/>
        </p:nvPicPr>
        <p:blipFill>
          <a:blip r:embed="rId6">
            <a:extLst>
              <a:ext uri="{28A0092B-C50C-407E-A947-70E740481C1C}">
                <a14:useLocalDpi xmlns:a14="http://schemas.microsoft.com/office/drawing/2010/main" val="0"/>
              </a:ext>
            </a:extLst>
          </a:blip>
          <a:srcRect/>
          <a:stretch/>
        </p:blipFill>
        <p:spPr>
          <a:xfrm>
            <a:off x="3060192" y="94488"/>
            <a:ext cx="6032500" cy="3288791"/>
          </a:xfrm>
          <a:prstGeom prst="rect">
            <a:avLst/>
          </a:prstGeom>
        </p:spPr>
      </p:pic>
    </p:spTree>
    <p:extLst>
      <p:ext uri="{BB962C8B-B14F-4D97-AF65-F5344CB8AC3E}">
        <p14:creationId xmlns:p14="http://schemas.microsoft.com/office/powerpoint/2010/main" val="2073426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350" y="-6350"/>
            <a:ext cx="4919980" cy="6870700"/>
            <a:chOff x="-6350" y="-6350"/>
            <a:chExt cx="4919980" cy="6870700"/>
          </a:xfrm>
        </p:grpSpPr>
        <p:sp>
          <p:nvSpPr>
            <p:cNvPr id="3" name="object 3"/>
            <p:cNvSpPr/>
            <p:nvPr/>
          </p:nvSpPr>
          <p:spPr>
            <a:xfrm>
              <a:off x="0" y="0"/>
              <a:ext cx="4907280" cy="6858000"/>
            </a:xfrm>
            <a:custGeom>
              <a:avLst/>
              <a:gdLst/>
              <a:ahLst/>
              <a:cxnLst/>
              <a:rect l="l" t="t" r="r" b="b"/>
              <a:pathLst>
                <a:path w="4907280" h="6858000">
                  <a:moveTo>
                    <a:pt x="4907280" y="0"/>
                  </a:moveTo>
                  <a:lnTo>
                    <a:pt x="0" y="0"/>
                  </a:lnTo>
                  <a:lnTo>
                    <a:pt x="0" y="6858000"/>
                  </a:lnTo>
                  <a:lnTo>
                    <a:pt x="4907280" y="6858000"/>
                  </a:lnTo>
                  <a:lnTo>
                    <a:pt x="4907280" y="0"/>
                  </a:lnTo>
                  <a:close/>
                </a:path>
              </a:pathLst>
            </a:custGeom>
            <a:solidFill>
              <a:srgbClr val="699230"/>
            </a:solidFill>
          </p:spPr>
          <p:txBody>
            <a:bodyPr wrap="square" lIns="0" tIns="0" rIns="0" bIns="0" rtlCol="0"/>
            <a:lstStyle/>
            <a:p>
              <a:endParaRPr/>
            </a:p>
          </p:txBody>
        </p:sp>
        <p:sp>
          <p:nvSpPr>
            <p:cNvPr id="4" name="object 4"/>
            <p:cNvSpPr/>
            <p:nvPr/>
          </p:nvSpPr>
          <p:spPr>
            <a:xfrm>
              <a:off x="0" y="0"/>
              <a:ext cx="4907280" cy="6858000"/>
            </a:xfrm>
            <a:custGeom>
              <a:avLst/>
              <a:gdLst/>
              <a:ahLst/>
              <a:cxnLst/>
              <a:rect l="l" t="t" r="r" b="b"/>
              <a:pathLst>
                <a:path w="4907280" h="6858000">
                  <a:moveTo>
                    <a:pt x="0" y="6858000"/>
                  </a:moveTo>
                  <a:lnTo>
                    <a:pt x="0" y="0"/>
                  </a:lnTo>
                  <a:lnTo>
                    <a:pt x="4907280" y="0"/>
                  </a:lnTo>
                  <a:lnTo>
                    <a:pt x="4907280" y="6858000"/>
                  </a:lnTo>
                  <a:lnTo>
                    <a:pt x="0" y="6858000"/>
                  </a:lnTo>
                  <a:close/>
                </a:path>
              </a:pathLst>
            </a:custGeom>
            <a:ln w="12700">
              <a:solidFill>
                <a:srgbClr val="F09D18"/>
              </a:solidFill>
            </a:ln>
          </p:spPr>
          <p:txBody>
            <a:bodyPr wrap="square" lIns="0" tIns="0" rIns="0" bIns="0" rtlCol="0"/>
            <a:lstStyle/>
            <a:p>
              <a:endParaRPr/>
            </a:p>
          </p:txBody>
        </p:sp>
      </p:grpSp>
      <p:sp>
        <p:nvSpPr>
          <p:cNvPr id="5" name="object 5"/>
          <p:cNvSpPr txBox="1">
            <a:spLocks noGrp="1"/>
          </p:cNvSpPr>
          <p:nvPr>
            <p:ph type="title"/>
          </p:nvPr>
        </p:nvSpPr>
        <p:spPr>
          <a:xfrm>
            <a:off x="532808" y="263070"/>
            <a:ext cx="3575050" cy="603885"/>
          </a:xfrm>
          <a:prstGeom prst="rect">
            <a:avLst/>
          </a:prstGeom>
        </p:spPr>
        <p:txBody>
          <a:bodyPr vert="horz" wrap="square" lIns="0" tIns="11430" rIns="0" bIns="0" rtlCol="0">
            <a:spAutoFit/>
          </a:bodyPr>
          <a:lstStyle/>
          <a:p>
            <a:pPr marL="12700">
              <a:lnSpc>
                <a:spcPct val="100000"/>
              </a:lnSpc>
              <a:spcBef>
                <a:spcPts val="90"/>
              </a:spcBef>
            </a:pPr>
            <a:r>
              <a:rPr sz="3800" dirty="0"/>
              <a:t>55</a:t>
            </a:r>
            <a:r>
              <a:rPr sz="3800" spc="-145" dirty="0"/>
              <a:t> </a:t>
            </a:r>
            <a:r>
              <a:rPr sz="3800" dirty="0"/>
              <a:t>MW</a:t>
            </a:r>
            <a:r>
              <a:rPr sz="3800" spc="-165" dirty="0"/>
              <a:t> </a:t>
            </a:r>
            <a:r>
              <a:rPr sz="3800" spc="-10" dirty="0"/>
              <a:t>Solar</a:t>
            </a:r>
            <a:r>
              <a:rPr sz="3800" spc="-175" dirty="0"/>
              <a:t> </a:t>
            </a:r>
            <a:r>
              <a:rPr sz="3800" spc="-20" dirty="0"/>
              <a:t>Farm</a:t>
            </a:r>
            <a:endParaRPr sz="3800"/>
          </a:p>
        </p:txBody>
      </p:sp>
      <p:grpSp>
        <p:nvGrpSpPr>
          <p:cNvPr id="6" name="object 6"/>
          <p:cNvGrpSpPr/>
          <p:nvPr/>
        </p:nvGrpSpPr>
        <p:grpSpPr>
          <a:xfrm>
            <a:off x="4897754" y="-3238"/>
            <a:ext cx="7299325" cy="6866255"/>
            <a:chOff x="4897754" y="-3238"/>
            <a:chExt cx="7299325" cy="6866255"/>
          </a:xfrm>
        </p:grpSpPr>
        <p:pic>
          <p:nvPicPr>
            <p:cNvPr id="7" name="object 7"/>
            <p:cNvPicPr/>
            <p:nvPr/>
          </p:nvPicPr>
          <p:blipFill>
            <a:blip r:embed="rId2" cstate="print"/>
            <a:stretch>
              <a:fillRect/>
            </a:stretch>
          </p:blipFill>
          <p:spPr>
            <a:xfrm>
              <a:off x="9491471" y="3886200"/>
              <a:ext cx="2700527" cy="2971799"/>
            </a:xfrm>
            <a:prstGeom prst="rect">
              <a:avLst/>
            </a:prstGeom>
          </p:spPr>
        </p:pic>
        <p:pic>
          <p:nvPicPr>
            <p:cNvPr id="8" name="object 8"/>
            <p:cNvPicPr/>
            <p:nvPr/>
          </p:nvPicPr>
          <p:blipFill>
            <a:blip r:embed="rId3" cstate="print"/>
            <a:stretch>
              <a:fillRect/>
            </a:stretch>
          </p:blipFill>
          <p:spPr>
            <a:xfrm>
              <a:off x="4907279" y="2904744"/>
              <a:ext cx="4584191" cy="3953255"/>
            </a:xfrm>
            <a:prstGeom prst="rect">
              <a:avLst/>
            </a:prstGeom>
          </p:spPr>
        </p:pic>
        <p:sp>
          <p:nvSpPr>
            <p:cNvPr id="9" name="object 9"/>
            <p:cNvSpPr/>
            <p:nvPr/>
          </p:nvSpPr>
          <p:spPr>
            <a:xfrm>
              <a:off x="4902517" y="2899981"/>
              <a:ext cx="4594225" cy="3958590"/>
            </a:xfrm>
            <a:custGeom>
              <a:avLst/>
              <a:gdLst/>
              <a:ahLst/>
              <a:cxnLst/>
              <a:rect l="l" t="t" r="r" b="b"/>
              <a:pathLst>
                <a:path w="4594225" h="3958590">
                  <a:moveTo>
                    <a:pt x="0" y="3958018"/>
                  </a:moveTo>
                  <a:lnTo>
                    <a:pt x="0" y="0"/>
                  </a:lnTo>
                  <a:lnTo>
                    <a:pt x="4593716" y="0"/>
                  </a:lnTo>
                  <a:lnTo>
                    <a:pt x="4593716" y="3958018"/>
                  </a:lnTo>
                </a:path>
              </a:pathLst>
            </a:custGeom>
            <a:ln w="9525">
              <a:solidFill>
                <a:srgbClr val="F09D18"/>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9259823" y="0"/>
              <a:ext cx="2932175" cy="3886199"/>
            </a:xfrm>
            <a:prstGeom prst="rect">
              <a:avLst/>
            </a:prstGeom>
          </p:spPr>
        </p:pic>
        <p:sp>
          <p:nvSpPr>
            <p:cNvPr id="11" name="object 11"/>
            <p:cNvSpPr/>
            <p:nvPr/>
          </p:nvSpPr>
          <p:spPr>
            <a:xfrm>
              <a:off x="9255061" y="1524"/>
              <a:ext cx="2937510" cy="3890010"/>
            </a:xfrm>
            <a:custGeom>
              <a:avLst/>
              <a:gdLst/>
              <a:ahLst/>
              <a:cxnLst/>
              <a:rect l="l" t="t" r="r" b="b"/>
              <a:pathLst>
                <a:path w="2937509" h="3890010">
                  <a:moveTo>
                    <a:pt x="2936951" y="3889438"/>
                  </a:moveTo>
                  <a:lnTo>
                    <a:pt x="0" y="3889438"/>
                  </a:lnTo>
                  <a:lnTo>
                    <a:pt x="0" y="0"/>
                  </a:lnTo>
                </a:path>
              </a:pathLst>
            </a:custGeom>
            <a:ln w="9525">
              <a:solidFill>
                <a:srgbClr val="F09D18"/>
              </a:solidFill>
            </a:ln>
          </p:spPr>
          <p:txBody>
            <a:bodyPr wrap="square" lIns="0" tIns="0" rIns="0" bIns="0" rtlCol="0"/>
            <a:lstStyle/>
            <a:p>
              <a:endParaRPr/>
            </a:p>
          </p:txBody>
        </p:sp>
        <p:pic>
          <p:nvPicPr>
            <p:cNvPr id="12" name="object 12"/>
            <p:cNvPicPr/>
            <p:nvPr/>
          </p:nvPicPr>
          <p:blipFill>
            <a:blip r:embed="rId5" cstate="print"/>
            <a:stretch>
              <a:fillRect/>
            </a:stretch>
          </p:blipFill>
          <p:spPr>
            <a:xfrm>
              <a:off x="4907279" y="0"/>
              <a:ext cx="4352543" cy="3428999"/>
            </a:xfrm>
            <a:prstGeom prst="rect">
              <a:avLst/>
            </a:prstGeom>
          </p:spPr>
        </p:pic>
        <p:sp>
          <p:nvSpPr>
            <p:cNvPr id="13" name="object 13"/>
            <p:cNvSpPr/>
            <p:nvPr/>
          </p:nvSpPr>
          <p:spPr>
            <a:xfrm>
              <a:off x="4902517" y="1524"/>
              <a:ext cx="4362450" cy="3432810"/>
            </a:xfrm>
            <a:custGeom>
              <a:avLst/>
              <a:gdLst/>
              <a:ahLst/>
              <a:cxnLst/>
              <a:rect l="l" t="t" r="r" b="b"/>
              <a:pathLst>
                <a:path w="4362450" h="3432810">
                  <a:moveTo>
                    <a:pt x="4362069" y="0"/>
                  </a:moveTo>
                  <a:lnTo>
                    <a:pt x="4362069" y="3432238"/>
                  </a:lnTo>
                  <a:lnTo>
                    <a:pt x="0" y="3432238"/>
                  </a:lnTo>
                  <a:lnTo>
                    <a:pt x="0" y="0"/>
                  </a:lnTo>
                </a:path>
              </a:pathLst>
            </a:custGeom>
            <a:ln w="9525">
              <a:solidFill>
                <a:srgbClr val="F09D18"/>
              </a:solidFill>
            </a:ln>
          </p:spPr>
          <p:txBody>
            <a:bodyPr wrap="square" lIns="0" tIns="0" rIns="0" bIns="0" rtlCol="0"/>
            <a:lstStyle/>
            <a:p>
              <a:endParaRPr/>
            </a:p>
          </p:txBody>
        </p:sp>
      </p:grpSp>
      <p:sp>
        <p:nvSpPr>
          <p:cNvPr id="14" name="object 14"/>
          <p:cNvSpPr txBox="1"/>
          <p:nvPr/>
        </p:nvSpPr>
        <p:spPr>
          <a:xfrm>
            <a:off x="581202" y="1046124"/>
            <a:ext cx="3728720" cy="5511800"/>
          </a:xfrm>
          <a:prstGeom prst="rect">
            <a:avLst/>
          </a:prstGeom>
        </p:spPr>
        <p:txBody>
          <a:bodyPr vert="horz" wrap="square" lIns="0" tIns="11430" rIns="0" bIns="0" rtlCol="0">
            <a:spAutoFit/>
          </a:bodyPr>
          <a:lstStyle/>
          <a:p>
            <a:pPr marL="12700" marR="24765">
              <a:lnSpc>
                <a:spcPct val="100000"/>
              </a:lnSpc>
              <a:spcBef>
                <a:spcPts val="90"/>
              </a:spcBef>
            </a:pPr>
            <a:r>
              <a:rPr sz="2000" dirty="0">
                <a:solidFill>
                  <a:srgbClr val="FFFFFF"/>
                </a:solidFill>
                <a:latin typeface="Calibri"/>
                <a:cs typeface="Calibri"/>
              </a:rPr>
              <a:t>ERS</a:t>
            </a:r>
            <a:r>
              <a:rPr sz="2000" spc="-35" dirty="0">
                <a:solidFill>
                  <a:srgbClr val="FFFFFF"/>
                </a:solidFill>
                <a:latin typeface="Calibri"/>
                <a:cs typeface="Calibri"/>
              </a:rPr>
              <a:t> </a:t>
            </a:r>
            <a:r>
              <a:rPr sz="2000" dirty="0">
                <a:solidFill>
                  <a:srgbClr val="FFFFFF"/>
                </a:solidFill>
                <a:latin typeface="Calibri"/>
                <a:cs typeface="Calibri"/>
              </a:rPr>
              <a:t>deployed</a:t>
            </a:r>
            <a:r>
              <a:rPr sz="2000" spc="-50" dirty="0">
                <a:solidFill>
                  <a:srgbClr val="FFFFFF"/>
                </a:solidFill>
                <a:latin typeface="Calibri"/>
                <a:cs typeface="Calibri"/>
              </a:rPr>
              <a:t> </a:t>
            </a:r>
            <a:r>
              <a:rPr sz="2000" dirty="0">
                <a:solidFill>
                  <a:srgbClr val="FFFFFF"/>
                </a:solidFill>
                <a:latin typeface="Calibri"/>
                <a:cs typeface="Calibri"/>
              </a:rPr>
              <a:t>3</a:t>
            </a:r>
            <a:r>
              <a:rPr sz="2000" spc="-55" dirty="0">
                <a:solidFill>
                  <a:srgbClr val="FFFFFF"/>
                </a:solidFill>
                <a:latin typeface="Calibri"/>
                <a:cs typeface="Calibri"/>
              </a:rPr>
              <a:t> </a:t>
            </a:r>
            <a:r>
              <a:rPr sz="2000" dirty="0">
                <a:solidFill>
                  <a:srgbClr val="FFFFFF"/>
                </a:solidFill>
                <a:latin typeface="Calibri"/>
                <a:cs typeface="Calibri"/>
              </a:rPr>
              <a:t>drilling</a:t>
            </a:r>
            <a:r>
              <a:rPr sz="2000" spc="-55" dirty="0">
                <a:solidFill>
                  <a:srgbClr val="FFFFFF"/>
                </a:solidFill>
                <a:latin typeface="Calibri"/>
                <a:cs typeface="Calibri"/>
              </a:rPr>
              <a:t> </a:t>
            </a:r>
            <a:r>
              <a:rPr sz="2000" dirty="0">
                <a:solidFill>
                  <a:srgbClr val="FFFFFF"/>
                </a:solidFill>
                <a:latin typeface="Calibri"/>
                <a:cs typeface="Calibri"/>
              </a:rPr>
              <a:t>rigs</a:t>
            </a:r>
            <a:r>
              <a:rPr sz="2000" spc="-45" dirty="0">
                <a:solidFill>
                  <a:srgbClr val="FFFFFF"/>
                </a:solidFill>
                <a:latin typeface="Calibri"/>
                <a:cs typeface="Calibri"/>
              </a:rPr>
              <a:t> </a:t>
            </a:r>
            <a:r>
              <a:rPr sz="2000" dirty="0">
                <a:solidFill>
                  <a:srgbClr val="FFFFFF"/>
                </a:solidFill>
                <a:latin typeface="Calibri"/>
                <a:cs typeface="Calibri"/>
              </a:rPr>
              <a:t>and</a:t>
            </a:r>
            <a:r>
              <a:rPr sz="2000" spc="-50" dirty="0">
                <a:solidFill>
                  <a:srgbClr val="FFFFFF"/>
                </a:solidFill>
                <a:latin typeface="Calibri"/>
                <a:cs typeface="Calibri"/>
              </a:rPr>
              <a:t> </a:t>
            </a:r>
            <a:r>
              <a:rPr sz="2000" spc="-25" dirty="0">
                <a:solidFill>
                  <a:srgbClr val="FFFFFF"/>
                </a:solidFill>
                <a:latin typeface="Calibri"/>
                <a:cs typeface="Calibri"/>
              </a:rPr>
              <a:t>2no </a:t>
            </a:r>
            <a:r>
              <a:rPr sz="2000" dirty="0">
                <a:solidFill>
                  <a:srgbClr val="FFFFFF"/>
                </a:solidFill>
                <a:latin typeface="Calibri"/>
                <a:cs typeface="Calibri"/>
              </a:rPr>
              <a:t>ramming</a:t>
            </a:r>
            <a:r>
              <a:rPr sz="2000" spc="-35" dirty="0">
                <a:solidFill>
                  <a:srgbClr val="FFFFFF"/>
                </a:solidFill>
                <a:latin typeface="Calibri"/>
                <a:cs typeface="Calibri"/>
              </a:rPr>
              <a:t> </a:t>
            </a:r>
            <a:r>
              <a:rPr sz="2000" dirty="0">
                <a:solidFill>
                  <a:srgbClr val="FFFFFF"/>
                </a:solidFill>
                <a:latin typeface="Calibri"/>
                <a:cs typeface="Calibri"/>
              </a:rPr>
              <a:t>machines</a:t>
            </a:r>
            <a:r>
              <a:rPr sz="2000" spc="-45" dirty="0">
                <a:solidFill>
                  <a:srgbClr val="FFFFFF"/>
                </a:solidFill>
                <a:latin typeface="Calibri"/>
                <a:cs typeface="Calibri"/>
              </a:rPr>
              <a:t> </a:t>
            </a:r>
            <a:r>
              <a:rPr sz="2000" dirty="0">
                <a:solidFill>
                  <a:srgbClr val="FFFFFF"/>
                </a:solidFill>
                <a:latin typeface="Calibri"/>
                <a:cs typeface="Calibri"/>
              </a:rPr>
              <a:t>to</a:t>
            </a:r>
            <a:r>
              <a:rPr sz="2000" spc="-70" dirty="0">
                <a:solidFill>
                  <a:srgbClr val="FFFFFF"/>
                </a:solidFill>
                <a:latin typeface="Calibri"/>
                <a:cs typeface="Calibri"/>
              </a:rPr>
              <a:t> </a:t>
            </a:r>
            <a:r>
              <a:rPr sz="2000" dirty="0">
                <a:solidFill>
                  <a:srgbClr val="FFFFFF"/>
                </a:solidFill>
                <a:latin typeface="Calibri"/>
                <a:cs typeface="Calibri"/>
              </a:rPr>
              <a:t>one</a:t>
            </a:r>
            <a:r>
              <a:rPr sz="2000" spc="-80" dirty="0">
                <a:solidFill>
                  <a:srgbClr val="FFFFFF"/>
                </a:solidFill>
                <a:latin typeface="Calibri"/>
                <a:cs typeface="Calibri"/>
              </a:rPr>
              <a:t> </a:t>
            </a:r>
            <a:r>
              <a:rPr sz="2000" dirty="0">
                <a:solidFill>
                  <a:srgbClr val="FFFFFF"/>
                </a:solidFill>
                <a:latin typeface="Calibri"/>
                <a:cs typeface="Calibri"/>
              </a:rPr>
              <a:t>off</a:t>
            </a:r>
            <a:r>
              <a:rPr sz="2000" spc="-80" dirty="0">
                <a:solidFill>
                  <a:srgbClr val="FFFFFF"/>
                </a:solidFill>
                <a:latin typeface="Calibri"/>
                <a:cs typeface="Calibri"/>
              </a:rPr>
              <a:t> </a:t>
            </a:r>
            <a:r>
              <a:rPr sz="2000" spc="-25" dirty="0">
                <a:solidFill>
                  <a:srgbClr val="FFFFFF"/>
                </a:solidFill>
                <a:latin typeface="Calibri"/>
                <a:cs typeface="Calibri"/>
              </a:rPr>
              <a:t>the </a:t>
            </a:r>
            <a:r>
              <a:rPr sz="2000" dirty="0">
                <a:solidFill>
                  <a:srgbClr val="FFFFFF"/>
                </a:solidFill>
                <a:latin typeface="Calibri"/>
                <a:cs typeface="Calibri"/>
              </a:rPr>
              <a:t>largest</a:t>
            </a:r>
            <a:r>
              <a:rPr sz="2000" spc="30" dirty="0">
                <a:solidFill>
                  <a:srgbClr val="FFFFFF"/>
                </a:solidFill>
                <a:latin typeface="Calibri"/>
                <a:cs typeface="Calibri"/>
              </a:rPr>
              <a:t> </a:t>
            </a:r>
            <a:r>
              <a:rPr sz="2000" dirty="0">
                <a:solidFill>
                  <a:srgbClr val="FFFFFF"/>
                </a:solidFill>
                <a:latin typeface="Calibri"/>
                <a:cs typeface="Calibri"/>
              </a:rPr>
              <a:t>Solar farms</a:t>
            </a:r>
            <a:r>
              <a:rPr sz="2000" spc="15" dirty="0">
                <a:solidFill>
                  <a:srgbClr val="FFFFFF"/>
                </a:solidFill>
                <a:latin typeface="Calibri"/>
                <a:cs typeface="Calibri"/>
              </a:rPr>
              <a:t> </a:t>
            </a:r>
            <a:r>
              <a:rPr sz="2000" dirty="0">
                <a:solidFill>
                  <a:srgbClr val="FFFFFF"/>
                </a:solidFill>
                <a:latin typeface="Calibri"/>
                <a:cs typeface="Calibri"/>
              </a:rPr>
              <a:t>in</a:t>
            </a:r>
            <a:r>
              <a:rPr sz="2000" spc="-10" dirty="0">
                <a:solidFill>
                  <a:srgbClr val="FFFFFF"/>
                </a:solidFill>
                <a:latin typeface="Calibri"/>
                <a:cs typeface="Calibri"/>
              </a:rPr>
              <a:t> </a:t>
            </a:r>
            <a:r>
              <a:rPr sz="2000" dirty="0">
                <a:solidFill>
                  <a:srgbClr val="FFFFFF"/>
                </a:solidFill>
                <a:latin typeface="Calibri"/>
                <a:cs typeface="Calibri"/>
              </a:rPr>
              <a:t>the</a:t>
            </a:r>
            <a:r>
              <a:rPr sz="2000" spc="-25" dirty="0">
                <a:solidFill>
                  <a:srgbClr val="FFFFFF"/>
                </a:solidFill>
                <a:latin typeface="Calibri"/>
                <a:cs typeface="Calibri"/>
              </a:rPr>
              <a:t> </a:t>
            </a:r>
            <a:r>
              <a:rPr sz="2000" spc="-10" dirty="0">
                <a:solidFill>
                  <a:srgbClr val="FFFFFF"/>
                </a:solidFill>
                <a:latin typeface="Calibri"/>
                <a:cs typeface="Calibri"/>
              </a:rPr>
              <a:t>North </a:t>
            </a:r>
            <a:r>
              <a:rPr sz="2000" dirty="0">
                <a:solidFill>
                  <a:srgbClr val="FFFFFF"/>
                </a:solidFill>
                <a:latin typeface="Calibri"/>
                <a:cs typeface="Calibri"/>
              </a:rPr>
              <a:t>East</a:t>
            </a:r>
            <a:r>
              <a:rPr sz="2000" spc="-65" dirty="0">
                <a:solidFill>
                  <a:srgbClr val="FFFFFF"/>
                </a:solidFill>
                <a:latin typeface="Calibri"/>
                <a:cs typeface="Calibri"/>
              </a:rPr>
              <a:t> </a:t>
            </a:r>
            <a:r>
              <a:rPr sz="2000" dirty="0">
                <a:solidFill>
                  <a:srgbClr val="FFFFFF"/>
                </a:solidFill>
                <a:latin typeface="Calibri"/>
                <a:cs typeface="Calibri"/>
              </a:rPr>
              <a:t>some</a:t>
            </a:r>
            <a:r>
              <a:rPr sz="2000" spc="-30" dirty="0">
                <a:solidFill>
                  <a:srgbClr val="FFFFFF"/>
                </a:solidFill>
                <a:latin typeface="Calibri"/>
                <a:cs typeface="Calibri"/>
              </a:rPr>
              <a:t> </a:t>
            </a:r>
            <a:r>
              <a:rPr sz="2000" spc="-40" dirty="0">
                <a:solidFill>
                  <a:srgbClr val="FFFFFF"/>
                </a:solidFill>
                <a:latin typeface="Calibri"/>
                <a:cs typeface="Calibri"/>
              </a:rPr>
              <a:t>55MW.</a:t>
            </a:r>
            <a:r>
              <a:rPr sz="2000" spc="-60" dirty="0">
                <a:solidFill>
                  <a:srgbClr val="FFFFFF"/>
                </a:solidFill>
                <a:latin typeface="Calibri"/>
                <a:cs typeface="Calibri"/>
              </a:rPr>
              <a:t> </a:t>
            </a:r>
            <a:r>
              <a:rPr sz="2000" dirty="0">
                <a:solidFill>
                  <a:srgbClr val="FFFFFF"/>
                </a:solidFill>
                <a:latin typeface="Calibri"/>
                <a:cs typeface="Calibri"/>
              </a:rPr>
              <a:t>Our</a:t>
            </a:r>
            <a:r>
              <a:rPr sz="2000" spc="-85" dirty="0">
                <a:solidFill>
                  <a:srgbClr val="FFFFFF"/>
                </a:solidFill>
                <a:latin typeface="Calibri"/>
                <a:cs typeface="Calibri"/>
              </a:rPr>
              <a:t> </a:t>
            </a:r>
            <a:r>
              <a:rPr sz="2000" dirty="0">
                <a:solidFill>
                  <a:srgbClr val="FFFFFF"/>
                </a:solidFill>
                <a:latin typeface="Calibri"/>
                <a:cs typeface="Calibri"/>
              </a:rPr>
              <a:t>scope</a:t>
            </a:r>
            <a:r>
              <a:rPr sz="2000" spc="-30" dirty="0">
                <a:solidFill>
                  <a:srgbClr val="FFFFFF"/>
                </a:solidFill>
                <a:latin typeface="Calibri"/>
                <a:cs typeface="Calibri"/>
              </a:rPr>
              <a:t> </a:t>
            </a:r>
            <a:r>
              <a:rPr sz="2000" spc="-25" dirty="0">
                <a:solidFill>
                  <a:srgbClr val="FFFFFF"/>
                </a:solidFill>
                <a:latin typeface="Calibri"/>
                <a:cs typeface="Calibri"/>
              </a:rPr>
              <a:t>of </a:t>
            </a:r>
            <a:r>
              <a:rPr sz="2000" dirty="0">
                <a:solidFill>
                  <a:srgbClr val="FFFFFF"/>
                </a:solidFill>
                <a:latin typeface="Calibri"/>
                <a:cs typeface="Calibri"/>
              </a:rPr>
              <a:t>works</a:t>
            </a:r>
            <a:r>
              <a:rPr sz="2000" spc="-70" dirty="0">
                <a:solidFill>
                  <a:srgbClr val="FFFFFF"/>
                </a:solidFill>
                <a:latin typeface="Calibri"/>
                <a:cs typeface="Calibri"/>
              </a:rPr>
              <a:t> </a:t>
            </a:r>
            <a:r>
              <a:rPr sz="2000" dirty="0">
                <a:solidFill>
                  <a:srgbClr val="FFFFFF"/>
                </a:solidFill>
                <a:latin typeface="Calibri"/>
                <a:cs typeface="Calibri"/>
              </a:rPr>
              <a:t>was</a:t>
            </a:r>
            <a:r>
              <a:rPr sz="2000" spc="-50" dirty="0">
                <a:solidFill>
                  <a:srgbClr val="FFFFFF"/>
                </a:solidFill>
                <a:latin typeface="Calibri"/>
                <a:cs typeface="Calibri"/>
              </a:rPr>
              <a:t> </a:t>
            </a:r>
            <a:r>
              <a:rPr sz="2000" dirty="0">
                <a:solidFill>
                  <a:srgbClr val="FFFFFF"/>
                </a:solidFill>
                <a:latin typeface="Calibri"/>
                <a:cs typeface="Calibri"/>
              </a:rPr>
              <a:t>to</a:t>
            </a:r>
            <a:r>
              <a:rPr sz="2000" spc="-55" dirty="0">
                <a:solidFill>
                  <a:srgbClr val="FFFFFF"/>
                </a:solidFill>
                <a:latin typeface="Calibri"/>
                <a:cs typeface="Calibri"/>
              </a:rPr>
              <a:t> </a:t>
            </a:r>
            <a:r>
              <a:rPr sz="2000" dirty="0">
                <a:solidFill>
                  <a:srgbClr val="FFFFFF"/>
                </a:solidFill>
                <a:latin typeface="Calibri"/>
                <a:cs typeface="Calibri"/>
              </a:rPr>
              <a:t>predrill</a:t>
            </a:r>
            <a:r>
              <a:rPr sz="2000" spc="-40" dirty="0">
                <a:solidFill>
                  <a:srgbClr val="FFFFFF"/>
                </a:solidFill>
                <a:latin typeface="Calibri"/>
                <a:cs typeface="Calibri"/>
              </a:rPr>
              <a:t> </a:t>
            </a:r>
            <a:r>
              <a:rPr sz="2000" dirty="0">
                <a:solidFill>
                  <a:srgbClr val="FFFFFF"/>
                </a:solidFill>
                <a:latin typeface="Calibri"/>
                <a:cs typeface="Calibri"/>
              </a:rPr>
              <a:t>a</a:t>
            </a:r>
            <a:r>
              <a:rPr sz="2000" spc="-55" dirty="0">
                <a:solidFill>
                  <a:srgbClr val="FFFFFF"/>
                </a:solidFill>
                <a:latin typeface="Calibri"/>
                <a:cs typeface="Calibri"/>
              </a:rPr>
              <a:t> </a:t>
            </a:r>
            <a:r>
              <a:rPr sz="2000" dirty="0">
                <a:solidFill>
                  <a:srgbClr val="FFFFFF"/>
                </a:solidFill>
                <a:latin typeface="Calibri"/>
                <a:cs typeface="Calibri"/>
              </a:rPr>
              <a:t>minimum</a:t>
            </a:r>
            <a:r>
              <a:rPr sz="2000" spc="-25" dirty="0">
                <a:solidFill>
                  <a:srgbClr val="FFFFFF"/>
                </a:solidFill>
                <a:latin typeface="Calibri"/>
                <a:cs typeface="Calibri"/>
              </a:rPr>
              <a:t> of </a:t>
            </a:r>
            <a:r>
              <a:rPr sz="2000" dirty="0">
                <a:solidFill>
                  <a:srgbClr val="FFFFFF"/>
                </a:solidFill>
                <a:latin typeface="Calibri"/>
                <a:cs typeface="Calibri"/>
              </a:rPr>
              <a:t>4900</a:t>
            </a:r>
            <a:r>
              <a:rPr sz="2000" spc="-50" dirty="0">
                <a:solidFill>
                  <a:srgbClr val="FFFFFF"/>
                </a:solidFill>
                <a:latin typeface="Calibri"/>
                <a:cs typeface="Calibri"/>
              </a:rPr>
              <a:t> </a:t>
            </a:r>
            <a:r>
              <a:rPr sz="2000" dirty="0">
                <a:solidFill>
                  <a:srgbClr val="FFFFFF"/>
                </a:solidFill>
                <a:latin typeface="Calibri"/>
                <a:cs typeface="Calibri"/>
              </a:rPr>
              <a:t>holes</a:t>
            </a:r>
            <a:r>
              <a:rPr sz="2000" spc="-35" dirty="0">
                <a:solidFill>
                  <a:srgbClr val="FFFFFF"/>
                </a:solidFill>
                <a:latin typeface="Calibri"/>
                <a:cs typeface="Calibri"/>
              </a:rPr>
              <a:t> </a:t>
            </a:r>
            <a:r>
              <a:rPr sz="2000" dirty="0">
                <a:solidFill>
                  <a:srgbClr val="FFFFFF"/>
                </a:solidFill>
                <a:latin typeface="Calibri"/>
                <a:cs typeface="Calibri"/>
              </a:rPr>
              <a:t>on</a:t>
            </a:r>
            <a:r>
              <a:rPr sz="2000" spc="-60" dirty="0">
                <a:solidFill>
                  <a:srgbClr val="FFFFFF"/>
                </a:solidFill>
                <a:latin typeface="Calibri"/>
                <a:cs typeface="Calibri"/>
              </a:rPr>
              <a:t> </a:t>
            </a:r>
            <a:r>
              <a:rPr sz="2000" dirty="0">
                <a:solidFill>
                  <a:srgbClr val="FFFFFF"/>
                </a:solidFill>
                <a:latin typeface="Calibri"/>
                <a:cs typeface="Calibri"/>
              </a:rPr>
              <a:t>the</a:t>
            </a:r>
            <a:r>
              <a:rPr sz="2000" spc="-30" dirty="0">
                <a:solidFill>
                  <a:srgbClr val="FFFFFF"/>
                </a:solidFill>
                <a:latin typeface="Calibri"/>
                <a:cs typeface="Calibri"/>
              </a:rPr>
              <a:t> </a:t>
            </a:r>
            <a:r>
              <a:rPr sz="2000" dirty="0">
                <a:solidFill>
                  <a:srgbClr val="FFFFFF"/>
                </a:solidFill>
                <a:latin typeface="Calibri"/>
                <a:cs typeface="Calibri"/>
              </a:rPr>
              <a:t>side</a:t>
            </a:r>
            <a:r>
              <a:rPr sz="2000" spc="-25" dirty="0">
                <a:solidFill>
                  <a:srgbClr val="FFFFFF"/>
                </a:solidFill>
                <a:latin typeface="Calibri"/>
                <a:cs typeface="Calibri"/>
              </a:rPr>
              <a:t> </a:t>
            </a:r>
            <a:r>
              <a:rPr sz="2000" dirty="0">
                <a:solidFill>
                  <a:srgbClr val="FFFFFF"/>
                </a:solidFill>
                <a:latin typeface="Calibri"/>
                <a:cs typeface="Calibri"/>
              </a:rPr>
              <a:t>of</a:t>
            </a:r>
            <a:r>
              <a:rPr sz="2000" spc="-55" dirty="0">
                <a:solidFill>
                  <a:srgbClr val="FFFFFF"/>
                </a:solidFill>
                <a:latin typeface="Calibri"/>
                <a:cs typeface="Calibri"/>
              </a:rPr>
              <a:t> </a:t>
            </a:r>
            <a:r>
              <a:rPr sz="2000" dirty="0">
                <a:solidFill>
                  <a:srgbClr val="FFFFFF"/>
                </a:solidFill>
                <a:latin typeface="Calibri"/>
                <a:cs typeface="Calibri"/>
              </a:rPr>
              <a:t>the</a:t>
            </a:r>
            <a:r>
              <a:rPr sz="2000" spc="-50" dirty="0">
                <a:solidFill>
                  <a:srgbClr val="FFFFFF"/>
                </a:solidFill>
                <a:latin typeface="Calibri"/>
                <a:cs typeface="Calibri"/>
              </a:rPr>
              <a:t> </a:t>
            </a:r>
            <a:r>
              <a:rPr sz="2000" spc="-20" dirty="0">
                <a:solidFill>
                  <a:srgbClr val="FFFFFF"/>
                </a:solidFill>
                <a:latin typeface="Calibri"/>
                <a:cs typeface="Calibri"/>
              </a:rPr>
              <a:t>site </a:t>
            </a:r>
            <a:r>
              <a:rPr sz="2000" dirty="0">
                <a:solidFill>
                  <a:srgbClr val="FFFFFF"/>
                </a:solidFill>
                <a:latin typeface="Calibri"/>
                <a:cs typeface="Calibri"/>
              </a:rPr>
              <a:t>where</a:t>
            </a:r>
            <a:r>
              <a:rPr sz="2000" spc="-15" dirty="0">
                <a:solidFill>
                  <a:srgbClr val="FFFFFF"/>
                </a:solidFill>
                <a:latin typeface="Calibri"/>
                <a:cs typeface="Calibri"/>
              </a:rPr>
              <a:t> </a:t>
            </a:r>
            <a:r>
              <a:rPr sz="2000" dirty="0">
                <a:solidFill>
                  <a:srgbClr val="FFFFFF"/>
                </a:solidFill>
                <a:latin typeface="Calibri"/>
                <a:cs typeface="Calibri"/>
              </a:rPr>
              <a:t>the</a:t>
            </a:r>
            <a:r>
              <a:rPr sz="2000" spc="-35" dirty="0">
                <a:solidFill>
                  <a:srgbClr val="FFFFFF"/>
                </a:solidFill>
                <a:latin typeface="Calibri"/>
                <a:cs typeface="Calibri"/>
              </a:rPr>
              <a:t> </a:t>
            </a:r>
            <a:r>
              <a:rPr sz="2000" dirty="0">
                <a:solidFill>
                  <a:srgbClr val="FFFFFF"/>
                </a:solidFill>
                <a:latin typeface="Calibri"/>
                <a:cs typeface="Calibri"/>
              </a:rPr>
              <a:t>rock</a:t>
            </a:r>
            <a:r>
              <a:rPr sz="2000" spc="-20" dirty="0">
                <a:solidFill>
                  <a:srgbClr val="FFFFFF"/>
                </a:solidFill>
                <a:latin typeface="Calibri"/>
                <a:cs typeface="Calibri"/>
              </a:rPr>
              <a:t> </a:t>
            </a:r>
            <a:r>
              <a:rPr sz="2000" dirty="0">
                <a:solidFill>
                  <a:srgbClr val="FFFFFF"/>
                </a:solidFill>
                <a:latin typeface="Calibri"/>
                <a:cs typeface="Calibri"/>
              </a:rPr>
              <a:t>was</a:t>
            </a:r>
            <a:r>
              <a:rPr sz="2000" spc="-15" dirty="0">
                <a:solidFill>
                  <a:srgbClr val="FFFFFF"/>
                </a:solidFill>
                <a:latin typeface="Calibri"/>
                <a:cs typeface="Calibri"/>
              </a:rPr>
              <a:t> </a:t>
            </a:r>
            <a:r>
              <a:rPr sz="2000" spc="-10" dirty="0">
                <a:solidFill>
                  <a:srgbClr val="FFFFFF"/>
                </a:solidFill>
                <a:latin typeface="Calibri"/>
                <a:cs typeface="Calibri"/>
              </a:rPr>
              <a:t>outcropping </a:t>
            </a:r>
            <a:r>
              <a:rPr sz="2000" dirty="0">
                <a:solidFill>
                  <a:srgbClr val="FFFFFF"/>
                </a:solidFill>
                <a:latin typeface="Calibri"/>
                <a:cs typeface="Calibri"/>
              </a:rPr>
              <a:t>and</a:t>
            </a:r>
            <a:r>
              <a:rPr sz="2000" spc="-50" dirty="0">
                <a:solidFill>
                  <a:srgbClr val="FFFFFF"/>
                </a:solidFill>
                <a:latin typeface="Calibri"/>
                <a:cs typeface="Calibri"/>
              </a:rPr>
              <a:t> </a:t>
            </a:r>
            <a:r>
              <a:rPr sz="2000" dirty="0">
                <a:solidFill>
                  <a:srgbClr val="FFFFFF"/>
                </a:solidFill>
                <a:latin typeface="Calibri"/>
                <a:cs typeface="Calibri"/>
              </a:rPr>
              <a:t>ramming</a:t>
            </a:r>
            <a:r>
              <a:rPr sz="2000" spc="-10" dirty="0">
                <a:solidFill>
                  <a:srgbClr val="FFFFFF"/>
                </a:solidFill>
                <a:latin typeface="Calibri"/>
                <a:cs typeface="Calibri"/>
              </a:rPr>
              <a:t> </a:t>
            </a:r>
            <a:r>
              <a:rPr sz="2000" dirty="0">
                <a:solidFill>
                  <a:srgbClr val="FFFFFF"/>
                </a:solidFill>
                <a:latin typeface="Calibri"/>
                <a:cs typeface="Calibri"/>
              </a:rPr>
              <a:t>wasn’t</a:t>
            </a:r>
            <a:r>
              <a:rPr sz="2000" spc="-25" dirty="0">
                <a:solidFill>
                  <a:srgbClr val="FFFFFF"/>
                </a:solidFill>
                <a:latin typeface="Calibri"/>
                <a:cs typeface="Calibri"/>
              </a:rPr>
              <a:t> </a:t>
            </a:r>
            <a:r>
              <a:rPr sz="2000" dirty="0">
                <a:solidFill>
                  <a:srgbClr val="FFFFFF"/>
                </a:solidFill>
                <a:latin typeface="Calibri"/>
                <a:cs typeface="Calibri"/>
              </a:rPr>
              <a:t>viable.</a:t>
            </a:r>
            <a:r>
              <a:rPr sz="2000" spc="345" dirty="0">
                <a:solidFill>
                  <a:srgbClr val="FFFFFF"/>
                </a:solidFill>
                <a:latin typeface="Calibri"/>
                <a:cs typeface="Calibri"/>
              </a:rPr>
              <a:t> </a:t>
            </a:r>
            <a:r>
              <a:rPr sz="2000" spc="-10" dirty="0">
                <a:solidFill>
                  <a:srgbClr val="FFFFFF"/>
                </a:solidFill>
                <a:latin typeface="Calibri"/>
                <a:cs typeface="Calibri"/>
              </a:rPr>
              <a:t>ERS’s </a:t>
            </a:r>
            <a:r>
              <a:rPr sz="2000" dirty="0">
                <a:solidFill>
                  <a:srgbClr val="FFFFFF"/>
                </a:solidFill>
                <a:latin typeface="Calibri"/>
                <a:cs typeface="Calibri"/>
              </a:rPr>
              <a:t>method</a:t>
            </a:r>
            <a:r>
              <a:rPr sz="2000" spc="-30" dirty="0">
                <a:solidFill>
                  <a:srgbClr val="FFFFFF"/>
                </a:solidFill>
                <a:latin typeface="Calibri"/>
                <a:cs typeface="Calibri"/>
              </a:rPr>
              <a:t> </a:t>
            </a:r>
            <a:r>
              <a:rPr sz="2000" dirty="0">
                <a:solidFill>
                  <a:srgbClr val="FFFFFF"/>
                </a:solidFill>
                <a:latin typeface="Calibri"/>
                <a:cs typeface="Calibri"/>
              </a:rPr>
              <a:t>was</a:t>
            </a:r>
            <a:r>
              <a:rPr sz="2000" spc="-20" dirty="0">
                <a:solidFill>
                  <a:srgbClr val="FFFFFF"/>
                </a:solidFill>
                <a:latin typeface="Calibri"/>
                <a:cs typeface="Calibri"/>
              </a:rPr>
              <a:t> </a:t>
            </a:r>
            <a:r>
              <a:rPr sz="2000" dirty="0">
                <a:solidFill>
                  <a:srgbClr val="FFFFFF"/>
                </a:solidFill>
                <a:latin typeface="Calibri"/>
                <a:cs typeface="Calibri"/>
              </a:rPr>
              <a:t>to</a:t>
            </a:r>
            <a:r>
              <a:rPr sz="2000" spc="-30" dirty="0">
                <a:solidFill>
                  <a:srgbClr val="FFFFFF"/>
                </a:solidFill>
                <a:latin typeface="Calibri"/>
                <a:cs typeface="Calibri"/>
              </a:rPr>
              <a:t> </a:t>
            </a:r>
            <a:r>
              <a:rPr sz="2000" dirty="0">
                <a:solidFill>
                  <a:srgbClr val="FFFFFF"/>
                </a:solidFill>
                <a:latin typeface="Calibri"/>
                <a:cs typeface="Calibri"/>
              </a:rPr>
              <a:t>utilise</a:t>
            </a:r>
            <a:r>
              <a:rPr sz="2000" spc="5" dirty="0">
                <a:solidFill>
                  <a:srgbClr val="FFFFFF"/>
                </a:solidFill>
                <a:latin typeface="Calibri"/>
                <a:cs typeface="Calibri"/>
              </a:rPr>
              <a:t> </a:t>
            </a:r>
            <a:r>
              <a:rPr sz="2000" dirty="0">
                <a:solidFill>
                  <a:srgbClr val="FFFFFF"/>
                </a:solidFill>
                <a:latin typeface="Calibri"/>
                <a:cs typeface="Calibri"/>
              </a:rPr>
              <a:t>the</a:t>
            </a:r>
            <a:r>
              <a:rPr sz="2000" spc="-40" dirty="0">
                <a:solidFill>
                  <a:srgbClr val="FFFFFF"/>
                </a:solidFill>
                <a:latin typeface="Calibri"/>
                <a:cs typeface="Calibri"/>
              </a:rPr>
              <a:t> </a:t>
            </a:r>
            <a:r>
              <a:rPr sz="2000" dirty="0">
                <a:solidFill>
                  <a:srgbClr val="FFFFFF"/>
                </a:solidFill>
                <a:latin typeface="Calibri"/>
                <a:cs typeface="Calibri"/>
              </a:rPr>
              <a:t>down</a:t>
            </a:r>
            <a:r>
              <a:rPr sz="2000" spc="-50" dirty="0">
                <a:solidFill>
                  <a:srgbClr val="FFFFFF"/>
                </a:solidFill>
                <a:latin typeface="Calibri"/>
                <a:cs typeface="Calibri"/>
              </a:rPr>
              <a:t> </a:t>
            </a:r>
            <a:r>
              <a:rPr sz="2000" spc="-25" dirty="0">
                <a:solidFill>
                  <a:srgbClr val="FFFFFF"/>
                </a:solidFill>
                <a:latin typeface="Calibri"/>
                <a:cs typeface="Calibri"/>
              </a:rPr>
              <a:t>the </a:t>
            </a:r>
            <a:r>
              <a:rPr sz="2000" dirty="0">
                <a:solidFill>
                  <a:srgbClr val="FFFFFF"/>
                </a:solidFill>
                <a:latin typeface="Calibri"/>
                <a:cs typeface="Calibri"/>
              </a:rPr>
              <a:t>hole</a:t>
            </a:r>
            <a:r>
              <a:rPr sz="2000" spc="-70" dirty="0">
                <a:solidFill>
                  <a:srgbClr val="FFFFFF"/>
                </a:solidFill>
                <a:latin typeface="Calibri"/>
                <a:cs typeface="Calibri"/>
              </a:rPr>
              <a:t> </a:t>
            </a:r>
            <a:r>
              <a:rPr sz="2000" dirty="0">
                <a:solidFill>
                  <a:srgbClr val="FFFFFF"/>
                </a:solidFill>
                <a:latin typeface="Calibri"/>
                <a:cs typeface="Calibri"/>
              </a:rPr>
              <a:t>hammer</a:t>
            </a:r>
            <a:r>
              <a:rPr sz="2000" spc="-15" dirty="0">
                <a:solidFill>
                  <a:srgbClr val="FFFFFF"/>
                </a:solidFill>
                <a:latin typeface="Calibri"/>
                <a:cs typeface="Calibri"/>
              </a:rPr>
              <a:t> </a:t>
            </a:r>
            <a:r>
              <a:rPr sz="2000" dirty="0">
                <a:solidFill>
                  <a:srgbClr val="FFFFFF"/>
                </a:solidFill>
                <a:latin typeface="Calibri"/>
                <a:cs typeface="Calibri"/>
              </a:rPr>
              <a:t>drilling</a:t>
            </a:r>
            <a:r>
              <a:rPr sz="2000" spc="-40" dirty="0">
                <a:solidFill>
                  <a:srgbClr val="FFFFFF"/>
                </a:solidFill>
                <a:latin typeface="Calibri"/>
                <a:cs typeface="Calibri"/>
              </a:rPr>
              <a:t> </a:t>
            </a:r>
            <a:r>
              <a:rPr sz="2000" dirty="0">
                <a:solidFill>
                  <a:srgbClr val="FFFFFF"/>
                </a:solidFill>
                <a:latin typeface="Calibri"/>
                <a:cs typeface="Calibri"/>
              </a:rPr>
              <a:t>at</a:t>
            </a:r>
            <a:r>
              <a:rPr sz="2000" spc="-60" dirty="0">
                <a:solidFill>
                  <a:srgbClr val="FFFFFF"/>
                </a:solidFill>
                <a:latin typeface="Calibri"/>
                <a:cs typeface="Calibri"/>
              </a:rPr>
              <a:t> </a:t>
            </a:r>
            <a:r>
              <a:rPr sz="2000" spc="-10" dirty="0">
                <a:solidFill>
                  <a:srgbClr val="FFFFFF"/>
                </a:solidFill>
                <a:latin typeface="Calibri"/>
                <a:cs typeface="Calibri"/>
              </a:rPr>
              <a:t>various diameters</a:t>
            </a:r>
            <a:r>
              <a:rPr sz="2000" spc="-15" dirty="0">
                <a:solidFill>
                  <a:srgbClr val="FFFFFF"/>
                </a:solidFill>
                <a:latin typeface="Calibri"/>
                <a:cs typeface="Calibri"/>
              </a:rPr>
              <a:t> </a:t>
            </a:r>
            <a:r>
              <a:rPr sz="2000" dirty="0">
                <a:solidFill>
                  <a:srgbClr val="FFFFFF"/>
                </a:solidFill>
                <a:latin typeface="Calibri"/>
                <a:cs typeface="Calibri"/>
              </a:rPr>
              <a:t>to</a:t>
            </a:r>
            <a:r>
              <a:rPr sz="2000" spc="-45" dirty="0">
                <a:solidFill>
                  <a:srgbClr val="FFFFFF"/>
                </a:solidFill>
                <a:latin typeface="Calibri"/>
                <a:cs typeface="Calibri"/>
              </a:rPr>
              <a:t> </a:t>
            </a:r>
            <a:r>
              <a:rPr sz="2000" dirty="0">
                <a:solidFill>
                  <a:srgbClr val="FFFFFF"/>
                </a:solidFill>
                <a:latin typeface="Calibri"/>
                <a:cs typeface="Calibri"/>
              </a:rPr>
              <a:t>match</a:t>
            </a:r>
            <a:r>
              <a:rPr sz="2000" spc="-15" dirty="0">
                <a:solidFill>
                  <a:srgbClr val="FFFFFF"/>
                </a:solidFill>
                <a:latin typeface="Calibri"/>
                <a:cs typeface="Calibri"/>
              </a:rPr>
              <a:t> </a:t>
            </a:r>
            <a:r>
              <a:rPr sz="2000" dirty="0">
                <a:solidFill>
                  <a:srgbClr val="FFFFFF"/>
                </a:solidFill>
                <a:latin typeface="Calibri"/>
                <a:cs typeface="Calibri"/>
              </a:rPr>
              <a:t>the</a:t>
            </a:r>
            <a:r>
              <a:rPr sz="2000" spc="-55" dirty="0">
                <a:solidFill>
                  <a:srgbClr val="FFFFFF"/>
                </a:solidFill>
                <a:latin typeface="Calibri"/>
                <a:cs typeface="Calibri"/>
              </a:rPr>
              <a:t> </a:t>
            </a:r>
            <a:r>
              <a:rPr sz="2000" dirty="0">
                <a:solidFill>
                  <a:srgbClr val="FFFFFF"/>
                </a:solidFill>
                <a:latin typeface="Calibri"/>
                <a:cs typeface="Calibri"/>
              </a:rPr>
              <a:t>C</a:t>
            </a:r>
            <a:r>
              <a:rPr sz="2000" spc="-50" dirty="0">
                <a:solidFill>
                  <a:srgbClr val="FFFFFF"/>
                </a:solidFill>
                <a:latin typeface="Calibri"/>
                <a:cs typeface="Calibri"/>
              </a:rPr>
              <a:t> </a:t>
            </a:r>
            <a:r>
              <a:rPr sz="2000" spc="-10" dirty="0">
                <a:solidFill>
                  <a:srgbClr val="FFFFFF"/>
                </a:solidFill>
                <a:latin typeface="Calibri"/>
                <a:cs typeface="Calibri"/>
              </a:rPr>
              <a:t>section </a:t>
            </a:r>
            <a:r>
              <a:rPr sz="2000" dirty="0">
                <a:solidFill>
                  <a:srgbClr val="FFFFFF"/>
                </a:solidFill>
                <a:latin typeface="Calibri"/>
                <a:cs typeface="Calibri"/>
              </a:rPr>
              <a:t>piles</a:t>
            </a:r>
            <a:r>
              <a:rPr sz="2000" spc="-10" dirty="0">
                <a:solidFill>
                  <a:srgbClr val="FFFFFF"/>
                </a:solidFill>
                <a:latin typeface="Calibri"/>
                <a:cs typeface="Calibri"/>
              </a:rPr>
              <a:t> </a:t>
            </a:r>
            <a:r>
              <a:rPr sz="2000" dirty="0">
                <a:solidFill>
                  <a:srgbClr val="FFFFFF"/>
                </a:solidFill>
                <a:latin typeface="Calibri"/>
                <a:cs typeface="Calibri"/>
              </a:rPr>
              <a:t>to</a:t>
            </a:r>
            <a:r>
              <a:rPr sz="2000" spc="-55" dirty="0">
                <a:solidFill>
                  <a:srgbClr val="FFFFFF"/>
                </a:solidFill>
                <a:latin typeface="Calibri"/>
                <a:cs typeface="Calibri"/>
              </a:rPr>
              <a:t> </a:t>
            </a:r>
            <a:r>
              <a:rPr sz="2000" dirty="0">
                <a:solidFill>
                  <a:srgbClr val="FFFFFF"/>
                </a:solidFill>
                <a:latin typeface="Calibri"/>
                <a:cs typeface="Calibri"/>
              </a:rPr>
              <a:t>be</a:t>
            </a:r>
            <a:r>
              <a:rPr sz="2000" spc="-30" dirty="0">
                <a:solidFill>
                  <a:srgbClr val="FFFFFF"/>
                </a:solidFill>
                <a:latin typeface="Calibri"/>
                <a:cs typeface="Calibri"/>
              </a:rPr>
              <a:t> </a:t>
            </a:r>
            <a:r>
              <a:rPr sz="2000" spc="-10" dirty="0">
                <a:solidFill>
                  <a:srgbClr val="FFFFFF"/>
                </a:solidFill>
                <a:latin typeface="Calibri"/>
                <a:cs typeface="Calibri"/>
              </a:rPr>
              <a:t>installed/rammed.</a:t>
            </a:r>
            <a:endParaRPr sz="2000">
              <a:latin typeface="Calibri"/>
              <a:cs typeface="Calibri"/>
            </a:endParaRPr>
          </a:p>
          <a:p>
            <a:pPr marL="12700" marR="5080">
              <a:lnSpc>
                <a:spcPct val="100000"/>
              </a:lnSpc>
              <a:spcBef>
                <a:spcPts val="2405"/>
              </a:spcBef>
            </a:pPr>
            <a:r>
              <a:rPr sz="2000" dirty="0">
                <a:solidFill>
                  <a:srgbClr val="FFFFFF"/>
                </a:solidFill>
                <a:latin typeface="Calibri"/>
                <a:cs typeface="Calibri"/>
              </a:rPr>
              <a:t>Our</a:t>
            </a:r>
            <a:r>
              <a:rPr sz="2000" spc="-90" dirty="0">
                <a:solidFill>
                  <a:srgbClr val="FFFFFF"/>
                </a:solidFill>
                <a:latin typeface="Calibri"/>
                <a:cs typeface="Calibri"/>
              </a:rPr>
              <a:t> </a:t>
            </a:r>
            <a:r>
              <a:rPr sz="2000" dirty="0">
                <a:solidFill>
                  <a:srgbClr val="FFFFFF"/>
                </a:solidFill>
                <a:latin typeface="Calibri"/>
                <a:cs typeface="Calibri"/>
              </a:rPr>
              <a:t>2no</a:t>
            </a:r>
            <a:r>
              <a:rPr sz="2000" spc="-105" dirty="0">
                <a:solidFill>
                  <a:srgbClr val="FFFFFF"/>
                </a:solidFill>
                <a:latin typeface="Calibri"/>
                <a:cs typeface="Calibri"/>
              </a:rPr>
              <a:t> </a:t>
            </a:r>
            <a:r>
              <a:rPr sz="2000" dirty="0">
                <a:solidFill>
                  <a:srgbClr val="FFFFFF"/>
                </a:solidFill>
                <a:latin typeface="Calibri"/>
                <a:cs typeface="Calibri"/>
              </a:rPr>
              <a:t>ramming</a:t>
            </a:r>
            <a:r>
              <a:rPr sz="2000" spc="-50" dirty="0">
                <a:solidFill>
                  <a:srgbClr val="FFFFFF"/>
                </a:solidFill>
                <a:latin typeface="Calibri"/>
                <a:cs typeface="Calibri"/>
              </a:rPr>
              <a:t> </a:t>
            </a:r>
            <a:r>
              <a:rPr sz="2000" dirty="0">
                <a:solidFill>
                  <a:srgbClr val="FFFFFF"/>
                </a:solidFill>
                <a:latin typeface="Calibri"/>
                <a:cs typeface="Calibri"/>
              </a:rPr>
              <a:t>machines</a:t>
            </a:r>
            <a:r>
              <a:rPr sz="2000" spc="-60" dirty="0">
                <a:solidFill>
                  <a:srgbClr val="FFFFFF"/>
                </a:solidFill>
                <a:latin typeface="Calibri"/>
                <a:cs typeface="Calibri"/>
              </a:rPr>
              <a:t> </a:t>
            </a:r>
            <a:r>
              <a:rPr sz="2000" spc="-20" dirty="0">
                <a:solidFill>
                  <a:srgbClr val="FFFFFF"/>
                </a:solidFill>
                <a:latin typeface="Calibri"/>
                <a:cs typeface="Calibri"/>
              </a:rPr>
              <a:t>were </a:t>
            </a:r>
            <a:r>
              <a:rPr sz="2000" spc="-10" dirty="0">
                <a:solidFill>
                  <a:srgbClr val="FFFFFF"/>
                </a:solidFill>
                <a:latin typeface="Calibri"/>
                <a:cs typeface="Calibri"/>
              </a:rPr>
              <a:t>deployed</a:t>
            </a:r>
            <a:r>
              <a:rPr sz="2000" spc="-60" dirty="0">
                <a:solidFill>
                  <a:srgbClr val="FFFFFF"/>
                </a:solidFill>
                <a:latin typeface="Calibri"/>
                <a:cs typeface="Calibri"/>
              </a:rPr>
              <a:t> </a:t>
            </a:r>
            <a:r>
              <a:rPr sz="2000" dirty="0">
                <a:solidFill>
                  <a:srgbClr val="FFFFFF"/>
                </a:solidFill>
                <a:latin typeface="Calibri"/>
                <a:cs typeface="Calibri"/>
              </a:rPr>
              <a:t>to</a:t>
            </a:r>
            <a:r>
              <a:rPr sz="2000" spc="-35" dirty="0">
                <a:solidFill>
                  <a:srgbClr val="FFFFFF"/>
                </a:solidFill>
                <a:latin typeface="Calibri"/>
                <a:cs typeface="Calibri"/>
              </a:rPr>
              <a:t> </a:t>
            </a:r>
            <a:r>
              <a:rPr sz="2000" dirty="0">
                <a:solidFill>
                  <a:srgbClr val="FFFFFF"/>
                </a:solidFill>
                <a:latin typeface="Calibri"/>
                <a:cs typeface="Calibri"/>
              </a:rPr>
              <a:t>assist</a:t>
            </a:r>
            <a:r>
              <a:rPr sz="2000" spc="25" dirty="0">
                <a:solidFill>
                  <a:srgbClr val="FFFFFF"/>
                </a:solidFill>
                <a:latin typeface="Calibri"/>
                <a:cs typeface="Calibri"/>
              </a:rPr>
              <a:t> </a:t>
            </a:r>
            <a:r>
              <a:rPr sz="2000" dirty="0">
                <a:solidFill>
                  <a:srgbClr val="FFFFFF"/>
                </a:solidFill>
                <a:latin typeface="Calibri"/>
                <a:cs typeface="Calibri"/>
              </a:rPr>
              <a:t>in</a:t>
            </a:r>
            <a:r>
              <a:rPr sz="2000" spc="-30" dirty="0">
                <a:solidFill>
                  <a:srgbClr val="FFFFFF"/>
                </a:solidFill>
                <a:latin typeface="Calibri"/>
                <a:cs typeface="Calibri"/>
              </a:rPr>
              <a:t> </a:t>
            </a:r>
            <a:r>
              <a:rPr sz="2000" dirty="0">
                <a:solidFill>
                  <a:srgbClr val="FFFFFF"/>
                </a:solidFill>
                <a:latin typeface="Calibri"/>
                <a:cs typeface="Calibri"/>
              </a:rPr>
              <a:t>the</a:t>
            </a:r>
            <a:r>
              <a:rPr sz="2000" spc="-50" dirty="0">
                <a:solidFill>
                  <a:srgbClr val="FFFFFF"/>
                </a:solidFill>
                <a:latin typeface="Calibri"/>
                <a:cs typeface="Calibri"/>
              </a:rPr>
              <a:t> </a:t>
            </a:r>
            <a:r>
              <a:rPr sz="2000" spc="-10" dirty="0">
                <a:solidFill>
                  <a:srgbClr val="FFFFFF"/>
                </a:solidFill>
                <a:latin typeface="Calibri"/>
                <a:cs typeface="Calibri"/>
              </a:rPr>
              <a:t>installation </a:t>
            </a:r>
            <a:r>
              <a:rPr sz="2000" dirty="0">
                <a:solidFill>
                  <a:srgbClr val="FFFFFF"/>
                </a:solidFill>
                <a:latin typeface="Calibri"/>
                <a:cs typeface="Calibri"/>
              </a:rPr>
              <a:t>of</a:t>
            </a:r>
            <a:r>
              <a:rPr sz="2000" spc="-60" dirty="0">
                <a:solidFill>
                  <a:srgbClr val="FFFFFF"/>
                </a:solidFill>
                <a:latin typeface="Calibri"/>
                <a:cs typeface="Calibri"/>
              </a:rPr>
              <a:t> </a:t>
            </a:r>
            <a:r>
              <a:rPr sz="2000" dirty="0">
                <a:solidFill>
                  <a:srgbClr val="FFFFFF"/>
                </a:solidFill>
                <a:latin typeface="Calibri"/>
                <a:cs typeface="Calibri"/>
              </a:rPr>
              <a:t>some</a:t>
            </a:r>
            <a:r>
              <a:rPr sz="2000" spc="-15" dirty="0">
                <a:solidFill>
                  <a:srgbClr val="FFFFFF"/>
                </a:solidFill>
                <a:latin typeface="Calibri"/>
                <a:cs typeface="Calibri"/>
              </a:rPr>
              <a:t> </a:t>
            </a:r>
            <a:r>
              <a:rPr sz="2000" spc="-10" dirty="0">
                <a:solidFill>
                  <a:srgbClr val="FFFFFF"/>
                </a:solidFill>
                <a:latin typeface="Calibri"/>
                <a:cs typeface="Calibri"/>
              </a:rPr>
              <a:t>30,000.00</a:t>
            </a:r>
            <a:r>
              <a:rPr sz="2000" spc="-50" dirty="0">
                <a:solidFill>
                  <a:srgbClr val="FFFFFF"/>
                </a:solidFill>
                <a:latin typeface="Calibri"/>
                <a:cs typeface="Calibri"/>
              </a:rPr>
              <a:t> </a:t>
            </a:r>
            <a:r>
              <a:rPr sz="2000" dirty="0">
                <a:solidFill>
                  <a:srgbClr val="FFFFFF"/>
                </a:solidFill>
                <a:latin typeface="Calibri"/>
                <a:cs typeface="Calibri"/>
              </a:rPr>
              <a:t>ramming</a:t>
            </a:r>
            <a:r>
              <a:rPr sz="2000" spc="-5" dirty="0">
                <a:solidFill>
                  <a:srgbClr val="FFFFFF"/>
                </a:solidFill>
                <a:latin typeface="Calibri"/>
                <a:cs typeface="Calibri"/>
              </a:rPr>
              <a:t> </a:t>
            </a:r>
            <a:r>
              <a:rPr sz="2000" spc="-10" dirty="0">
                <a:solidFill>
                  <a:srgbClr val="FFFFFF"/>
                </a:solidFill>
                <a:latin typeface="Calibri"/>
                <a:cs typeface="Calibri"/>
              </a:rPr>
              <a:t>across </a:t>
            </a:r>
            <a:r>
              <a:rPr sz="2000" dirty="0">
                <a:solidFill>
                  <a:srgbClr val="FFFFFF"/>
                </a:solidFill>
                <a:latin typeface="Calibri"/>
                <a:cs typeface="Calibri"/>
              </a:rPr>
              <a:t>the</a:t>
            </a:r>
            <a:r>
              <a:rPr sz="2000" spc="-50" dirty="0">
                <a:solidFill>
                  <a:srgbClr val="FFFFFF"/>
                </a:solidFill>
                <a:latin typeface="Calibri"/>
                <a:cs typeface="Calibri"/>
              </a:rPr>
              <a:t> </a:t>
            </a:r>
            <a:r>
              <a:rPr sz="2000" dirty="0">
                <a:solidFill>
                  <a:srgbClr val="FFFFFF"/>
                </a:solidFill>
                <a:latin typeface="Calibri"/>
                <a:cs typeface="Calibri"/>
              </a:rPr>
              <a:t>200</a:t>
            </a:r>
            <a:r>
              <a:rPr sz="2000" spc="-15" dirty="0">
                <a:solidFill>
                  <a:srgbClr val="FFFFFF"/>
                </a:solidFill>
                <a:latin typeface="Calibri"/>
                <a:cs typeface="Calibri"/>
              </a:rPr>
              <a:t> </a:t>
            </a:r>
            <a:r>
              <a:rPr sz="2000" dirty="0">
                <a:solidFill>
                  <a:srgbClr val="FFFFFF"/>
                </a:solidFill>
                <a:latin typeface="Calibri"/>
                <a:cs typeface="Calibri"/>
              </a:rPr>
              <a:t>acre</a:t>
            </a:r>
            <a:r>
              <a:rPr sz="2000" spc="-25" dirty="0">
                <a:solidFill>
                  <a:srgbClr val="FFFFFF"/>
                </a:solidFill>
                <a:latin typeface="Calibri"/>
                <a:cs typeface="Calibri"/>
              </a:rPr>
              <a:t> </a:t>
            </a:r>
            <a:r>
              <a:rPr sz="2000" dirty="0">
                <a:solidFill>
                  <a:srgbClr val="FFFFFF"/>
                </a:solidFill>
                <a:latin typeface="Calibri"/>
                <a:cs typeface="Calibri"/>
              </a:rPr>
              <a:t>site</a:t>
            </a:r>
            <a:r>
              <a:rPr sz="2000" spc="-25" dirty="0">
                <a:solidFill>
                  <a:srgbClr val="FFFFFF"/>
                </a:solidFill>
                <a:latin typeface="Calibri"/>
                <a:cs typeface="Calibri"/>
              </a:rPr>
              <a:t> </a:t>
            </a:r>
            <a:r>
              <a:rPr sz="2000" spc="-10" dirty="0">
                <a:solidFill>
                  <a:srgbClr val="FFFFFF"/>
                </a:solidFill>
                <a:latin typeface="Calibri"/>
                <a:cs typeface="Calibri"/>
              </a:rPr>
              <a:t>including</a:t>
            </a:r>
            <a:r>
              <a:rPr sz="2000" spc="-40" dirty="0">
                <a:solidFill>
                  <a:srgbClr val="FFFFFF"/>
                </a:solidFill>
                <a:latin typeface="Calibri"/>
                <a:cs typeface="Calibri"/>
              </a:rPr>
              <a:t> </a:t>
            </a:r>
            <a:r>
              <a:rPr sz="2000" dirty="0">
                <a:solidFill>
                  <a:srgbClr val="FFFFFF"/>
                </a:solidFill>
                <a:latin typeface="Calibri"/>
                <a:cs typeface="Calibri"/>
              </a:rPr>
              <a:t>the</a:t>
            </a:r>
            <a:r>
              <a:rPr sz="2000" spc="-25" dirty="0">
                <a:solidFill>
                  <a:srgbClr val="FFFFFF"/>
                </a:solidFill>
                <a:latin typeface="Calibri"/>
                <a:cs typeface="Calibri"/>
              </a:rPr>
              <a:t> </a:t>
            </a:r>
            <a:r>
              <a:rPr sz="2000" spc="-20" dirty="0">
                <a:solidFill>
                  <a:srgbClr val="FFFFFF"/>
                </a:solidFill>
                <a:latin typeface="Calibri"/>
                <a:cs typeface="Calibri"/>
              </a:rPr>
              <a:t>4900 </a:t>
            </a:r>
            <a:r>
              <a:rPr sz="2000" dirty="0">
                <a:solidFill>
                  <a:srgbClr val="FFFFFF"/>
                </a:solidFill>
                <a:latin typeface="Calibri"/>
                <a:cs typeface="Calibri"/>
              </a:rPr>
              <a:t>pre</a:t>
            </a:r>
            <a:r>
              <a:rPr sz="2000" spc="-65" dirty="0">
                <a:solidFill>
                  <a:srgbClr val="FFFFFF"/>
                </a:solidFill>
                <a:latin typeface="Calibri"/>
                <a:cs typeface="Calibri"/>
              </a:rPr>
              <a:t> </a:t>
            </a:r>
            <a:r>
              <a:rPr sz="2000" dirty="0">
                <a:solidFill>
                  <a:srgbClr val="FFFFFF"/>
                </a:solidFill>
                <a:latin typeface="Calibri"/>
                <a:cs typeface="Calibri"/>
              </a:rPr>
              <a:t>drilled</a:t>
            </a:r>
            <a:r>
              <a:rPr sz="2000" spc="-25" dirty="0">
                <a:solidFill>
                  <a:srgbClr val="FFFFFF"/>
                </a:solidFill>
                <a:latin typeface="Calibri"/>
                <a:cs typeface="Calibri"/>
              </a:rPr>
              <a:t> </a:t>
            </a:r>
            <a:r>
              <a:rPr sz="2000" spc="-10" dirty="0">
                <a:solidFill>
                  <a:srgbClr val="FFFFFF"/>
                </a:solidFill>
                <a:latin typeface="Calibri"/>
                <a:cs typeface="Calibri"/>
              </a:rPr>
              <a:t>holes</a:t>
            </a:r>
            <a:endParaRPr sz="20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14472" y="685799"/>
            <a:ext cx="8668385" cy="6026150"/>
          </a:xfrm>
          <a:custGeom>
            <a:avLst/>
            <a:gdLst/>
            <a:ahLst/>
            <a:cxnLst/>
            <a:rect l="l" t="t" r="r" b="b"/>
            <a:pathLst>
              <a:path w="8668385" h="6026150">
                <a:moveTo>
                  <a:pt x="8668004" y="2197608"/>
                </a:moveTo>
                <a:lnTo>
                  <a:pt x="8491601" y="2197608"/>
                </a:lnTo>
                <a:lnTo>
                  <a:pt x="8491601" y="0"/>
                </a:lnTo>
                <a:lnTo>
                  <a:pt x="1005840" y="0"/>
                </a:lnTo>
                <a:lnTo>
                  <a:pt x="1005840" y="2197608"/>
                </a:lnTo>
                <a:lnTo>
                  <a:pt x="0" y="2197608"/>
                </a:lnTo>
                <a:lnTo>
                  <a:pt x="0" y="6025781"/>
                </a:lnTo>
                <a:lnTo>
                  <a:pt x="8668004" y="6025781"/>
                </a:lnTo>
                <a:lnTo>
                  <a:pt x="8668004" y="2197608"/>
                </a:lnTo>
                <a:close/>
              </a:path>
            </a:pathLst>
          </a:custGeom>
          <a:solidFill>
            <a:srgbClr val="E8F3DA"/>
          </a:solidFill>
        </p:spPr>
        <p:txBody>
          <a:bodyPr wrap="square" lIns="0" tIns="0" rIns="0" bIns="0" rtlCol="0"/>
          <a:lstStyle/>
          <a:p>
            <a:endParaRPr/>
          </a:p>
        </p:txBody>
      </p:sp>
      <p:sp>
        <p:nvSpPr>
          <p:cNvPr id="3" name="object 3"/>
          <p:cNvSpPr txBox="1"/>
          <p:nvPr/>
        </p:nvSpPr>
        <p:spPr>
          <a:xfrm>
            <a:off x="512063" y="615695"/>
            <a:ext cx="2407920" cy="6096000"/>
          </a:xfrm>
          <a:prstGeom prst="rect">
            <a:avLst/>
          </a:prstGeom>
          <a:solidFill>
            <a:srgbClr val="77923B"/>
          </a:solidFill>
        </p:spPr>
        <p:txBody>
          <a:bodyPr vert="horz" wrap="square" lIns="0" tIns="68580" rIns="0" bIns="0" rtlCol="0">
            <a:spAutoFit/>
          </a:bodyPr>
          <a:lstStyle/>
          <a:p>
            <a:pPr marL="86360">
              <a:lnSpc>
                <a:spcPct val="100000"/>
              </a:lnSpc>
              <a:spcBef>
                <a:spcPts val="540"/>
              </a:spcBef>
            </a:pPr>
            <a:r>
              <a:rPr sz="1700" b="1" spc="-10" dirty="0">
                <a:solidFill>
                  <a:srgbClr val="1F1F1F"/>
                </a:solidFill>
                <a:latin typeface="Calibri"/>
                <a:cs typeface="Calibri"/>
              </a:rPr>
              <a:t>Project</a:t>
            </a:r>
            <a:r>
              <a:rPr sz="1700" b="1" spc="-30" dirty="0">
                <a:solidFill>
                  <a:srgbClr val="1F1F1F"/>
                </a:solidFill>
                <a:latin typeface="Calibri"/>
                <a:cs typeface="Calibri"/>
              </a:rPr>
              <a:t> </a:t>
            </a:r>
            <a:r>
              <a:rPr sz="1700" b="1" spc="-10" dirty="0">
                <a:solidFill>
                  <a:srgbClr val="1F1F1F"/>
                </a:solidFill>
                <a:latin typeface="Calibri"/>
                <a:cs typeface="Calibri"/>
              </a:rPr>
              <a:t>Details</a:t>
            </a:r>
            <a:endParaRPr sz="1700">
              <a:latin typeface="Calibri"/>
              <a:cs typeface="Calibri"/>
            </a:endParaRPr>
          </a:p>
          <a:p>
            <a:pPr>
              <a:lnSpc>
                <a:spcPct val="100000"/>
              </a:lnSpc>
              <a:spcBef>
                <a:spcPts val="1165"/>
              </a:spcBef>
            </a:pPr>
            <a:endParaRPr sz="1700">
              <a:latin typeface="Calibri"/>
              <a:cs typeface="Calibri"/>
            </a:endParaRPr>
          </a:p>
          <a:p>
            <a:pPr marL="86360">
              <a:lnSpc>
                <a:spcPct val="100000"/>
              </a:lnSpc>
            </a:pPr>
            <a:r>
              <a:rPr sz="1700" b="1" spc="-10" dirty="0">
                <a:solidFill>
                  <a:srgbClr val="1F1F1F"/>
                </a:solidFill>
                <a:latin typeface="Calibri"/>
                <a:cs typeface="Calibri"/>
              </a:rPr>
              <a:t>Location</a:t>
            </a:r>
            <a:r>
              <a:rPr sz="1700" spc="-10" dirty="0">
                <a:solidFill>
                  <a:srgbClr val="1F1F1F"/>
                </a:solidFill>
                <a:latin typeface="Calibri"/>
                <a:cs typeface="Calibri"/>
              </a:rPr>
              <a:t>:</a:t>
            </a:r>
            <a:endParaRPr sz="1700">
              <a:latin typeface="Calibri"/>
              <a:cs typeface="Calibri"/>
            </a:endParaRPr>
          </a:p>
          <a:p>
            <a:pPr marL="86360">
              <a:lnSpc>
                <a:spcPct val="100000"/>
              </a:lnSpc>
              <a:spcBef>
                <a:spcPts val="600"/>
              </a:spcBef>
            </a:pPr>
            <a:r>
              <a:rPr sz="1700" dirty="0">
                <a:solidFill>
                  <a:srgbClr val="1F1F1F"/>
                </a:solidFill>
                <a:latin typeface="Calibri"/>
                <a:cs typeface="Calibri"/>
              </a:rPr>
              <a:t>North</a:t>
            </a:r>
            <a:r>
              <a:rPr sz="1700" spc="-80" dirty="0">
                <a:solidFill>
                  <a:srgbClr val="1F1F1F"/>
                </a:solidFill>
                <a:latin typeface="Calibri"/>
                <a:cs typeface="Calibri"/>
              </a:rPr>
              <a:t> </a:t>
            </a:r>
            <a:r>
              <a:rPr sz="1700" spc="-10" dirty="0">
                <a:solidFill>
                  <a:srgbClr val="1F1F1F"/>
                </a:solidFill>
                <a:latin typeface="Calibri"/>
                <a:cs typeface="Calibri"/>
              </a:rPr>
              <a:t>Wales</a:t>
            </a:r>
            <a:endParaRPr sz="1700">
              <a:latin typeface="Calibri"/>
              <a:cs typeface="Calibri"/>
            </a:endParaRPr>
          </a:p>
          <a:p>
            <a:pPr>
              <a:lnSpc>
                <a:spcPct val="100000"/>
              </a:lnSpc>
              <a:spcBef>
                <a:spcPts val="1165"/>
              </a:spcBef>
            </a:pPr>
            <a:endParaRPr sz="1700">
              <a:latin typeface="Calibri"/>
              <a:cs typeface="Calibri"/>
            </a:endParaRPr>
          </a:p>
          <a:p>
            <a:pPr marL="86360">
              <a:lnSpc>
                <a:spcPct val="100000"/>
              </a:lnSpc>
            </a:pPr>
            <a:r>
              <a:rPr sz="1700" b="1" dirty="0">
                <a:solidFill>
                  <a:srgbClr val="1F1F1F"/>
                </a:solidFill>
                <a:latin typeface="Calibri"/>
                <a:cs typeface="Calibri"/>
              </a:rPr>
              <a:t>Solar</a:t>
            </a:r>
            <a:r>
              <a:rPr sz="1700" b="1" spc="-45" dirty="0">
                <a:solidFill>
                  <a:srgbClr val="1F1F1F"/>
                </a:solidFill>
                <a:latin typeface="Calibri"/>
                <a:cs typeface="Calibri"/>
              </a:rPr>
              <a:t> </a:t>
            </a:r>
            <a:r>
              <a:rPr sz="1700" b="1" spc="-10" dirty="0">
                <a:solidFill>
                  <a:srgbClr val="1F1F1F"/>
                </a:solidFill>
                <a:latin typeface="Calibri"/>
                <a:cs typeface="Calibri"/>
              </a:rPr>
              <a:t>Panels:</a:t>
            </a:r>
            <a:endParaRPr sz="1700">
              <a:latin typeface="Calibri"/>
              <a:cs typeface="Calibri"/>
            </a:endParaRPr>
          </a:p>
          <a:p>
            <a:pPr marL="135255">
              <a:lnSpc>
                <a:spcPct val="100000"/>
              </a:lnSpc>
              <a:spcBef>
                <a:spcPts val="600"/>
              </a:spcBef>
            </a:pPr>
            <a:r>
              <a:rPr sz="1700" dirty="0">
                <a:solidFill>
                  <a:srgbClr val="1F1F1F"/>
                </a:solidFill>
                <a:latin typeface="Calibri"/>
                <a:cs typeface="Calibri"/>
              </a:rPr>
              <a:t>4753</a:t>
            </a:r>
            <a:r>
              <a:rPr sz="1700" spc="-85" dirty="0">
                <a:solidFill>
                  <a:srgbClr val="1F1F1F"/>
                </a:solidFill>
                <a:latin typeface="Calibri"/>
                <a:cs typeface="Calibri"/>
              </a:rPr>
              <a:t> </a:t>
            </a:r>
            <a:r>
              <a:rPr sz="1700" dirty="0">
                <a:solidFill>
                  <a:srgbClr val="1F1F1F"/>
                </a:solidFill>
                <a:latin typeface="Calibri"/>
                <a:cs typeface="Calibri"/>
              </a:rPr>
              <a:t>Winaico</a:t>
            </a:r>
            <a:r>
              <a:rPr sz="1700" spc="-50" dirty="0">
                <a:solidFill>
                  <a:srgbClr val="1F1F1F"/>
                </a:solidFill>
                <a:latin typeface="Calibri"/>
                <a:cs typeface="Calibri"/>
              </a:rPr>
              <a:t> </a:t>
            </a:r>
            <a:r>
              <a:rPr sz="1700" spc="-20" dirty="0">
                <a:solidFill>
                  <a:srgbClr val="1F1F1F"/>
                </a:solidFill>
                <a:latin typeface="Calibri"/>
                <a:cs typeface="Calibri"/>
              </a:rPr>
              <a:t>260w</a:t>
            </a:r>
            <a:endParaRPr sz="1700">
              <a:latin typeface="Calibri"/>
              <a:cs typeface="Calibri"/>
            </a:endParaRPr>
          </a:p>
          <a:p>
            <a:pPr>
              <a:lnSpc>
                <a:spcPct val="100000"/>
              </a:lnSpc>
              <a:spcBef>
                <a:spcPts val="1165"/>
              </a:spcBef>
            </a:pPr>
            <a:endParaRPr sz="1700">
              <a:latin typeface="Calibri"/>
              <a:cs typeface="Calibri"/>
            </a:endParaRPr>
          </a:p>
          <a:p>
            <a:pPr marL="86360">
              <a:lnSpc>
                <a:spcPct val="100000"/>
              </a:lnSpc>
            </a:pPr>
            <a:r>
              <a:rPr sz="1700" b="1" spc="-10" dirty="0">
                <a:solidFill>
                  <a:srgbClr val="1F1F1F"/>
                </a:solidFill>
                <a:latin typeface="Calibri"/>
                <a:cs typeface="Calibri"/>
              </a:rPr>
              <a:t>Inverter:</a:t>
            </a:r>
            <a:endParaRPr sz="1700">
              <a:latin typeface="Calibri"/>
              <a:cs typeface="Calibri"/>
            </a:endParaRPr>
          </a:p>
          <a:p>
            <a:pPr marL="86360">
              <a:lnSpc>
                <a:spcPct val="100000"/>
              </a:lnSpc>
              <a:spcBef>
                <a:spcPts val="600"/>
              </a:spcBef>
            </a:pPr>
            <a:r>
              <a:rPr sz="1700" spc="-25" dirty="0">
                <a:solidFill>
                  <a:srgbClr val="1F1F1F"/>
                </a:solidFill>
                <a:latin typeface="Calibri"/>
                <a:cs typeface="Calibri"/>
              </a:rPr>
              <a:t>SMA</a:t>
            </a:r>
            <a:endParaRPr sz="1700">
              <a:latin typeface="Calibri"/>
              <a:cs typeface="Calibri"/>
            </a:endParaRPr>
          </a:p>
          <a:p>
            <a:pPr>
              <a:lnSpc>
                <a:spcPct val="100000"/>
              </a:lnSpc>
              <a:spcBef>
                <a:spcPts val="1165"/>
              </a:spcBef>
            </a:pPr>
            <a:endParaRPr sz="1700">
              <a:latin typeface="Calibri"/>
              <a:cs typeface="Calibri"/>
            </a:endParaRPr>
          </a:p>
          <a:p>
            <a:pPr marL="86360">
              <a:lnSpc>
                <a:spcPct val="100000"/>
              </a:lnSpc>
            </a:pPr>
            <a:r>
              <a:rPr sz="1700" b="1" spc="-10" dirty="0">
                <a:solidFill>
                  <a:srgbClr val="1F1F1F"/>
                </a:solidFill>
                <a:latin typeface="Calibri"/>
                <a:cs typeface="Calibri"/>
              </a:rPr>
              <a:t>Mounting:</a:t>
            </a:r>
            <a:endParaRPr sz="1700">
              <a:latin typeface="Calibri"/>
              <a:cs typeface="Calibri"/>
            </a:endParaRPr>
          </a:p>
          <a:p>
            <a:pPr marL="86360">
              <a:lnSpc>
                <a:spcPct val="100000"/>
              </a:lnSpc>
              <a:spcBef>
                <a:spcPts val="385"/>
              </a:spcBef>
            </a:pPr>
            <a:r>
              <a:rPr sz="1700" dirty="0">
                <a:solidFill>
                  <a:srgbClr val="1F1F1F"/>
                </a:solidFill>
                <a:latin typeface="Calibri"/>
                <a:cs typeface="Calibri"/>
              </a:rPr>
              <a:t>Krinner</a:t>
            </a:r>
            <a:r>
              <a:rPr sz="1700" spc="-45" dirty="0">
                <a:solidFill>
                  <a:srgbClr val="1F1F1F"/>
                </a:solidFill>
                <a:latin typeface="Calibri"/>
                <a:cs typeface="Calibri"/>
              </a:rPr>
              <a:t> </a:t>
            </a:r>
            <a:r>
              <a:rPr sz="1700" spc="-10" dirty="0">
                <a:solidFill>
                  <a:srgbClr val="1F1F1F"/>
                </a:solidFill>
                <a:latin typeface="Calibri"/>
                <a:cs typeface="Calibri"/>
              </a:rPr>
              <a:t>screw</a:t>
            </a:r>
            <a:r>
              <a:rPr sz="1700" spc="-90" dirty="0">
                <a:solidFill>
                  <a:srgbClr val="1F1F1F"/>
                </a:solidFill>
                <a:latin typeface="Calibri"/>
                <a:cs typeface="Calibri"/>
              </a:rPr>
              <a:t> </a:t>
            </a:r>
            <a:r>
              <a:rPr sz="1700" spc="-10" dirty="0">
                <a:solidFill>
                  <a:srgbClr val="1F1F1F"/>
                </a:solidFill>
                <a:latin typeface="Calibri"/>
                <a:cs typeface="Calibri"/>
              </a:rPr>
              <a:t>driven</a:t>
            </a:r>
            <a:endParaRPr sz="1700">
              <a:latin typeface="Calibri"/>
              <a:cs typeface="Calibri"/>
            </a:endParaRPr>
          </a:p>
          <a:p>
            <a:pPr marL="86360">
              <a:lnSpc>
                <a:spcPct val="100000"/>
              </a:lnSpc>
              <a:spcBef>
                <a:spcPts val="600"/>
              </a:spcBef>
            </a:pPr>
            <a:r>
              <a:rPr sz="1700" spc="-10" dirty="0">
                <a:solidFill>
                  <a:srgbClr val="1F1F1F"/>
                </a:solidFill>
                <a:latin typeface="Calibri"/>
                <a:cs typeface="Calibri"/>
              </a:rPr>
              <a:t>ground</a:t>
            </a:r>
            <a:r>
              <a:rPr sz="1700" spc="-75" dirty="0">
                <a:solidFill>
                  <a:srgbClr val="1F1F1F"/>
                </a:solidFill>
                <a:latin typeface="Calibri"/>
                <a:cs typeface="Calibri"/>
              </a:rPr>
              <a:t> </a:t>
            </a:r>
            <a:r>
              <a:rPr sz="1700" spc="-10" dirty="0">
                <a:solidFill>
                  <a:srgbClr val="1F1F1F"/>
                </a:solidFill>
                <a:latin typeface="Calibri"/>
                <a:cs typeface="Calibri"/>
              </a:rPr>
              <a:t>mount</a:t>
            </a:r>
            <a:r>
              <a:rPr sz="1700" spc="-35" dirty="0">
                <a:solidFill>
                  <a:srgbClr val="1F1F1F"/>
                </a:solidFill>
                <a:latin typeface="Calibri"/>
                <a:cs typeface="Calibri"/>
              </a:rPr>
              <a:t> </a:t>
            </a:r>
            <a:r>
              <a:rPr sz="1700" spc="-10" dirty="0">
                <a:solidFill>
                  <a:srgbClr val="1F1F1F"/>
                </a:solidFill>
                <a:latin typeface="Calibri"/>
                <a:cs typeface="Calibri"/>
              </a:rPr>
              <a:t>system</a:t>
            </a:r>
            <a:endParaRPr sz="1700">
              <a:latin typeface="Calibri"/>
              <a:cs typeface="Calibri"/>
            </a:endParaRPr>
          </a:p>
          <a:p>
            <a:pPr>
              <a:lnSpc>
                <a:spcPct val="100000"/>
              </a:lnSpc>
              <a:spcBef>
                <a:spcPts val="1380"/>
              </a:spcBef>
            </a:pPr>
            <a:endParaRPr sz="1700">
              <a:latin typeface="Calibri"/>
              <a:cs typeface="Calibri"/>
            </a:endParaRPr>
          </a:p>
          <a:p>
            <a:pPr marL="86360">
              <a:lnSpc>
                <a:spcPct val="100000"/>
              </a:lnSpc>
            </a:pPr>
            <a:r>
              <a:rPr sz="1700" b="1" dirty="0">
                <a:solidFill>
                  <a:srgbClr val="1F1F1F"/>
                </a:solidFill>
                <a:latin typeface="Calibri"/>
                <a:cs typeface="Calibri"/>
              </a:rPr>
              <a:t>Expected</a:t>
            </a:r>
            <a:r>
              <a:rPr sz="1700" b="1" spc="-120" dirty="0">
                <a:solidFill>
                  <a:srgbClr val="1F1F1F"/>
                </a:solidFill>
                <a:latin typeface="Calibri"/>
                <a:cs typeface="Calibri"/>
              </a:rPr>
              <a:t> </a:t>
            </a:r>
            <a:r>
              <a:rPr sz="1700" b="1" spc="-10" dirty="0">
                <a:solidFill>
                  <a:srgbClr val="1F1F1F"/>
                </a:solidFill>
                <a:latin typeface="Calibri"/>
                <a:cs typeface="Calibri"/>
              </a:rPr>
              <a:t>Generation:</a:t>
            </a:r>
            <a:endParaRPr sz="1700">
              <a:latin typeface="Calibri"/>
              <a:cs typeface="Calibri"/>
            </a:endParaRPr>
          </a:p>
          <a:p>
            <a:pPr marL="86360">
              <a:lnSpc>
                <a:spcPct val="100000"/>
              </a:lnSpc>
              <a:spcBef>
                <a:spcPts val="980"/>
              </a:spcBef>
            </a:pPr>
            <a:r>
              <a:rPr sz="1800" spc="-10" dirty="0">
                <a:solidFill>
                  <a:srgbClr val="1F1F1F"/>
                </a:solidFill>
                <a:latin typeface="Calibri"/>
                <a:cs typeface="Calibri"/>
              </a:rPr>
              <a:t>1,084,889</a:t>
            </a:r>
            <a:r>
              <a:rPr sz="1800" spc="-55" dirty="0">
                <a:solidFill>
                  <a:srgbClr val="1F1F1F"/>
                </a:solidFill>
                <a:latin typeface="Calibri"/>
                <a:cs typeface="Calibri"/>
              </a:rPr>
              <a:t> </a:t>
            </a:r>
            <a:r>
              <a:rPr sz="1800" dirty="0">
                <a:solidFill>
                  <a:srgbClr val="1F1F1F"/>
                </a:solidFill>
                <a:latin typeface="Calibri"/>
                <a:cs typeface="Calibri"/>
              </a:rPr>
              <a:t>kwh</a:t>
            </a:r>
            <a:r>
              <a:rPr sz="1800" spc="-60" dirty="0">
                <a:solidFill>
                  <a:srgbClr val="1F1F1F"/>
                </a:solidFill>
                <a:latin typeface="Calibri"/>
                <a:cs typeface="Calibri"/>
              </a:rPr>
              <a:t> </a:t>
            </a:r>
            <a:r>
              <a:rPr sz="1800" spc="-25" dirty="0">
                <a:solidFill>
                  <a:srgbClr val="1F1F1F"/>
                </a:solidFill>
                <a:latin typeface="Calibri"/>
                <a:cs typeface="Calibri"/>
              </a:rPr>
              <a:t>pa</a:t>
            </a:r>
            <a:endParaRPr sz="1800">
              <a:latin typeface="Calibri"/>
              <a:cs typeface="Calibri"/>
            </a:endParaRPr>
          </a:p>
        </p:txBody>
      </p:sp>
      <p:sp>
        <p:nvSpPr>
          <p:cNvPr id="4" name="object 4"/>
          <p:cNvSpPr txBox="1">
            <a:spLocks noGrp="1"/>
          </p:cNvSpPr>
          <p:nvPr>
            <p:ph type="title"/>
          </p:nvPr>
        </p:nvSpPr>
        <p:spPr>
          <a:xfrm>
            <a:off x="509016" y="54864"/>
            <a:ext cx="11174095" cy="506095"/>
          </a:xfrm>
          <a:prstGeom prst="rect">
            <a:avLst/>
          </a:prstGeom>
          <a:solidFill>
            <a:srgbClr val="C3D59B"/>
          </a:solidFill>
        </p:spPr>
        <p:txBody>
          <a:bodyPr vert="horz" wrap="square" lIns="0" tIns="0" rIns="0" bIns="0" rtlCol="0">
            <a:spAutoFit/>
          </a:bodyPr>
          <a:lstStyle/>
          <a:p>
            <a:pPr marL="4445" algn="ctr">
              <a:lnSpc>
                <a:spcPts val="3504"/>
              </a:lnSpc>
            </a:pPr>
            <a:r>
              <a:rPr sz="3600" spc="-20" dirty="0">
                <a:solidFill>
                  <a:srgbClr val="000000"/>
                </a:solidFill>
              </a:rPr>
              <a:t>Tyn</a:t>
            </a:r>
            <a:r>
              <a:rPr sz="3600" spc="-170" dirty="0">
                <a:solidFill>
                  <a:srgbClr val="000000"/>
                </a:solidFill>
              </a:rPr>
              <a:t> </a:t>
            </a:r>
            <a:r>
              <a:rPr sz="3600" dirty="0">
                <a:solidFill>
                  <a:srgbClr val="000000"/>
                </a:solidFill>
              </a:rPr>
              <a:t>Y</a:t>
            </a:r>
            <a:r>
              <a:rPr sz="3600" spc="-105" dirty="0">
                <a:solidFill>
                  <a:srgbClr val="000000"/>
                </a:solidFill>
              </a:rPr>
              <a:t> </a:t>
            </a:r>
            <a:r>
              <a:rPr sz="3600" dirty="0">
                <a:solidFill>
                  <a:srgbClr val="000000"/>
                </a:solidFill>
              </a:rPr>
              <a:t>Wern</a:t>
            </a:r>
            <a:r>
              <a:rPr sz="3600" spc="-114" dirty="0">
                <a:solidFill>
                  <a:srgbClr val="000000"/>
                </a:solidFill>
              </a:rPr>
              <a:t> </a:t>
            </a:r>
            <a:r>
              <a:rPr sz="3600" dirty="0">
                <a:solidFill>
                  <a:srgbClr val="000000"/>
                </a:solidFill>
              </a:rPr>
              <a:t>Solar</a:t>
            </a:r>
            <a:r>
              <a:rPr sz="3600" spc="-140" dirty="0">
                <a:solidFill>
                  <a:srgbClr val="000000"/>
                </a:solidFill>
              </a:rPr>
              <a:t> </a:t>
            </a:r>
            <a:r>
              <a:rPr sz="3600" spc="-20" dirty="0">
                <a:solidFill>
                  <a:srgbClr val="000000"/>
                </a:solidFill>
              </a:rPr>
              <a:t>Park</a:t>
            </a:r>
            <a:endParaRPr sz="3600"/>
          </a:p>
        </p:txBody>
      </p:sp>
      <p:sp>
        <p:nvSpPr>
          <p:cNvPr id="5" name="object 5"/>
          <p:cNvSpPr txBox="1"/>
          <p:nvPr/>
        </p:nvSpPr>
        <p:spPr>
          <a:xfrm>
            <a:off x="3093204" y="2894367"/>
            <a:ext cx="8217534" cy="1049655"/>
          </a:xfrm>
          <a:prstGeom prst="rect">
            <a:avLst/>
          </a:prstGeom>
        </p:spPr>
        <p:txBody>
          <a:bodyPr vert="horz" wrap="square" lIns="0" tIns="54610" rIns="0" bIns="0" rtlCol="0">
            <a:spAutoFit/>
          </a:bodyPr>
          <a:lstStyle/>
          <a:p>
            <a:pPr marL="12700">
              <a:lnSpc>
                <a:spcPct val="100000"/>
              </a:lnSpc>
              <a:spcBef>
                <a:spcPts val="430"/>
              </a:spcBef>
            </a:pPr>
            <a:r>
              <a:rPr sz="1600" b="1" dirty="0">
                <a:solidFill>
                  <a:srgbClr val="1F1F1F"/>
                </a:solidFill>
                <a:latin typeface="Calibri"/>
                <a:cs typeface="Calibri"/>
              </a:rPr>
              <a:t>The</a:t>
            </a:r>
            <a:r>
              <a:rPr sz="1600" b="1" spc="-20" dirty="0">
                <a:solidFill>
                  <a:srgbClr val="1F1F1F"/>
                </a:solidFill>
                <a:latin typeface="Calibri"/>
                <a:cs typeface="Calibri"/>
              </a:rPr>
              <a:t> </a:t>
            </a:r>
            <a:r>
              <a:rPr sz="1600" b="1" spc="-10" dirty="0">
                <a:solidFill>
                  <a:srgbClr val="1F1F1F"/>
                </a:solidFill>
                <a:latin typeface="Calibri"/>
                <a:cs typeface="Calibri"/>
              </a:rPr>
              <a:t>Challenge</a:t>
            </a:r>
            <a:endParaRPr sz="1600">
              <a:latin typeface="Calibri"/>
              <a:cs typeface="Calibri"/>
            </a:endParaRPr>
          </a:p>
          <a:p>
            <a:pPr marL="12700" marR="5080">
              <a:lnSpc>
                <a:spcPct val="114999"/>
              </a:lnSpc>
              <a:spcBef>
                <a:spcPts val="20"/>
              </a:spcBef>
            </a:pPr>
            <a:r>
              <a:rPr sz="1400" dirty="0">
                <a:latin typeface="Calibri"/>
                <a:cs typeface="Calibri"/>
              </a:rPr>
              <a:t>The</a:t>
            </a:r>
            <a:r>
              <a:rPr sz="1400" spc="-80" dirty="0">
                <a:latin typeface="Calibri"/>
                <a:cs typeface="Calibri"/>
              </a:rPr>
              <a:t> </a:t>
            </a:r>
            <a:r>
              <a:rPr sz="1400" dirty="0">
                <a:latin typeface="Calibri"/>
                <a:cs typeface="Calibri"/>
              </a:rPr>
              <a:t>Rhug</a:t>
            </a:r>
            <a:r>
              <a:rPr sz="1400" spc="-80" dirty="0">
                <a:latin typeface="Calibri"/>
                <a:cs typeface="Calibri"/>
              </a:rPr>
              <a:t> </a:t>
            </a:r>
            <a:r>
              <a:rPr sz="1400" spc="-10" dirty="0">
                <a:latin typeface="Calibri"/>
                <a:cs typeface="Calibri"/>
              </a:rPr>
              <a:t>Estate</a:t>
            </a:r>
            <a:r>
              <a:rPr sz="1400" spc="-65" dirty="0">
                <a:latin typeface="Calibri"/>
                <a:cs typeface="Calibri"/>
              </a:rPr>
              <a:t> </a:t>
            </a:r>
            <a:r>
              <a:rPr sz="1400" dirty="0">
                <a:latin typeface="Calibri"/>
                <a:cs typeface="Calibri"/>
              </a:rPr>
              <a:t>were</a:t>
            </a:r>
            <a:r>
              <a:rPr sz="1400" spc="-30" dirty="0">
                <a:latin typeface="Calibri"/>
                <a:cs typeface="Calibri"/>
              </a:rPr>
              <a:t> </a:t>
            </a:r>
            <a:r>
              <a:rPr sz="1400" dirty="0">
                <a:latin typeface="Calibri"/>
                <a:cs typeface="Calibri"/>
              </a:rPr>
              <a:t>looking</a:t>
            </a:r>
            <a:r>
              <a:rPr sz="1400" spc="-10" dirty="0">
                <a:latin typeface="Calibri"/>
                <a:cs typeface="Calibri"/>
              </a:rPr>
              <a:t> for</a:t>
            </a:r>
            <a:r>
              <a:rPr sz="1400" spc="-85" dirty="0">
                <a:latin typeface="Calibri"/>
                <a:cs typeface="Calibri"/>
              </a:rPr>
              <a:t> </a:t>
            </a:r>
            <a:r>
              <a:rPr sz="1400" spc="-20" dirty="0">
                <a:latin typeface="Calibri"/>
                <a:cs typeface="Calibri"/>
              </a:rPr>
              <a:t>an</a:t>
            </a:r>
            <a:r>
              <a:rPr sz="1400" spc="-65" dirty="0">
                <a:latin typeface="Calibri"/>
                <a:cs typeface="Calibri"/>
              </a:rPr>
              <a:t> </a:t>
            </a:r>
            <a:r>
              <a:rPr sz="1400" spc="-10" dirty="0">
                <a:latin typeface="Calibri"/>
                <a:cs typeface="Calibri"/>
              </a:rPr>
              <a:t>installer</a:t>
            </a:r>
            <a:r>
              <a:rPr sz="1400" spc="-5" dirty="0">
                <a:latin typeface="Calibri"/>
                <a:cs typeface="Calibri"/>
              </a:rPr>
              <a:t> </a:t>
            </a:r>
            <a:r>
              <a:rPr sz="1400" dirty="0">
                <a:latin typeface="Calibri"/>
                <a:cs typeface="Calibri"/>
              </a:rPr>
              <a:t>to</a:t>
            </a:r>
            <a:r>
              <a:rPr sz="1400" spc="-55" dirty="0">
                <a:latin typeface="Calibri"/>
                <a:cs typeface="Calibri"/>
              </a:rPr>
              <a:t> </a:t>
            </a:r>
            <a:r>
              <a:rPr sz="1400" dirty="0">
                <a:latin typeface="Calibri"/>
                <a:cs typeface="Calibri"/>
              </a:rPr>
              <a:t>work</a:t>
            </a:r>
            <a:r>
              <a:rPr sz="1400" spc="-50" dirty="0">
                <a:latin typeface="Calibri"/>
                <a:cs typeface="Calibri"/>
              </a:rPr>
              <a:t> </a:t>
            </a:r>
            <a:r>
              <a:rPr sz="1400" dirty="0">
                <a:latin typeface="Calibri"/>
                <a:cs typeface="Calibri"/>
              </a:rPr>
              <a:t>with</a:t>
            </a:r>
            <a:r>
              <a:rPr sz="1400" spc="-10" dirty="0">
                <a:latin typeface="Calibri"/>
                <a:cs typeface="Calibri"/>
              </a:rPr>
              <a:t> </a:t>
            </a:r>
            <a:r>
              <a:rPr sz="1400" dirty="0">
                <a:latin typeface="Calibri"/>
                <a:cs typeface="Calibri"/>
              </a:rPr>
              <a:t>them</a:t>
            </a:r>
            <a:r>
              <a:rPr sz="1400" spc="-30" dirty="0">
                <a:latin typeface="Calibri"/>
                <a:cs typeface="Calibri"/>
              </a:rPr>
              <a:t> </a:t>
            </a:r>
            <a:r>
              <a:rPr sz="1400" dirty="0">
                <a:latin typeface="Calibri"/>
                <a:cs typeface="Calibri"/>
              </a:rPr>
              <a:t>on</a:t>
            </a:r>
            <a:r>
              <a:rPr sz="1400" spc="-80" dirty="0">
                <a:latin typeface="Calibri"/>
                <a:cs typeface="Calibri"/>
              </a:rPr>
              <a:t> </a:t>
            </a:r>
            <a:r>
              <a:rPr sz="1400" spc="-10" dirty="0">
                <a:latin typeface="Calibri"/>
                <a:cs typeface="Calibri"/>
              </a:rPr>
              <a:t>delivery</a:t>
            </a:r>
            <a:r>
              <a:rPr sz="1400" spc="-30" dirty="0">
                <a:latin typeface="Calibri"/>
                <a:cs typeface="Calibri"/>
              </a:rPr>
              <a:t> </a:t>
            </a:r>
            <a:r>
              <a:rPr sz="1400" dirty="0">
                <a:latin typeface="Calibri"/>
                <a:cs typeface="Calibri"/>
              </a:rPr>
              <a:t>of</a:t>
            </a:r>
            <a:r>
              <a:rPr sz="1400" spc="-75" dirty="0">
                <a:latin typeface="Calibri"/>
                <a:cs typeface="Calibri"/>
              </a:rPr>
              <a:t> </a:t>
            </a:r>
            <a:r>
              <a:rPr sz="1400" dirty="0">
                <a:latin typeface="Calibri"/>
                <a:cs typeface="Calibri"/>
              </a:rPr>
              <a:t>a</a:t>
            </a:r>
            <a:r>
              <a:rPr sz="1400" spc="-80" dirty="0">
                <a:latin typeface="Calibri"/>
                <a:cs typeface="Calibri"/>
              </a:rPr>
              <a:t> </a:t>
            </a:r>
            <a:r>
              <a:rPr sz="1400" spc="-10" dirty="0">
                <a:latin typeface="Calibri"/>
                <a:cs typeface="Calibri"/>
              </a:rPr>
              <a:t>1-Megawatt</a:t>
            </a:r>
            <a:r>
              <a:rPr sz="1400" spc="-55" dirty="0">
                <a:latin typeface="Calibri"/>
                <a:cs typeface="Calibri"/>
              </a:rPr>
              <a:t> </a:t>
            </a:r>
            <a:r>
              <a:rPr sz="1400" spc="-10" dirty="0">
                <a:latin typeface="Calibri"/>
                <a:cs typeface="Calibri"/>
              </a:rPr>
              <a:t>solar</a:t>
            </a:r>
            <a:r>
              <a:rPr sz="1400" spc="-70" dirty="0">
                <a:latin typeface="Calibri"/>
                <a:cs typeface="Calibri"/>
              </a:rPr>
              <a:t> </a:t>
            </a:r>
            <a:r>
              <a:rPr sz="1400" dirty="0">
                <a:latin typeface="Calibri"/>
                <a:cs typeface="Calibri"/>
              </a:rPr>
              <a:t>park.</a:t>
            </a:r>
            <a:r>
              <a:rPr sz="1400" spc="-15" dirty="0">
                <a:latin typeface="Calibri"/>
                <a:cs typeface="Calibri"/>
              </a:rPr>
              <a:t> </a:t>
            </a:r>
            <a:r>
              <a:rPr sz="1400" dirty="0">
                <a:latin typeface="Calibri"/>
                <a:cs typeface="Calibri"/>
              </a:rPr>
              <a:t>The</a:t>
            </a:r>
            <a:r>
              <a:rPr sz="1400" spc="-40" dirty="0">
                <a:latin typeface="Calibri"/>
                <a:cs typeface="Calibri"/>
              </a:rPr>
              <a:t> </a:t>
            </a:r>
            <a:r>
              <a:rPr sz="1400" spc="-10" dirty="0">
                <a:latin typeface="Calibri"/>
                <a:cs typeface="Calibri"/>
              </a:rPr>
              <a:t>estate </a:t>
            </a:r>
            <a:r>
              <a:rPr sz="1400" dirty="0">
                <a:latin typeface="Calibri"/>
                <a:cs typeface="Calibri"/>
              </a:rPr>
              <a:t>already</a:t>
            </a:r>
            <a:r>
              <a:rPr sz="1400" spc="-55" dirty="0">
                <a:latin typeface="Calibri"/>
                <a:cs typeface="Calibri"/>
              </a:rPr>
              <a:t> </a:t>
            </a:r>
            <a:r>
              <a:rPr sz="1400" spc="-20" dirty="0">
                <a:latin typeface="Calibri"/>
                <a:cs typeface="Calibri"/>
              </a:rPr>
              <a:t>had</a:t>
            </a:r>
            <a:r>
              <a:rPr sz="1400" spc="-65" dirty="0">
                <a:latin typeface="Calibri"/>
                <a:cs typeface="Calibri"/>
              </a:rPr>
              <a:t> </a:t>
            </a:r>
            <a:r>
              <a:rPr sz="1400" dirty="0">
                <a:latin typeface="Calibri"/>
                <a:cs typeface="Calibri"/>
              </a:rPr>
              <a:t>planning</a:t>
            </a:r>
            <a:r>
              <a:rPr sz="1400" spc="85" dirty="0">
                <a:latin typeface="Calibri"/>
                <a:cs typeface="Calibri"/>
              </a:rPr>
              <a:t> </a:t>
            </a:r>
            <a:r>
              <a:rPr sz="1400" spc="-10" dirty="0">
                <a:latin typeface="Calibri"/>
                <a:cs typeface="Calibri"/>
              </a:rPr>
              <a:t>permission</a:t>
            </a:r>
            <a:r>
              <a:rPr sz="1400" spc="-5" dirty="0">
                <a:latin typeface="Calibri"/>
                <a:cs typeface="Calibri"/>
              </a:rPr>
              <a:t> </a:t>
            </a:r>
            <a:r>
              <a:rPr sz="1400" spc="-10" dirty="0">
                <a:latin typeface="Calibri"/>
                <a:cs typeface="Calibri"/>
              </a:rPr>
              <a:t>and</a:t>
            </a:r>
            <a:r>
              <a:rPr sz="1400" spc="-70" dirty="0">
                <a:latin typeface="Calibri"/>
                <a:cs typeface="Calibri"/>
              </a:rPr>
              <a:t> </a:t>
            </a:r>
            <a:r>
              <a:rPr sz="1400" dirty="0">
                <a:latin typeface="Calibri"/>
                <a:cs typeface="Calibri"/>
              </a:rPr>
              <a:t>more</a:t>
            </a:r>
            <a:r>
              <a:rPr sz="1400" spc="-55" dirty="0">
                <a:latin typeface="Calibri"/>
                <a:cs typeface="Calibri"/>
              </a:rPr>
              <a:t> </a:t>
            </a:r>
            <a:r>
              <a:rPr sz="1400" spc="-20" dirty="0">
                <a:latin typeface="Calibri"/>
                <a:cs typeface="Calibri"/>
              </a:rPr>
              <a:t>importantly </a:t>
            </a:r>
            <a:r>
              <a:rPr sz="1400" spc="-10" dirty="0">
                <a:latin typeface="Calibri"/>
                <a:cs typeface="Calibri"/>
              </a:rPr>
              <a:t>grid</a:t>
            </a:r>
            <a:r>
              <a:rPr sz="1400" spc="-50" dirty="0">
                <a:latin typeface="Calibri"/>
                <a:cs typeface="Calibri"/>
              </a:rPr>
              <a:t> </a:t>
            </a:r>
            <a:r>
              <a:rPr sz="1400" spc="-10" dirty="0">
                <a:latin typeface="Calibri"/>
                <a:cs typeface="Calibri"/>
              </a:rPr>
              <a:t>connection</a:t>
            </a:r>
            <a:r>
              <a:rPr sz="1400" spc="-50" dirty="0">
                <a:latin typeface="Calibri"/>
                <a:cs typeface="Calibri"/>
              </a:rPr>
              <a:t> </a:t>
            </a:r>
            <a:r>
              <a:rPr sz="1400" dirty="0">
                <a:latin typeface="Calibri"/>
                <a:cs typeface="Calibri"/>
              </a:rPr>
              <a:t>prior</a:t>
            </a:r>
            <a:r>
              <a:rPr sz="1400" spc="-45" dirty="0">
                <a:latin typeface="Calibri"/>
                <a:cs typeface="Calibri"/>
              </a:rPr>
              <a:t> </a:t>
            </a:r>
            <a:r>
              <a:rPr sz="1400" spc="-10" dirty="0">
                <a:latin typeface="Calibri"/>
                <a:cs typeface="Calibri"/>
              </a:rPr>
              <a:t>to</a:t>
            </a:r>
            <a:r>
              <a:rPr sz="1400" spc="-65" dirty="0">
                <a:latin typeface="Calibri"/>
                <a:cs typeface="Calibri"/>
              </a:rPr>
              <a:t> </a:t>
            </a:r>
            <a:r>
              <a:rPr sz="1400" spc="-10" dirty="0">
                <a:latin typeface="Calibri"/>
                <a:cs typeface="Calibri"/>
              </a:rPr>
              <a:t>our</a:t>
            </a:r>
            <a:r>
              <a:rPr sz="1400" spc="-70" dirty="0">
                <a:latin typeface="Calibri"/>
                <a:cs typeface="Calibri"/>
              </a:rPr>
              <a:t> </a:t>
            </a:r>
            <a:r>
              <a:rPr sz="1400" spc="-10" dirty="0">
                <a:latin typeface="Calibri"/>
                <a:cs typeface="Calibri"/>
              </a:rPr>
              <a:t>involvement. The</a:t>
            </a:r>
            <a:r>
              <a:rPr sz="1400" spc="-60" dirty="0">
                <a:latin typeface="Calibri"/>
                <a:cs typeface="Calibri"/>
              </a:rPr>
              <a:t> </a:t>
            </a:r>
            <a:r>
              <a:rPr sz="1400" spc="-10" dirty="0">
                <a:latin typeface="Calibri"/>
                <a:cs typeface="Calibri"/>
              </a:rPr>
              <a:t>estate</a:t>
            </a:r>
            <a:r>
              <a:rPr sz="1400" spc="-35" dirty="0">
                <a:latin typeface="Calibri"/>
                <a:cs typeface="Calibri"/>
              </a:rPr>
              <a:t> </a:t>
            </a:r>
            <a:r>
              <a:rPr sz="1400" spc="-20" dirty="0">
                <a:latin typeface="Calibri"/>
                <a:cs typeface="Calibri"/>
              </a:rPr>
              <a:t>were </a:t>
            </a:r>
            <a:r>
              <a:rPr sz="1400" dirty="0">
                <a:latin typeface="Calibri"/>
                <a:cs typeface="Calibri"/>
              </a:rPr>
              <a:t>keen</a:t>
            </a:r>
            <a:r>
              <a:rPr sz="1400" spc="-80" dirty="0">
                <a:latin typeface="Calibri"/>
                <a:cs typeface="Calibri"/>
              </a:rPr>
              <a:t> </a:t>
            </a:r>
            <a:r>
              <a:rPr sz="1400" dirty="0">
                <a:latin typeface="Calibri"/>
                <a:cs typeface="Calibri"/>
              </a:rPr>
              <a:t>to</a:t>
            </a:r>
            <a:r>
              <a:rPr sz="1400" spc="-80" dirty="0">
                <a:latin typeface="Calibri"/>
                <a:cs typeface="Calibri"/>
              </a:rPr>
              <a:t> </a:t>
            </a:r>
            <a:r>
              <a:rPr sz="1400" spc="-10" dirty="0">
                <a:latin typeface="Calibri"/>
                <a:cs typeface="Calibri"/>
              </a:rPr>
              <a:t>install</a:t>
            </a:r>
            <a:r>
              <a:rPr sz="1400" spc="-35" dirty="0">
                <a:latin typeface="Calibri"/>
                <a:cs typeface="Calibri"/>
              </a:rPr>
              <a:t> </a:t>
            </a:r>
            <a:r>
              <a:rPr sz="1400" dirty="0">
                <a:latin typeface="Calibri"/>
                <a:cs typeface="Calibri"/>
              </a:rPr>
              <a:t>a</a:t>
            </a:r>
            <a:r>
              <a:rPr sz="1400" spc="-75" dirty="0">
                <a:latin typeface="Calibri"/>
                <a:cs typeface="Calibri"/>
              </a:rPr>
              <a:t> </a:t>
            </a:r>
            <a:r>
              <a:rPr sz="1400" spc="-20" dirty="0">
                <a:latin typeface="Calibri"/>
                <a:cs typeface="Calibri"/>
              </a:rPr>
              <a:t>system</a:t>
            </a:r>
            <a:r>
              <a:rPr sz="1400" spc="-60" dirty="0">
                <a:latin typeface="Calibri"/>
                <a:cs typeface="Calibri"/>
              </a:rPr>
              <a:t> </a:t>
            </a:r>
            <a:r>
              <a:rPr sz="1400" dirty="0">
                <a:latin typeface="Calibri"/>
                <a:cs typeface="Calibri"/>
              </a:rPr>
              <a:t>suited</a:t>
            </a:r>
            <a:r>
              <a:rPr sz="1400" spc="10" dirty="0">
                <a:latin typeface="Calibri"/>
                <a:cs typeface="Calibri"/>
              </a:rPr>
              <a:t> </a:t>
            </a:r>
            <a:r>
              <a:rPr sz="1400" dirty="0">
                <a:latin typeface="Calibri"/>
                <a:cs typeface="Calibri"/>
              </a:rPr>
              <a:t>to</a:t>
            </a:r>
            <a:r>
              <a:rPr sz="1400" spc="-55"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challenging</a:t>
            </a:r>
            <a:r>
              <a:rPr sz="1400" spc="-35" dirty="0">
                <a:latin typeface="Calibri"/>
                <a:cs typeface="Calibri"/>
              </a:rPr>
              <a:t> </a:t>
            </a:r>
            <a:r>
              <a:rPr sz="1400" dirty="0">
                <a:latin typeface="Calibri"/>
                <a:cs typeface="Calibri"/>
              </a:rPr>
              <a:t>landscape</a:t>
            </a:r>
            <a:r>
              <a:rPr sz="1400" spc="-20" dirty="0">
                <a:latin typeface="Calibri"/>
                <a:cs typeface="Calibri"/>
              </a:rPr>
              <a:t> </a:t>
            </a:r>
            <a:r>
              <a:rPr sz="1400" dirty="0">
                <a:latin typeface="Calibri"/>
                <a:cs typeface="Calibri"/>
              </a:rPr>
              <a:t>and</a:t>
            </a:r>
            <a:r>
              <a:rPr sz="1400" spc="-55" dirty="0">
                <a:latin typeface="Calibri"/>
                <a:cs typeface="Calibri"/>
              </a:rPr>
              <a:t> </a:t>
            </a:r>
            <a:r>
              <a:rPr sz="1400" dirty="0">
                <a:latin typeface="Calibri"/>
                <a:cs typeface="Calibri"/>
              </a:rPr>
              <a:t>to</a:t>
            </a:r>
            <a:r>
              <a:rPr sz="1400" spc="-60" dirty="0">
                <a:latin typeface="Calibri"/>
                <a:cs typeface="Calibri"/>
              </a:rPr>
              <a:t> </a:t>
            </a:r>
            <a:r>
              <a:rPr sz="1400" dirty="0">
                <a:latin typeface="Calibri"/>
                <a:cs typeface="Calibri"/>
              </a:rPr>
              <a:t>be</a:t>
            </a:r>
            <a:r>
              <a:rPr sz="1400" spc="-40" dirty="0">
                <a:latin typeface="Calibri"/>
                <a:cs typeface="Calibri"/>
              </a:rPr>
              <a:t> </a:t>
            </a:r>
            <a:r>
              <a:rPr sz="1400" dirty="0">
                <a:latin typeface="Calibri"/>
                <a:cs typeface="Calibri"/>
              </a:rPr>
              <a:t>as</a:t>
            </a:r>
            <a:r>
              <a:rPr sz="1400" spc="-80" dirty="0">
                <a:latin typeface="Calibri"/>
                <a:cs typeface="Calibri"/>
              </a:rPr>
              <a:t> </a:t>
            </a:r>
            <a:r>
              <a:rPr sz="1400" spc="-20" dirty="0">
                <a:latin typeface="Calibri"/>
                <a:cs typeface="Calibri"/>
              </a:rPr>
              <a:t>aesthetically</a:t>
            </a:r>
            <a:r>
              <a:rPr sz="1400" spc="-55" dirty="0">
                <a:latin typeface="Calibri"/>
                <a:cs typeface="Calibri"/>
              </a:rPr>
              <a:t> </a:t>
            </a:r>
            <a:r>
              <a:rPr sz="1400" dirty="0">
                <a:latin typeface="Calibri"/>
                <a:cs typeface="Calibri"/>
              </a:rPr>
              <a:t>pleasing</a:t>
            </a:r>
            <a:r>
              <a:rPr sz="1400" spc="10" dirty="0">
                <a:latin typeface="Calibri"/>
                <a:cs typeface="Calibri"/>
              </a:rPr>
              <a:t> </a:t>
            </a:r>
            <a:r>
              <a:rPr sz="1400" dirty="0">
                <a:latin typeface="Calibri"/>
                <a:cs typeface="Calibri"/>
              </a:rPr>
              <a:t>as</a:t>
            </a:r>
            <a:r>
              <a:rPr sz="1400" spc="-60" dirty="0">
                <a:latin typeface="Calibri"/>
                <a:cs typeface="Calibri"/>
              </a:rPr>
              <a:t> </a:t>
            </a:r>
            <a:r>
              <a:rPr sz="1400" spc="-10" dirty="0">
                <a:latin typeface="Calibri"/>
                <a:cs typeface="Calibri"/>
              </a:rPr>
              <a:t>possible.</a:t>
            </a:r>
            <a:endParaRPr sz="1400">
              <a:latin typeface="Calibri"/>
              <a:cs typeface="Calibri"/>
            </a:endParaRPr>
          </a:p>
        </p:txBody>
      </p:sp>
      <p:sp>
        <p:nvSpPr>
          <p:cNvPr id="6" name="object 6"/>
          <p:cNvSpPr txBox="1"/>
          <p:nvPr/>
        </p:nvSpPr>
        <p:spPr>
          <a:xfrm>
            <a:off x="3092144" y="4194125"/>
            <a:ext cx="8417560" cy="2451735"/>
          </a:xfrm>
          <a:prstGeom prst="rect">
            <a:avLst/>
          </a:prstGeom>
        </p:spPr>
        <p:txBody>
          <a:bodyPr vert="horz" wrap="square" lIns="0" tIns="27940" rIns="0" bIns="0" rtlCol="0">
            <a:spAutoFit/>
          </a:bodyPr>
          <a:lstStyle/>
          <a:p>
            <a:pPr marL="13335">
              <a:lnSpc>
                <a:spcPct val="100000"/>
              </a:lnSpc>
              <a:spcBef>
                <a:spcPts val="220"/>
              </a:spcBef>
            </a:pPr>
            <a:r>
              <a:rPr sz="1400" b="1" dirty="0">
                <a:solidFill>
                  <a:srgbClr val="1F1F1F"/>
                </a:solidFill>
                <a:latin typeface="Calibri"/>
                <a:cs typeface="Calibri"/>
              </a:rPr>
              <a:t>The</a:t>
            </a:r>
            <a:r>
              <a:rPr sz="1400" b="1" spc="-45" dirty="0">
                <a:solidFill>
                  <a:srgbClr val="1F1F1F"/>
                </a:solidFill>
                <a:latin typeface="Calibri"/>
                <a:cs typeface="Calibri"/>
              </a:rPr>
              <a:t> </a:t>
            </a:r>
            <a:r>
              <a:rPr sz="1400" b="1" spc="-10" dirty="0">
                <a:solidFill>
                  <a:srgbClr val="1F1F1F"/>
                </a:solidFill>
                <a:latin typeface="Calibri"/>
                <a:cs typeface="Calibri"/>
              </a:rPr>
              <a:t>Solution</a:t>
            </a:r>
            <a:endParaRPr sz="1400">
              <a:latin typeface="Calibri"/>
              <a:cs typeface="Calibri"/>
            </a:endParaRPr>
          </a:p>
          <a:p>
            <a:pPr marL="52705">
              <a:lnSpc>
                <a:spcPct val="100000"/>
              </a:lnSpc>
              <a:spcBef>
                <a:spcPts val="120"/>
              </a:spcBef>
            </a:pPr>
            <a:r>
              <a:rPr sz="1400" dirty="0">
                <a:solidFill>
                  <a:srgbClr val="1F1F1F"/>
                </a:solidFill>
                <a:latin typeface="Calibri"/>
                <a:cs typeface="Calibri"/>
              </a:rPr>
              <a:t>Our</a:t>
            </a:r>
            <a:r>
              <a:rPr sz="1400" spc="-80" dirty="0">
                <a:solidFill>
                  <a:srgbClr val="1F1F1F"/>
                </a:solidFill>
                <a:latin typeface="Calibri"/>
                <a:cs typeface="Calibri"/>
              </a:rPr>
              <a:t> </a:t>
            </a:r>
            <a:r>
              <a:rPr sz="1400" spc="-10" dirty="0">
                <a:solidFill>
                  <a:srgbClr val="1F1F1F"/>
                </a:solidFill>
                <a:latin typeface="Calibri"/>
                <a:cs typeface="Calibri"/>
              </a:rPr>
              <a:t>solar</a:t>
            </a:r>
            <a:r>
              <a:rPr sz="1400" spc="-70" dirty="0">
                <a:solidFill>
                  <a:srgbClr val="1F1F1F"/>
                </a:solidFill>
                <a:latin typeface="Calibri"/>
                <a:cs typeface="Calibri"/>
              </a:rPr>
              <a:t> </a:t>
            </a:r>
            <a:r>
              <a:rPr sz="1400" spc="-10" dirty="0">
                <a:solidFill>
                  <a:srgbClr val="1F1F1F"/>
                </a:solidFill>
                <a:latin typeface="Calibri"/>
                <a:cs typeface="Calibri"/>
              </a:rPr>
              <a:t>engineers</a:t>
            </a:r>
            <a:r>
              <a:rPr sz="1400" spc="-65" dirty="0">
                <a:solidFill>
                  <a:srgbClr val="1F1F1F"/>
                </a:solidFill>
                <a:latin typeface="Calibri"/>
                <a:cs typeface="Calibri"/>
              </a:rPr>
              <a:t> </a:t>
            </a:r>
            <a:r>
              <a:rPr sz="1400" dirty="0">
                <a:solidFill>
                  <a:srgbClr val="1F1F1F"/>
                </a:solidFill>
                <a:latin typeface="Calibri"/>
                <a:cs typeface="Calibri"/>
              </a:rPr>
              <a:t>visited</a:t>
            </a:r>
            <a:r>
              <a:rPr sz="1400" spc="-35" dirty="0">
                <a:solidFill>
                  <a:srgbClr val="1F1F1F"/>
                </a:solidFill>
                <a:latin typeface="Calibri"/>
                <a:cs typeface="Calibri"/>
              </a:rPr>
              <a:t> </a:t>
            </a:r>
            <a:r>
              <a:rPr sz="1400" dirty="0">
                <a:solidFill>
                  <a:srgbClr val="1F1F1F"/>
                </a:solidFill>
                <a:latin typeface="Calibri"/>
                <a:cs typeface="Calibri"/>
              </a:rPr>
              <a:t>the</a:t>
            </a:r>
            <a:r>
              <a:rPr sz="1400" spc="-30" dirty="0">
                <a:solidFill>
                  <a:srgbClr val="1F1F1F"/>
                </a:solidFill>
                <a:latin typeface="Calibri"/>
                <a:cs typeface="Calibri"/>
              </a:rPr>
              <a:t> </a:t>
            </a:r>
            <a:r>
              <a:rPr sz="1400" dirty="0">
                <a:solidFill>
                  <a:srgbClr val="1F1F1F"/>
                </a:solidFill>
                <a:latin typeface="Calibri"/>
                <a:cs typeface="Calibri"/>
              </a:rPr>
              <a:t>site</a:t>
            </a:r>
            <a:r>
              <a:rPr sz="1400" spc="-50" dirty="0">
                <a:solidFill>
                  <a:srgbClr val="1F1F1F"/>
                </a:solidFill>
                <a:latin typeface="Calibri"/>
                <a:cs typeface="Calibri"/>
              </a:rPr>
              <a:t> </a:t>
            </a:r>
            <a:r>
              <a:rPr sz="1400" spc="-10" dirty="0">
                <a:solidFill>
                  <a:srgbClr val="1F1F1F"/>
                </a:solidFill>
                <a:latin typeface="Calibri"/>
                <a:cs typeface="Calibri"/>
              </a:rPr>
              <a:t>and</a:t>
            </a:r>
            <a:r>
              <a:rPr sz="1400" spc="-70" dirty="0">
                <a:solidFill>
                  <a:srgbClr val="1F1F1F"/>
                </a:solidFill>
                <a:latin typeface="Calibri"/>
                <a:cs typeface="Calibri"/>
              </a:rPr>
              <a:t> </a:t>
            </a:r>
            <a:r>
              <a:rPr sz="1400" dirty="0">
                <a:solidFill>
                  <a:srgbClr val="1F1F1F"/>
                </a:solidFill>
                <a:latin typeface="Calibri"/>
                <a:cs typeface="Calibri"/>
              </a:rPr>
              <a:t>spent</a:t>
            </a:r>
            <a:r>
              <a:rPr sz="1400" spc="-20" dirty="0">
                <a:solidFill>
                  <a:srgbClr val="1F1F1F"/>
                </a:solidFill>
                <a:latin typeface="Calibri"/>
                <a:cs typeface="Calibri"/>
              </a:rPr>
              <a:t> </a:t>
            </a:r>
            <a:r>
              <a:rPr sz="1400" dirty="0">
                <a:solidFill>
                  <a:srgbClr val="1F1F1F"/>
                </a:solidFill>
                <a:latin typeface="Calibri"/>
                <a:cs typeface="Calibri"/>
              </a:rPr>
              <a:t>time</a:t>
            </a:r>
            <a:r>
              <a:rPr sz="1400" spc="-30" dirty="0">
                <a:solidFill>
                  <a:srgbClr val="1F1F1F"/>
                </a:solidFill>
                <a:latin typeface="Calibri"/>
                <a:cs typeface="Calibri"/>
              </a:rPr>
              <a:t> </a:t>
            </a:r>
            <a:r>
              <a:rPr sz="1400" spc="-10" dirty="0">
                <a:solidFill>
                  <a:srgbClr val="1F1F1F"/>
                </a:solidFill>
                <a:latin typeface="Calibri"/>
                <a:cs typeface="Calibri"/>
              </a:rPr>
              <a:t>reviewing</a:t>
            </a:r>
            <a:r>
              <a:rPr sz="1400" spc="-40" dirty="0">
                <a:solidFill>
                  <a:srgbClr val="1F1F1F"/>
                </a:solidFill>
                <a:latin typeface="Calibri"/>
                <a:cs typeface="Calibri"/>
              </a:rPr>
              <a:t> </a:t>
            </a:r>
            <a:r>
              <a:rPr sz="1400" dirty="0">
                <a:solidFill>
                  <a:srgbClr val="1F1F1F"/>
                </a:solidFill>
                <a:latin typeface="Calibri"/>
                <a:cs typeface="Calibri"/>
              </a:rPr>
              <a:t>the</a:t>
            </a:r>
            <a:r>
              <a:rPr sz="1400" spc="-30" dirty="0">
                <a:solidFill>
                  <a:srgbClr val="1F1F1F"/>
                </a:solidFill>
                <a:latin typeface="Calibri"/>
                <a:cs typeface="Calibri"/>
              </a:rPr>
              <a:t> geology,</a:t>
            </a:r>
            <a:r>
              <a:rPr sz="1400" spc="-40" dirty="0">
                <a:solidFill>
                  <a:srgbClr val="1F1F1F"/>
                </a:solidFill>
                <a:latin typeface="Calibri"/>
                <a:cs typeface="Calibri"/>
              </a:rPr>
              <a:t> </a:t>
            </a:r>
            <a:r>
              <a:rPr sz="1400" dirty="0">
                <a:solidFill>
                  <a:srgbClr val="1F1F1F"/>
                </a:solidFill>
                <a:latin typeface="Calibri"/>
                <a:cs typeface="Calibri"/>
              </a:rPr>
              <a:t>the</a:t>
            </a:r>
            <a:r>
              <a:rPr sz="1400" spc="-55" dirty="0">
                <a:solidFill>
                  <a:srgbClr val="1F1F1F"/>
                </a:solidFill>
                <a:latin typeface="Calibri"/>
                <a:cs typeface="Calibri"/>
              </a:rPr>
              <a:t> </a:t>
            </a:r>
            <a:r>
              <a:rPr sz="1400" spc="-10" dirty="0">
                <a:solidFill>
                  <a:srgbClr val="1F1F1F"/>
                </a:solidFill>
                <a:latin typeface="Calibri"/>
                <a:cs typeface="Calibri"/>
              </a:rPr>
              <a:t>expected</a:t>
            </a:r>
            <a:r>
              <a:rPr sz="1400" spc="-65" dirty="0">
                <a:solidFill>
                  <a:srgbClr val="1F1F1F"/>
                </a:solidFill>
                <a:latin typeface="Calibri"/>
                <a:cs typeface="Calibri"/>
              </a:rPr>
              <a:t> </a:t>
            </a:r>
            <a:r>
              <a:rPr sz="1400" spc="-10" dirty="0">
                <a:solidFill>
                  <a:srgbClr val="1F1F1F"/>
                </a:solidFill>
                <a:latin typeface="Calibri"/>
                <a:cs typeface="Calibri"/>
              </a:rPr>
              <a:t>weather</a:t>
            </a:r>
            <a:r>
              <a:rPr sz="1400" spc="-35" dirty="0">
                <a:solidFill>
                  <a:srgbClr val="1F1F1F"/>
                </a:solidFill>
                <a:latin typeface="Calibri"/>
                <a:cs typeface="Calibri"/>
              </a:rPr>
              <a:t> </a:t>
            </a:r>
            <a:r>
              <a:rPr sz="1400" dirty="0">
                <a:solidFill>
                  <a:srgbClr val="1F1F1F"/>
                </a:solidFill>
                <a:latin typeface="Calibri"/>
                <a:cs typeface="Calibri"/>
              </a:rPr>
              <a:t>conditions, </a:t>
            </a:r>
            <a:r>
              <a:rPr sz="1400" spc="-10" dirty="0">
                <a:solidFill>
                  <a:srgbClr val="1F1F1F"/>
                </a:solidFill>
                <a:latin typeface="Calibri"/>
                <a:cs typeface="Calibri"/>
              </a:rPr>
              <a:t>and</a:t>
            </a:r>
            <a:r>
              <a:rPr sz="1400" spc="-70" dirty="0">
                <a:solidFill>
                  <a:srgbClr val="1F1F1F"/>
                </a:solidFill>
                <a:latin typeface="Calibri"/>
                <a:cs typeface="Calibri"/>
              </a:rPr>
              <a:t> </a:t>
            </a:r>
            <a:r>
              <a:rPr sz="1400" spc="-25" dirty="0">
                <a:solidFill>
                  <a:srgbClr val="1F1F1F"/>
                </a:solidFill>
                <a:latin typeface="Calibri"/>
                <a:cs typeface="Calibri"/>
              </a:rPr>
              <a:t>the</a:t>
            </a:r>
            <a:endParaRPr sz="1400">
              <a:latin typeface="Calibri"/>
              <a:cs typeface="Calibri"/>
            </a:endParaRPr>
          </a:p>
          <a:p>
            <a:pPr marL="12700" marR="5080">
              <a:lnSpc>
                <a:spcPct val="114900"/>
              </a:lnSpc>
              <a:spcBef>
                <a:spcPts val="15"/>
              </a:spcBef>
            </a:pPr>
            <a:r>
              <a:rPr sz="1400" spc="-10" dirty="0">
                <a:solidFill>
                  <a:srgbClr val="1F1F1F"/>
                </a:solidFill>
                <a:latin typeface="Calibri"/>
                <a:cs typeface="Calibri"/>
              </a:rPr>
              <a:t>available</a:t>
            </a:r>
            <a:r>
              <a:rPr sz="1400" spc="-70" dirty="0">
                <a:solidFill>
                  <a:srgbClr val="1F1F1F"/>
                </a:solidFill>
                <a:latin typeface="Calibri"/>
                <a:cs typeface="Calibri"/>
              </a:rPr>
              <a:t> </a:t>
            </a:r>
            <a:r>
              <a:rPr sz="1400" dirty="0">
                <a:solidFill>
                  <a:srgbClr val="1F1F1F"/>
                </a:solidFill>
                <a:latin typeface="Calibri"/>
                <a:cs typeface="Calibri"/>
              </a:rPr>
              <a:t>area</a:t>
            </a:r>
            <a:r>
              <a:rPr sz="1400" spc="-80" dirty="0">
                <a:solidFill>
                  <a:srgbClr val="1F1F1F"/>
                </a:solidFill>
                <a:latin typeface="Calibri"/>
                <a:cs typeface="Calibri"/>
              </a:rPr>
              <a:t> </a:t>
            </a:r>
            <a:r>
              <a:rPr sz="1400" spc="-10" dirty="0">
                <a:solidFill>
                  <a:srgbClr val="1F1F1F"/>
                </a:solidFill>
                <a:latin typeface="Calibri"/>
                <a:cs typeface="Calibri"/>
              </a:rPr>
              <a:t>before</a:t>
            </a:r>
            <a:r>
              <a:rPr sz="1400" spc="-100" dirty="0">
                <a:solidFill>
                  <a:srgbClr val="1F1F1F"/>
                </a:solidFill>
                <a:latin typeface="Calibri"/>
                <a:cs typeface="Calibri"/>
              </a:rPr>
              <a:t> </a:t>
            </a:r>
            <a:r>
              <a:rPr sz="1400" dirty="0">
                <a:solidFill>
                  <a:srgbClr val="1F1F1F"/>
                </a:solidFill>
                <a:latin typeface="Calibri"/>
                <a:cs typeface="Calibri"/>
              </a:rPr>
              <a:t>proposing</a:t>
            </a:r>
            <a:r>
              <a:rPr sz="1400" spc="-70" dirty="0">
                <a:solidFill>
                  <a:srgbClr val="1F1F1F"/>
                </a:solidFill>
                <a:latin typeface="Calibri"/>
                <a:cs typeface="Calibri"/>
              </a:rPr>
              <a:t> </a:t>
            </a:r>
            <a:r>
              <a:rPr sz="1400" spc="-20" dirty="0">
                <a:solidFill>
                  <a:srgbClr val="1F1F1F"/>
                </a:solidFill>
                <a:latin typeface="Calibri"/>
                <a:cs typeface="Calibri"/>
              </a:rPr>
              <a:t>a</a:t>
            </a:r>
            <a:r>
              <a:rPr sz="1400" spc="-75" dirty="0">
                <a:solidFill>
                  <a:srgbClr val="1F1F1F"/>
                </a:solidFill>
                <a:latin typeface="Calibri"/>
                <a:cs typeface="Calibri"/>
              </a:rPr>
              <a:t> </a:t>
            </a:r>
            <a:r>
              <a:rPr sz="1400" dirty="0">
                <a:solidFill>
                  <a:srgbClr val="1F1F1F"/>
                </a:solidFill>
                <a:latin typeface="Calibri"/>
                <a:cs typeface="Calibri"/>
              </a:rPr>
              <a:t>solution.</a:t>
            </a:r>
            <a:r>
              <a:rPr sz="1400" spc="-40" dirty="0">
                <a:solidFill>
                  <a:srgbClr val="1F1F1F"/>
                </a:solidFill>
                <a:latin typeface="Calibri"/>
                <a:cs typeface="Calibri"/>
              </a:rPr>
              <a:t> </a:t>
            </a:r>
            <a:r>
              <a:rPr sz="1400" dirty="0">
                <a:solidFill>
                  <a:srgbClr val="1F1F1F"/>
                </a:solidFill>
                <a:latin typeface="Calibri"/>
                <a:cs typeface="Calibri"/>
              </a:rPr>
              <a:t>Due</a:t>
            </a:r>
            <a:r>
              <a:rPr sz="1400" spc="-75" dirty="0">
                <a:solidFill>
                  <a:srgbClr val="1F1F1F"/>
                </a:solidFill>
                <a:latin typeface="Calibri"/>
                <a:cs typeface="Calibri"/>
              </a:rPr>
              <a:t> </a:t>
            </a:r>
            <a:r>
              <a:rPr sz="1400" spc="-10" dirty="0">
                <a:solidFill>
                  <a:srgbClr val="1F1F1F"/>
                </a:solidFill>
                <a:latin typeface="Calibri"/>
                <a:cs typeface="Calibri"/>
              </a:rPr>
              <a:t>to</a:t>
            </a:r>
            <a:r>
              <a:rPr sz="1400" spc="-70" dirty="0">
                <a:solidFill>
                  <a:srgbClr val="1F1F1F"/>
                </a:solidFill>
                <a:latin typeface="Calibri"/>
                <a:cs typeface="Calibri"/>
              </a:rPr>
              <a:t> </a:t>
            </a:r>
            <a:r>
              <a:rPr sz="1400" dirty="0">
                <a:solidFill>
                  <a:srgbClr val="1F1F1F"/>
                </a:solidFill>
                <a:latin typeface="Calibri"/>
                <a:cs typeface="Calibri"/>
              </a:rPr>
              <a:t>the</a:t>
            </a:r>
            <a:r>
              <a:rPr sz="1400" spc="-35" dirty="0">
                <a:solidFill>
                  <a:srgbClr val="1F1F1F"/>
                </a:solidFill>
                <a:latin typeface="Calibri"/>
                <a:cs typeface="Calibri"/>
              </a:rPr>
              <a:t> </a:t>
            </a:r>
            <a:r>
              <a:rPr sz="1400" dirty="0">
                <a:solidFill>
                  <a:srgbClr val="1F1F1F"/>
                </a:solidFill>
                <a:latin typeface="Calibri"/>
                <a:cs typeface="Calibri"/>
              </a:rPr>
              <a:t>land</a:t>
            </a:r>
            <a:r>
              <a:rPr sz="1400" spc="-65" dirty="0">
                <a:solidFill>
                  <a:srgbClr val="1F1F1F"/>
                </a:solidFill>
                <a:latin typeface="Calibri"/>
                <a:cs typeface="Calibri"/>
              </a:rPr>
              <a:t> </a:t>
            </a:r>
            <a:r>
              <a:rPr sz="1400" dirty="0">
                <a:solidFill>
                  <a:srgbClr val="1F1F1F"/>
                </a:solidFill>
                <a:latin typeface="Calibri"/>
                <a:cs typeface="Calibri"/>
              </a:rPr>
              <a:t>conditions</a:t>
            </a:r>
            <a:r>
              <a:rPr sz="1400" spc="10" dirty="0">
                <a:solidFill>
                  <a:srgbClr val="1F1F1F"/>
                </a:solidFill>
                <a:latin typeface="Calibri"/>
                <a:cs typeface="Calibri"/>
              </a:rPr>
              <a:t> </a:t>
            </a:r>
            <a:r>
              <a:rPr sz="1400" spc="-10" dirty="0">
                <a:solidFill>
                  <a:srgbClr val="1F1F1F"/>
                </a:solidFill>
                <a:latin typeface="Calibri"/>
                <a:cs typeface="Calibri"/>
              </a:rPr>
              <a:t>and</a:t>
            </a:r>
            <a:r>
              <a:rPr sz="1400" spc="-70" dirty="0">
                <a:solidFill>
                  <a:srgbClr val="1F1F1F"/>
                </a:solidFill>
                <a:latin typeface="Calibri"/>
                <a:cs typeface="Calibri"/>
              </a:rPr>
              <a:t> </a:t>
            </a:r>
            <a:r>
              <a:rPr sz="1400" dirty="0">
                <a:solidFill>
                  <a:srgbClr val="1F1F1F"/>
                </a:solidFill>
                <a:latin typeface="Calibri"/>
                <a:cs typeface="Calibri"/>
              </a:rPr>
              <a:t>the</a:t>
            </a:r>
            <a:r>
              <a:rPr sz="1400" spc="-35" dirty="0">
                <a:solidFill>
                  <a:srgbClr val="1F1F1F"/>
                </a:solidFill>
                <a:latin typeface="Calibri"/>
                <a:cs typeface="Calibri"/>
              </a:rPr>
              <a:t> </a:t>
            </a:r>
            <a:r>
              <a:rPr sz="1400" spc="-10" dirty="0">
                <a:solidFill>
                  <a:srgbClr val="1F1F1F"/>
                </a:solidFill>
                <a:latin typeface="Calibri"/>
                <a:cs typeface="Calibri"/>
              </a:rPr>
              <a:t>winter</a:t>
            </a:r>
            <a:r>
              <a:rPr sz="1400" spc="-40" dirty="0">
                <a:solidFill>
                  <a:srgbClr val="1F1F1F"/>
                </a:solidFill>
                <a:latin typeface="Calibri"/>
                <a:cs typeface="Calibri"/>
              </a:rPr>
              <a:t> </a:t>
            </a:r>
            <a:r>
              <a:rPr sz="1400" spc="-10" dirty="0">
                <a:solidFill>
                  <a:srgbClr val="1F1F1F"/>
                </a:solidFill>
                <a:latin typeface="Calibri"/>
                <a:cs typeface="Calibri"/>
              </a:rPr>
              <a:t>installation</a:t>
            </a:r>
            <a:r>
              <a:rPr sz="1400" spc="-50" dirty="0">
                <a:solidFill>
                  <a:srgbClr val="1F1F1F"/>
                </a:solidFill>
                <a:latin typeface="Calibri"/>
                <a:cs typeface="Calibri"/>
              </a:rPr>
              <a:t> </a:t>
            </a:r>
            <a:r>
              <a:rPr sz="1400" spc="-25" dirty="0">
                <a:solidFill>
                  <a:srgbClr val="1F1F1F"/>
                </a:solidFill>
                <a:latin typeface="Calibri"/>
                <a:cs typeface="Calibri"/>
              </a:rPr>
              <a:t>window,</a:t>
            </a:r>
            <a:r>
              <a:rPr sz="1400" spc="10" dirty="0">
                <a:solidFill>
                  <a:srgbClr val="1F1F1F"/>
                </a:solidFill>
                <a:latin typeface="Calibri"/>
                <a:cs typeface="Calibri"/>
              </a:rPr>
              <a:t> </a:t>
            </a:r>
            <a:r>
              <a:rPr sz="1400" spc="-25" dirty="0">
                <a:solidFill>
                  <a:srgbClr val="1F1F1F"/>
                </a:solidFill>
                <a:latin typeface="Calibri"/>
                <a:cs typeface="Calibri"/>
              </a:rPr>
              <a:t>we</a:t>
            </a:r>
            <a:r>
              <a:rPr sz="1400" spc="500" dirty="0">
                <a:solidFill>
                  <a:srgbClr val="1F1F1F"/>
                </a:solidFill>
                <a:latin typeface="Calibri"/>
                <a:cs typeface="Calibri"/>
              </a:rPr>
              <a:t> </a:t>
            </a:r>
            <a:r>
              <a:rPr sz="1400" dirty="0">
                <a:solidFill>
                  <a:srgbClr val="1F1F1F"/>
                </a:solidFill>
                <a:latin typeface="Calibri"/>
                <a:cs typeface="Calibri"/>
              </a:rPr>
              <a:t>specified</a:t>
            </a:r>
            <a:r>
              <a:rPr sz="1400" spc="-80" dirty="0">
                <a:solidFill>
                  <a:srgbClr val="1F1F1F"/>
                </a:solidFill>
                <a:latin typeface="Calibri"/>
                <a:cs typeface="Calibri"/>
              </a:rPr>
              <a:t> </a:t>
            </a:r>
            <a:r>
              <a:rPr sz="1400" spc="-20" dirty="0">
                <a:solidFill>
                  <a:srgbClr val="1F1F1F"/>
                </a:solidFill>
                <a:latin typeface="Calibri"/>
                <a:cs typeface="Calibri"/>
              </a:rPr>
              <a:t>a</a:t>
            </a:r>
            <a:r>
              <a:rPr sz="1400" spc="-75" dirty="0">
                <a:solidFill>
                  <a:srgbClr val="1F1F1F"/>
                </a:solidFill>
                <a:latin typeface="Calibri"/>
                <a:cs typeface="Calibri"/>
              </a:rPr>
              <a:t> </a:t>
            </a:r>
            <a:r>
              <a:rPr sz="1400" dirty="0">
                <a:solidFill>
                  <a:srgbClr val="1F1F1F"/>
                </a:solidFill>
                <a:latin typeface="Calibri"/>
                <a:cs typeface="Calibri"/>
              </a:rPr>
              <a:t>ground</a:t>
            </a:r>
            <a:r>
              <a:rPr sz="1400" spc="-75" dirty="0">
                <a:solidFill>
                  <a:srgbClr val="1F1F1F"/>
                </a:solidFill>
                <a:latin typeface="Calibri"/>
                <a:cs typeface="Calibri"/>
              </a:rPr>
              <a:t> </a:t>
            </a:r>
            <a:r>
              <a:rPr sz="1400" spc="-10" dirty="0">
                <a:solidFill>
                  <a:srgbClr val="1F1F1F"/>
                </a:solidFill>
                <a:latin typeface="Calibri"/>
                <a:cs typeface="Calibri"/>
              </a:rPr>
              <a:t>screw</a:t>
            </a:r>
            <a:r>
              <a:rPr sz="1400" spc="-65" dirty="0">
                <a:solidFill>
                  <a:srgbClr val="1F1F1F"/>
                </a:solidFill>
                <a:latin typeface="Calibri"/>
                <a:cs typeface="Calibri"/>
              </a:rPr>
              <a:t> </a:t>
            </a:r>
            <a:r>
              <a:rPr sz="1400" spc="-25" dirty="0">
                <a:solidFill>
                  <a:srgbClr val="1F1F1F"/>
                </a:solidFill>
                <a:latin typeface="Calibri"/>
                <a:cs typeface="Calibri"/>
              </a:rPr>
              <a:t>system</a:t>
            </a:r>
            <a:r>
              <a:rPr sz="1400" spc="-40" dirty="0">
                <a:solidFill>
                  <a:srgbClr val="1F1F1F"/>
                </a:solidFill>
                <a:latin typeface="Calibri"/>
                <a:cs typeface="Calibri"/>
              </a:rPr>
              <a:t> </a:t>
            </a:r>
            <a:r>
              <a:rPr sz="1400" dirty="0">
                <a:solidFill>
                  <a:srgbClr val="1F1F1F"/>
                </a:solidFill>
                <a:latin typeface="Calibri"/>
                <a:cs typeface="Calibri"/>
              </a:rPr>
              <a:t>which</a:t>
            </a:r>
            <a:r>
              <a:rPr sz="1400" spc="-10" dirty="0">
                <a:solidFill>
                  <a:srgbClr val="1F1F1F"/>
                </a:solidFill>
                <a:latin typeface="Calibri"/>
                <a:cs typeface="Calibri"/>
              </a:rPr>
              <a:t> </a:t>
            </a:r>
            <a:r>
              <a:rPr sz="1400" dirty="0">
                <a:solidFill>
                  <a:srgbClr val="1F1F1F"/>
                </a:solidFill>
                <a:latin typeface="Calibri"/>
                <a:cs typeface="Calibri"/>
              </a:rPr>
              <a:t>we</a:t>
            </a:r>
            <a:r>
              <a:rPr sz="1400" spc="-65" dirty="0">
                <a:solidFill>
                  <a:srgbClr val="1F1F1F"/>
                </a:solidFill>
                <a:latin typeface="Calibri"/>
                <a:cs typeface="Calibri"/>
              </a:rPr>
              <a:t> </a:t>
            </a:r>
            <a:r>
              <a:rPr sz="1400" dirty="0">
                <a:solidFill>
                  <a:srgbClr val="1F1F1F"/>
                </a:solidFill>
                <a:latin typeface="Calibri"/>
                <a:cs typeface="Calibri"/>
              </a:rPr>
              <a:t>knew</a:t>
            </a:r>
            <a:r>
              <a:rPr sz="1400" spc="-35" dirty="0">
                <a:solidFill>
                  <a:srgbClr val="1F1F1F"/>
                </a:solidFill>
                <a:latin typeface="Calibri"/>
                <a:cs typeface="Calibri"/>
              </a:rPr>
              <a:t> </a:t>
            </a:r>
            <a:r>
              <a:rPr sz="1400" dirty="0">
                <a:solidFill>
                  <a:srgbClr val="1F1F1F"/>
                </a:solidFill>
                <a:latin typeface="Calibri"/>
                <a:cs typeface="Calibri"/>
              </a:rPr>
              <a:t>would</a:t>
            </a:r>
            <a:r>
              <a:rPr sz="1400" spc="-10" dirty="0">
                <a:solidFill>
                  <a:srgbClr val="1F1F1F"/>
                </a:solidFill>
                <a:latin typeface="Calibri"/>
                <a:cs typeface="Calibri"/>
              </a:rPr>
              <a:t> </a:t>
            </a:r>
            <a:r>
              <a:rPr sz="1400" dirty="0">
                <a:solidFill>
                  <a:srgbClr val="1F1F1F"/>
                </a:solidFill>
                <a:latin typeface="Calibri"/>
                <a:cs typeface="Calibri"/>
              </a:rPr>
              <a:t>be</a:t>
            </a:r>
            <a:r>
              <a:rPr sz="1400" spc="-65" dirty="0">
                <a:solidFill>
                  <a:srgbClr val="1F1F1F"/>
                </a:solidFill>
                <a:latin typeface="Calibri"/>
                <a:cs typeface="Calibri"/>
              </a:rPr>
              <a:t> </a:t>
            </a:r>
            <a:r>
              <a:rPr sz="1400" dirty="0">
                <a:solidFill>
                  <a:srgbClr val="1F1F1F"/>
                </a:solidFill>
                <a:latin typeface="Calibri"/>
                <a:cs typeface="Calibri"/>
              </a:rPr>
              <a:t>best</a:t>
            </a:r>
            <a:r>
              <a:rPr sz="1400" spc="-35" dirty="0">
                <a:solidFill>
                  <a:srgbClr val="1F1F1F"/>
                </a:solidFill>
                <a:latin typeface="Calibri"/>
                <a:cs typeface="Calibri"/>
              </a:rPr>
              <a:t> </a:t>
            </a:r>
            <a:r>
              <a:rPr sz="1400" spc="-10" dirty="0">
                <a:solidFill>
                  <a:srgbClr val="1F1F1F"/>
                </a:solidFill>
                <a:latin typeface="Calibri"/>
                <a:cs typeface="Calibri"/>
              </a:rPr>
              <a:t>for</a:t>
            </a:r>
            <a:r>
              <a:rPr sz="1400" spc="-105" dirty="0">
                <a:solidFill>
                  <a:srgbClr val="1F1F1F"/>
                </a:solidFill>
                <a:latin typeface="Calibri"/>
                <a:cs typeface="Calibri"/>
              </a:rPr>
              <a:t> </a:t>
            </a:r>
            <a:r>
              <a:rPr sz="1400" dirty="0">
                <a:solidFill>
                  <a:srgbClr val="1F1F1F"/>
                </a:solidFill>
                <a:latin typeface="Calibri"/>
                <a:cs typeface="Calibri"/>
              </a:rPr>
              <a:t>the</a:t>
            </a:r>
            <a:r>
              <a:rPr sz="1400" spc="-20" dirty="0">
                <a:solidFill>
                  <a:srgbClr val="1F1F1F"/>
                </a:solidFill>
                <a:latin typeface="Calibri"/>
                <a:cs typeface="Calibri"/>
              </a:rPr>
              <a:t> </a:t>
            </a:r>
            <a:r>
              <a:rPr sz="1400" dirty="0">
                <a:solidFill>
                  <a:srgbClr val="1F1F1F"/>
                </a:solidFill>
                <a:latin typeface="Calibri"/>
                <a:cs typeface="Calibri"/>
              </a:rPr>
              <a:t>client.</a:t>
            </a:r>
            <a:r>
              <a:rPr sz="1400" spc="-20" dirty="0">
                <a:solidFill>
                  <a:srgbClr val="1F1F1F"/>
                </a:solidFill>
                <a:latin typeface="Calibri"/>
                <a:cs typeface="Calibri"/>
              </a:rPr>
              <a:t> </a:t>
            </a:r>
            <a:r>
              <a:rPr sz="1400" dirty="0">
                <a:solidFill>
                  <a:srgbClr val="1F1F1F"/>
                </a:solidFill>
                <a:latin typeface="Calibri"/>
                <a:cs typeface="Calibri"/>
              </a:rPr>
              <a:t>Our</a:t>
            </a:r>
            <a:r>
              <a:rPr sz="1400" spc="-30" dirty="0">
                <a:solidFill>
                  <a:srgbClr val="1F1F1F"/>
                </a:solidFill>
                <a:latin typeface="Calibri"/>
                <a:cs typeface="Calibri"/>
              </a:rPr>
              <a:t> </a:t>
            </a:r>
            <a:r>
              <a:rPr sz="1400" spc="-10" dirty="0">
                <a:solidFill>
                  <a:srgbClr val="1F1F1F"/>
                </a:solidFill>
                <a:latin typeface="Calibri"/>
                <a:cs typeface="Calibri"/>
              </a:rPr>
              <a:t>choice</a:t>
            </a:r>
            <a:r>
              <a:rPr sz="1400" spc="-70" dirty="0">
                <a:solidFill>
                  <a:srgbClr val="1F1F1F"/>
                </a:solidFill>
                <a:latin typeface="Calibri"/>
                <a:cs typeface="Calibri"/>
              </a:rPr>
              <a:t> </a:t>
            </a:r>
            <a:r>
              <a:rPr sz="1400" spc="-10" dirty="0">
                <a:solidFill>
                  <a:srgbClr val="1F1F1F"/>
                </a:solidFill>
                <a:latin typeface="Calibri"/>
                <a:cs typeface="Calibri"/>
              </a:rPr>
              <a:t>of</a:t>
            </a:r>
            <a:r>
              <a:rPr sz="1400" spc="-95" dirty="0">
                <a:solidFill>
                  <a:srgbClr val="1F1F1F"/>
                </a:solidFill>
                <a:latin typeface="Calibri"/>
                <a:cs typeface="Calibri"/>
              </a:rPr>
              <a:t> </a:t>
            </a:r>
            <a:r>
              <a:rPr sz="1400" dirty="0">
                <a:solidFill>
                  <a:srgbClr val="1F1F1F"/>
                </a:solidFill>
                <a:latin typeface="Calibri"/>
                <a:cs typeface="Calibri"/>
              </a:rPr>
              <a:t>panel</a:t>
            </a:r>
            <a:r>
              <a:rPr sz="1400" spc="-10" dirty="0">
                <a:solidFill>
                  <a:srgbClr val="1F1F1F"/>
                </a:solidFill>
                <a:latin typeface="Calibri"/>
                <a:cs typeface="Calibri"/>
              </a:rPr>
              <a:t> </a:t>
            </a:r>
            <a:r>
              <a:rPr sz="1400" dirty="0">
                <a:solidFill>
                  <a:srgbClr val="1F1F1F"/>
                </a:solidFill>
                <a:latin typeface="Calibri"/>
                <a:cs typeface="Calibri"/>
              </a:rPr>
              <a:t>was</a:t>
            </a:r>
            <a:r>
              <a:rPr sz="1400" spc="-40" dirty="0">
                <a:solidFill>
                  <a:srgbClr val="1F1F1F"/>
                </a:solidFill>
                <a:latin typeface="Calibri"/>
                <a:cs typeface="Calibri"/>
              </a:rPr>
              <a:t> </a:t>
            </a:r>
            <a:r>
              <a:rPr sz="1400" dirty="0">
                <a:solidFill>
                  <a:srgbClr val="1F1F1F"/>
                </a:solidFill>
                <a:latin typeface="Calibri"/>
                <a:cs typeface="Calibri"/>
              </a:rPr>
              <a:t>the</a:t>
            </a:r>
            <a:r>
              <a:rPr sz="1400" spc="-45" dirty="0">
                <a:solidFill>
                  <a:srgbClr val="1F1F1F"/>
                </a:solidFill>
                <a:latin typeface="Calibri"/>
                <a:cs typeface="Calibri"/>
              </a:rPr>
              <a:t> </a:t>
            </a:r>
            <a:r>
              <a:rPr sz="1400" spc="-20" dirty="0">
                <a:solidFill>
                  <a:srgbClr val="1F1F1F"/>
                </a:solidFill>
                <a:latin typeface="Calibri"/>
                <a:cs typeface="Calibri"/>
              </a:rPr>
              <a:t>260w </a:t>
            </a:r>
            <a:r>
              <a:rPr sz="1400" spc="-10" dirty="0">
                <a:solidFill>
                  <a:srgbClr val="1F1F1F"/>
                </a:solidFill>
                <a:latin typeface="Calibri"/>
                <a:cs typeface="Calibri"/>
              </a:rPr>
              <a:t>Winaico,</a:t>
            </a:r>
            <a:r>
              <a:rPr sz="1400" spc="-114" dirty="0">
                <a:solidFill>
                  <a:srgbClr val="1F1F1F"/>
                </a:solidFill>
                <a:latin typeface="Calibri"/>
                <a:cs typeface="Calibri"/>
              </a:rPr>
              <a:t> </a:t>
            </a:r>
            <a:r>
              <a:rPr sz="1400" dirty="0">
                <a:solidFill>
                  <a:srgbClr val="1F1F1F"/>
                </a:solidFill>
                <a:latin typeface="Calibri"/>
                <a:cs typeface="Calibri"/>
              </a:rPr>
              <a:t>due</a:t>
            </a:r>
            <a:r>
              <a:rPr sz="1400" spc="-80" dirty="0">
                <a:solidFill>
                  <a:srgbClr val="1F1F1F"/>
                </a:solidFill>
                <a:latin typeface="Calibri"/>
                <a:cs typeface="Calibri"/>
              </a:rPr>
              <a:t> </a:t>
            </a:r>
            <a:r>
              <a:rPr sz="1400" dirty="0">
                <a:solidFill>
                  <a:srgbClr val="1F1F1F"/>
                </a:solidFill>
                <a:latin typeface="Calibri"/>
                <a:cs typeface="Calibri"/>
              </a:rPr>
              <a:t>to</a:t>
            </a:r>
            <a:r>
              <a:rPr sz="1400" spc="-80" dirty="0">
                <a:solidFill>
                  <a:srgbClr val="1F1F1F"/>
                </a:solidFill>
                <a:latin typeface="Calibri"/>
                <a:cs typeface="Calibri"/>
              </a:rPr>
              <a:t> </a:t>
            </a:r>
            <a:r>
              <a:rPr sz="1400" dirty="0">
                <a:solidFill>
                  <a:srgbClr val="1F1F1F"/>
                </a:solidFill>
                <a:latin typeface="Calibri"/>
                <a:cs typeface="Calibri"/>
              </a:rPr>
              <a:t>their</a:t>
            </a:r>
            <a:r>
              <a:rPr sz="1400" spc="-75" dirty="0">
                <a:solidFill>
                  <a:srgbClr val="1F1F1F"/>
                </a:solidFill>
                <a:latin typeface="Calibri"/>
                <a:cs typeface="Calibri"/>
              </a:rPr>
              <a:t> </a:t>
            </a:r>
            <a:r>
              <a:rPr sz="1400" dirty="0">
                <a:solidFill>
                  <a:srgbClr val="1F1F1F"/>
                </a:solidFill>
                <a:latin typeface="Calibri"/>
                <a:cs typeface="Calibri"/>
              </a:rPr>
              <a:t>quality</a:t>
            </a:r>
            <a:r>
              <a:rPr sz="1400" spc="65" dirty="0">
                <a:solidFill>
                  <a:srgbClr val="1F1F1F"/>
                </a:solidFill>
                <a:latin typeface="Calibri"/>
                <a:cs typeface="Calibri"/>
              </a:rPr>
              <a:t> </a:t>
            </a:r>
            <a:r>
              <a:rPr sz="1400" spc="-10" dirty="0">
                <a:solidFill>
                  <a:srgbClr val="1F1F1F"/>
                </a:solidFill>
                <a:latin typeface="Calibri"/>
                <a:cs typeface="Calibri"/>
              </a:rPr>
              <a:t>and</a:t>
            </a:r>
            <a:r>
              <a:rPr sz="1400" spc="-65" dirty="0">
                <a:solidFill>
                  <a:srgbClr val="1F1F1F"/>
                </a:solidFill>
                <a:latin typeface="Calibri"/>
                <a:cs typeface="Calibri"/>
              </a:rPr>
              <a:t> </a:t>
            </a:r>
            <a:r>
              <a:rPr sz="1400" dirty="0">
                <a:solidFill>
                  <a:srgbClr val="1F1F1F"/>
                </a:solidFill>
                <a:latin typeface="Calibri"/>
                <a:cs typeface="Calibri"/>
              </a:rPr>
              <a:t>because</a:t>
            </a:r>
            <a:r>
              <a:rPr sz="1400" spc="-50" dirty="0">
                <a:solidFill>
                  <a:srgbClr val="1F1F1F"/>
                </a:solidFill>
                <a:latin typeface="Calibri"/>
                <a:cs typeface="Calibri"/>
              </a:rPr>
              <a:t> </a:t>
            </a:r>
            <a:r>
              <a:rPr sz="1400" dirty="0">
                <a:solidFill>
                  <a:srgbClr val="1F1F1F"/>
                </a:solidFill>
                <a:latin typeface="Calibri"/>
                <a:cs typeface="Calibri"/>
              </a:rPr>
              <a:t>they</a:t>
            </a:r>
            <a:r>
              <a:rPr sz="1400" spc="-35" dirty="0">
                <a:solidFill>
                  <a:srgbClr val="1F1F1F"/>
                </a:solidFill>
                <a:latin typeface="Calibri"/>
                <a:cs typeface="Calibri"/>
              </a:rPr>
              <a:t> </a:t>
            </a:r>
            <a:r>
              <a:rPr sz="1400" dirty="0">
                <a:solidFill>
                  <a:srgbClr val="1F1F1F"/>
                </a:solidFill>
                <a:latin typeface="Calibri"/>
                <a:cs typeface="Calibri"/>
              </a:rPr>
              <a:t>were</a:t>
            </a:r>
            <a:r>
              <a:rPr sz="1400" spc="-35" dirty="0">
                <a:solidFill>
                  <a:srgbClr val="1F1F1F"/>
                </a:solidFill>
                <a:latin typeface="Calibri"/>
                <a:cs typeface="Calibri"/>
              </a:rPr>
              <a:t> </a:t>
            </a:r>
            <a:r>
              <a:rPr sz="1400" dirty="0">
                <a:solidFill>
                  <a:srgbClr val="1F1F1F"/>
                </a:solidFill>
                <a:latin typeface="Calibri"/>
                <a:cs typeface="Calibri"/>
              </a:rPr>
              <a:t>*Tier</a:t>
            </a:r>
            <a:r>
              <a:rPr sz="1400" spc="-55" dirty="0">
                <a:solidFill>
                  <a:srgbClr val="1F1F1F"/>
                </a:solidFill>
                <a:latin typeface="Calibri"/>
                <a:cs typeface="Calibri"/>
              </a:rPr>
              <a:t> </a:t>
            </a:r>
            <a:r>
              <a:rPr sz="1400" dirty="0">
                <a:solidFill>
                  <a:srgbClr val="1F1F1F"/>
                </a:solidFill>
                <a:latin typeface="Calibri"/>
                <a:cs typeface="Calibri"/>
              </a:rPr>
              <a:t>1</a:t>
            </a:r>
            <a:r>
              <a:rPr sz="1400" spc="-75" dirty="0">
                <a:solidFill>
                  <a:srgbClr val="1F1F1F"/>
                </a:solidFill>
                <a:latin typeface="Calibri"/>
                <a:cs typeface="Calibri"/>
              </a:rPr>
              <a:t> </a:t>
            </a:r>
            <a:r>
              <a:rPr sz="1400" dirty="0">
                <a:solidFill>
                  <a:srgbClr val="1F1F1F"/>
                </a:solidFill>
                <a:latin typeface="Calibri"/>
                <a:cs typeface="Calibri"/>
              </a:rPr>
              <a:t>panels.</a:t>
            </a:r>
            <a:r>
              <a:rPr sz="1400" spc="-5" dirty="0">
                <a:solidFill>
                  <a:srgbClr val="1F1F1F"/>
                </a:solidFill>
                <a:latin typeface="Calibri"/>
                <a:cs typeface="Calibri"/>
              </a:rPr>
              <a:t> </a:t>
            </a:r>
            <a:r>
              <a:rPr sz="1400" spc="-10" dirty="0">
                <a:solidFill>
                  <a:srgbClr val="1F1F1F"/>
                </a:solidFill>
                <a:latin typeface="Calibri"/>
                <a:cs typeface="Calibri"/>
              </a:rPr>
              <a:t>SMA</a:t>
            </a:r>
            <a:r>
              <a:rPr sz="1400" spc="-70" dirty="0">
                <a:solidFill>
                  <a:srgbClr val="1F1F1F"/>
                </a:solidFill>
                <a:latin typeface="Calibri"/>
                <a:cs typeface="Calibri"/>
              </a:rPr>
              <a:t> </a:t>
            </a:r>
            <a:r>
              <a:rPr sz="1400" dirty="0">
                <a:solidFill>
                  <a:srgbClr val="1F1F1F"/>
                </a:solidFill>
                <a:latin typeface="Calibri"/>
                <a:cs typeface="Calibri"/>
              </a:rPr>
              <a:t>was</a:t>
            </a:r>
            <a:r>
              <a:rPr sz="1400" spc="-45" dirty="0">
                <a:solidFill>
                  <a:srgbClr val="1F1F1F"/>
                </a:solidFill>
                <a:latin typeface="Calibri"/>
                <a:cs typeface="Calibri"/>
              </a:rPr>
              <a:t> </a:t>
            </a:r>
            <a:r>
              <a:rPr sz="1400" dirty="0">
                <a:solidFill>
                  <a:srgbClr val="1F1F1F"/>
                </a:solidFill>
                <a:latin typeface="Calibri"/>
                <a:cs typeface="Calibri"/>
              </a:rPr>
              <a:t>the</a:t>
            </a:r>
            <a:r>
              <a:rPr sz="1400" spc="-25" dirty="0">
                <a:solidFill>
                  <a:srgbClr val="1F1F1F"/>
                </a:solidFill>
                <a:latin typeface="Calibri"/>
                <a:cs typeface="Calibri"/>
              </a:rPr>
              <a:t> </a:t>
            </a:r>
            <a:r>
              <a:rPr sz="1400" spc="-10" dirty="0">
                <a:solidFill>
                  <a:srgbClr val="1F1F1F"/>
                </a:solidFill>
                <a:latin typeface="Calibri"/>
                <a:cs typeface="Calibri"/>
              </a:rPr>
              <a:t>chosen</a:t>
            </a:r>
            <a:r>
              <a:rPr sz="1400" spc="-90" dirty="0">
                <a:solidFill>
                  <a:srgbClr val="1F1F1F"/>
                </a:solidFill>
                <a:latin typeface="Calibri"/>
                <a:cs typeface="Calibri"/>
              </a:rPr>
              <a:t> </a:t>
            </a:r>
            <a:r>
              <a:rPr sz="1400" spc="-10" dirty="0">
                <a:solidFill>
                  <a:srgbClr val="1F1F1F"/>
                </a:solidFill>
                <a:latin typeface="Calibri"/>
                <a:cs typeface="Calibri"/>
              </a:rPr>
              <a:t>manufacturer</a:t>
            </a:r>
            <a:r>
              <a:rPr sz="1400" spc="-55" dirty="0">
                <a:solidFill>
                  <a:srgbClr val="1F1F1F"/>
                </a:solidFill>
                <a:latin typeface="Calibri"/>
                <a:cs typeface="Calibri"/>
              </a:rPr>
              <a:t> </a:t>
            </a:r>
            <a:r>
              <a:rPr sz="1400" dirty="0">
                <a:solidFill>
                  <a:srgbClr val="1F1F1F"/>
                </a:solidFill>
                <a:latin typeface="Calibri"/>
                <a:cs typeface="Calibri"/>
              </a:rPr>
              <a:t>due</a:t>
            </a:r>
            <a:r>
              <a:rPr sz="1400" spc="-30" dirty="0">
                <a:solidFill>
                  <a:srgbClr val="1F1F1F"/>
                </a:solidFill>
                <a:latin typeface="Calibri"/>
                <a:cs typeface="Calibri"/>
              </a:rPr>
              <a:t> </a:t>
            </a:r>
            <a:r>
              <a:rPr sz="1400" dirty="0">
                <a:solidFill>
                  <a:srgbClr val="1F1F1F"/>
                </a:solidFill>
                <a:latin typeface="Calibri"/>
                <a:cs typeface="Calibri"/>
              </a:rPr>
              <a:t>to</a:t>
            </a:r>
            <a:r>
              <a:rPr sz="1400" spc="-65" dirty="0">
                <a:solidFill>
                  <a:srgbClr val="1F1F1F"/>
                </a:solidFill>
                <a:latin typeface="Calibri"/>
                <a:cs typeface="Calibri"/>
              </a:rPr>
              <a:t> </a:t>
            </a:r>
            <a:r>
              <a:rPr sz="1400" spc="-10" dirty="0">
                <a:solidFill>
                  <a:srgbClr val="1F1F1F"/>
                </a:solidFill>
                <a:latin typeface="Calibri"/>
                <a:cs typeface="Calibri"/>
              </a:rPr>
              <a:t>quality </a:t>
            </a:r>
            <a:r>
              <a:rPr sz="1400" dirty="0">
                <a:solidFill>
                  <a:srgbClr val="1F1F1F"/>
                </a:solidFill>
                <a:latin typeface="Calibri"/>
                <a:cs typeface="Calibri"/>
              </a:rPr>
              <a:t>and</a:t>
            </a:r>
            <a:r>
              <a:rPr sz="1400" spc="-90" dirty="0">
                <a:solidFill>
                  <a:srgbClr val="1F1F1F"/>
                </a:solidFill>
                <a:latin typeface="Calibri"/>
                <a:cs typeface="Calibri"/>
              </a:rPr>
              <a:t> </a:t>
            </a:r>
            <a:r>
              <a:rPr sz="1400" spc="-30" dirty="0">
                <a:solidFill>
                  <a:srgbClr val="1F1F1F"/>
                </a:solidFill>
                <a:latin typeface="Calibri"/>
                <a:cs typeface="Calibri"/>
              </a:rPr>
              <a:t>reliability.</a:t>
            </a:r>
            <a:r>
              <a:rPr sz="1400" spc="25" dirty="0">
                <a:solidFill>
                  <a:srgbClr val="1F1F1F"/>
                </a:solidFill>
                <a:latin typeface="Calibri"/>
                <a:cs typeface="Calibri"/>
              </a:rPr>
              <a:t> </a:t>
            </a:r>
            <a:r>
              <a:rPr sz="1400" dirty="0">
                <a:solidFill>
                  <a:srgbClr val="1F1F1F"/>
                </a:solidFill>
                <a:latin typeface="Calibri"/>
                <a:cs typeface="Calibri"/>
              </a:rPr>
              <a:t>The</a:t>
            </a:r>
            <a:r>
              <a:rPr sz="1400" spc="-40" dirty="0">
                <a:solidFill>
                  <a:srgbClr val="1F1F1F"/>
                </a:solidFill>
                <a:latin typeface="Calibri"/>
                <a:cs typeface="Calibri"/>
              </a:rPr>
              <a:t> </a:t>
            </a:r>
            <a:r>
              <a:rPr sz="1400" dirty="0">
                <a:solidFill>
                  <a:srgbClr val="1F1F1F"/>
                </a:solidFill>
                <a:latin typeface="Calibri"/>
                <a:cs typeface="Calibri"/>
              </a:rPr>
              <a:t>build</a:t>
            </a:r>
            <a:r>
              <a:rPr sz="1400" spc="-30" dirty="0">
                <a:solidFill>
                  <a:srgbClr val="1F1F1F"/>
                </a:solidFill>
                <a:latin typeface="Calibri"/>
                <a:cs typeface="Calibri"/>
              </a:rPr>
              <a:t> </a:t>
            </a:r>
            <a:r>
              <a:rPr sz="1400" dirty="0">
                <a:solidFill>
                  <a:srgbClr val="1F1F1F"/>
                </a:solidFill>
                <a:latin typeface="Calibri"/>
                <a:cs typeface="Calibri"/>
              </a:rPr>
              <a:t>took</a:t>
            </a:r>
            <a:r>
              <a:rPr sz="1400" spc="-80" dirty="0">
                <a:solidFill>
                  <a:srgbClr val="1F1F1F"/>
                </a:solidFill>
                <a:latin typeface="Calibri"/>
                <a:cs typeface="Calibri"/>
              </a:rPr>
              <a:t> </a:t>
            </a:r>
            <a:r>
              <a:rPr sz="1400" spc="-10" dirty="0">
                <a:solidFill>
                  <a:srgbClr val="1F1F1F"/>
                </a:solidFill>
                <a:latin typeface="Calibri"/>
                <a:cs typeface="Calibri"/>
              </a:rPr>
              <a:t>approximately</a:t>
            </a:r>
            <a:r>
              <a:rPr sz="1400" spc="-45" dirty="0">
                <a:solidFill>
                  <a:srgbClr val="1F1F1F"/>
                </a:solidFill>
                <a:latin typeface="Calibri"/>
                <a:cs typeface="Calibri"/>
              </a:rPr>
              <a:t> </a:t>
            </a:r>
            <a:r>
              <a:rPr sz="1400" dirty="0">
                <a:solidFill>
                  <a:srgbClr val="1F1F1F"/>
                </a:solidFill>
                <a:latin typeface="Calibri"/>
                <a:cs typeface="Calibri"/>
              </a:rPr>
              <a:t>three</a:t>
            </a:r>
            <a:r>
              <a:rPr sz="1400" spc="-15" dirty="0">
                <a:solidFill>
                  <a:srgbClr val="1F1F1F"/>
                </a:solidFill>
                <a:latin typeface="Calibri"/>
                <a:cs typeface="Calibri"/>
              </a:rPr>
              <a:t> </a:t>
            </a:r>
            <a:r>
              <a:rPr sz="1400" dirty="0">
                <a:solidFill>
                  <a:srgbClr val="1F1F1F"/>
                </a:solidFill>
                <a:latin typeface="Calibri"/>
                <a:cs typeface="Calibri"/>
              </a:rPr>
              <a:t>months,</a:t>
            </a:r>
            <a:r>
              <a:rPr sz="1400" spc="-30" dirty="0">
                <a:solidFill>
                  <a:srgbClr val="1F1F1F"/>
                </a:solidFill>
                <a:latin typeface="Calibri"/>
                <a:cs typeface="Calibri"/>
              </a:rPr>
              <a:t> </a:t>
            </a:r>
            <a:r>
              <a:rPr sz="1400" spc="-10" dirty="0">
                <a:solidFill>
                  <a:srgbClr val="1F1F1F"/>
                </a:solidFill>
                <a:latin typeface="Calibri"/>
                <a:cs typeface="Calibri"/>
              </a:rPr>
              <a:t>and</a:t>
            </a:r>
            <a:r>
              <a:rPr sz="1400" spc="-70" dirty="0">
                <a:solidFill>
                  <a:srgbClr val="1F1F1F"/>
                </a:solidFill>
                <a:latin typeface="Calibri"/>
                <a:cs typeface="Calibri"/>
              </a:rPr>
              <a:t> </a:t>
            </a:r>
            <a:r>
              <a:rPr sz="1400" dirty="0">
                <a:solidFill>
                  <a:srgbClr val="1F1F1F"/>
                </a:solidFill>
                <a:latin typeface="Calibri"/>
                <a:cs typeface="Calibri"/>
              </a:rPr>
              <a:t>we</a:t>
            </a:r>
            <a:r>
              <a:rPr sz="1400" spc="-60" dirty="0">
                <a:solidFill>
                  <a:srgbClr val="1F1F1F"/>
                </a:solidFill>
                <a:latin typeface="Calibri"/>
                <a:cs typeface="Calibri"/>
              </a:rPr>
              <a:t> </a:t>
            </a:r>
            <a:r>
              <a:rPr sz="1400" dirty="0">
                <a:solidFill>
                  <a:srgbClr val="1F1F1F"/>
                </a:solidFill>
                <a:latin typeface="Calibri"/>
                <a:cs typeface="Calibri"/>
              </a:rPr>
              <a:t>undertook</a:t>
            </a:r>
            <a:r>
              <a:rPr sz="1400" spc="-10" dirty="0">
                <a:solidFill>
                  <a:srgbClr val="1F1F1F"/>
                </a:solidFill>
                <a:latin typeface="Calibri"/>
                <a:cs typeface="Calibri"/>
              </a:rPr>
              <a:t> </a:t>
            </a:r>
            <a:r>
              <a:rPr sz="1400" dirty="0">
                <a:solidFill>
                  <a:srgbClr val="1F1F1F"/>
                </a:solidFill>
                <a:latin typeface="Calibri"/>
                <a:cs typeface="Calibri"/>
              </a:rPr>
              <a:t>the</a:t>
            </a:r>
            <a:r>
              <a:rPr sz="1400" spc="-60" dirty="0">
                <a:solidFill>
                  <a:srgbClr val="1F1F1F"/>
                </a:solidFill>
                <a:latin typeface="Calibri"/>
                <a:cs typeface="Calibri"/>
              </a:rPr>
              <a:t> </a:t>
            </a:r>
            <a:r>
              <a:rPr sz="1400" dirty="0">
                <a:solidFill>
                  <a:srgbClr val="1F1F1F"/>
                </a:solidFill>
                <a:latin typeface="Calibri"/>
                <a:cs typeface="Calibri"/>
              </a:rPr>
              <a:t>full</a:t>
            </a:r>
            <a:r>
              <a:rPr sz="1400" spc="-65" dirty="0">
                <a:solidFill>
                  <a:srgbClr val="1F1F1F"/>
                </a:solidFill>
                <a:latin typeface="Calibri"/>
                <a:cs typeface="Calibri"/>
              </a:rPr>
              <a:t> </a:t>
            </a:r>
            <a:r>
              <a:rPr sz="1400" spc="-10" dirty="0">
                <a:solidFill>
                  <a:srgbClr val="1F1F1F"/>
                </a:solidFill>
                <a:latin typeface="Calibri"/>
                <a:cs typeface="Calibri"/>
              </a:rPr>
              <a:t>install</a:t>
            </a:r>
            <a:r>
              <a:rPr sz="1400" spc="-70" dirty="0">
                <a:solidFill>
                  <a:srgbClr val="1F1F1F"/>
                </a:solidFill>
                <a:latin typeface="Calibri"/>
                <a:cs typeface="Calibri"/>
              </a:rPr>
              <a:t> </a:t>
            </a:r>
            <a:r>
              <a:rPr sz="1400" spc="-10" dirty="0">
                <a:solidFill>
                  <a:srgbClr val="1F1F1F"/>
                </a:solidFill>
                <a:latin typeface="Calibri"/>
                <a:cs typeface="Calibri"/>
              </a:rPr>
              <a:t>including</a:t>
            </a:r>
            <a:r>
              <a:rPr sz="1400" spc="-45" dirty="0">
                <a:solidFill>
                  <a:srgbClr val="1F1F1F"/>
                </a:solidFill>
                <a:latin typeface="Calibri"/>
                <a:cs typeface="Calibri"/>
              </a:rPr>
              <a:t> </a:t>
            </a:r>
            <a:r>
              <a:rPr sz="1400" dirty="0">
                <a:solidFill>
                  <a:srgbClr val="1F1F1F"/>
                </a:solidFill>
                <a:latin typeface="Calibri"/>
                <a:cs typeface="Calibri"/>
              </a:rPr>
              <a:t>the</a:t>
            </a:r>
            <a:r>
              <a:rPr sz="1400" spc="-35" dirty="0">
                <a:solidFill>
                  <a:srgbClr val="1F1F1F"/>
                </a:solidFill>
                <a:latin typeface="Calibri"/>
                <a:cs typeface="Calibri"/>
              </a:rPr>
              <a:t> </a:t>
            </a:r>
            <a:r>
              <a:rPr sz="1400" spc="-10" dirty="0">
                <a:solidFill>
                  <a:srgbClr val="1F1F1F"/>
                </a:solidFill>
                <a:latin typeface="Calibri"/>
                <a:cs typeface="Calibri"/>
              </a:rPr>
              <a:t>substation </a:t>
            </a:r>
            <a:r>
              <a:rPr sz="1400" dirty="0">
                <a:solidFill>
                  <a:srgbClr val="1F1F1F"/>
                </a:solidFill>
                <a:latin typeface="Calibri"/>
                <a:cs typeface="Calibri"/>
              </a:rPr>
              <a:t>build</a:t>
            </a:r>
            <a:r>
              <a:rPr sz="1400" spc="-80" dirty="0">
                <a:solidFill>
                  <a:srgbClr val="1F1F1F"/>
                </a:solidFill>
                <a:latin typeface="Calibri"/>
                <a:cs typeface="Calibri"/>
              </a:rPr>
              <a:t> </a:t>
            </a:r>
            <a:r>
              <a:rPr sz="1400" dirty="0">
                <a:solidFill>
                  <a:srgbClr val="1F1F1F"/>
                </a:solidFill>
                <a:latin typeface="Calibri"/>
                <a:cs typeface="Calibri"/>
              </a:rPr>
              <a:t>and</a:t>
            </a:r>
            <a:r>
              <a:rPr sz="1400" spc="-50" dirty="0">
                <a:solidFill>
                  <a:srgbClr val="1F1F1F"/>
                </a:solidFill>
                <a:latin typeface="Calibri"/>
                <a:cs typeface="Calibri"/>
              </a:rPr>
              <a:t> </a:t>
            </a:r>
            <a:r>
              <a:rPr sz="1400" dirty="0">
                <a:solidFill>
                  <a:srgbClr val="1F1F1F"/>
                </a:solidFill>
                <a:latin typeface="Calibri"/>
                <a:cs typeface="Calibri"/>
              </a:rPr>
              <a:t>HV</a:t>
            </a:r>
            <a:r>
              <a:rPr sz="1400" spc="-65" dirty="0">
                <a:solidFill>
                  <a:srgbClr val="1F1F1F"/>
                </a:solidFill>
                <a:latin typeface="Calibri"/>
                <a:cs typeface="Calibri"/>
              </a:rPr>
              <a:t> </a:t>
            </a:r>
            <a:r>
              <a:rPr sz="1400" spc="-10" dirty="0">
                <a:solidFill>
                  <a:srgbClr val="1F1F1F"/>
                </a:solidFill>
                <a:latin typeface="Calibri"/>
                <a:cs typeface="Calibri"/>
              </a:rPr>
              <a:t>connection.</a:t>
            </a:r>
            <a:r>
              <a:rPr sz="1400" spc="-40" dirty="0">
                <a:solidFill>
                  <a:srgbClr val="1F1F1F"/>
                </a:solidFill>
                <a:latin typeface="Calibri"/>
                <a:cs typeface="Calibri"/>
              </a:rPr>
              <a:t> </a:t>
            </a:r>
            <a:r>
              <a:rPr sz="1400" spc="-20" dirty="0">
                <a:solidFill>
                  <a:srgbClr val="1F1F1F"/>
                </a:solidFill>
                <a:latin typeface="Calibri"/>
                <a:cs typeface="Calibri"/>
              </a:rPr>
              <a:t>We</a:t>
            </a:r>
            <a:r>
              <a:rPr sz="1400" spc="-75" dirty="0">
                <a:solidFill>
                  <a:srgbClr val="1F1F1F"/>
                </a:solidFill>
                <a:latin typeface="Calibri"/>
                <a:cs typeface="Calibri"/>
              </a:rPr>
              <a:t> </a:t>
            </a:r>
            <a:r>
              <a:rPr sz="1400" dirty="0">
                <a:solidFill>
                  <a:srgbClr val="1F1F1F"/>
                </a:solidFill>
                <a:latin typeface="Calibri"/>
                <a:cs typeface="Calibri"/>
              </a:rPr>
              <a:t>are</a:t>
            </a:r>
            <a:r>
              <a:rPr sz="1400" spc="-60" dirty="0">
                <a:solidFill>
                  <a:srgbClr val="1F1F1F"/>
                </a:solidFill>
                <a:latin typeface="Calibri"/>
                <a:cs typeface="Calibri"/>
              </a:rPr>
              <a:t> </a:t>
            </a:r>
            <a:r>
              <a:rPr sz="1400" dirty="0">
                <a:solidFill>
                  <a:srgbClr val="1F1F1F"/>
                </a:solidFill>
                <a:latin typeface="Calibri"/>
                <a:cs typeface="Calibri"/>
              </a:rPr>
              <a:t>pleased</a:t>
            </a:r>
            <a:r>
              <a:rPr sz="1400" spc="-35" dirty="0">
                <a:solidFill>
                  <a:srgbClr val="1F1F1F"/>
                </a:solidFill>
                <a:latin typeface="Calibri"/>
                <a:cs typeface="Calibri"/>
              </a:rPr>
              <a:t> </a:t>
            </a:r>
            <a:r>
              <a:rPr sz="1400" dirty="0">
                <a:solidFill>
                  <a:srgbClr val="1F1F1F"/>
                </a:solidFill>
                <a:latin typeface="Calibri"/>
                <a:cs typeface="Calibri"/>
              </a:rPr>
              <a:t>to</a:t>
            </a:r>
            <a:r>
              <a:rPr sz="1400" spc="-55" dirty="0">
                <a:solidFill>
                  <a:srgbClr val="1F1F1F"/>
                </a:solidFill>
                <a:latin typeface="Calibri"/>
                <a:cs typeface="Calibri"/>
              </a:rPr>
              <a:t> </a:t>
            </a:r>
            <a:r>
              <a:rPr sz="1400" spc="-10" dirty="0">
                <a:solidFill>
                  <a:srgbClr val="1F1F1F"/>
                </a:solidFill>
                <a:latin typeface="Calibri"/>
                <a:cs typeface="Calibri"/>
              </a:rPr>
              <a:t>say</a:t>
            </a:r>
            <a:r>
              <a:rPr sz="1400" spc="-70" dirty="0">
                <a:solidFill>
                  <a:srgbClr val="1F1F1F"/>
                </a:solidFill>
                <a:latin typeface="Calibri"/>
                <a:cs typeface="Calibri"/>
              </a:rPr>
              <a:t> </a:t>
            </a:r>
            <a:r>
              <a:rPr sz="1400" dirty="0">
                <a:solidFill>
                  <a:srgbClr val="1F1F1F"/>
                </a:solidFill>
                <a:latin typeface="Calibri"/>
                <a:cs typeface="Calibri"/>
              </a:rPr>
              <a:t>that</a:t>
            </a:r>
            <a:r>
              <a:rPr sz="1400" spc="-10" dirty="0">
                <a:solidFill>
                  <a:srgbClr val="1F1F1F"/>
                </a:solidFill>
                <a:latin typeface="Calibri"/>
                <a:cs typeface="Calibri"/>
              </a:rPr>
              <a:t> </a:t>
            </a:r>
            <a:r>
              <a:rPr sz="1400" dirty="0">
                <a:solidFill>
                  <a:srgbClr val="1F1F1F"/>
                </a:solidFill>
                <a:latin typeface="Calibri"/>
                <a:cs typeface="Calibri"/>
              </a:rPr>
              <a:t>we</a:t>
            </a:r>
            <a:r>
              <a:rPr sz="1400" spc="-60" dirty="0">
                <a:solidFill>
                  <a:srgbClr val="1F1F1F"/>
                </a:solidFill>
                <a:latin typeface="Calibri"/>
                <a:cs typeface="Calibri"/>
              </a:rPr>
              <a:t> </a:t>
            </a:r>
            <a:r>
              <a:rPr sz="1400" dirty="0">
                <a:solidFill>
                  <a:srgbClr val="1F1F1F"/>
                </a:solidFill>
                <a:latin typeface="Calibri"/>
                <a:cs typeface="Calibri"/>
              </a:rPr>
              <a:t>met</a:t>
            </a:r>
            <a:r>
              <a:rPr sz="1400" spc="-75" dirty="0">
                <a:solidFill>
                  <a:srgbClr val="1F1F1F"/>
                </a:solidFill>
                <a:latin typeface="Calibri"/>
                <a:cs typeface="Calibri"/>
              </a:rPr>
              <a:t> </a:t>
            </a:r>
            <a:r>
              <a:rPr sz="1400" dirty="0">
                <a:solidFill>
                  <a:srgbClr val="1F1F1F"/>
                </a:solidFill>
                <a:latin typeface="Calibri"/>
                <a:cs typeface="Calibri"/>
              </a:rPr>
              <a:t>the</a:t>
            </a:r>
            <a:r>
              <a:rPr sz="1400" spc="-20" dirty="0">
                <a:solidFill>
                  <a:srgbClr val="1F1F1F"/>
                </a:solidFill>
                <a:latin typeface="Calibri"/>
                <a:cs typeface="Calibri"/>
              </a:rPr>
              <a:t> </a:t>
            </a:r>
            <a:r>
              <a:rPr sz="1400" dirty="0">
                <a:solidFill>
                  <a:srgbClr val="1F1F1F"/>
                </a:solidFill>
                <a:latin typeface="Calibri"/>
                <a:cs typeface="Calibri"/>
              </a:rPr>
              <a:t>deadline</a:t>
            </a:r>
            <a:r>
              <a:rPr sz="1400" spc="45" dirty="0">
                <a:solidFill>
                  <a:srgbClr val="1F1F1F"/>
                </a:solidFill>
                <a:latin typeface="Calibri"/>
                <a:cs typeface="Calibri"/>
              </a:rPr>
              <a:t> </a:t>
            </a:r>
            <a:r>
              <a:rPr sz="1400" spc="-10" dirty="0">
                <a:solidFill>
                  <a:srgbClr val="1F1F1F"/>
                </a:solidFill>
                <a:latin typeface="Calibri"/>
                <a:cs typeface="Calibri"/>
              </a:rPr>
              <a:t>set</a:t>
            </a:r>
            <a:r>
              <a:rPr sz="1400" spc="-70" dirty="0">
                <a:solidFill>
                  <a:srgbClr val="1F1F1F"/>
                </a:solidFill>
                <a:latin typeface="Calibri"/>
                <a:cs typeface="Calibri"/>
              </a:rPr>
              <a:t> </a:t>
            </a:r>
            <a:r>
              <a:rPr sz="1400" dirty="0">
                <a:solidFill>
                  <a:srgbClr val="1F1F1F"/>
                </a:solidFill>
                <a:latin typeface="Calibri"/>
                <a:cs typeface="Calibri"/>
              </a:rPr>
              <a:t>by</a:t>
            </a:r>
            <a:r>
              <a:rPr sz="1400" spc="-70" dirty="0">
                <a:solidFill>
                  <a:srgbClr val="1F1F1F"/>
                </a:solidFill>
                <a:latin typeface="Calibri"/>
                <a:cs typeface="Calibri"/>
              </a:rPr>
              <a:t> </a:t>
            </a:r>
            <a:r>
              <a:rPr sz="1400" dirty="0">
                <a:solidFill>
                  <a:srgbClr val="1F1F1F"/>
                </a:solidFill>
                <a:latin typeface="Calibri"/>
                <a:cs typeface="Calibri"/>
              </a:rPr>
              <a:t>the</a:t>
            </a:r>
            <a:r>
              <a:rPr sz="1400" spc="-20" dirty="0">
                <a:solidFill>
                  <a:srgbClr val="1F1F1F"/>
                </a:solidFill>
                <a:latin typeface="Calibri"/>
                <a:cs typeface="Calibri"/>
              </a:rPr>
              <a:t> </a:t>
            </a:r>
            <a:r>
              <a:rPr sz="1400" spc="-10" dirty="0">
                <a:solidFill>
                  <a:srgbClr val="1F1F1F"/>
                </a:solidFill>
                <a:latin typeface="Calibri"/>
                <a:cs typeface="Calibri"/>
              </a:rPr>
              <a:t>estate.</a:t>
            </a:r>
            <a:r>
              <a:rPr sz="1400" spc="-65" dirty="0">
                <a:solidFill>
                  <a:srgbClr val="1F1F1F"/>
                </a:solidFill>
                <a:latin typeface="Calibri"/>
                <a:cs typeface="Calibri"/>
              </a:rPr>
              <a:t> </a:t>
            </a:r>
            <a:r>
              <a:rPr sz="1400" dirty="0">
                <a:solidFill>
                  <a:srgbClr val="1F1F1F"/>
                </a:solidFill>
                <a:latin typeface="Calibri"/>
                <a:cs typeface="Calibri"/>
              </a:rPr>
              <a:t>The</a:t>
            </a:r>
            <a:r>
              <a:rPr sz="1400" spc="-45" dirty="0">
                <a:solidFill>
                  <a:srgbClr val="1F1F1F"/>
                </a:solidFill>
                <a:latin typeface="Calibri"/>
                <a:cs typeface="Calibri"/>
              </a:rPr>
              <a:t> </a:t>
            </a:r>
            <a:r>
              <a:rPr sz="1400" spc="-10" dirty="0">
                <a:solidFill>
                  <a:srgbClr val="1F1F1F"/>
                </a:solidFill>
                <a:latin typeface="Calibri"/>
                <a:cs typeface="Calibri"/>
              </a:rPr>
              <a:t>scheme</a:t>
            </a:r>
            <a:r>
              <a:rPr sz="1400" spc="-60" dirty="0">
                <a:solidFill>
                  <a:srgbClr val="1F1F1F"/>
                </a:solidFill>
                <a:latin typeface="Calibri"/>
                <a:cs typeface="Calibri"/>
              </a:rPr>
              <a:t> </a:t>
            </a:r>
            <a:r>
              <a:rPr sz="1400" spc="-10" dirty="0">
                <a:solidFill>
                  <a:srgbClr val="1F1F1F"/>
                </a:solidFill>
                <a:latin typeface="Calibri"/>
                <a:cs typeface="Calibri"/>
              </a:rPr>
              <a:t>passed</a:t>
            </a:r>
            <a:r>
              <a:rPr sz="1400" spc="-55" dirty="0">
                <a:solidFill>
                  <a:srgbClr val="1F1F1F"/>
                </a:solidFill>
                <a:latin typeface="Calibri"/>
                <a:cs typeface="Calibri"/>
              </a:rPr>
              <a:t> </a:t>
            </a:r>
            <a:r>
              <a:rPr sz="1400" spc="-25" dirty="0">
                <a:solidFill>
                  <a:srgbClr val="1F1F1F"/>
                </a:solidFill>
                <a:latin typeface="Calibri"/>
                <a:cs typeface="Calibri"/>
              </a:rPr>
              <a:t>the </a:t>
            </a:r>
            <a:r>
              <a:rPr sz="1400" dirty="0">
                <a:solidFill>
                  <a:srgbClr val="1F1F1F"/>
                </a:solidFill>
                <a:latin typeface="Calibri"/>
                <a:cs typeface="Calibri"/>
              </a:rPr>
              <a:t>rigorous</a:t>
            </a:r>
            <a:r>
              <a:rPr sz="1400" spc="-80" dirty="0">
                <a:solidFill>
                  <a:srgbClr val="1F1F1F"/>
                </a:solidFill>
                <a:latin typeface="Calibri"/>
                <a:cs typeface="Calibri"/>
              </a:rPr>
              <a:t> </a:t>
            </a:r>
            <a:r>
              <a:rPr sz="1400" spc="-10" dirty="0">
                <a:solidFill>
                  <a:srgbClr val="1F1F1F"/>
                </a:solidFill>
                <a:latin typeface="Calibri"/>
                <a:cs typeface="Calibri"/>
              </a:rPr>
              <a:t>Scottish</a:t>
            </a:r>
            <a:r>
              <a:rPr sz="1400" spc="-70" dirty="0">
                <a:solidFill>
                  <a:srgbClr val="1F1F1F"/>
                </a:solidFill>
                <a:latin typeface="Calibri"/>
                <a:cs typeface="Calibri"/>
              </a:rPr>
              <a:t> </a:t>
            </a:r>
            <a:r>
              <a:rPr sz="1400" spc="-10" dirty="0">
                <a:solidFill>
                  <a:srgbClr val="1F1F1F"/>
                </a:solidFill>
                <a:latin typeface="Calibri"/>
                <a:cs typeface="Calibri"/>
              </a:rPr>
              <a:t>Power</a:t>
            </a:r>
            <a:r>
              <a:rPr sz="1400" spc="-110" dirty="0">
                <a:solidFill>
                  <a:srgbClr val="1F1F1F"/>
                </a:solidFill>
                <a:latin typeface="Calibri"/>
                <a:cs typeface="Calibri"/>
              </a:rPr>
              <a:t> </a:t>
            </a:r>
            <a:r>
              <a:rPr sz="1400" spc="-10" dirty="0">
                <a:solidFill>
                  <a:srgbClr val="1F1F1F"/>
                </a:solidFill>
                <a:latin typeface="Calibri"/>
                <a:cs typeface="Calibri"/>
              </a:rPr>
              <a:t>testing</a:t>
            </a:r>
            <a:r>
              <a:rPr sz="1400" spc="-55" dirty="0">
                <a:solidFill>
                  <a:srgbClr val="1F1F1F"/>
                </a:solidFill>
                <a:latin typeface="Calibri"/>
                <a:cs typeface="Calibri"/>
              </a:rPr>
              <a:t> </a:t>
            </a:r>
            <a:r>
              <a:rPr sz="1400" dirty="0">
                <a:solidFill>
                  <a:srgbClr val="1F1F1F"/>
                </a:solidFill>
                <a:latin typeface="Calibri"/>
                <a:cs typeface="Calibri"/>
              </a:rPr>
              <a:t>and</a:t>
            </a:r>
            <a:r>
              <a:rPr sz="1400" spc="-60" dirty="0">
                <a:solidFill>
                  <a:srgbClr val="1F1F1F"/>
                </a:solidFill>
                <a:latin typeface="Calibri"/>
                <a:cs typeface="Calibri"/>
              </a:rPr>
              <a:t> </a:t>
            </a:r>
            <a:r>
              <a:rPr sz="1400" dirty="0">
                <a:solidFill>
                  <a:srgbClr val="1F1F1F"/>
                </a:solidFill>
                <a:latin typeface="Calibri"/>
                <a:cs typeface="Calibri"/>
              </a:rPr>
              <a:t>is</a:t>
            </a:r>
            <a:r>
              <a:rPr sz="1400" spc="-75" dirty="0">
                <a:solidFill>
                  <a:srgbClr val="1F1F1F"/>
                </a:solidFill>
                <a:latin typeface="Calibri"/>
                <a:cs typeface="Calibri"/>
              </a:rPr>
              <a:t> </a:t>
            </a:r>
            <a:r>
              <a:rPr sz="1400" spc="-10" dirty="0">
                <a:solidFill>
                  <a:srgbClr val="1F1F1F"/>
                </a:solidFill>
                <a:latin typeface="Calibri"/>
                <a:cs typeface="Calibri"/>
              </a:rPr>
              <a:t>generating</a:t>
            </a:r>
            <a:r>
              <a:rPr sz="1400" spc="-35" dirty="0">
                <a:solidFill>
                  <a:srgbClr val="1F1F1F"/>
                </a:solidFill>
                <a:latin typeface="Calibri"/>
                <a:cs typeface="Calibri"/>
              </a:rPr>
              <a:t> </a:t>
            </a:r>
            <a:r>
              <a:rPr sz="1400" dirty="0">
                <a:solidFill>
                  <a:srgbClr val="1F1F1F"/>
                </a:solidFill>
                <a:latin typeface="Calibri"/>
                <a:cs typeface="Calibri"/>
              </a:rPr>
              <a:t>well</a:t>
            </a:r>
            <a:r>
              <a:rPr sz="1400" spc="-60" dirty="0">
                <a:solidFill>
                  <a:srgbClr val="1F1F1F"/>
                </a:solidFill>
                <a:latin typeface="Calibri"/>
                <a:cs typeface="Calibri"/>
              </a:rPr>
              <a:t> </a:t>
            </a:r>
            <a:r>
              <a:rPr sz="1400" dirty="0">
                <a:solidFill>
                  <a:srgbClr val="1F1F1F"/>
                </a:solidFill>
                <a:latin typeface="Calibri"/>
                <a:cs typeface="Calibri"/>
              </a:rPr>
              <a:t>despite</a:t>
            </a:r>
            <a:r>
              <a:rPr sz="1400" spc="40" dirty="0">
                <a:solidFill>
                  <a:srgbClr val="1F1F1F"/>
                </a:solidFill>
                <a:latin typeface="Calibri"/>
                <a:cs typeface="Calibri"/>
              </a:rPr>
              <a:t> </a:t>
            </a:r>
            <a:r>
              <a:rPr sz="1400" dirty="0">
                <a:solidFill>
                  <a:srgbClr val="1F1F1F"/>
                </a:solidFill>
                <a:latin typeface="Calibri"/>
                <a:cs typeface="Calibri"/>
              </a:rPr>
              <a:t>the</a:t>
            </a:r>
            <a:r>
              <a:rPr sz="1400" spc="-55" dirty="0">
                <a:solidFill>
                  <a:srgbClr val="1F1F1F"/>
                </a:solidFill>
                <a:latin typeface="Calibri"/>
                <a:cs typeface="Calibri"/>
              </a:rPr>
              <a:t> </a:t>
            </a:r>
            <a:r>
              <a:rPr sz="1400" spc="-10" dirty="0">
                <a:solidFill>
                  <a:srgbClr val="1F1F1F"/>
                </a:solidFill>
                <a:latin typeface="Calibri"/>
                <a:cs typeface="Calibri"/>
              </a:rPr>
              <a:t>UK</a:t>
            </a:r>
            <a:r>
              <a:rPr sz="1400" spc="-65" dirty="0">
                <a:solidFill>
                  <a:srgbClr val="1F1F1F"/>
                </a:solidFill>
                <a:latin typeface="Calibri"/>
                <a:cs typeface="Calibri"/>
              </a:rPr>
              <a:t> </a:t>
            </a:r>
            <a:r>
              <a:rPr sz="1400" spc="-10" dirty="0">
                <a:solidFill>
                  <a:srgbClr val="1F1F1F"/>
                </a:solidFill>
                <a:latin typeface="Calibri"/>
                <a:cs typeface="Calibri"/>
              </a:rPr>
              <a:t>weather</a:t>
            </a:r>
            <a:r>
              <a:rPr sz="1400" spc="-55" dirty="0">
                <a:solidFill>
                  <a:srgbClr val="1F1F1F"/>
                </a:solidFill>
                <a:latin typeface="Calibri"/>
                <a:cs typeface="Calibri"/>
              </a:rPr>
              <a:t> </a:t>
            </a:r>
            <a:r>
              <a:rPr sz="1400" spc="-10" dirty="0">
                <a:solidFill>
                  <a:srgbClr val="1F1F1F"/>
                </a:solidFill>
                <a:latin typeface="Calibri"/>
                <a:cs typeface="Calibri"/>
              </a:rPr>
              <a:t>conditions.</a:t>
            </a:r>
            <a:endParaRPr sz="1400">
              <a:latin typeface="Calibri"/>
              <a:cs typeface="Calibri"/>
            </a:endParaRPr>
          </a:p>
          <a:p>
            <a:pPr marL="12700" marR="107314" indent="39370">
              <a:lnSpc>
                <a:spcPct val="112900"/>
              </a:lnSpc>
              <a:spcBef>
                <a:spcPts val="120"/>
              </a:spcBef>
            </a:pPr>
            <a:r>
              <a:rPr sz="1400" dirty="0">
                <a:solidFill>
                  <a:srgbClr val="504F4E"/>
                </a:solidFill>
                <a:latin typeface="Calibri"/>
                <a:cs typeface="Calibri"/>
              </a:rPr>
              <a:t>*Tier</a:t>
            </a:r>
            <a:r>
              <a:rPr sz="1400" spc="-80" dirty="0">
                <a:solidFill>
                  <a:srgbClr val="504F4E"/>
                </a:solidFill>
                <a:latin typeface="Calibri"/>
                <a:cs typeface="Calibri"/>
              </a:rPr>
              <a:t> </a:t>
            </a:r>
            <a:r>
              <a:rPr sz="1400" dirty="0">
                <a:solidFill>
                  <a:srgbClr val="504F4E"/>
                </a:solidFill>
                <a:latin typeface="Calibri"/>
                <a:cs typeface="Calibri"/>
              </a:rPr>
              <a:t>1</a:t>
            </a:r>
            <a:r>
              <a:rPr sz="1400" spc="-80" dirty="0">
                <a:solidFill>
                  <a:srgbClr val="504F4E"/>
                </a:solidFill>
                <a:latin typeface="Calibri"/>
                <a:cs typeface="Calibri"/>
              </a:rPr>
              <a:t> </a:t>
            </a:r>
            <a:r>
              <a:rPr sz="1400" dirty="0">
                <a:solidFill>
                  <a:srgbClr val="504F4E"/>
                </a:solidFill>
                <a:latin typeface="Calibri"/>
                <a:cs typeface="Calibri"/>
              </a:rPr>
              <a:t>means</a:t>
            </a:r>
            <a:r>
              <a:rPr sz="1400" spc="-75" dirty="0">
                <a:solidFill>
                  <a:srgbClr val="504F4E"/>
                </a:solidFill>
                <a:latin typeface="Calibri"/>
                <a:cs typeface="Calibri"/>
              </a:rPr>
              <a:t> </a:t>
            </a:r>
            <a:r>
              <a:rPr sz="1400" dirty="0">
                <a:solidFill>
                  <a:srgbClr val="504F4E"/>
                </a:solidFill>
                <a:latin typeface="Calibri"/>
                <a:cs typeface="Calibri"/>
              </a:rPr>
              <a:t>that</a:t>
            </a:r>
            <a:r>
              <a:rPr sz="1400" spc="-75" dirty="0">
                <a:solidFill>
                  <a:srgbClr val="504F4E"/>
                </a:solidFill>
                <a:latin typeface="Calibri"/>
                <a:cs typeface="Calibri"/>
              </a:rPr>
              <a:t> </a:t>
            </a:r>
            <a:r>
              <a:rPr sz="1400" dirty="0">
                <a:solidFill>
                  <a:srgbClr val="504F4E"/>
                </a:solidFill>
                <a:latin typeface="Calibri"/>
                <a:cs typeface="Calibri"/>
              </a:rPr>
              <a:t>the</a:t>
            </a:r>
            <a:r>
              <a:rPr sz="1400" spc="-20" dirty="0">
                <a:solidFill>
                  <a:srgbClr val="504F4E"/>
                </a:solidFill>
                <a:latin typeface="Calibri"/>
                <a:cs typeface="Calibri"/>
              </a:rPr>
              <a:t> </a:t>
            </a:r>
            <a:r>
              <a:rPr sz="1400" spc="-10" dirty="0">
                <a:solidFill>
                  <a:srgbClr val="504F4E"/>
                </a:solidFill>
                <a:latin typeface="Calibri"/>
                <a:cs typeface="Calibri"/>
              </a:rPr>
              <a:t>Solar</a:t>
            </a:r>
            <a:r>
              <a:rPr sz="1400" spc="-70" dirty="0">
                <a:solidFill>
                  <a:srgbClr val="504F4E"/>
                </a:solidFill>
                <a:latin typeface="Calibri"/>
                <a:cs typeface="Calibri"/>
              </a:rPr>
              <a:t> </a:t>
            </a:r>
            <a:r>
              <a:rPr sz="1400" dirty="0">
                <a:solidFill>
                  <a:srgbClr val="504F4E"/>
                </a:solidFill>
                <a:latin typeface="Calibri"/>
                <a:cs typeface="Calibri"/>
              </a:rPr>
              <a:t>Panel</a:t>
            </a:r>
            <a:r>
              <a:rPr sz="1400" spc="-50" dirty="0">
                <a:solidFill>
                  <a:srgbClr val="504F4E"/>
                </a:solidFill>
                <a:latin typeface="Calibri"/>
                <a:cs typeface="Calibri"/>
              </a:rPr>
              <a:t> </a:t>
            </a:r>
            <a:r>
              <a:rPr sz="1400" spc="-10" dirty="0">
                <a:solidFill>
                  <a:srgbClr val="504F4E"/>
                </a:solidFill>
                <a:latin typeface="Calibri"/>
                <a:cs typeface="Calibri"/>
              </a:rPr>
              <a:t>manufacturer</a:t>
            </a:r>
            <a:r>
              <a:rPr sz="1400" spc="-70" dirty="0">
                <a:solidFill>
                  <a:srgbClr val="504F4E"/>
                </a:solidFill>
                <a:latin typeface="Calibri"/>
                <a:cs typeface="Calibri"/>
              </a:rPr>
              <a:t> </a:t>
            </a:r>
            <a:r>
              <a:rPr sz="1400" dirty="0">
                <a:solidFill>
                  <a:srgbClr val="504F4E"/>
                </a:solidFill>
                <a:latin typeface="Calibri"/>
                <a:cs typeface="Calibri"/>
              </a:rPr>
              <a:t>must</a:t>
            </a:r>
            <a:r>
              <a:rPr sz="1400" spc="-30" dirty="0">
                <a:solidFill>
                  <a:srgbClr val="504F4E"/>
                </a:solidFill>
                <a:latin typeface="Calibri"/>
                <a:cs typeface="Calibri"/>
              </a:rPr>
              <a:t> </a:t>
            </a:r>
            <a:r>
              <a:rPr sz="1400" spc="-10" dirty="0">
                <a:solidFill>
                  <a:srgbClr val="504F4E"/>
                </a:solidFill>
                <a:latin typeface="Calibri"/>
                <a:cs typeface="Calibri"/>
              </a:rPr>
              <a:t>show</a:t>
            </a:r>
            <a:r>
              <a:rPr sz="1400" spc="-70" dirty="0">
                <a:solidFill>
                  <a:srgbClr val="504F4E"/>
                </a:solidFill>
                <a:latin typeface="Calibri"/>
                <a:cs typeface="Calibri"/>
              </a:rPr>
              <a:t> </a:t>
            </a:r>
            <a:r>
              <a:rPr sz="1400" dirty="0">
                <a:solidFill>
                  <a:srgbClr val="504F4E"/>
                </a:solidFill>
                <a:latin typeface="Calibri"/>
                <a:cs typeface="Calibri"/>
              </a:rPr>
              <a:t>that</a:t>
            </a:r>
            <a:r>
              <a:rPr sz="1400" spc="5" dirty="0">
                <a:solidFill>
                  <a:srgbClr val="504F4E"/>
                </a:solidFill>
                <a:latin typeface="Calibri"/>
                <a:cs typeface="Calibri"/>
              </a:rPr>
              <a:t> </a:t>
            </a:r>
            <a:r>
              <a:rPr sz="1400" dirty="0">
                <a:solidFill>
                  <a:srgbClr val="504F4E"/>
                </a:solidFill>
                <a:latin typeface="Calibri"/>
                <a:cs typeface="Calibri"/>
              </a:rPr>
              <a:t>6</a:t>
            </a:r>
            <a:r>
              <a:rPr sz="1400" spc="-80" dirty="0">
                <a:solidFill>
                  <a:srgbClr val="504F4E"/>
                </a:solidFill>
                <a:latin typeface="Calibri"/>
                <a:cs typeface="Calibri"/>
              </a:rPr>
              <a:t> </a:t>
            </a:r>
            <a:r>
              <a:rPr sz="1400" spc="-30" dirty="0">
                <a:solidFill>
                  <a:srgbClr val="504F4E"/>
                </a:solidFill>
                <a:latin typeface="Calibri"/>
                <a:cs typeface="Calibri"/>
              </a:rPr>
              <a:t>different</a:t>
            </a:r>
            <a:r>
              <a:rPr sz="1400" spc="10" dirty="0">
                <a:solidFill>
                  <a:srgbClr val="504F4E"/>
                </a:solidFill>
                <a:latin typeface="Calibri"/>
                <a:cs typeface="Calibri"/>
              </a:rPr>
              <a:t> </a:t>
            </a:r>
            <a:r>
              <a:rPr sz="1400" dirty="0">
                <a:solidFill>
                  <a:srgbClr val="504F4E"/>
                </a:solidFill>
                <a:latin typeface="Calibri"/>
                <a:cs typeface="Calibri"/>
              </a:rPr>
              <a:t>finance</a:t>
            </a:r>
            <a:r>
              <a:rPr sz="1400" spc="-20" dirty="0">
                <a:solidFill>
                  <a:srgbClr val="504F4E"/>
                </a:solidFill>
                <a:latin typeface="Calibri"/>
                <a:cs typeface="Calibri"/>
              </a:rPr>
              <a:t> </a:t>
            </a:r>
            <a:r>
              <a:rPr sz="1400" dirty="0">
                <a:solidFill>
                  <a:srgbClr val="504F4E"/>
                </a:solidFill>
                <a:latin typeface="Calibri"/>
                <a:cs typeface="Calibri"/>
              </a:rPr>
              <a:t>houses</a:t>
            </a:r>
            <a:r>
              <a:rPr sz="1400" spc="-40" dirty="0">
                <a:solidFill>
                  <a:srgbClr val="504F4E"/>
                </a:solidFill>
                <a:latin typeface="Calibri"/>
                <a:cs typeface="Calibri"/>
              </a:rPr>
              <a:t> </a:t>
            </a:r>
            <a:r>
              <a:rPr sz="1400" dirty="0">
                <a:solidFill>
                  <a:srgbClr val="504F4E"/>
                </a:solidFill>
                <a:latin typeface="Calibri"/>
                <a:cs typeface="Calibri"/>
              </a:rPr>
              <a:t>have</a:t>
            </a:r>
            <a:r>
              <a:rPr sz="1400" spc="-20" dirty="0">
                <a:solidFill>
                  <a:srgbClr val="504F4E"/>
                </a:solidFill>
                <a:latin typeface="Calibri"/>
                <a:cs typeface="Calibri"/>
              </a:rPr>
              <a:t> backed</a:t>
            </a:r>
            <a:r>
              <a:rPr sz="1400" spc="-70" dirty="0">
                <a:solidFill>
                  <a:srgbClr val="504F4E"/>
                </a:solidFill>
                <a:latin typeface="Calibri"/>
                <a:cs typeface="Calibri"/>
              </a:rPr>
              <a:t> </a:t>
            </a:r>
            <a:r>
              <a:rPr sz="1400" spc="-10" dirty="0">
                <a:solidFill>
                  <a:srgbClr val="504F4E"/>
                </a:solidFill>
                <a:latin typeface="Calibri"/>
                <a:cs typeface="Calibri"/>
              </a:rPr>
              <a:t>projects</a:t>
            </a:r>
            <a:r>
              <a:rPr sz="1400" spc="-95" dirty="0">
                <a:solidFill>
                  <a:srgbClr val="504F4E"/>
                </a:solidFill>
                <a:latin typeface="Calibri"/>
                <a:cs typeface="Calibri"/>
              </a:rPr>
              <a:t> </a:t>
            </a:r>
            <a:r>
              <a:rPr sz="1400" spc="-25" dirty="0">
                <a:solidFill>
                  <a:srgbClr val="504F4E"/>
                </a:solidFill>
                <a:latin typeface="Calibri"/>
                <a:cs typeface="Calibri"/>
              </a:rPr>
              <a:t>of </a:t>
            </a:r>
            <a:r>
              <a:rPr sz="1400" dirty="0">
                <a:solidFill>
                  <a:srgbClr val="504F4E"/>
                </a:solidFill>
                <a:latin typeface="Calibri"/>
                <a:cs typeface="Calibri"/>
              </a:rPr>
              <a:t>over</a:t>
            </a:r>
            <a:r>
              <a:rPr sz="1400" spc="-80" dirty="0">
                <a:solidFill>
                  <a:srgbClr val="504F4E"/>
                </a:solidFill>
                <a:latin typeface="Calibri"/>
                <a:cs typeface="Calibri"/>
              </a:rPr>
              <a:t> </a:t>
            </a:r>
            <a:r>
              <a:rPr sz="1400" dirty="0">
                <a:solidFill>
                  <a:srgbClr val="504F4E"/>
                </a:solidFill>
                <a:latin typeface="Calibri"/>
                <a:cs typeface="Calibri"/>
              </a:rPr>
              <a:t>1.5MWp</a:t>
            </a:r>
            <a:r>
              <a:rPr sz="1400" spc="-80" dirty="0">
                <a:solidFill>
                  <a:srgbClr val="504F4E"/>
                </a:solidFill>
                <a:latin typeface="Calibri"/>
                <a:cs typeface="Calibri"/>
              </a:rPr>
              <a:t> </a:t>
            </a:r>
            <a:r>
              <a:rPr sz="1400" dirty="0">
                <a:solidFill>
                  <a:srgbClr val="504F4E"/>
                </a:solidFill>
                <a:latin typeface="Calibri"/>
                <a:cs typeface="Calibri"/>
              </a:rPr>
              <a:t>of</a:t>
            </a:r>
            <a:r>
              <a:rPr sz="1400" spc="-75" dirty="0">
                <a:solidFill>
                  <a:srgbClr val="504F4E"/>
                </a:solidFill>
                <a:latin typeface="Calibri"/>
                <a:cs typeface="Calibri"/>
              </a:rPr>
              <a:t> </a:t>
            </a:r>
            <a:r>
              <a:rPr sz="1400" spc="-10" dirty="0">
                <a:solidFill>
                  <a:srgbClr val="504F4E"/>
                </a:solidFill>
                <a:latin typeface="Calibri"/>
                <a:cs typeface="Calibri"/>
              </a:rPr>
              <a:t>solar</a:t>
            </a:r>
            <a:r>
              <a:rPr sz="1400" spc="-70" dirty="0">
                <a:solidFill>
                  <a:srgbClr val="504F4E"/>
                </a:solidFill>
                <a:latin typeface="Calibri"/>
                <a:cs typeface="Calibri"/>
              </a:rPr>
              <a:t> </a:t>
            </a:r>
            <a:r>
              <a:rPr sz="1400" dirty="0">
                <a:solidFill>
                  <a:srgbClr val="504F4E"/>
                </a:solidFill>
                <a:latin typeface="Calibri"/>
                <a:cs typeface="Calibri"/>
              </a:rPr>
              <a:t>within</a:t>
            </a:r>
            <a:r>
              <a:rPr sz="1400" spc="-55" dirty="0">
                <a:solidFill>
                  <a:srgbClr val="504F4E"/>
                </a:solidFill>
                <a:latin typeface="Calibri"/>
                <a:cs typeface="Calibri"/>
              </a:rPr>
              <a:t> </a:t>
            </a:r>
            <a:r>
              <a:rPr sz="1400" dirty="0">
                <a:solidFill>
                  <a:srgbClr val="504F4E"/>
                </a:solidFill>
                <a:latin typeface="Calibri"/>
                <a:cs typeface="Calibri"/>
              </a:rPr>
              <a:t>the</a:t>
            </a:r>
            <a:r>
              <a:rPr sz="1400" spc="-30" dirty="0">
                <a:solidFill>
                  <a:srgbClr val="504F4E"/>
                </a:solidFill>
                <a:latin typeface="Calibri"/>
                <a:cs typeface="Calibri"/>
              </a:rPr>
              <a:t> </a:t>
            </a:r>
            <a:r>
              <a:rPr sz="1400" dirty="0">
                <a:solidFill>
                  <a:srgbClr val="504F4E"/>
                </a:solidFill>
                <a:latin typeface="Calibri"/>
                <a:cs typeface="Calibri"/>
              </a:rPr>
              <a:t>last</a:t>
            </a:r>
            <a:r>
              <a:rPr sz="1400" spc="-70" dirty="0">
                <a:solidFill>
                  <a:srgbClr val="504F4E"/>
                </a:solidFill>
                <a:latin typeface="Calibri"/>
                <a:cs typeface="Calibri"/>
              </a:rPr>
              <a:t> </a:t>
            </a:r>
            <a:r>
              <a:rPr sz="1400" dirty="0">
                <a:solidFill>
                  <a:srgbClr val="504F4E"/>
                </a:solidFill>
                <a:latin typeface="Calibri"/>
                <a:cs typeface="Calibri"/>
              </a:rPr>
              <a:t>2</a:t>
            </a:r>
            <a:r>
              <a:rPr sz="1400" spc="-75" dirty="0">
                <a:solidFill>
                  <a:srgbClr val="504F4E"/>
                </a:solidFill>
                <a:latin typeface="Calibri"/>
                <a:cs typeface="Calibri"/>
              </a:rPr>
              <a:t> </a:t>
            </a:r>
            <a:r>
              <a:rPr sz="1400" dirty="0">
                <a:solidFill>
                  <a:srgbClr val="504F4E"/>
                </a:solidFill>
                <a:latin typeface="Calibri"/>
                <a:cs typeface="Calibri"/>
              </a:rPr>
              <a:t>years</a:t>
            </a:r>
            <a:r>
              <a:rPr sz="1400" spc="-50" dirty="0">
                <a:solidFill>
                  <a:srgbClr val="504F4E"/>
                </a:solidFill>
                <a:latin typeface="Calibri"/>
                <a:cs typeface="Calibri"/>
              </a:rPr>
              <a:t> </a:t>
            </a:r>
            <a:r>
              <a:rPr sz="1400" dirty="0">
                <a:solidFill>
                  <a:srgbClr val="504F4E"/>
                </a:solidFill>
                <a:latin typeface="Calibri"/>
                <a:cs typeface="Calibri"/>
              </a:rPr>
              <a:t>using</a:t>
            </a:r>
            <a:r>
              <a:rPr sz="1400" spc="-20" dirty="0">
                <a:solidFill>
                  <a:srgbClr val="504F4E"/>
                </a:solidFill>
                <a:latin typeface="Calibri"/>
                <a:cs typeface="Calibri"/>
              </a:rPr>
              <a:t> </a:t>
            </a:r>
            <a:r>
              <a:rPr sz="1400" dirty="0">
                <a:solidFill>
                  <a:srgbClr val="504F4E"/>
                </a:solidFill>
                <a:latin typeface="Calibri"/>
                <a:cs typeface="Calibri"/>
              </a:rPr>
              <a:t>their</a:t>
            </a:r>
            <a:r>
              <a:rPr sz="1400" spc="-20" dirty="0">
                <a:solidFill>
                  <a:srgbClr val="504F4E"/>
                </a:solidFill>
                <a:latin typeface="Calibri"/>
                <a:cs typeface="Calibri"/>
              </a:rPr>
              <a:t> </a:t>
            </a:r>
            <a:r>
              <a:rPr sz="1400" spc="-10" dirty="0">
                <a:solidFill>
                  <a:srgbClr val="504F4E"/>
                </a:solidFill>
                <a:latin typeface="Calibri"/>
                <a:cs typeface="Calibri"/>
              </a:rPr>
              <a:t>panels.</a:t>
            </a:r>
            <a:endParaRPr sz="1400">
              <a:latin typeface="Calibri"/>
              <a:cs typeface="Calibri"/>
            </a:endParaRPr>
          </a:p>
        </p:txBody>
      </p:sp>
      <p:grpSp>
        <p:nvGrpSpPr>
          <p:cNvPr id="7" name="object 7"/>
          <p:cNvGrpSpPr/>
          <p:nvPr/>
        </p:nvGrpSpPr>
        <p:grpSpPr>
          <a:xfrm>
            <a:off x="3004947" y="603123"/>
            <a:ext cx="8688070" cy="2289810"/>
            <a:chOff x="3004947" y="603123"/>
            <a:chExt cx="8688070" cy="2289810"/>
          </a:xfrm>
        </p:grpSpPr>
        <p:pic>
          <p:nvPicPr>
            <p:cNvPr id="8" name="object 8"/>
            <p:cNvPicPr/>
            <p:nvPr/>
          </p:nvPicPr>
          <p:blipFill>
            <a:blip r:embed="rId2" cstate="print"/>
            <a:stretch>
              <a:fillRect/>
            </a:stretch>
          </p:blipFill>
          <p:spPr>
            <a:xfrm>
              <a:off x="3014472" y="612648"/>
              <a:ext cx="8668510" cy="2270759"/>
            </a:xfrm>
            <a:prstGeom prst="rect">
              <a:avLst/>
            </a:prstGeom>
          </p:spPr>
        </p:pic>
        <p:sp>
          <p:nvSpPr>
            <p:cNvPr id="9" name="object 9"/>
            <p:cNvSpPr/>
            <p:nvPr/>
          </p:nvSpPr>
          <p:spPr>
            <a:xfrm>
              <a:off x="3009709" y="607885"/>
              <a:ext cx="8678545" cy="2280285"/>
            </a:xfrm>
            <a:custGeom>
              <a:avLst/>
              <a:gdLst/>
              <a:ahLst/>
              <a:cxnLst/>
              <a:rect l="l" t="t" r="r" b="b"/>
              <a:pathLst>
                <a:path w="8678545" h="2280285">
                  <a:moveTo>
                    <a:pt x="0" y="0"/>
                  </a:moveTo>
                  <a:lnTo>
                    <a:pt x="8678037" y="0"/>
                  </a:lnTo>
                  <a:lnTo>
                    <a:pt x="8678037" y="2280285"/>
                  </a:lnTo>
                  <a:lnTo>
                    <a:pt x="0" y="2280285"/>
                  </a:lnTo>
                  <a:lnTo>
                    <a:pt x="0" y="0"/>
                  </a:lnTo>
                  <a:close/>
                </a:path>
              </a:pathLst>
            </a:custGeom>
            <a:ln w="9525">
              <a:solidFill>
                <a:srgbClr val="FFFFFF"/>
              </a:solidFill>
            </a:ln>
          </p:spPr>
          <p:txBody>
            <a:bodyPr wrap="square" lIns="0" tIns="0" rIns="0" bIns="0" rtlCol="0"/>
            <a:lstStyle/>
            <a:p>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4592" y="3413759"/>
            <a:ext cx="3624071" cy="3233927"/>
          </a:xfrm>
          <a:prstGeom prst="rect">
            <a:avLst/>
          </a:prstGeom>
        </p:spPr>
      </p:pic>
      <p:pic>
        <p:nvPicPr>
          <p:cNvPr id="3" name="object 3"/>
          <p:cNvPicPr/>
          <p:nvPr/>
        </p:nvPicPr>
        <p:blipFill>
          <a:blip r:embed="rId3" cstate="print"/>
          <a:stretch>
            <a:fillRect/>
          </a:stretch>
        </p:blipFill>
        <p:spPr>
          <a:xfrm>
            <a:off x="152400" y="103631"/>
            <a:ext cx="3627119" cy="3121139"/>
          </a:xfrm>
          <a:prstGeom prst="rect">
            <a:avLst/>
          </a:prstGeom>
        </p:spPr>
      </p:pic>
      <p:grpSp>
        <p:nvGrpSpPr>
          <p:cNvPr id="4" name="object 4"/>
          <p:cNvGrpSpPr/>
          <p:nvPr/>
        </p:nvGrpSpPr>
        <p:grpSpPr>
          <a:xfrm>
            <a:off x="4017073" y="661225"/>
            <a:ext cx="2490470" cy="6005195"/>
            <a:chOff x="4017073" y="661225"/>
            <a:chExt cx="2490470" cy="6005195"/>
          </a:xfrm>
        </p:grpSpPr>
        <p:sp>
          <p:nvSpPr>
            <p:cNvPr id="5" name="object 5"/>
            <p:cNvSpPr/>
            <p:nvPr/>
          </p:nvSpPr>
          <p:spPr>
            <a:xfrm>
              <a:off x="4020299" y="664463"/>
              <a:ext cx="2228215" cy="5995670"/>
            </a:xfrm>
            <a:custGeom>
              <a:avLst/>
              <a:gdLst/>
              <a:ahLst/>
              <a:cxnLst/>
              <a:rect l="l" t="t" r="r" b="b"/>
              <a:pathLst>
                <a:path w="2228215" h="5995670">
                  <a:moveTo>
                    <a:pt x="2228088" y="0"/>
                  </a:moveTo>
                  <a:lnTo>
                    <a:pt x="0" y="0"/>
                  </a:lnTo>
                  <a:lnTo>
                    <a:pt x="0" y="5995289"/>
                  </a:lnTo>
                  <a:lnTo>
                    <a:pt x="2228088" y="5995289"/>
                  </a:lnTo>
                  <a:lnTo>
                    <a:pt x="2228088" y="5507736"/>
                  </a:lnTo>
                  <a:lnTo>
                    <a:pt x="2228088" y="21336"/>
                  </a:lnTo>
                  <a:lnTo>
                    <a:pt x="2228088" y="0"/>
                  </a:lnTo>
                  <a:close/>
                </a:path>
              </a:pathLst>
            </a:custGeom>
            <a:solidFill>
              <a:srgbClr val="C3D59B"/>
            </a:solidFill>
          </p:spPr>
          <p:txBody>
            <a:bodyPr wrap="square" lIns="0" tIns="0" rIns="0" bIns="0" rtlCol="0"/>
            <a:lstStyle/>
            <a:p>
              <a:endParaRPr/>
            </a:p>
          </p:txBody>
        </p:sp>
        <p:sp>
          <p:nvSpPr>
            <p:cNvPr id="6" name="object 6"/>
            <p:cNvSpPr/>
            <p:nvPr/>
          </p:nvSpPr>
          <p:spPr>
            <a:xfrm>
              <a:off x="4021835" y="665987"/>
              <a:ext cx="2480945" cy="5995670"/>
            </a:xfrm>
            <a:custGeom>
              <a:avLst/>
              <a:gdLst/>
              <a:ahLst/>
              <a:cxnLst/>
              <a:rect l="l" t="t" r="r" b="b"/>
              <a:pathLst>
                <a:path w="2480945" h="5995670">
                  <a:moveTo>
                    <a:pt x="0" y="0"/>
                  </a:moveTo>
                  <a:lnTo>
                    <a:pt x="2480691" y="0"/>
                  </a:lnTo>
                  <a:lnTo>
                    <a:pt x="2480691" y="5995289"/>
                  </a:lnTo>
                  <a:lnTo>
                    <a:pt x="0" y="5995289"/>
                  </a:lnTo>
                  <a:lnTo>
                    <a:pt x="0" y="0"/>
                  </a:lnTo>
                  <a:close/>
                </a:path>
              </a:pathLst>
            </a:custGeom>
            <a:ln w="9525">
              <a:solidFill>
                <a:srgbClr val="FFFFFF"/>
              </a:solidFill>
            </a:ln>
          </p:spPr>
          <p:txBody>
            <a:bodyPr wrap="square" lIns="0" tIns="0" rIns="0" bIns="0" rtlCol="0"/>
            <a:lstStyle/>
            <a:p>
              <a:endParaRPr/>
            </a:p>
          </p:txBody>
        </p:sp>
      </p:grpSp>
      <p:sp>
        <p:nvSpPr>
          <p:cNvPr id="7" name="object 7"/>
          <p:cNvSpPr txBox="1"/>
          <p:nvPr/>
        </p:nvSpPr>
        <p:spPr>
          <a:xfrm>
            <a:off x="4097572" y="721766"/>
            <a:ext cx="1392555" cy="299720"/>
          </a:xfrm>
          <a:prstGeom prst="rect">
            <a:avLst/>
          </a:prstGeom>
        </p:spPr>
        <p:txBody>
          <a:bodyPr vert="horz" wrap="square" lIns="0" tIns="12700" rIns="0" bIns="0" rtlCol="0">
            <a:spAutoFit/>
          </a:bodyPr>
          <a:lstStyle/>
          <a:p>
            <a:pPr marL="12700">
              <a:lnSpc>
                <a:spcPct val="100000"/>
              </a:lnSpc>
              <a:spcBef>
                <a:spcPts val="100"/>
              </a:spcBef>
            </a:pPr>
            <a:r>
              <a:rPr sz="1800" b="1" u="sng" dirty="0">
                <a:uFill>
                  <a:solidFill>
                    <a:srgbClr val="000000"/>
                  </a:solidFill>
                </a:uFill>
                <a:latin typeface="Calibri"/>
                <a:cs typeface="Calibri"/>
              </a:rPr>
              <a:t>Project</a:t>
            </a:r>
            <a:r>
              <a:rPr sz="1800" b="1" u="sng" spc="-105" dirty="0">
                <a:uFill>
                  <a:solidFill>
                    <a:srgbClr val="000000"/>
                  </a:solidFill>
                </a:uFill>
                <a:latin typeface="Calibri"/>
                <a:cs typeface="Calibri"/>
              </a:rPr>
              <a:t> </a:t>
            </a:r>
            <a:r>
              <a:rPr sz="1800" b="1" u="sng" spc="-10" dirty="0">
                <a:uFill>
                  <a:solidFill>
                    <a:srgbClr val="000000"/>
                  </a:solidFill>
                </a:uFill>
                <a:latin typeface="Calibri"/>
                <a:cs typeface="Calibri"/>
              </a:rPr>
              <a:t>Details</a:t>
            </a:r>
            <a:endParaRPr sz="1800">
              <a:latin typeface="Calibri"/>
              <a:cs typeface="Calibri"/>
            </a:endParaRPr>
          </a:p>
        </p:txBody>
      </p:sp>
      <p:sp>
        <p:nvSpPr>
          <p:cNvPr id="8" name="object 8"/>
          <p:cNvSpPr txBox="1"/>
          <p:nvPr/>
        </p:nvSpPr>
        <p:spPr>
          <a:xfrm>
            <a:off x="4097648" y="1325270"/>
            <a:ext cx="1153160" cy="739140"/>
          </a:xfrm>
          <a:prstGeom prst="rect">
            <a:avLst/>
          </a:prstGeom>
        </p:spPr>
        <p:txBody>
          <a:bodyPr vert="horz" wrap="square" lIns="0" tIns="12700" rIns="0" bIns="0" rtlCol="0">
            <a:spAutoFit/>
          </a:bodyPr>
          <a:lstStyle/>
          <a:p>
            <a:pPr marL="12700" marR="5080">
              <a:lnSpc>
                <a:spcPct val="130000"/>
              </a:lnSpc>
              <a:spcBef>
                <a:spcPts val="100"/>
              </a:spcBef>
            </a:pPr>
            <a:r>
              <a:rPr sz="1800" b="1" spc="-10" dirty="0">
                <a:latin typeface="Calibri"/>
                <a:cs typeface="Calibri"/>
              </a:rPr>
              <a:t>Location</a:t>
            </a:r>
            <a:r>
              <a:rPr sz="1800" spc="-10" dirty="0">
                <a:latin typeface="Calibri"/>
                <a:cs typeface="Calibri"/>
              </a:rPr>
              <a:t>: Birmingham</a:t>
            </a:r>
            <a:endParaRPr sz="1800">
              <a:latin typeface="Calibri"/>
              <a:cs typeface="Calibri"/>
            </a:endParaRPr>
          </a:p>
        </p:txBody>
      </p:sp>
      <p:sp>
        <p:nvSpPr>
          <p:cNvPr id="9" name="object 9"/>
          <p:cNvSpPr txBox="1"/>
          <p:nvPr/>
        </p:nvSpPr>
        <p:spPr>
          <a:xfrm>
            <a:off x="4097648" y="2415921"/>
            <a:ext cx="1670685" cy="1818005"/>
          </a:xfrm>
          <a:prstGeom prst="rect">
            <a:avLst/>
          </a:prstGeom>
        </p:spPr>
        <p:txBody>
          <a:bodyPr vert="horz" wrap="square" lIns="0" tIns="100965" rIns="0" bIns="0" rtlCol="0">
            <a:spAutoFit/>
          </a:bodyPr>
          <a:lstStyle/>
          <a:p>
            <a:pPr marL="12700">
              <a:lnSpc>
                <a:spcPct val="100000"/>
              </a:lnSpc>
              <a:spcBef>
                <a:spcPts val="795"/>
              </a:spcBef>
            </a:pPr>
            <a:r>
              <a:rPr sz="1800" b="1" dirty="0">
                <a:latin typeface="Calibri"/>
                <a:cs typeface="Calibri"/>
              </a:rPr>
              <a:t>Solar</a:t>
            </a:r>
            <a:r>
              <a:rPr sz="1800" b="1" spc="-60" dirty="0">
                <a:latin typeface="Calibri"/>
                <a:cs typeface="Calibri"/>
              </a:rPr>
              <a:t> </a:t>
            </a:r>
            <a:r>
              <a:rPr sz="1800" b="1" spc="-10" dirty="0">
                <a:latin typeface="Calibri"/>
                <a:cs typeface="Calibri"/>
              </a:rPr>
              <a:t>Panels:</a:t>
            </a:r>
            <a:endParaRPr sz="1800">
              <a:latin typeface="Calibri"/>
              <a:cs typeface="Calibri"/>
            </a:endParaRPr>
          </a:p>
          <a:p>
            <a:pPr marL="12700">
              <a:lnSpc>
                <a:spcPct val="100000"/>
              </a:lnSpc>
              <a:spcBef>
                <a:spcPts val="695"/>
              </a:spcBef>
              <a:tabLst>
                <a:tab pos="570230" algn="l"/>
              </a:tabLst>
            </a:pPr>
            <a:r>
              <a:rPr sz="1800" spc="-25" dirty="0">
                <a:latin typeface="Calibri"/>
                <a:cs typeface="Calibri"/>
              </a:rPr>
              <a:t>217</a:t>
            </a:r>
            <a:r>
              <a:rPr sz="1800" dirty="0">
                <a:latin typeface="Calibri"/>
                <a:cs typeface="Calibri"/>
              </a:rPr>
              <a:t>	Sharp</a:t>
            </a:r>
            <a:r>
              <a:rPr sz="1800" spc="-55" dirty="0">
                <a:latin typeface="Calibri"/>
                <a:cs typeface="Calibri"/>
              </a:rPr>
              <a:t> </a:t>
            </a:r>
            <a:r>
              <a:rPr sz="1800" spc="-20" dirty="0">
                <a:latin typeface="Calibri"/>
                <a:cs typeface="Calibri"/>
              </a:rPr>
              <a:t>410w</a:t>
            </a:r>
            <a:endParaRPr sz="1800">
              <a:latin typeface="Calibri"/>
              <a:cs typeface="Calibri"/>
            </a:endParaRPr>
          </a:p>
          <a:p>
            <a:pPr>
              <a:lnSpc>
                <a:spcPct val="100000"/>
              </a:lnSpc>
              <a:spcBef>
                <a:spcPts val="1285"/>
              </a:spcBef>
            </a:pPr>
            <a:endParaRPr sz="1800">
              <a:latin typeface="Calibri"/>
              <a:cs typeface="Calibri"/>
            </a:endParaRPr>
          </a:p>
          <a:p>
            <a:pPr marL="12700">
              <a:lnSpc>
                <a:spcPct val="100000"/>
              </a:lnSpc>
            </a:pPr>
            <a:r>
              <a:rPr sz="1800" b="1" spc="-10" dirty="0">
                <a:latin typeface="Calibri"/>
                <a:cs typeface="Calibri"/>
              </a:rPr>
              <a:t>Inverter:</a:t>
            </a:r>
            <a:endParaRPr sz="1800">
              <a:latin typeface="Calibri"/>
              <a:cs typeface="Calibri"/>
            </a:endParaRPr>
          </a:p>
          <a:p>
            <a:pPr marL="12700">
              <a:lnSpc>
                <a:spcPct val="100000"/>
              </a:lnSpc>
              <a:spcBef>
                <a:spcPts val="600"/>
              </a:spcBef>
            </a:pPr>
            <a:r>
              <a:rPr sz="1800" spc="-10" dirty="0">
                <a:latin typeface="Calibri"/>
                <a:cs typeface="Calibri"/>
              </a:rPr>
              <a:t>Solis</a:t>
            </a:r>
            <a:endParaRPr sz="1800">
              <a:latin typeface="Calibri"/>
              <a:cs typeface="Calibri"/>
            </a:endParaRPr>
          </a:p>
        </p:txBody>
      </p:sp>
      <p:sp>
        <p:nvSpPr>
          <p:cNvPr id="10" name="object 10"/>
          <p:cNvSpPr txBox="1"/>
          <p:nvPr/>
        </p:nvSpPr>
        <p:spPr>
          <a:xfrm>
            <a:off x="4097648" y="4555616"/>
            <a:ext cx="2063750" cy="751205"/>
          </a:xfrm>
          <a:prstGeom prst="rect">
            <a:avLst/>
          </a:prstGeom>
        </p:spPr>
        <p:txBody>
          <a:bodyPr vert="horz" wrap="square" lIns="0" tIns="100965" rIns="0" bIns="0" rtlCol="0">
            <a:spAutoFit/>
          </a:bodyPr>
          <a:lstStyle/>
          <a:p>
            <a:pPr marL="12700">
              <a:lnSpc>
                <a:spcPct val="100000"/>
              </a:lnSpc>
              <a:spcBef>
                <a:spcPts val="795"/>
              </a:spcBef>
            </a:pPr>
            <a:r>
              <a:rPr sz="1800" b="1" spc="-10" dirty="0">
                <a:latin typeface="Calibri"/>
                <a:cs typeface="Calibri"/>
              </a:rPr>
              <a:t>Expected</a:t>
            </a:r>
            <a:r>
              <a:rPr sz="1800" b="1" spc="-35" dirty="0">
                <a:latin typeface="Calibri"/>
                <a:cs typeface="Calibri"/>
              </a:rPr>
              <a:t> </a:t>
            </a:r>
            <a:r>
              <a:rPr sz="1800" b="1" spc="-10" dirty="0">
                <a:latin typeface="Calibri"/>
                <a:cs typeface="Calibri"/>
              </a:rPr>
              <a:t>Generation:</a:t>
            </a:r>
            <a:endParaRPr sz="1800">
              <a:latin typeface="Calibri"/>
              <a:cs typeface="Calibri"/>
            </a:endParaRPr>
          </a:p>
          <a:p>
            <a:pPr marL="12700">
              <a:lnSpc>
                <a:spcPct val="100000"/>
              </a:lnSpc>
              <a:spcBef>
                <a:spcPts val="695"/>
              </a:spcBef>
            </a:pPr>
            <a:r>
              <a:rPr sz="1800" spc="-10" dirty="0">
                <a:latin typeface="Calibri"/>
                <a:cs typeface="Calibri"/>
              </a:rPr>
              <a:t>85,813kwh</a:t>
            </a:r>
            <a:r>
              <a:rPr sz="1800" spc="-20" dirty="0">
                <a:latin typeface="Calibri"/>
                <a:cs typeface="Calibri"/>
              </a:rPr>
              <a:t> </a:t>
            </a:r>
            <a:r>
              <a:rPr sz="1800" spc="-25" dirty="0">
                <a:latin typeface="Calibri"/>
                <a:cs typeface="Calibri"/>
              </a:rPr>
              <a:t>pa</a:t>
            </a:r>
            <a:endParaRPr sz="1800">
              <a:latin typeface="Calibri"/>
              <a:cs typeface="Calibri"/>
            </a:endParaRPr>
          </a:p>
        </p:txBody>
      </p:sp>
      <p:sp>
        <p:nvSpPr>
          <p:cNvPr id="11" name="object 11"/>
          <p:cNvSpPr txBox="1">
            <a:spLocks noGrp="1"/>
          </p:cNvSpPr>
          <p:nvPr>
            <p:ph type="title"/>
          </p:nvPr>
        </p:nvSpPr>
        <p:spPr>
          <a:xfrm>
            <a:off x="4020311" y="103631"/>
            <a:ext cx="7812405" cy="478790"/>
          </a:xfrm>
          <a:prstGeom prst="rect">
            <a:avLst/>
          </a:prstGeom>
          <a:solidFill>
            <a:srgbClr val="77923B"/>
          </a:solidFill>
        </p:spPr>
        <p:txBody>
          <a:bodyPr vert="horz" wrap="square" lIns="0" tIns="0" rIns="0" bIns="0" rtlCol="0">
            <a:spAutoFit/>
          </a:bodyPr>
          <a:lstStyle/>
          <a:p>
            <a:pPr algn="ctr">
              <a:lnSpc>
                <a:spcPts val="3504"/>
              </a:lnSpc>
            </a:pPr>
            <a:r>
              <a:rPr sz="3600" spc="-10" dirty="0">
                <a:solidFill>
                  <a:srgbClr val="000000"/>
                </a:solidFill>
              </a:rPr>
              <a:t>Blake</a:t>
            </a:r>
            <a:r>
              <a:rPr sz="3600" spc="-160" dirty="0">
                <a:solidFill>
                  <a:srgbClr val="000000"/>
                </a:solidFill>
              </a:rPr>
              <a:t> </a:t>
            </a:r>
            <a:r>
              <a:rPr sz="3600" spc="-20" dirty="0">
                <a:solidFill>
                  <a:srgbClr val="000000"/>
                </a:solidFill>
              </a:rPr>
              <a:t>House</a:t>
            </a:r>
            <a:endParaRPr sz="3600"/>
          </a:p>
        </p:txBody>
      </p:sp>
      <p:sp>
        <p:nvSpPr>
          <p:cNvPr id="12" name="object 12"/>
          <p:cNvSpPr/>
          <p:nvPr/>
        </p:nvSpPr>
        <p:spPr>
          <a:xfrm>
            <a:off x="6248400" y="664463"/>
            <a:ext cx="5584190" cy="5992495"/>
          </a:xfrm>
          <a:custGeom>
            <a:avLst/>
            <a:gdLst/>
            <a:ahLst/>
            <a:cxnLst/>
            <a:rect l="l" t="t" r="r" b="b"/>
            <a:pathLst>
              <a:path w="5584190" h="5992495">
                <a:moveTo>
                  <a:pt x="5583682" y="0"/>
                </a:moveTo>
                <a:lnTo>
                  <a:pt x="0" y="0"/>
                </a:lnTo>
                <a:lnTo>
                  <a:pt x="0" y="5992241"/>
                </a:lnTo>
                <a:lnTo>
                  <a:pt x="5583682" y="5992241"/>
                </a:lnTo>
                <a:lnTo>
                  <a:pt x="5583682" y="0"/>
                </a:lnTo>
                <a:close/>
              </a:path>
            </a:pathLst>
          </a:custGeom>
          <a:solidFill>
            <a:srgbClr val="9BBA58"/>
          </a:solidFill>
        </p:spPr>
        <p:txBody>
          <a:bodyPr wrap="square" lIns="0" tIns="0" rIns="0" bIns="0" rtlCol="0"/>
          <a:lstStyle/>
          <a:p>
            <a:endParaRPr/>
          </a:p>
        </p:txBody>
      </p:sp>
      <p:sp>
        <p:nvSpPr>
          <p:cNvPr id="13" name="object 13"/>
          <p:cNvSpPr txBox="1"/>
          <p:nvPr/>
        </p:nvSpPr>
        <p:spPr>
          <a:xfrm>
            <a:off x="6327404" y="665337"/>
            <a:ext cx="5295265" cy="1965960"/>
          </a:xfrm>
          <a:prstGeom prst="rect">
            <a:avLst/>
          </a:prstGeom>
        </p:spPr>
        <p:txBody>
          <a:bodyPr vert="horz" wrap="square" lIns="0" tIns="64769" rIns="0" bIns="0" rtlCol="0">
            <a:spAutoFit/>
          </a:bodyPr>
          <a:lstStyle/>
          <a:p>
            <a:pPr marL="59055">
              <a:lnSpc>
                <a:spcPct val="100000"/>
              </a:lnSpc>
              <a:spcBef>
                <a:spcPts val="509"/>
              </a:spcBef>
            </a:pPr>
            <a:r>
              <a:rPr sz="1600" b="1" dirty="0">
                <a:latin typeface="Calibri"/>
                <a:cs typeface="Calibri"/>
              </a:rPr>
              <a:t>The</a:t>
            </a:r>
            <a:r>
              <a:rPr sz="1600" b="1" spc="-20" dirty="0">
                <a:latin typeface="Calibri"/>
                <a:cs typeface="Calibri"/>
              </a:rPr>
              <a:t> </a:t>
            </a:r>
            <a:r>
              <a:rPr sz="1600" b="1" spc="-10" dirty="0">
                <a:latin typeface="Calibri"/>
                <a:cs typeface="Calibri"/>
              </a:rPr>
              <a:t>Challenge</a:t>
            </a:r>
            <a:endParaRPr sz="1600">
              <a:latin typeface="Calibri"/>
              <a:cs typeface="Calibri"/>
            </a:endParaRPr>
          </a:p>
          <a:p>
            <a:pPr marL="12700" marR="5080" indent="635">
              <a:lnSpc>
                <a:spcPts val="2180"/>
              </a:lnSpc>
            </a:pPr>
            <a:r>
              <a:rPr sz="1400" dirty="0">
                <a:latin typeface="Calibri"/>
                <a:cs typeface="Calibri"/>
              </a:rPr>
              <a:t>With</a:t>
            </a:r>
            <a:r>
              <a:rPr sz="1400" spc="-80" dirty="0">
                <a:latin typeface="Calibri"/>
                <a:cs typeface="Calibri"/>
              </a:rPr>
              <a:t> </a:t>
            </a:r>
            <a:r>
              <a:rPr sz="1400" dirty="0">
                <a:latin typeface="Calibri"/>
                <a:cs typeface="Calibri"/>
              </a:rPr>
              <a:t>the</a:t>
            </a:r>
            <a:r>
              <a:rPr sz="1400" spc="-80" dirty="0">
                <a:latin typeface="Calibri"/>
                <a:cs typeface="Calibri"/>
              </a:rPr>
              <a:t> </a:t>
            </a:r>
            <a:r>
              <a:rPr sz="1400" dirty="0">
                <a:latin typeface="Calibri"/>
                <a:cs typeface="Calibri"/>
              </a:rPr>
              <a:t>impact</a:t>
            </a:r>
            <a:r>
              <a:rPr sz="1400" spc="-75" dirty="0">
                <a:latin typeface="Calibri"/>
                <a:cs typeface="Calibri"/>
              </a:rPr>
              <a:t> </a:t>
            </a:r>
            <a:r>
              <a:rPr sz="1400" spc="-10" dirty="0">
                <a:latin typeface="Calibri"/>
                <a:cs typeface="Calibri"/>
              </a:rPr>
              <a:t>of</a:t>
            </a:r>
            <a:r>
              <a:rPr sz="1400" spc="-95" dirty="0">
                <a:latin typeface="Calibri"/>
                <a:cs typeface="Calibri"/>
              </a:rPr>
              <a:t> </a:t>
            </a:r>
            <a:r>
              <a:rPr sz="1400" dirty="0">
                <a:latin typeface="Calibri"/>
                <a:cs typeface="Calibri"/>
              </a:rPr>
              <a:t>increases</a:t>
            </a:r>
            <a:r>
              <a:rPr sz="1400" spc="-30" dirty="0">
                <a:latin typeface="Calibri"/>
                <a:cs typeface="Calibri"/>
              </a:rPr>
              <a:t> </a:t>
            </a:r>
            <a:r>
              <a:rPr sz="1400" dirty="0">
                <a:latin typeface="Calibri"/>
                <a:cs typeface="Calibri"/>
              </a:rPr>
              <a:t>in</a:t>
            </a:r>
            <a:r>
              <a:rPr sz="1400" spc="-80" dirty="0">
                <a:latin typeface="Calibri"/>
                <a:cs typeface="Calibri"/>
              </a:rPr>
              <a:t> </a:t>
            </a:r>
            <a:r>
              <a:rPr sz="1400" spc="-10" dirty="0">
                <a:latin typeface="Calibri"/>
                <a:cs typeface="Calibri"/>
              </a:rPr>
              <a:t>electricity</a:t>
            </a:r>
            <a:r>
              <a:rPr sz="1400" spc="-5" dirty="0">
                <a:latin typeface="Calibri"/>
                <a:cs typeface="Calibri"/>
              </a:rPr>
              <a:t> </a:t>
            </a:r>
            <a:r>
              <a:rPr sz="1400" dirty="0">
                <a:latin typeface="Calibri"/>
                <a:cs typeface="Calibri"/>
              </a:rPr>
              <a:t>prices</a:t>
            </a:r>
            <a:r>
              <a:rPr sz="1400" spc="-50" dirty="0">
                <a:latin typeface="Calibri"/>
                <a:cs typeface="Calibri"/>
              </a:rPr>
              <a:t> </a:t>
            </a:r>
            <a:r>
              <a:rPr sz="1400" spc="-10" dirty="0">
                <a:latin typeface="Calibri"/>
                <a:cs typeface="Calibri"/>
              </a:rPr>
              <a:t>on</a:t>
            </a:r>
            <a:r>
              <a:rPr sz="1400" spc="-90" dirty="0">
                <a:latin typeface="Calibri"/>
                <a:cs typeface="Calibri"/>
              </a:rPr>
              <a:t> </a:t>
            </a:r>
            <a:r>
              <a:rPr sz="1400" dirty="0">
                <a:latin typeface="Calibri"/>
                <a:cs typeface="Calibri"/>
              </a:rPr>
              <a:t>business</a:t>
            </a:r>
            <a:r>
              <a:rPr sz="1400" spc="5" dirty="0">
                <a:latin typeface="Calibri"/>
                <a:cs typeface="Calibri"/>
              </a:rPr>
              <a:t> </a:t>
            </a:r>
            <a:r>
              <a:rPr sz="1400" spc="-10" dirty="0">
                <a:latin typeface="Calibri"/>
                <a:cs typeface="Calibri"/>
              </a:rPr>
              <a:t>overheads, </a:t>
            </a:r>
            <a:r>
              <a:rPr sz="1400" dirty="0">
                <a:latin typeface="Calibri"/>
                <a:cs typeface="Calibri"/>
              </a:rPr>
              <a:t>we</a:t>
            </a:r>
            <a:r>
              <a:rPr sz="1400" spc="-80" dirty="0">
                <a:latin typeface="Calibri"/>
                <a:cs typeface="Calibri"/>
              </a:rPr>
              <a:t> </a:t>
            </a:r>
            <a:r>
              <a:rPr sz="1400" dirty="0">
                <a:latin typeface="Calibri"/>
                <a:cs typeface="Calibri"/>
              </a:rPr>
              <a:t>were</a:t>
            </a:r>
            <a:r>
              <a:rPr sz="1400" spc="-80" dirty="0">
                <a:latin typeface="Calibri"/>
                <a:cs typeface="Calibri"/>
              </a:rPr>
              <a:t> </a:t>
            </a:r>
            <a:r>
              <a:rPr sz="1400" dirty="0">
                <a:latin typeface="Calibri"/>
                <a:cs typeface="Calibri"/>
              </a:rPr>
              <a:t>approached</a:t>
            </a:r>
            <a:r>
              <a:rPr sz="1400" spc="-35" dirty="0">
                <a:latin typeface="Calibri"/>
                <a:cs typeface="Calibri"/>
              </a:rPr>
              <a:t> </a:t>
            </a:r>
            <a:r>
              <a:rPr sz="1400" dirty="0">
                <a:latin typeface="Calibri"/>
                <a:cs typeface="Calibri"/>
              </a:rPr>
              <a:t>by</a:t>
            </a:r>
            <a:r>
              <a:rPr sz="1400" spc="-60" dirty="0">
                <a:latin typeface="Calibri"/>
                <a:cs typeface="Calibri"/>
              </a:rPr>
              <a:t> </a:t>
            </a:r>
            <a:r>
              <a:rPr sz="1400" dirty="0">
                <a:latin typeface="Calibri"/>
                <a:cs typeface="Calibri"/>
              </a:rPr>
              <a:t>the</a:t>
            </a:r>
            <a:r>
              <a:rPr sz="1400" spc="-50" dirty="0">
                <a:latin typeface="Calibri"/>
                <a:cs typeface="Calibri"/>
              </a:rPr>
              <a:t> </a:t>
            </a:r>
            <a:r>
              <a:rPr sz="1400" dirty="0">
                <a:latin typeface="Calibri"/>
                <a:cs typeface="Calibri"/>
              </a:rPr>
              <a:t>owners</a:t>
            </a:r>
            <a:r>
              <a:rPr sz="1400" spc="-25" dirty="0">
                <a:latin typeface="Calibri"/>
                <a:cs typeface="Calibri"/>
              </a:rPr>
              <a:t> </a:t>
            </a:r>
            <a:r>
              <a:rPr sz="1400" dirty="0">
                <a:latin typeface="Calibri"/>
                <a:cs typeface="Calibri"/>
              </a:rPr>
              <a:t>of</a:t>
            </a:r>
            <a:r>
              <a:rPr sz="1400" spc="-80" dirty="0">
                <a:latin typeface="Calibri"/>
                <a:cs typeface="Calibri"/>
              </a:rPr>
              <a:t> </a:t>
            </a:r>
            <a:r>
              <a:rPr sz="1400" spc="-20" dirty="0">
                <a:latin typeface="Calibri"/>
                <a:cs typeface="Calibri"/>
              </a:rPr>
              <a:t>Blake</a:t>
            </a:r>
            <a:r>
              <a:rPr sz="1400" spc="-75" dirty="0">
                <a:latin typeface="Calibri"/>
                <a:cs typeface="Calibri"/>
              </a:rPr>
              <a:t> </a:t>
            </a:r>
            <a:r>
              <a:rPr sz="1400" dirty="0">
                <a:latin typeface="Calibri"/>
                <a:cs typeface="Calibri"/>
              </a:rPr>
              <a:t>House</a:t>
            </a:r>
            <a:r>
              <a:rPr sz="1400" spc="-50" dirty="0">
                <a:latin typeface="Calibri"/>
                <a:cs typeface="Calibri"/>
              </a:rPr>
              <a:t> </a:t>
            </a:r>
            <a:r>
              <a:rPr sz="1400" dirty="0">
                <a:latin typeface="Calibri"/>
                <a:cs typeface="Calibri"/>
              </a:rPr>
              <a:t>in</a:t>
            </a:r>
            <a:r>
              <a:rPr sz="1400" spc="-80" dirty="0">
                <a:latin typeface="Calibri"/>
                <a:cs typeface="Calibri"/>
              </a:rPr>
              <a:t> </a:t>
            </a:r>
            <a:r>
              <a:rPr sz="1400" spc="-10" dirty="0">
                <a:latin typeface="Calibri"/>
                <a:cs typeface="Calibri"/>
              </a:rPr>
              <a:t>Birmingham.</a:t>
            </a:r>
            <a:r>
              <a:rPr sz="1400" spc="-45" dirty="0">
                <a:latin typeface="Calibri"/>
                <a:cs typeface="Calibri"/>
              </a:rPr>
              <a:t> </a:t>
            </a:r>
            <a:r>
              <a:rPr sz="1400" dirty="0">
                <a:latin typeface="Calibri"/>
                <a:cs typeface="Calibri"/>
              </a:rPr>
              <a:t>This</a:t>
            </a:r>
            <a:r>
              <a:rPr sz="1400" spc="-25" dirty="0">
                <a:latin typeface="Calibri"/>
                <a:cs typeface="Calibri"/>
              </a:rPr>
              <a:t> is </a:t>
            </a:r>
            <a:r>
              <a:rPr sz="1400" dirty="0">
                <a:latin typeface="Calibri"/>
                <a:cs typeface="Calibri"/>
              </a:rPr>
              <a:t>a</a:t>
            </a:r>
            <a:r>
              <a:rPr sz="1400" spc="-80" dirty="0">
                <a:latin typeface="Calibri"/>
                <a:cs typeface="Calibri"/>
              </a:rPr>
              <a:t> </a:t>
            </a:r>
            <a:r>
              <a:rPr sz="1400" dirty="0">
                <a:latin typeface="Calibri"/>
                <a:cs typeface="Calibri"/>
              </a:rPr>
              <a:t>large</a:t>
            </a:r>
            <a:r>
              <a:rPr sz="1400" spc="-80" dirty="0">
                <a:latin typeface="Calibri"/>
                <a:cs typeface="Calibri"/>
              </a:rPr>
              <a:t> </a:t>
            </a:r>
            <a:r>
              <a:rPr sz="1400" spc="-10" dirty="0">
                <a:latin typeface="Calibri"/>
                <a:cs typeface="Calibri"/>
              </a:rPr>
              <a:t>commercial</a:t>
            </a:r>
            <a:r>
              <a:rPr sz="1400" spc="-135" dirty="0">
                <a:latin typeface="Calibri"/>
                <a:cs typeface="Calibri"/>
              </a:rPr>
              <a:t> </a:t>
            </a:r>
            <a:r>
              <a:rPr sz="1400" dirty="0">
                <a:latin typeface="Calibri"/>
                <a:cs typeface="Calibri"/>
              </a:rPr>
              <a:t>building</a:t>
            </a:r>
            <a:r>
              <a:rPr sz="1400" spc="-10" dirty="0">
                <a:latin typeface="Calibri"/>
                <a:cs typeface="Calibri"/>
              </a:rPr>
              <a:t> </a:t>
            </a:r>
            <a:r>
              <a:rPr sz="1400" dirty="0">
                <a:latin typeface="Calibri"/>
                <a:cs typeface="Calibri"/>
              </a:rPr>
              <a:t>with</a:t>
            </a:r>
            <a:r>
              <a:rPr sz="1400" spc="-45" dirty="0">
                <a:latin typeface="Calibri"/>
                <a:cs typeface="Calibri"/>
              </a:rPr>
              <a:t> </a:t>
            </a:r>
            <a:r>
              <a:rPr sz="1400" dirty="0">
                <a:latin typeface="Calibri"/>
                <a:cs typeface="Calibri"/>
              </a:rPr>
              <a:t>a</a:t>
            </a:r>
            <a:r>
              <a:rPr sz="1400" spc="-80" dirty="0">
                <a:latin typeface="Calibri"/>
                <a:cs typeface="Calibri"/>
              </a:rPr>
              <a:t> </a:t>
            </a:r>
            <a:r>
              <a:rPr sz="1400" dirty="0">
                <a:latin typeface="Calibri"/>
                <a:cs typeface="Calibri"/>
              </a:rPr>
              <a:t>high</a:t>
            </a:r>
            <a:r>
              <a:rPr sz="1400" spc="-25" dirty="0">
                <a:latin typeface="Calibri"/>
                <a:cs typeface="Calibri"/>
              </a:rPr>
              <a:t> </a:t>
            </a:r>
            <a:r>
              <a:rPr sz="1400" dirty="0">
                <a:latin typeface="Calibri"/>
                <a:cs typeface="Calibri"/>
              </a:rPr>
              <a:t>energy</a:t>
            </a:r>
            <a:r>
              <a:rPr sz="1400" spc="-20" dirty="0">
                <a:latin typeface="Calibri"/>
                <a:cs typeface="Calibri"/>
              </a:rPr>
              <a:t> </a:t>
            </a:r>
            <a:r>
              <a:rPr sz="1400" spc="-10" dirty="0">
                <a:latin typeface="Calibri"/>
                <a:cs typeface="Calibri"/>
              </a:rPr>
              <a:t>use.</a:t>
            </a:r>
            <a:r>
              <a:rPr sz="1400" spc="-70" dirty="0">
                <a:latin typeface="Calibri"/>
                <a:cs typeface="Calibri"/>
              </a:rPr>
              <a:t> </a:t>
            </a:r>
            <a:r>
              <a:rPr sz="1400" dirty="0">
                <a:latin typeface="Calibri"/>
                <a:cs typeface="Calibri"/>
              </a:rPr>
              <a:t>There</a:t>
            </a:r>
            <a:r>
              <a:rPr sz="1400" spc="-10" dirty="0">
                <a:latin typeface="Calibri"/>
                <a:cs typeface="Calibri"/>
              </a:rPr>
              <a:t> </a:t>
            </a:r>
            <a:r>
              <a:rPr sz="1400" dirty="0">
                <a:latin typeface="Calibri"/>
                <a:cs typeface="Calibri"/>
              </a:rPr>
              <a:t>was</a:t>
            </a:r>
            <a:r>
              <a:rPr sz="1400" spc="-50" dirty="0">
                <a:latin typeface="Calibri"/>
                <a:cs typeface="Calibri"/>
              </a:rPr>
              <a:t> </a:t>
            </a:r>
            <a:r>
              <a:rPr sz="1400" spc="-20" dirty="0">
                <a:latin typeface="Calibri"/>
                <a:cs typeface="Calibri"/>
              </a:rPr>
              <a:t>a</a:t>
            </a:r>
            <a:r>
              <a:rPr sz="1400" spc="-75" dirty="0">
                <a:latin typeface="Calibri"/>
                <a:cs typeface="Calibri"/>
              </a:rPr>
              <a:t> </a:t>
            </a:r>
            <a:r>
              <a:rPr sz="1400" spc="-10" dirty="0">
                <a:latin typeface="Calibri"/>
                <a:cs typeface="Calibri"/>
              </a:rPr>
              <a:t>large </a:t>
            </a:r>
            <a:r>
              <a:rPr sz="1400" dirty="0">
                <a:latin typeface="Calibri"/>
                <a:cs typeface="Calibri"/>
              </a:rPr>
              <a:t>amount</a:t>
            </a:r>
            <a:r>
              <a:rPr sz="1400" spc="-80" dirty="0">
                <a:latin typeface="Calibri"/>
                <a:cs typeface="Calibri"/>
              </a:rPr>
              <a:t> </a:t>
            </a:r>
            <a:r>
              <a:rPr sz="1400" dirty="0">
                <a:latin typeface="Calibri"/>
                <a:cs typeface="Calibri"/>
              </a:rPr>
              <a:t>of</a:t>
            </a:r>
            <a:r>
              <a:rPr sz="1400" spc="-80" dirty="0">
                <a:latin typeface="Calibri"/>
                <a:cs typeface="Calibri"/>
              </a:rPr>
              <a:t> </a:t>
            </a:r>
            <a:r>
              <a:rPr sz="1400" spc="-10" dirty="0">
                <a:latin typeface="Calibri"/>
                <a:cs typeface="Calibri"/>
              </a:rPr>
              <a:t>roof</a:t>
            </a:r>
            <a:r>
              <a:rPr sz="1400" spc="-70" dirty="0">
                <a:latin typeface="Calibri"/>
                <a:cs typeface="Calibri"/>
              </a:rPr>
              <a:t> </a:t>
            </a:r>
            <a:r>
              <a:rPr sz="1400" spc="-10" dirty="0">
                <a:latin typeface="Calibri"/>
                <a:cs typeface="Calibri"/>
              </a:rPr>
              <a:t>space</a:t>
            </a:r>
            <a:r>
              <a:rPr sz="1400" spc="-65" dirty="0">
                <a:latin typeface="Calibri"/>
                <a:cs typeface="Calibri"/>
              </a:rPr>
              <a:t> </a:t>
            </a:r>
            <a:r>
              <a:rPr sz="1400" dirty="0">
                <a:latin typeface="Calibri"/>
                <a:cs typeface="Calibri"/>
              </a:rPr>
              <a:t>with</a:t>
            </a:r>
            <a:r>
              <a:rPr sz="1400" spc="10" dirty="0">
                <a:latin typeface="Calibri"/>
                <a:cs typeface="Calibri"/>
              </a:rPr>
              <a:t> </a:t>
            </a:r>
            <a:r>
              <a:rPr sz="1400" dirty="0">
                <a:latin typeface="Calibri"/>
                <a:cs typeface="Calibri"/>
              </a:rPr>
              <a:t>a</a:t>
            </a:r>
            <a:r>
              <a:rPr sz="1400" spc="-80" dirty="0">
                <a:latin typeface="Calibri"/>
                <a:cs typeface="Calibri"/>
              </a:rPr>
              <a:t> </a:t>
            </a:r>
            <a:r>
              <a:rPr sz="1400" dirty="0">
                <a:latin typeface="Calibri"/>
                <a:cs typeface="Calibri"/>
              </a:rPr>
              <a:t>south</a:t>
            </a:r>
            <a:r>
              <a:rPr sz="1400" spc="-30" dirty="0">
                <a:latin typeface="Calibri"/>
                <a:cs typeface="Calibri"/>
              </a:rPr>
              <a:t> </a:t>
            </a:r>
            <a:r>
              <a:rPr sz="1400" spc="-10" dirty="0">
                <a:latin typeface="Calibri"/>
                <a:cs typeface="Calibri"/>
              </a:rPr>
              <a:t>facing</a:t>
            </a:r>
            <a:r>
              <a:rPr sz="1400" spc="-65" dirty="0">
                <a:latin typeface="Calibri"/>
                <a:cs typeface="Calibri"/>
              </a:rPr>
              <a:t> </a:t>
            </a:r>
            <a:r>
              <a:rPr sz="1400" dirty="0">
                <a:latin typeface="Calibri"/>
                <a:cs typeface="Calibri"/>
              </a:rPr>
              <a:t>aspect</a:t>
            </a:r>
            <a:r>
              <a:rPr sz="1400" spc="-30" dirty="0">
                <a:latin typeface="Calibri"/>
                <a:cs typeface="Calibri"/>
              </a:rPr>
              <a:t> </a:t>
            </a:r>
            <a:r>
              <a:rPr sz="1400" dirty="0">
                <a:latin typeface="Calibri"/>
                <a:cs typeface="Calibri"/>
              </a:rPr>
              <a:t>which</a:t>
            </a:r>
            <a:r>
              <a:rPr sz="1400" spc="-30" dirty="0">
                <a:latin typeface="Calibri"/>
                <a:cs typeface="Calibri"/>
              </a:rPr>
              <a:t> </a:t>
            </a:r>
            <a:r>
              <a:rPr sz="1400" dirty="0">
                <a:latin typeface="Calibri"/>
                <a:cs typeface="Calibri"/>
              </a:rPr>
              <a:t>was</a:t>
            </a:r>
            <a:r>
              <a:rPr sz="1400" spc="-55" dirty="0">
                <a:latin typeface="Calibri"/>
                <a:cs typeface="Calibri"/>
              </a:rPr>
              <a:t> </a:t>
            </a:r>
            <a:r>
              <a:rPr sz="1400" dirty="0">
                <a:latin typeface="Calibri"/>
                <a:cs typeface="Calibri"/>
              </a:rPr>
              <a:t>ideal</a:t>
            </a:r>
            <a:r>
              <a:rPr sz="1400" spc="-5" dirty="0">
                <a:latin typeface="Calibri"/>
                <a:cs typeface="Calibri"/>
              </a:rPr>
              <a:t> </a:t>
            </a:r>
            <a:r>
              <a:rPr sz="1400" spc="-10" dirty="0">
                <a:latin typeface="Calibri"/>
                <a:cs typeface="Calibri"/>
              </a:rPr>
              <a:t>for</a:t>
            </a:r>
            <a:r>
              <a:rPr sz="1400" spc="-105" dirty="0">
                <a:latin typeface="Calibri"/>
                <a:cs typeface="Calibri"/>
              </a:rPr>
              <a:t> </a:t>
            </a:r>
            <a:r>
              <a:rPr sz="1400" spc="-10" dirty="0">
                <a:latin typeface="Calibri"/>
                <a:cs typeface="Calibri"/>
              </a:rPr>
              <a:t>solar </a:t>
            </a:r>
            <a:r>
              <a:rPr sz="1400" dirty="0">
                <a:latin typeface="Calibri"/>
                <a:cs typeface="Calibri"/>
              </a:rPr>
              <a:t>panels.</a:t>
            </a:r>
            <a:r>
              <a:rPr sz="1400" spc="-55" dirty="0">
                <a:latin typeface="Calibri"/>
                <a:cs typeface="Calibri"/>
              </a:rPr>
              <a:t> </a:t>
            </a:r>
            <a:r>
              <a:rPr sz="1400" spc="-25" dirty="0">
                <a:latin typeface="Calibri"/>
                <a:cs typeface="Calibri"/>
              </a:rPr>
              <a:t>Unfortunately,</a:t>
            </a:r>
            <a:r>
              <a:rPr sz="1400" spc="40" dirty="0">
                <a:latin typeface="Calibri"/>
                <a:cs typeface="Calibri"/>
              </a:rPr>
              <a:t> </a:t>
            </a:r>
            <a:r>
              <a:rPr sz="1400" dirty="0">
                <a:latin typeface="Calibri"/>
                <a:cs typeface="Calibri"/>
              </a:rPr>
              <a:t>when</a:t>
            </a:r>
            <a:r>
              <a:rPr sz="1400" spc="-15" dirty="0">
                <a:latin typeface="Calibri"/>
                <a:cs typeface="Calibri"/>
              </a:rPr>
              <a:t> </a:t>
            </a:r>
            <a:r>
              <a:rPr sz="1400" dirty="0">
                <a:latin typeface="Calibri"/>
                <a:cs typeface="Calibri"/>
              </a:rPr>
              <a:t>we</a:t>
            </a:r>
            <a:r>
              <a:rPr sz="1400" spc="-45" dirty="0">
                <a:latin typeface="Calibri"/>
                <a:cs typeface="Calibri"/>
              </a:rPr>
              <a:t> </a:t>
            </a:r>
            <a:r>
              <a:rPr sz="1400" spc="-10" dirty="0">
                <a:latin typeface="Calibri"/>
                <a:cs typeface="Calibri"/>
              </a:rPr>
              <a:t>surveyed</a:t>
            </a:r>
            <a:r>
              <a:rPr sz="1400" spc="-60" dirty="0">
                <a:latin typeface="Calibri"/>
                <a:cs typeface="Calibri"/>
              </a:rPr>
              <a:t> </a:t>
            </a:r>
            <a:r>
              <a:rPr sz="1400" dirty="0">
                <a:latin typeface="Calibri"/>
                <a:cs typeface="Calibri"/>
              </a:rPr>
              <a:t>the</a:t>
            </a:r>
            <a:r>
              <a:rPr sz="1400" spc="-50" dirty="0">
                <a:latin typeface="Calibri"/>
                <a:cs typeface="Calibri"/>
              </a:rPr>
              <a:t> </a:t>
            </a:r>
            <a:r>
              <a:rPr sz="1400" spc="-25" dirty="0">
                <a:latin typeface="Calibri"/>
                <a:cs typeface="Calibri"/>
              </a:rPr>
              <a:t>roof,</a:t>
            </a:r>
            <a:r>
              <a:rPr sz="1400" spc="-65" dirty="0">
                <a:latin typeface="Calibri"/>
                <a:cs typeface="Calibri"/>
              </a:rPr>
              <a:t> </a:t>
            </a:r>
            <a:r>
              <a:rPr sz="1400" dirty="0">
                <a:latin typeface="Calibri"/>
                <a:cs typeface="Calibri"/>
              </a:rPr>
              <a:t>it</a:t>
            </a:r>
            <a:r>
              <a:rPr sz="1400" spc="-55" dirty="0">
                <a:latin typeface="Calibri"/>
                <a:cs typeface="Calibri"/>
              </a:rPr>
              <a:t> </a:t>
            </a:r>
            <a:r>
              <a:rPr sz="1400" dirty="0">
                <a:latin typeface="Calibri"/>
                <a:cs typeface="Calibri"/>
              </a:rPr>
              <a:t>was</a:t>
            </a:r>
            <a:r>
              <a:rPr sz="1400" spc="-65" dirty="0">
                <a:latin typeface="Calibri"/>
                <a:cs typeface="Calibri"/>
              </a:rPr>
              <a:t> </a:t>
            </a:r>
            <a:r>
              <a:rPr sz="1400" dirty="0">
                <a:latin typeface="Calibri"/>
                <a:cs typeface="Calibri"/>
              </a:rPr>
              <a:t>not</a:t>
            </a:r>
            <a:r>
              <a:rPr sz="1400" spc="-60" dirty="0">
                <a:latin typeface="Calibri"/>
                <a:cs typeface="Calibri"/>
              </a:rPr>
              <a:t> </a:t>
            </a:r>
            <a:r>
              <a:rPr sz="1400" spc="-10" dirty="0">
                <a:latin typeface="Calibri"/>
                <a:cs typeface="Calibri"/>
              </a:rPr>
              <a:t>strong </a:t>
            </a:r>
            <a:r>
              <a:rPr sz="1400" dirty="0">
                <a:latin typeface="Calibri"/>
                <a:cs typeface="Calibri"/>
              </a:rPr>
              <a:t>enough</a:t>
            </a:r>
            <a:r>
              <a:rPr sz="1400" spc="-30" dirty="0">
                <a:latin typeface="Calibri"/>
                <a:cs typeface="Calibri"/>
              </a:rPr>
              <a:t> </a:t>
            </a:r>
            <a:r>
              <a:rPr sz="1400" dirty="0">
                <a:latin typeface="Calibri"/>
                <a:cs typeface="Calibri"/>
              </a:rPr>
              <a:t>to</a:t>
            </a:r>
            <a:r>
              <a:rPr sz="1400" spc="-70" dirty="0">
                <a:latin typeface="Calibri"/>
                <a:cs typeface="Calibri"/>
              </a:rPr>
              <a:t> </a:t>
            </a:r>
            <a:r>
              <a:rPr sz="1400" spc="-10" dirty="0">
                <a:latin typeface="Calibri"/>
                <a:cs typeface="Calibri"/>
              </a:rPr>
              <a:t>withstand </a:t>
            </a:r>
            <a:r>
              <a:rPr sz="1400" dirty="0">
                <a:latin typeface="Calibri"/>
                <a:cs typeface="Calibri"/>
              </a:rPr>
              <a:t>the</a:t>
            </a:r>
            <a:r>
              <a:rPr sz="1400" spc="-35" dirty="0">
                <a:latin typeface="Calibri"/>
                <a:cs typeface="Calibri"/>
              </a:rPr>
              <a:t> </a:t>
            </a:r>
            <a:r>
              <a:rPr sz="1400" spc="-10" dirty="0">
                <a:latin typeface="Calibri"/>
                <a:cs typeface="Calibri"/>
              </a:rPr>
              <a:t>additional</a:t>
            </a:r>
            <a:r>
              <a:rPr sz="1400" spc="-45" dirty="0">
                <a:latin typeface="Calibri"/>
                <a:cs typeface="Calibri"/>
              </a:rPr>
              <a:t> </a:t>
            </a:r>
            <a:r>
              <a:rPr sz="1400" spc="-10" dirty="0">
                <a:latin typeface="Calibri"/>
                <a:cs typeface="Calibri"/>
              </a:rPr>
              <a:t>loads.</a:t>
            </a:r>
            <a:endParaRPr sz="1400">
              <a:latin typeface="Calibri"/>
              <a:cs typeface="Calibri"/>
            </a:endParaRPr>
          </a:p>
        </p:txBody>
      </p:sp>
      <p:sp>
        <p:nvSpPr>
          <p:cNvPr id="14" name="object 14"/>
          <p:cNvSpPr txBox="1"/>
          <p:nvPr/>
        </p:nvSpPr>
        <p:spPr>
          <a:xfrm>
            <a:off x="6327404" y="2894156"/>
            <a:ext cx="5362575" cy="2736215"/>
          </a:xfrm>
          <a:prstGeom prst="rect">
            <a:avLst/>
          </a:prstGeom>
        </p:spPr>
        <p:txBody>
          <a:bodyPr vert="horz" wrap="square" lIns="0" tIns="36830" rIns="0" bIns="0" rtlCol="0">
            <a:spAutoFit/>
          </a:bodyPr>
          <a:lstStyle/>
          <a:p>
            <a:pPr marL="59055">
              <a:lnSpc>
                <a:spcPct val="100000"/>
              </a:lnSpc>
              <a:spcBef>
                <a:spcPts val="290"/>
              </a:spcBef>
            </a:pPr>
            <a:r>
              <a:rPr sz="1600" b="1" dirty="0">
                <a:latin typeface="Calibri"/>
                <a:cs typeface="Calibri"/>
              </a:rPr>
              <a:t>The</a:t>
            </a:r>
            <a:r>
              <a:rPr sz="1600" b="1" spc="-20" dirty="0">
                <a:latin typeface="Calibri"/>
                <a:cs typeface="Calibri"/>
              </a:rPr>
              <a:t> </a:t>
            </a:r>
            <a:r>
              <a:rPr sz="1600" b="1" spc="-10" dirty="0">
                <a:latin typeface="Calibri"/>
                <a:cs typeface="Calibri"/>
              </a:rPr>
              <a:t>Solution</a:t>
            </a:r>
            <a:endParaRPr sz="1600">
              <a:latin typeface="Calibri"/>
              <a:cs typeface="Calibri"/>
            </a:endParaRPr>
          </a:p>
          <a:p>
            <a:pPr marL="13335">
              <a:lnSpc>
                <a:spcPct val="100000"/>
              </a:lnSpc>
              <a:spcBef>
                <a:spcPts val="150"/>
              </a:spcBef>
            </a:pPr>
            <a:r>
              <a:rPr sz="1400" dirty="0">
                <a:latin typeface="Calibri"/>
                <a:cs typeface="Calibri"/>
              </a:rPr>
              <a:t>We</a:t>
            </a:r>
            <a:r>
              <a:rPr sz="1400" spc="-80" dirty="0">
                <a:latin typeface="Calibri"/>
                <a:cs typeface="Calibri"/>
              </a:rPr>
              <a:t> </a:t>
            </a:r>
            <a:r>
              <a:rPr sz="1400" spc="-10" dirty="0">
                <a:latin typeface="Calibri"/>
                <a:cs typeface="Calibri"/>
              </a:rPr>
              <a:t>worked</a:t>
            </a:r>
            <a:r>
              <a:rPr sz="1400" spc="-70" dirty="0">
                <a:latin typeface="Calibri"/>
                <a:cs typeface="Calibri"/>
              </a:rPr>
              <a:t> </a:t>
            </a:r>
            <a:r>
              <a:rPr sz="1400" dirty="0">
                <a:latin typeface="Calibri"/>
                <a:cs typeface="Calibri"/>
              </a:rPr>
              <a:t>closely</a:t>
            </a:r>
            <a:r>
              <a:rPr sz="1400" spc="-75" dirty="0">
                <a:latin typeface="Calibri"/>
                <a:cs typeface="Calibri"/>
              </a:rPr>
              <a:t> </a:t>
            </a:r>
            <a:r>
              <a:rPr sz="1400" dirty="0">
                <a:latin typeface="Calibri"/>
                <a:cs typeface="Calibri"/>
              </a:rPr>
              <a:t>with</a:t>
            </a:r>
            <a:r>
              <a:rPr sz="1400" spc="-10" dirty="0">
                <a:latin typeface="Calibri"/>
                <a:cs typeface="Calibri"/>
              </a:rPr>
              <a:t> structural</a:t>
            </a:r>
            <a:r>
              <a:rPr sz="1400" spc="-50" dirty="0">
                <a:latin typeface="Calibri"/>
                <a:cs typeface="Calibri"/>
              </a:rPr>
              <a:t> </a:t>
            </a:r>
            <a:r>
              <a:rPr sz="1400" spc="-10" dirty="0">
                <a:latin typeface="Calibri"/>
                <a:cs typeface="Calibri"/>
              </a:rPr>
              <a:t>engineers</a:t>
            </a:r>
            <a:r>
              <a:rPr sz="1400" spc="-35" dirty="0">
                <a:latin typeface="Calibri"/>
                <a:cs typeface="Calibri"/>
              </a:rPr>
              <a:t> </a:t>
            </a:r>
            <a:r>
              <a:rPr sz="1400" dirty="0">
                <a:latin typeface="Calibri"/>
                <a:cs typeface="Calibri"/>
              </a:rPr>
              <a:t>to</a:t>
            </a:r>
            <a:r>
              <a:rPr sz="1400" spc="-35" dirty="0">
                <a:latin typeface="Calibri"/>
                <a:cs typeface="Calibri"/>
              </a:rPr>
              <a:t> </a:t>
            </a:r>
            <a:r>
              <a:rPr sz="1400" spc="-10" dirty="0">
                <a:latin typeface="Calibri"/>
                <a:cs typeface="Calibri"/>
              </a:rPr>
              <a:t>come</a:t>
            </a:r>
            <a:r>
              <a:rPr sz="1400" spc="-100" dirty="0">
                <a:latin typeface="Calibri"/>
                <a:cs typeface="Calibri"/>
              </a:rPr>
              <a:t> </a:t>
            </a:r>
            <a:r>
              <a:rPr sz="1400" dirty="0">
                <a:latin typeface="Calibri"/>
                <a:cs typeface="Calibri"/>
              </a:rPr>
              <a:t>up</a:t>
            </a:r>
            <a:r>
              <a:rPr sz="1400" spc="-30" dirty="0">
                <a:latin typeface="Calibri"/>
                <a:cs typeface="Calibri"/>
              </a:rPr>
              <a:t> </a:t>
            </a:r>
            <a:r>
              <a:rPr sz="1400" dirty="0">
                <a:latin typeface="Calibri"/>
                <a:cs typeface="Calibri"/>
              </a:rPr>
              <a:t>with</a:t>
            </a:r>
            <a:r>
              <a:rPr sz="1400" spc="-30" dirty="0">
                <a:latin typeface="Calibri"/>
                <a:cs typeface="Calibri"/>
              </a:rPr>
              <a:t> </a:t>
            </a:r>
            <a:r>
              <a:rPr sz="1400" dirty="0">
                <a:latin typeface="Calibri"/>
                <a:cs typeface="Calibri"/>
              </a:rPr>
              <a:t>a</a:t>
            </a:r>
            <a:r>
              <a:rPr sz="1400" spc="-60" dirty="0">
                <a:latin typeface="Calibri"/>
                <a:cs typeface="Calibri"/>
              </a:rPr>
              <a:t> </a:t>
            </a:r>
            <a:r>
              <a:rPr sz="1400" spc="-10" dirty="0">
                <a:latin typeface="Calibri"/>
                <a:cs typeface="Calibri"/>
              </a:rPr>
              <a:t>solution</a:t>
            </a:r>
            <a:endParaRPr sz="1400">
              <a:latin typeface="Calibri"/>
              <a:cs typeface="Calibri"/>
            </a:endParaRPr>
          </a:p>
          <a:p>
            <a:pPr marL="12700" marR="5080" indent="635">
              <a:lnSpc>
                <a:spcPct val="114999"/>
              </a:lnSpc>
              <a:spcBef>
                <a:spcPts val="15"/>
              </a:spcBef>
            </a:pPr>
            <a:r>
              <a:rPr sz="1400" dirty="0">
                <a:latin typeface="Calibri"/>
                <a:cs typeface="Calibri"/>
              </a:rPr>
              <a:t>that</a:t>
            </a:r>
            <a:r>
              <a:rPr sz="1400" spc="-80" dirty="0">
                <a:latin typeface="Calibri"/>
                <a:cs typeface="Calibri"/>
              </a:rPr>
              <a:t> </a:t>
            </a:r>
            <a:r>
              <a:rPr sz="1400" dirty="0">
                <a:latin typeface="Calibri"/>
                <a:cs typeface="Calibri"/>
              </a:rPr>
              <a:t>did</a:t>
            </a:r>
            <a:r>
              <a:rPr sz="1400" spc="-55" dirty="0">
                <a:latin typeface="Calibri"/>
                <a:cs typeface="Calibri"/>
              </a:rPr>
              <a:t> </a:t>
            </a:r>
            <a:r>
              <a:rPr sz="1400" dirty="0">
                <a:latin typeface="Calibri"/>
                <a:cs typeface="Calibri"/>
              </a:rPr>
              <a:t>not</a:t>
            </a:r>
            <a:r>
              <a:rPr sz="1400" spc="-60" dirty="0">
                <a:latin typeface="Calibri"/>
                <a:cs typeface="Calibri"/>
              </a:rPr>
              <a:t> </a:t>
            </a:r>
            <a:r>
              <a:rPr sz="1400" dirty="0">
                <a:latin typeface="Calibri"/>
                <a:cs typeface="Calibri"/>
              </a:rPr>
              <a:t>put</a:t>
            </a:r>
            <a:r>
              <a:rPr sz="1400" spc="-35" dirty="0">
                <a:latin typeface="Calibri"/>
                <a:cs typeface="Calibri"/>
              </a:rPr>
              <a:t> </a:t>
            </a:r>
            <a:r>
              <a:rPr sz="1400" dirty="0">
                <a:latin typeface="Calibri"/>
                <a:cs typeface="Calibri"/>
              </a:rPr>
              <a:t>extra</a:t>
            </a:r>
            <a:r>
              <a:rPr sz="1400" spc="-5" dirty="0">
                <a:latin typeface="Calibri"/>
                <a:cs typeface="Calibri"/>
              </a:rPr>
              <a:t> </a:t>
            </a:r>
            <a:r>
              <a:rPr sz="1400" dirty="0">
                <a:latin typeface="Calibri"/>
                <a:cs typeface="Calibri"/>
              </a:rPr>
              <a:t>load</a:t>
            </a:r>
            <a:r>
              <a:rPr sz="1400" spc="-75" dirty="0">
                <a:latin typeface="Calibri"/>
                <a:cs typeface="Calibri"/>
              </a:rPr>
              <a:t> </a:t>
            </a:r>
            <a:r>
              <a:rPr sz="1400" dirty="0">
                <a:latin typeface="Calibri"/>
                <a:cs typeface="Calibri"/>
              </a:rPr>
              <a:t>on</a:t>
            </a:r>
            <a:r>
              <a:rPr sz="1400" spc="-80" dirty="0">
                <a:latin typeface="Calibri"/>
                <a:cs typeface="Calibri"/>
              </a:rPr>
              <a:t> </a:t>
            </a:r>
            <a:r>
              <a:rPr sz="1400" dirty="0">
                <a:latin typeface="Calibri"/>
                <a:cs typeface="Calibri"/>
              </a:rPr>
              <a:t>to</a:t>
            </a:r>
            <a:r>
              <a:rPr sz="1400" spc="-55" dirty="0">
                <a:latin typeface="Calibri"/>
                <a:cs typeface="Calibri"/>
              </a:rPr>
              <a:t> </a:t>
            </a:r>
            <a:r>
              <a:rPr sz="1400" dirty="0">
                <a:latin typeface="Calibri"/>
                <a:cs typeface="Calibri"/>
              </a:rPr>
              <a:t>the</a:t>
            </a:r>
            <a:r>
              <a:rPr sz="1400" spc="-25" dirty="0">
                <a:latin typeface="Calibri"/>
                <a:cs typeface="Calibri"/>
              </a:rPr>
              <a:t> </a:t>
            </a:r>
            <a:r>
              <a:rPr sz="1400" spc="-30" dirty="0">
                <a:latin typeface="Calibri"/>
                <a:cs typeface="Calibri"/>
              </a:rPr>
              <a:t>roof.</a:t>
            </a:r>
            <a:r>
              <a:rPr sz="1400" spc="-95" dirty="0">
                <a:latin typeface="Calibri"/>
                <a:cs typeface="Calibri"/>
              </a:rPr>
              <a:t> </a:t>
            </a:r>
            <a:r>
              <a:rPr sz="1400" dirty="0">
                <a:latin typeface="Calibri"/>
                <a:cs typeface="Calibri"/>
              </a:rPr>
              <a:t>We</a:t>
            </a:r>
            <a:r>
              <a:rPr sz="1400" spc="-80" dirty="0">
                <a:latin typeface="Calibri"/>
                <a:cs typeface="Calibri"/>
              </a:rPr>
              <a:t> </a:t>
            </a:r>
            <a:r>
              <a:rPr sz="1400" spc="-10" dirty="0">
                <a:latin typeface="Calibri"/>
                <a:cs typeface="Calibri"/>
              </a:rPr>
              <a:t>installed</a:t>
            </a:r>
            <a:r>
              <a:rPr sz="1400" spc="-20" dirty="0">
                <a:latin typeface="Calibri"/>
                <a:cs typeface="Calibri"/>
              </a:rPr>
              <a:t> </a:t>
            </a:r>
            <a:r>
              <a:rPr sz="1400" dirty="0">
                <a:latin typeface="Calibri"/>
                <a:cs typeface="Calibri"/>
              </a:rPr>
              <a:t>a</a:t>
            </a:r>
            <a:r>
              <a:rPr sz="1400" spc="-75" dirty="0">
                <a:latin typeface="Calibri"/>
                <a:cs typeface="Calibri"/>
              </a:rPr>
              <a:t> </a:t>
            </a:r>
            <a:r>
              <a:rPr sz="1400" dirty="0">
                <a:latin typeface="Calibri"/>
                <a:cs typeface="Calibri"/>
              </a:rPr>
              <a:t>metal</a:t>
            </a:r>
            <a:r>
              <a:rPr sz="1400" spc="-35" dirty="0">
                <a:latin typeface="Calibri"/>
                <a:cs typeface="Calibri"/>
              </a:rPr>
              <a:t> </a:t>
            </a:r>
            <a:r>
              <a:rPr sz="1400" spc="-10" dirty="0">
                <a:latin typeface="Calibri"/>
                <a:cs typeface="Calibri"/>
              </a:rPr>
              <a:t>frame</a:t>
            </a:r>
            <a:r>
              <a:rPr sz="1400" spc="500" dirty="0">
                <a:latin typeface="Calibri"/>
                <a:cs typeface="Calibri"/>
              </a:rPr>
              <a:t> </a:t>
            </a:r>
            <a:r>
              <a:rPr sz="1400" dirty="0">
                <a:latin typeface="Calibri"/>
                <a:cs typeface="Calibri"/>
              </a:rPr>
              <a:t>which</a:t>
            </a:r>
            <a:r>
              <a:rPr sz="1400" spc="-80" dirty="0">
                <a:latin typeface="Calibri"/>
                <a:cs typeface="Calibri"/>
              </a:rPr>
              <a:t> </a:t>
            </a:r>
            <a:r>
              <a:rPr sz="1400" dirty="0">
                <a:latin typeface="Calibri"/>
                <a:cs typeface="Calibri"/>
              </a:rPr>
              <a:t>we</a:t>
            </a:r>
            <a:r>
              <a:rPr sz="1400" spc="-80" dirty="0">
                <a:latin typeface="Calibri"/>
                <a:cs typeface="Calibri"/>
              </a:rPr>
              <a:t> </a:t>
            </a:r>
            <a:r>
              <a:rPr sz="1400" dirty="0">
                <a:latin typeface="Calibri"/>
                <a:cs typeface="Calibri"/>
              </a:rPr>
              <a:t>fixed</a:t>
            </a:r>
            <a:r>
              <a:rPr sz="1400" spc="-60" dirty="0">
                <a:latin typeface="Calibri"/>
                <a:cs typeface="Calibri"/>
              </a:rPr>
              <a:t> </a:t>
            </a:r>
            <a:r>
              <a:rPr sz="1400" spc="-10" dirty="0">
                <a:latin typeface="Calibri"/>
                <a:cs typeface="Calibri"/>
              </a:rPr>
              <a:t>to</a:t>
            </a:r>
            <a:r>
              <a:rPr sz="1400" spc="-65" dirty="0">
                <a:latin typeface="Calibri"/>
                <a:cs typeface="Calibri"/>
              </a:rPr>
              <a:t> </a:t>
            </a:r>
            <a:r>
              <a:rPr sz="1400" dirty="0">
                <a:latin typeface="Calibri"/>
                <a:cs typeface="Calibri"/>
              </a:rPr>
              <a:t>the</a:t>
            </a:r>
            <a:r>
              <a:rPr sz="1400" spc="-60" dirty="0">
                <a:latin typeface="Calibri"/>
                <a:cs typeface="Calibri"/>
              </a:rPr>
              <a:t> </a:t>
            </a:r>
            <a:r>
              <a:rPr sz="1400" spc="-10" dirty="0">
                <a:latin typeface="Calibri"/>
                <a:cs typeface="Calibri"/>
              </a:rPr>
              <a:t>structural</a:t>
            </a:r>
            <a:r>
              <a:rPr sz="1400" spc="-70" dirty="0">
                <a:latin typeface="Calibri"/>
                <a:cs typeface="Calibri"/>
              </a:rPr>
              <a:t> </a:t>
            </a:r>
            <a:r>
              <a:rPr sz="1400" dirty="0">
                <a:latin typeface="Calibri"/>
                <a:cs typeface="Calibri"/>
              </a:rPr>
              <a:t>joists</a:t>
            </a:r>
            <a:r>
              <a:rPr sz="1400" spc="-50" dirty="0">
                <a:latin typeface="Calibri"/>
                <a:cs typeface="Calibri"/>
              </a:rPr>
              <a:t> </a:t>
            </a:r>
            <a:r>
              <a:rPr sz="1400" dirty="0">
                <a:latin typeface="Calibri"/>
                <a:cs typeface="Calibri"/>
              </a:rPr>
              <a:t>in</a:t>
            </a:r>
            <a:r>
              <a:rPr sz="1400" spc="-80" dirty="0">
                <a:latin typeface="Calibri"/>
                <a:cs typeface="Calibri"/>
              </a:rPr>
              <a:t> </a:t>
            </a:r>
            <a:r>
              <a:rPr sz="1400" dirty="0">
                <a:latin typeface="Calibri"/>
                <a:cs typeface="Calibri"/>
              </a:rPr>
              <a:t>the</a:t>
            </a:r>
            <a:r>
              <a:rPr sz="1400" spc="-40" dirty="0">
                <a:latin typeface="Calibri"/>
                <a:cs typeface="Calibri"/>
              </a:rPr>
              <a:t> </a:t>
            </a:r>
            <a:r>
              <a:rPr sz="1400" spc="-10" dirty="0">
                <a:latin typeface="Calibri"/>
                <a:cs typeface="Calibri"/>
              </a:rPr>
              <a:t>building.</a:t>
            </a:r>
            <a:r>
              <a:rPr sz="1400" spc="-30" dirty="0">
                <a:latin typeface="Calibri"/>
                <a:cs typeface="Calibri"/>
              </a:rPr>
              <a:t> </a:t>
            </a:r>
            <a:r>
              <a:rPr sz="1400" dirty="0">
                <a:latin typeface="Calibri"/>
                <a:cs typeface="Calibri"/>
              </a:rPr>
              <a:t>This</a:t>
            </a:r>
            <a:r>
              <a:rPr sz="1400" spc="-35" dirty="0">
                <a:latin typeface="Calibri"/>
                <a:cs typeface="Calibri"/>
              </a:rPr>
              <a:t> </a:t>
            </a:r>
            <a:r>
              <a:rPr sz="1400" dirty="0">
                <a:latin typeface="Calibri"/>
                <a:cs typeface="Calibri"/>
              </a:rPr>
              <a:t>allowed</a:t>
            </a:r>
            <a:r>
              <a:rPr sz="1400" spc="-30" dirty="0">
                <a:latin typeface="Calibri"/>
                <a:cs typeface="Calibri"/>
              </a:rPr>
              <a:t> </a:t>
            </a:r>
            <a:r>
              <a:rPr sz="1400" spc="-25" dirty="0">
                <a:latin typeface="Calibri"/>
                <a:cs typeface="Calibri"/>
              </a:rPr>
              <a:t>the </a:t>
            </a:r>
            <a:r>
              <a:rPr sz="1400" spc="-10" dirty="0">
                <a:latin typeface="Calibri"/>
                <a:cs typeface="Calibri"/>
              </a:rPr>
              <a:t>transfer</a:t>
            </a:r>
            <a:r>
              <a:rPr sz="1400" spc="-70" dirty="0">
                <a:latin typeface="Calibri"/>
                <a:cs typeface="Calibri"/>
              </a:rPr>
              <a:t> </a:t>
            </a:r>
            <a:r>
              <a:rPr sz="1400" spc="-10" dirty="0">
                <a:latin typeface="Calibri"/>
                <a:cs typeface="Calibri"/>
              </a:rPr>
              <a:t>of</a:t>
            </a:r>
            <a:r>
              <a:rPr sz="1400" spc="-95" dirty="0">
                <a:latin typeface="Calibri"/>
                <a:cs typeface="Calibri"/>
              </a:rPr>
              <a:t> </a:t>
            </a:r>
            <a:r>
              <a:rPr sz="1400" dirty="0">
                <a:latin typeface="Calibri"/>
                <a:cs typeface="Calibri"/>
              </a:rPr>
              <a:t>the</a:t>
            </a:r>
            <a:r>
              <a:rPr sz="1400" spc="-80" dirty="0">
                <a:latin typeface="Calibri"/>
                <a:cs typeface="Calibri"/>
              </a:rPr>
              <a:t> </a:t>
            </a:r>
            <a:r>
              <a:rPr sz="1400" dirty="0">
                <a:latin typeface="Calibri"/>
                <a:cs typeface="Calibri"/>
              </a:rPr>
              <a:t>solar</a:t>
            </a:r>
            <a:r>
              <a:rPr sz="1400" spc="-75" dirty="0">
                <a:latin typeface="Calibri"/>
                <a:cs typeface="Calibri"/>
              </a:rPr>
              <a:t> </a:t>
            </a:r>
            <a:r>
              <a:rPr sz="1400" dirty="0">
                <a:latin typeface="Calibri"/>
                <a:cs typeface="Calibri"/>
              </a:rPr>
              <a:t>panel</a:t>
            </a:r>
            <a:r>
              <a:rPr sz="1400" spc="-80" dirty="0">
                <a:latin typeface="Calibri"/>
                <a:cs typeface="Calibri"/>
              </a:rPr>
              <a:t> </a:t>
            </a:r>
            <a:r>
              <a:rPr sz="1400" dirty="0">
                <a:latin typeface="Calibri"/>
                <a:cs typeface="Calibri"/>
              </a:rPr>
              <a:t>loading on</a:t>
            </a:r>
            <a:r>
              <a:rPr sz="1400" spc="-80" dirty="0">
                <a:latin typeface="Calibri"/>
                <a:cs typeface="Calibri"/>
              </a:rPr>
              <a:t> </a:t>
            </a:r>
            <a:r>
              <a:rPr sz="1400" dirty="0">
                <a:latin typeface="Calibri"/>
                <a:cs typeface="Calibri"/>
              </a:rPr>
              <a:t>to</a:t>
            </a:r>
            <a:r>
              <a:rPr sz="1400" spc="-65"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large</a:t>
            </a:r>
            <a:r>
              <a:rPr sz="1400" spc="-30" dirty="0">
                <a:latin typeface="Calibri"/>
                <a:cs typeface="Calibri"/>
              </a:rPr>
              <a:t> </a:t>
            </a:r>
            <a:r>
              <a:rPr sz="1400" dirty="0">
                <a:latin typeface="Calibri"/>
                <a:cs typeface="Calibri"/>
              </a:rPr>
              <a:t>steel</a:t>
            </a:r>
            <a:r>
              <a:rPr sz="1400" spc="-55" dirty="0">
                <a:latin typeface="Calibri"/>
                <a:cs typeface="Calibri"/>
              </a:rPr>
              <a:t> </a:t>
            </a:r>
            <a:r>
              <a:rPr sz="1400" dirty="0">
                <a:latin typeface="Calibri"/>
                <a:cs typeface="Calibri"/>
              </a:rPr>
              <a:t>joists</a:t>
            </a:r>
            <a:r>
              <a:rPr sz="1400" spc="-50" dirty="0">
                <a:latin typeface="Calibri"/>
                <a:cs typeface="Calibri"/>
              </a:rPr>
              <a:t> </a:t>
            </a:r>
            <a:r>
              <a:rPr sz="1400" dirty="0">
                <a:latin typeface="Calibri"/>
                <a:cs typeface="Calibri"/>
              </a:rPr>
              <a:t>and</a:t>
            </a:r>
            <a:r>
              <a:rPr sz="1400" spc="-60" dirty="0">
                <a:latin typeface="Calibri"/>
                <a:cs typeface="Calibri"/>
              </a:rPr>
              <a:t> </a:t>
            </a:r>
            <a:r>
              <a:rPr sz="1400" dirty="0">
                <a:latin typeface="Calibri"/>
                <a:cs typeface="Calibri"/>
              </a:rPr>
              <a:t>not</a:t>
            </a:r>
            <a:r>
              <a:rPr sz="1400" spc="-80" dirty="0">
                <a:latin typeface="Calibri"/>
                <a:cs typeface="Calibri"/>
              </a:rPr>
              <a:t> </a:t>
            </a:r>
            <a:r>
              <a:rPr sz="1400" spc="-25" dirty="0">
                <a:latin typeface="Calibri"/>
                <a:cs typeface="Calibri"/>
              </a:rPr>
              <a:t>the </a:t>
            </a:r>
            <a:r>
              <a:rPr sz="1400" spc="-30" dirty="0">
                <a:latin typeface="Calibri"/>
                <a:cs typeface="Calibri"/>
              </a:rPr>
              <a:t>roof.</a:t>
            </a:r>
            <a:r>
              <a:rPr sz="1400" spc="-95" dirty="0">
                <a:latin typeface="Calibri"/>
                <a:cs typeface="Calibri"/>
              </a:rPr>
              <a:t> </a:t>
            </a:r>
            <a:r>
              <a:rPr sz="1400" dirty="0">
                <a:latin typeface="Calibri"/>
                <a:cs typeface="Calibri"/>
              </a:rPr>
              <a:t>Once</a:t>
            </a:r>
            <a:r>
              <a:rPr sz="1400" spc="-80" dirty="0">
                <a:latin typeface="Calibri"/>
                <a:cs typeface="Calibri"/>
              </a:rPr>
              <a:t> </a:t>
            </a:r>
            <a:r>
              <a:rPr sz="1400" dirty="0">
                <a:latin typeface="Calibri"/>
                <a:cs typeface="Calibri"/>
              </a:rPr>
              <a:t>the</a:t>
            </a:r>
            <a:r>
              <a:rPr sz="1400" spc="-35" dirty="0">
                <a:latin typeface="Calibri"/>
                <a:cs typeface="Calibri"/>
              </a:rPr>
              <a:t> </a:t>
            </a:r>
            <a:r>
              <a:rPr sz="1400" spc="-20" dirty="0">
                <a:latin typeface="Calibri"/>
                <a:cs typeface="Calibri"/>
              </a:rPr>
              <a:t>frame</a:t>
            </a:r>
            <a:r>
              <a:rPr sz="1400" spc="-100" dirty="0">
                <a:latin typeface="Calibri"/>
                <a:cs typeface="Calibri"/>
              </a:rPr>
              <a:t> </a:t>
            </a:r>
            <a:r>
              <a:rPr sz="1400" dirty="0">
                <a:latin typeface="Calibri"/>
                <a:cs typeface="Calibri"/>
              </a:rPr>
              <a:t>was</a:t>
            </a:r>
            <a:r>
              <a:rPr sz="1400" spc="-10" dirty="0">
                <a:latin typeface="Calibri"/>
                <a:cs typeface="Calibri"/>
              </a:rPr>
              <a:t> secured</a:t>
            </a:r>
            <a:r>
              <a:rPr sz="1400" spc="-90" dirty="0">
                <a:latin typeface="Calibri"/>
                <a:cs typeface="Calibri"/>
              </a:rPr>
              <a:t> </a:t>
            </a:r>
            <a:r>
              <a:rPr sz="1400" dirty="0">
                <a:latin typeface="Calibri"/>
                <a:cs typeface="Calibri"/>
              </a:rPr>
              <a:t>to</a:t>
            </a:r>
            <a:r>
              <a:rPr sz="1400" spc="-50" dirty="0">
                <a:latin typeface="Calibri"/>
                <a:cs typeface="Calibri"/>
              </a:rPr>
              <a:t> </a:t>
            </a:r>
            <a:r>
              <a:rPr sz="1400" dirty="0">
                <a:latin typeface="Calibri"/>
                <a:cs typeface="Calibri"/>
              </a:rPr>
              <a:t>the</a:t>
            </a:r>
            <a:r>
              <a:rPr sz="1400" spc="-15" dirty="0">
                <a:latin typeface="Calibri"/>
                <a:cs typeface="Calibri"/>
              </a:rPr>
              <a:t> </a:t>
            </a:r>
            <a:r>
              <a:rPr sz="1400" spc="-10" dirty="0">
                <a:latin typeface="Calibri"/>
                <a:cs typeface="Calibri"/>
              </a:rPr>
              <a:t>building</a:t>
            </a:r>
            <a:r>
              <a:rPr sz="1400" spc="45" dirty="0">
                <a:latin typeface="Calibri"/>
                <a:cs typeface="Calibri"/>
              </a:rPr>
              <a:t> </a:t>
            </a:r>
            <a:r>
              <a:rPr sz="1400" dirty="0">
                <a:latin typeface="Calibri"/>
                <a:cs typeface="Calibri"/>
              </a:rPr>
              <a:t>our</a:t>
            </a:r>
            <a:r>
              <a:rPr sz="1400" spc="-65" dirty="0">
                <a:latin typeface="Calibri"/>
                <a:cs typeface="Calibri"/>
              </a:rPr>
              <a:t> </a:t>
            </a:r>
            <a:r>
              <a:rPr sz="1400" dirty="0">
                <a:latin typeface="Calibri"/>
                <a:cs typeface="Calibri"/>
              </a:rPr>
              <a:t>panel</a:t>
            </a:r>
            <a:r>
              <a:rPr sz="1400" spc="-20" dirty="0">
                <a:latin typeface="Calibri"/>
                <a:cs typeface="Calibri"/>
              </a:rPr>
              <a:t> </a:t>
            </a:r>
            <a:r>
              <a:rPr sz="1400" spc="-10" dirty="0">
                <a:latin typeface="Calibri"/>
                <a:cs typeface="Calibri"/>
              </a:rPr>
              <a:t>installers</a:t>
            </a:r>
            <a:r>
              <a:rPr sz="1400" spc="-15" dirty="0">
                <a:latin typeface="Calibri"/>
                <a:cs typeface="Calibri"/>
              </a:rPr>
              <a:t> </a:t>
            </a:r>
            <a:r>
              <a:rPr sz="1400" spc="-20" dirty="0">
                <a:latin typeface="Calibri"/>
                <a:cs typeface="Calibri"/>
              </a:rPr>
              <a:t>used</a:t>
            </a:r>
            <a:r>
              <a:rPr sz="1400" spc="500" dirty="0">
                <a:latin typeface="Calibri"/>
                <a:cs typeface="Calibri"/>
              </a:rPr>
              <a:t> </a:t>
            </a:r>
            <a:r>
              <a:rPr sz="1400" dirty="0">
                <a:latin typeface="Calibri"/>
                <a:cs typeface="Calibri"/>
              </a:rPr>
              <a:t>a</a:t>
            </a:r>
            <a:r>
              <a:rPr sz="1400" spc="-80" dirty="0">
                <a:latin typeface="Calibri"/>
                <a:cs typeface="Calibri"/>
              </a:rPr>
              <a:t> </a:t>
            </a:r>
            <a:r>
              <a:rPr sz="1400" spc="-10" dirty="0">
                <a:latin typeface="Calibri"/>
                <a:cs typeface="Calibri"/>
              </a:rPr>
              <a:t>standard</a:t>
            </a:r>
            <a:r>
              <a:rPr sz="1400" spc="-70" dirty="0">
                <a:latin typeface="Calibri"/>
                <a:cs typeface="Calibri"/>
              </a:rPr>
              <a:t> </a:t>
            </a:r>
            <a:r>
              <a:rPr sz="1400" dirty="0">
                <a:latin typeface="Calibri"/>
                <a:cs typeface="Calibri"/>
              </a:rPr>
              <a:t>solar</a:t>
            </a:r>
            <a:r>
              <a:rPr sz="1400" spc="-75" dirty="0">
                <a:latin typeface="Calibri"/>
                <a:cs typeface="Calibri"/>
              </a:rPr>
              <a:t> </a:t>
            </a:r>
            <a:r>
              <a:rPr sz="1400" spc="-10" dirty="0">
                <a:latin typeface="Calibri"/>
                <a:cs typeface="Calibri"/>
              </a:rPr>
              <a:t>frame</a:t>
            </a:r>
            <a:r>
              <a:rPr sz="1400" spc="-70" dirty="0">
                <a:latin typeface="Calibri"/>
                <a:cs typeface="Calibri"/>
              </a:rPr>
              <a:t> </a:t>
            </a:r>
            <a:r>
              <a:rPr sz="1400" spc="-25" dirty="0">
                <a:latin typeface="Calibri"/>
                <a:cs typeface="Calibri"/>
              </a:rPr>
              <a:t>system</a:t>
            </a:r>
            <a:r>
              <a:rPr sz="1400" spc="-55" dirty="0">
                <a:latin typeface="Calibri"/>
                <a:cs typeface="Calibri"/>
              </a:rPr>
              <a:t> </a:t>
            </a:r>
            <a:r>
              <a:rPr sz="1400" dirty="0">
                <a:latin typeface="Calibri"/>
                <a:cs typeface="Calibri"/>
              </a:rPr>
              <a:t>to</a:t>
            </a:r>
            <a:r>
              <a:rPr sz="1400" spc="-75" dirty="0">
                <a:latin typeface="Calibri"/>
                <a:cs typeface="Calibri"/>
              </a:rPr>
              <a:t> </a:t>
            </a:r>
            <a:r>
              <a:rPr sz="1400" dirty="0">
                <a:latin typeface="Calibri"/>
                <a:cs typeface="Calibri"/>
              </a:rPr>
              <a:t>mount</a:t>
            </a:r>
            <a:r>
              <a:rPr sz="1400" spc="-35"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panels.</a:t>
            </a:r>
            <a:r>
              <a:rPr sz="1400" spc="-30" dirty="0">
                <a:latin typeface="Calibri"/>
                <a:cs typeface="Calibri"/>
              </a:rPr>
              <a:t> </a:t>
            </a:r>
            <a:r>
              <a:rPr sz="1400" spc="-10" dirty="0">
                <a:latin typeface="Calibri"/>
                <a:cs typeface="Calibri"/>
              </a:rPr>
              <a:t>The</a:t>
            </a:r>
            <a:r>
              <a:rPr sz="1400" spc="-65" dirty="0">
                <a:latin typeface="Calibri"/>
                <a:cs typeface="Calibri"/>
              </a:rPr>
              <a:t> </a:t>
            </a:r>
            <a:r>
              <a:rPr sz="1400" dirty="0">
                <a:latin typeface="Calibri"/>
                <a:cs typeface="Calibri"/>
              </a:rPr>
              <a:t>panels</a:t>
            </a:r>
            <a:r>
              <a:rPr sz="1400" spc="10" dirty="0">
                <a:latin typeface="Calibri"/>
                <a:cs typeface="Calibri"/>
              </a:rPr>
              <a:t> </a:t>
            </a:r>
            <a:r>
              <a:rPr sz="1400" spc="-10" dirty="0">
                <a:latin typeface="Calibri"/>
                <a:cs typeface="Calibri"/>
              </a:rPr>
              <a:t>stretched across</a:t>
            </a:r>
            <a:r>
              <a:rPr sz="1400" spc="-95" dirty="0">
                <a:latin typeface="Calibri"/>
                <a:cs typeface="Calibri"/>
              </a:rPr>
              <a:t> </a:t>
            </a:r>
            <a:r>
              <a:rPr sz="1400" dirty="0">
                <a:latin typeface="Calibri"/>
                <a:cs typeface="Calibri"/>
              </a:rPr>
              <a:t>two</a:t>
            </a:r>
            <a:r>
              <a:rPr sz="1400" spc="-80" dirty="0">
                <a:latin typeface="Calibri"/>
                <a:cs typeface="Calibri"/>
              </a:rPr>
              <a:t> </a:t>
            </a:r>
            <a:r>
              <a:rPr sz="1400" dirty="0">
                <a:latin typeface="Calibri"/>
                <a:cs typeface="Calibri"/>
              </a:rPr>
              <a:t>aspects</a:t>
            </a:r>
            <a:r>
              <a:rPr sz="1400" spc="-60" dirty="0">
                <a:latin typeface="Calibri"/>
                <a:cs typeface="Calibri"/>
              </a:rPr>
              <a:t> </a:t>
            </a:r>
            <a:r>
              <a:rPr sz="1400" dirty="0">
                <a:latin typeface="Calibri"/>
                <a:cs typeface="Calibri"/>
              </a:rPr>
              <a:t>of</a:t>
            </a:r>
            <a:r>
              <a:rPr sz="1400" spc="-80" dirty="0">
                <a:latin typeface="Calibri"/>
                <a:cs typeface="Calibri"/>
              </a:rPr>
              <a:t> </a:t>
            </a:r>
            <a:r>
              <a:rPr sz="1400" dirty="0">
                <a:latin typeface="Calibri"/>
                <a:cs typeface="Calibri"/>
              </a:rPr>
              <a:t>the</a:t>
            </a:r>
            <a:r>
              <a:rPr sz="1400" spc="-20" dirty="0">
                <a:latin typeface="Calibri"/>
                <a:cs typeface="Calibri"/>
              </a:rPr>
              <a:t> </a:t>
            </a:r>
            <a:r>
              <a:rPr sz="1400" spc="-30" dirty="0">
                <a:latin typeface="Calibri"/>
                <a:cs typeface="Calibri"/>
              </a:rPr>
              <a:t>roof,</a:t>
            </a:r>
            <a:r>
              <a:rPr sz="1400" spc="-90" dirty="0">
                <a:latin typeface="Calibri"/>
                <a:cs typeface="Calibri"/>
              </a:rPr>
              <a:t> </a:t>
            </a:r>
            <a:r>
              <a:rPr sz="1400" dirty="0">
                <a:latin typeface="Calibri"/>
                <a:cs typeface="Calibri"/>
              </a:rPr>
              <a:t>so</a:t>
            </a:r>
            <a:r>
              <a:rPr sz="1400" spc="-75" dirty="0">
                <a:latin typeface="Calibri"/>
                <a:cs typeface="Calibri"/>
              </a:rPr>
              <a:t> </a:t>
            </a:r>
            <a:r>
              <a:rPr sz="1400" dirty="0">
                <a:latin typeface="Calibri"/>
                <a:cs typeface="Calibri"/>
              </a:rPr>
              <a:t>we</a:t>
            </a:r>
            <a:r>
              <a:rPr sz="1400" spc="-65" dirty="0">
                <a:latin typeface="Calibri"/>
                <a:cs typeface="Calibri"/>
              </a:rPr>
              <a:t> </a:t>
            </a:r>
            <a:r>
              <a:rPr sz="1400" dirty="0">
                <a:latin typeface="Calibri"/>
                <a:cs typeface="Calibri"/>
              </a:rPr>
              <a:t>utilised</a:t>
            </a:r>
            <a:r>
              <a:rPr sz="1400" spc="30" dirty="0">
                <a:latin typeface="Calibri"/>
                <a:cs typeface="Calibri"/>
              </a:rPr>
              <a:t> </a:t>
            </a:r>
            <a:r>
              <a:rPr sz="1400" dirty="0">
                <a:latin typeface="Calibri"/>
                <a:cs typeface="Calibri"/>
              </a:rPr>
              <a:t>two</a:t>
            </a:r>
            <a:r>
              <a:rPr sz="1400" spc="-10" dirty="0">
                <a:latin typeface="Calibri"/>
                <a:cs typeface="Calibri"/>
              </a:rPr>
              <a:t> separate</a:t>
            </a:r>
            <a:r>
              <a:rPr sz="1400" spc="-65" dirty="0">
                <a:latin typeface="Calibri"/>
                <a:cs typeface="Calibri"/>
              </a:rPr>
              <a:t> </a:t>
            </a:r>
            <a:r>
              <a:rPr sz="1400" spc="-30" dirty="0">
                <a:latin typeface="Calibri"/>
                <a:cs typeface="Calibri"/>
              </a:rPr>
              <a:t>inverters</a:t>
            </a:r>
            <a:r>
              <a:rPr sz="1400" spc="70" dirty="0">
                <a:latin typeface="Calibri"/>
                <a:cs typeface="Calibri"/>
              </a:rPr>
              <a:t> </a:t>
            </a:r>
            <a:r>
              <a:rPr sz="1400" spc="-25" dirty="0">
                <a:latin typeface="Calibri"/>
                <a:cs typeface="Calibri"/>
              </a:rPr>
              <a:t>to </a:t>
            </a:r>
            <a:r>
              <a:rPr sz="1400" dirty="0">
                <a:latin typeface="Calibri"/>
                <a:cs typeface="Calibri"/>
              </a:rPr>
              <a:t>ensure</a:t>
            </a:r>
            <a:r>
              <a:rPr sz="1400" spc="-50" dirty="0">
                <a:latin typeface="Calibri"/>
                <a:cs typeface="Calibri"/>
              </a:rPr>
              <a:t> </a:t>
            </a:r>
            <a:r>
              <a:rPr sz="1400" dirty="0">
                <a:latin typeface="Calibri"/>
                <a:cs typeface="Calibri"/>
              </a:rPr>
              <a:t>the</a:t>
            </a:r>
            <a:r>
              <a:rPr sz="1400" spc="-5" dirty="0">
                <a:latin typeface="Calibri"/>
                <a:cs typeface="Calibri"/>
              </a:rPr>
              <a:t> </a:t>
            </a:r>
            <a:r>
              <a:rPr sz="1400" dirty="0">
                <a:latin typeface="Calibri"/>
                <a:cs typeface="Calibri"/>
              </a:rPr>
              <a:t>most</a:t>
            </a:r>
            <a:r>
              <a:rPr sz="1400" spc="-65" dirty="0">
                <a:latin typeface="Calibri"/>
                <a:cs typeface="Calibri"/>
              </a:rPr>
              <a:t> </a:t>
            </a:r>
            <a:r>
              <a:rPr sz="1400" spc="-10" dirty="0">
                <a:latin typeface="Calibri"/>
                <a:cs typeface="Calibri"/>
              </a:rPr>
              <a:t>efficient</a:t>
            </a:r>
            <a:r>
              <a:rPr sz="1400" spc="-65" dirty="0">
                <a:latin typeface="Calibri"/>
                <a:cs typeface="Calibri"/>
              </a:rPr>
              <a:t> </a:t>
            </a:r>
            <a:r>
              <a:rPr sz="1400" spc="-20" dirty="0">
                <a:latin typeface="Calibri"/>
                <a:cs typeface="Calibri"/>
              </a:rPr>
              <a:t>system.</a:t>
            </a:r>
            <a:r>
              <a:rPr sz="1400" spc="-60" dirty="0">
                <a:latin typeface="Calibri"/>
                <a:cs typeface="Calibri"/>
              </a:rPr>
              <a:t> </a:t>
            </a:r>
            <a:r>
              <a:rPr sz="1400" spc="-10" dirty="0">
                <a:latin typeface="Calibri"/>
                <a:cs typeface="Calibri"/>
              </a:rPr>
              <a:t>Once</a:t>
            </a:r>
            <a:r>
              <a:rPr sz="1400" spc="-50" dirty="0">
                <a:latin typeface="Calibri"/>
                <a:cs typeface="Calibri"/>
              </a:rPr>
              <a:t> </a:t>
            </a:r>
            <a:r>
              <a:rPr sz="1400" spc="-10" dirty="0">
                <a:latin typeface="Calibri"/>
                <a:cs typeface="Calibri"/>
              </a:rPr>
              <a:t>installed</a:t>
            </a:r>
            <a:r>
              <a:rPr sz="1400" spc="-5" dirty="0">
                <a:latin typeface="Calibri"/>
                <a:cs typeface="Calibri"/>
              </a:rPr>
              <a:t> </a:t>
            </a:r>
            <a:r>
              <a:rPr sz="1400" dirty="0">
                <a:latin typeface="Calibri"/>
                <a:cs typeface="Calibri"/>
              </a:rPr>
              <a:t>we</a:t>
            </a:r>
            <a:r>
              <a:rPr sz="1400" spc="-50" dirty="0">
                <a:latin typeface="Calibri"/>
                <a:cs typeface="Calibri"/>
              </a:rPr>
              <a:t> </a:t>
            </a:r>
            <a:r>
              <a:rPr sz="1400" spc="-10" dirty="0">
                <a:latin typeface="Calibri"/>
                <a:cs typeface="Calibri"/>
              </a:rPr>
              <a:t>commissioned</a:t>
            </a:r>
            <a:r>
              <a:rPr sz="1400" spc="-110" dirty="0">
                <a:latin typeface="Calibri"/>
                <a:cs typeface="Calibri"/>
              </a:rPr>
              <a:t> </a:t>
            </a:r>
            <a:r>
              <a:rPr sz="1400" spc="-25" dirty="0">
                <a:latin typeface="Calibri"/>
                <a:cs typeface="Calibri"/>
              </a:rPr>
              <a:t>the </a:t>
            </a:r>
            <a:r>
              <a:rPr sz="1400" spc="-10" dirty="0">
                <a:latin typeface="Calibri"/>
                <a:cs typeface="Calibri"/>
              </a:rPr>
              <a:t>system</a:t>
            </a:r>
            <a:r>
              <a:rPr sz="1400" spc="-70" dirty="0">
                <a:latin typeface="Calibri"/>
                <a:cs typeface="Calibri"/>
              </a:rPr>
              <a:t> </a:t>
            </a:r>
            <a:r>
              <a:rPr sz="1400" dirty="0">
                <a:latin typeface="Calibri"/>
                <a:cs typeface="Calibri"/>
              </a:rPr>
              <a:t>and</a:t>
            </a:r>
            <a:r>
              <a:rPr sz="1400" spc="-80" dirty="0">
                <a:latin typeface="Calibri"/>
                <a:cs typeface="Calibri"/>
              </a:rPr>
              <a:t> </a:t>
            </a:r>
            <a:r>
              <a:rPr sz="1400" dirty="0">
                <a:latin typeface="Calibri"/>
                <a:cs typeface="Calibri"/>
              </a:rPr>
              <a:t>set</a:t>
            </a:r>
            <a:r>
              <a:rPr sz="1400" spc="-75" dirty="0">
                <a:latin typeface="Calibri"/>
                <a:cs typeface="Calibri"/>
              </a:rPr>
              <a:t> </a:t>
            </a:r>
            <a:r>
              <a:rPr sz="1400" dirty="0">
                <a:latin typeface="Calibri"/>
                <a:cs typeface="Calibri"/>
              </a:rPr>
              <a:t>up</a:t>
            </a:r>
            <a:r>
              <a:rPr sz="1400" spc="-70" dirty="0">
                <a:latin typeface="Calibri"/>
                <a:cs typeface="Calibri"/>
              </a:rPr>
              <a:t> </a:t>
            </a:r>
            <a:r>
              <a:rPr sz="1400" spc="-20" dirty="0">
                <a:latin typeface="Calibri"/>
                <a:cs typeface="Calibri"/>
              </a:rPr>
              <a:t>remote</a:t>
            </a:r>
            <a:r>
              <a:rPr sz="1400" spc="-55" dirty="0">
                <a:latin typeface="Calibri"/>
                <a:cs typeface="Calibri"/>
              </a:rPr>
              <a:t> </a:t>
            </a:r>
            <a:r>
              <a:rPr sz="1400" spc="-10" dirty="0">
                <a:latin typeface="Calibri"/>
                <a:cs typeface="Calibri"/>
              </a:rPr>
              <a:t>monitoring</a:t>
            </a:r>
            <a:r>
              <a:rPr sz="1400" spc="-20" dirty="0">
                <a:latin typeface="Calibri"/>
                <a:cs typeface="Calibri"/>
              </a:rPr>
              <a:t> </a:t>
            </a:r>
            <a:r>
              <a:rPr sz="1400" spc="-10" dirty="0">
                <a:latin typeface="Calibri"/>
                <a:cs typeface="Calibri"/>
              </a:rPr>
              <a:t>for</a:t>
            </a:r>
            <a:r>
              <a:rPr sz="1400" spc="-85" dirty="0">
                <a:latin typeface="Calibri"/>
                <a:cs typeface="Calibri"/>
              </a:rPr>
              <a:t> </a:t>
            </a:r>
            <a:r>
              <a:rPr sz="1400" dirty="0">
                <a:latin typeface="Calibri"/>
                <a:cs typeface="Calibri"/>
              </a:rPr>
              <a:t>the</a:t>
            </a:r>
            <a:r>
              <a:rPr sz="1400" spc="-10" dirty="0">
                <a:latin typeface="Calibri"/>
                <a:cs typeface="Calibri"/>
              </a:rPr>
              <a:t> </a:t>
            </a:r>
            <a:r>
              <a:rPr sz="1400" dirty="0">
                <a:latin typeface="Calibri"/>
                <a:cs typeface="Calibri"/>
              </a:rPr>
              <a:t>landlord</a:t>
            </a:r>
            <a:r>
              <a:rPr sz="1400" spc="45" dirty="0">
                <a:latin typeface="Calibri"/>
                <a:cs typeface="Calibri"/>
              </a:rPr>
              <a:t> </a:t>
            </a:r>
            <a:r>
              <a:rPr sz="1400" spc="-10" dirty="0">
                <a:latin typeface="Calibri"/>
                <a:cs typeface="Calibri"/>
              </a:rPr>
              <a:t>so</a:t>
            </a:r>
            <a:r>
              <a:rPr sz="1400" spc="-70" dirty="0">
                <a:latin typeface="Calibri"/>
                <a:cs typeface="Calibri"/>
              </a:rPr>
              <a:t> </a:t>
            </a:r>
            <a:r>
              <a:rPr sz="1400" dirty="0">
                <a:latin typeface="Calibri"/>
                <a:cs typeface="Calibri"/>
              </a:rPr>
              <a:t>they</a:t>
            </a:r>
            <a:r>
              <a:rPr sz="1400" spc="5" dirty="0">
                <a:latin typeface="Calibri"/>
                <a:cs typeface="Calibri"/>
              </a:rPr>
              <a:t> </a:t>
            </a:r>
            <a:r>
              <a:rPr sz="1400" spc="-10" dirty="0">
                <a:latin typeface="Calibri"/>
                <a:cs typeface="Calibri"/>
              </a:rPr>
              <a:t>can</a:t>
            </a:r>
            <a:r>
              <a:rPr sz="1400" spc="-90" dirty="0">
                <a:latin typeface="Calibri"/>
                <a:cs typeface="Calibri"/>
              </a:rPr>
              <a:t> </a:t>
            </a:r>
            <a:r>
              <a:rPr sz="1400" spc="-10" dirty="0">
                <a:latin typeface="Calibri"/>
                <a:cs typeface="Calibri"/>
              </a:rPr>
              <a:t>visualise </a:t>
            </a:r>
            <a:r>
              <a:rPr sz="1400" dirty="0">
                <a:latin typeface="Calibri"/>
                <a:cs typeface="Calibri"/>
              </a:rPr>
              <a:t>the</a:t>
            </a:r>
            <a:r>
              <a:rPr sz="1400" spc="-80" dirty="0">
                <a:latin typeface="Calibri"/>
                <a:cs typeface="Calibri"/>
              </a:rPr>
              <a:t> </a:t>
            </a:r>
            <a:r>
              <a:rPr sz="1400" spc="-10" dirty="0">
                <a:latin typeface="Calibri"/>
                <a:cs typeface="Calibri"/>
              </a:rPr>
              <a:t>solar</a:t>
            </a:r>
            <a:r>
              <a:rPr sz="1400" spc="-70" dirty="0">
                <a:latin typeface="Calibri"/>
                <a:cs typeface="Calibri"/>
              </a:rPr>
              <a:t> </a:t>
            </a:r>
            <a:r>
              <a:rPr sz="1400" dirty="0">
                <a:latin typeface="Calibri"/>
                <a:cs typeface="Calibri"/>
              </a:rPr>
              <a:t>panels</a:t>
            </a:r>
            <a:r>
              <a:rPr sz="1400" spc="-40" dirty="0">
                <a:latin typeface="Calibri"/>
                <a:cs typeface="Calibri"/>
              </a:rPr>
              <a:t> </a:t>
            </a:r>
            <a:r>
              <a:rPr sz="1400" spc="-10" dirty="0">
                <a:latin typeface="Calibri"/>
                <a:cs typeface="Calibri"/>
              </a:rPr>
              <a:t>producing</a:t>
            </a:r>
            <a:r>
              <a:rPr sz="1400" spc="-65" dirty="0">
                <a:latin typeface="Calibri"/>
                <a:cs typeface="Calibri"/>
              </a:rPr>
              <a:t> </a:t>
            </a:r>
            <a:r>
              <a:rPr sz="1400" dirty="0">
                <a:latin typeface="Calibri"/>
                <a:cs typeface="Calibri"/>
              </a:rPr>
              <a:t>energy</a:t>
            </a:r>
            <a:r>
              <a:rPr sz="1400" spc="-30" dirty="0">
                <a:latin typeface="Calibri"/>
                <a:cs typeface="Calibri"/>
              </a:rPr>
              <a:t> </a:t>
            </a:r>
            <a:r>
              <a:rPr sz="1400" dirty="0">
                <a:latin typeface="Calibri"/>
                <a:cs typeface="Calibri"/>
              </a:rPr>
              <a:t>and</a:t>
            </a:r>
            <a:r>
              <a:rPr sz="1400" spc="-75" dirty="0">
                <a:latin typeface="Calibri"/>
                <a:cs typeface="Calibri"/>
              </a:rPr>
              <a:t> </a:t>
            </a:r>
            <a:r>
              <a:rPr sz="1400" dirty="0">
                <a:latin typeface="Calibri"/>
                <a:cs typeface="Calibri"/>
              </a:rPr>
              <a:t>the</a:t>
            </a:r>
            <a:r>
              <a:rPr sz="1400" spc="-60" dirty="0">
                <a:latin typeface="Calibri"/>
                <a:cs typeface="Calibri"/>
              </a:rPr>
              <a:t> </a:t>
            </a:r>
            <a:r>
              <a:rPr sz="1400" dirty="0">
                <a:latin typeface="Calibri"/>
                <a:cs typeface="Calibri"/>
              </a:rPr>
              <a:t>savings</a:t>
            </a:r>
            <a:r>
              <a:rPr sz="1400" spc="-15" dirty="0">
                <a:latin typeface="Calibri"/>
                <a:cs typeface="Calibri"/>
              </a:rPr>
              <a:t> </a:t>
            </a:r>
            <a:r>
              <a:rPr sz="1400" dirty="0">
                <a:latin typeface="Calibri"/>
                <a:cs typeface="Calibri"/>
              </a:rPr>
              <a:t>being</a:t>
            </a:r>
            <a:r>
              <a:rPr sz="1400" spc="-35" dirty="0">
                <a:latin typeface="Calibri"/>
                <a:cs typeface="Calibri"/>
              </a:rPr>
              <a:t> </a:t>
            </a:r>
            <a:r>
              <a:rPr sz="1400" spc="-10" dirty="0">
                <a:latin typeface="Calibri"/>
                <a:cs typeface="Calibri"/>
              </a:rPr>
              <a:t>made.</a:t>
            </a:r>
            <a:endParaRPr sz="140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3252215" cy="2499359"/>
          </a:xfrm>
          <a:prstGeom prst="rect">
            <a:avLst/>
          </a:prstGeom>
        </p:spPr>
      </p:pic>
      <p:grpSp>
        <p:nvGrpSpPr>
          <p:cNvPr id="3" name="object 3"/>
          <p:cNvGrpSpPr/>
          <p:nvPr/>
        </p:nvGrpSpPr>
        <p:grpSpPr>
          <a:xfrm>
            <a:off x="4675632" y="0"/>
            <a:ext cx="7516495" cy="2502535"/>
            <a:chOff x="4675632" y="0"/>
            <a:chExt cx="7516495" cy="2502535"/>
          </a:xfrm>
        </p:grpSpPr>
        <p:pic>
          <p:nvPicPr>
            <p:cNvPr id="4" name="object 4"/>
            <p:cNvPicPr/>
            <p:nvPr/>
          </p:nvPicPr>
          <p:blipFill>
            <a:blip r:embed="rId3" cstate="print"/>
            <a:stretch>
              <a:fillRect/>
            </a:stretch>
          </p:blipFill>
          <p:spPr>
            <a:xfrm>
              <a:off x="7382255" y="0"/>
              <a:ext cx="4809743" cy="2502407"/>
            </a:xfrm>
            <a:prstGeom prst="rect">
              <a:avLst/>
            </a:prstGeom>
          </p:spPr>
        </p:pic>
        <p:pic>
          <p:nvPicPr>
            <p:cNvPr id="5" name="object 5"/>
            <p:cNvPicPr/>
            <p:nvPr/>
          </p:nvPicPr>
          <p:blipFill>
            <a:blip r:embed="rId4" cstate="print"/>
            <a:stretch>
              <a:fillRect/>
            </a:stretch>
          </p:blipFill>
          <p:spPr>
            <a:xfrm>
              <a:off x="4675632" y="0"/>
              <a:ext cx="3675887" cy="2499359"/>
            </a:xfrm>
            <a:prstGeom prst="rect">
              <a:avLst/>
            </a:prstGeom>
          </p:spPr>
        </p:pic>
      </p:grpSp>
      <p:grpSp>
        <p:nvGrpSpPr>
          <p:cNvPr id="6" name="object 6"/>
          <p:cNvGrpSpPr/>
          <p:nvPr/>
        </p:nvGrpSpPr>
        <p:grpSpPr>
          <a:xfrm>
            <a:off x="0" y="2660904"/>
            <a:ext cx="12192000" cy="4197350"/>
            <a:chOff x="0" y="2660904"/>
            <a:chExt cx="12192000" cy="4197350"/>
          </a:xfrm>
        </p:grpSpPr>
        <p:pic>
          <p:nvPicPr>
            <p:cNvPr id="7" name="object 7"/>
            <p:cNvPicPr/>
            <p:nvPr/>
          </p:nvPicPr>
          <p:blipFill>
            <a:blip r:embed="rId5" cstate="print"/>
            <a:stretch>
              <a:fillRect/>
            </a:stretch>
          </p:blipFill>
          <p:spPr>
            <a:xfrm>
              <a:off x="5355336" y="2660904"/>
              <a:ext cx="6836663" cy="4194047"/>
            </a:xfrm>
            <a:prstGeom prst="rect">
              <a:avLst/>
            </a:prstGeom>
          </p:spPr>
        </p:pic>
        <p:sp>
          <p:nvSpPr>
            <p:cNvPr id="8" name="object 8"/>
            <p:cNvSpPr/>
            <p:nvPr/>
          </p:nvSpPr>
          <p:spPr>
            <a:xfrm>
              <a:off x="0" y="2660904"/>
              <a:ext cx="7123430" cy="4197350"/>
            </a:xfrm>
            <a:custGeom>
              <a:avLst/>
              <a:gdLst/>
              <a:ahLst/>
              <a:cxnLst/>
              <a:rect l="l" t="t" r="r" b="b"/>
              <a:pathLst>
                <a:path w="7123430" h="4197350">
                  <a:moveTo>
                    <a:pt x="7122922" y="0"/>
                  </a:moveTo>
                  <a:lnTo>
                    <a:pt x="0" y="0"/>
                  </a:lnTo>
                  <a:lnTo>
                    <a:pt x="0" y="4196842"/>
                  </a:lnTo>
                  <a:lnTo>
                    <a:pt x="5177663" y="4196842"/>
                  </a:lnTo>
                  <a:lnTo>
                    <a:pt x="7122922" y="0"/>
                  </a:lnTo>
                  <a:close/>
                </a:path>
              </a:pathLst>
            </a:custGeom>
            <a:solidFill>
              <a:srgbClr val="77923B"/>
            </a:solidFill>
          </p:spPr>
          <p:txBody>
            <a:bodyPr wrap="square" lIns="0" tIns="0" rIns="0" bIns="0" rtlCol="0"/>
            <a:lstStyle/>
            <a:p>
              <a:endParaRPr/>
            </a:p>
          </p:txBody>
        </p:sp>
      </p:grpSp>
      <p:sp>
        <p:nvSpPr>
          <p:cNvPr id="9" name="object 9"/>
          <p:cNvSpPr txBox="1"/>
          <p:nvPr/>
        </p:nvSpPr>
        <p:spPr>
          <a:xfrm>
            <a:off x="760619" y="2841340"/>
            <a:ext cx="3342640" cy="2508885"/>
          </a:xfrm>
          <a:prstGeom prst="rect">
            <a:avLst/>
          </a:prstGeom>
        </p:spPr>
        <p:txBody>
          <a:bodyPr vert="horz" wrap="square" lIns="0" tIns="17780" rIns="0" bIns="0" rtlCol="0">
            <a:spAutoFit/>
          </a:bodyPr>
          <a:lstStyle/>
          <a:p>
            <a:pPr marL="12700" marR="5080">
              <a:lnSpc>
                <a:spcPts val="3940"/>
              </a:lnSpc>
              <a:spcBef>
                <a:spcPts val="140"/>
              </a:spcBef>
            </a:pPr>
            <a:r>
              <a:rPr sz="3200" b="0" spc="-20" dirty="0">
                <a:solidFill>
                  <a:srgbClr val="FFFFFF"/>
                </a:solidFill>
                <a:latin typeface="Calibri Light"/>
                <a:cs typeface="Calibri Light"/>
              </a:rPr>
              <a:t>Shrewsbury</a:t>
            </a:r>
            <a:r>
              <a:rPr sz="3200" b="0" spc="-125" dirty="0">
                <a:solidFill>
                  <a:srgbClr val="FFFFFF"/>
                </a:solidFill>
                <a:latin typeface="Calibri Light"/>
                <a:cs typeface="Calibri Light"/>
              </a:rPr>
              <a:t> </a:t>
            </a:r>
            <a:r>
              <a:rPr sz="3200" b="0" spc="-10" dirty="0">
                <a:solidFill>
                  <a:srgbClr val="FFFFFF"/>
                </a:solidFill>
                <a:latin typeface="Calibri Light"/>
                <a:cs typeface="Calibri Light"/>
              </a:rPr>
              <a:t>Hospital Apartment</a:t>
            </a:r>
            <a:r>
              <a:rPr sz="3200" b="0" spc="-135" dirty="0">
                <a:solidFill>
                  <a:srgbClr val="FFFFFF"/>
                </a:solidFill>
                <a:latin typeface="Calibri Light"/>
                <a:cs typeface="Calibri Light"/>
              </a:rPr>
              <a:t> </a:t>
            </a:r>
            <a:r>
              <a:rPr sz="3200" b="0" spc="-20" dirty="0">
                <a:solidFill>
                  <a:srgbClr val="FFFFFF"/>
                </a:solidFill>
                <a:latin typeface="Calibri Light"/>
                <a:cs typeface="Calibri Light"/>
              </a:rPr>
              <a:t>Block</a:t>
            </a:r>
            <a:endParaRPr sz="3200">
              <a:latin typeface="Calibri Light"/>
              <a:cs typeface="Calibri Light"/>
            </a:endParaRPr>
          </a:p>
          <a:p>
            <a:pPr marL="12700">
              <a:lnSpc>
                <a:spcPts val="3810"/>
              </a:lnSpc>
            </a:pPr>
            <a:r>
              <a:rPr sz="3200" b="0" dirty="0">
                <a:solidFill>
                  <a:srgbClr val="FFFFFF"/>
                </a:solidFill>
                <a:latin typeface="Calibri Light"/>
                <a:cs typeface="Calibri Light"/>
              </a:rPr>
              <a:t>Zurich</a:t>
            </a:r>
            <a:r>
              <a:rPr sz="3200" b="0" spc="-130" dirty="0">
                <a:solidFill>
                  <a:srgbClr val="FFFFFF"/>
                </a:solidFill>
                <a:latin typeface="Calibri Light"/>
                <a:cs typeface="Calibri Light"/>
              </a:rPr>
              <a:t> </a:t>
            </a:r>
            <a:r>
              <a:rPr sz="3200" b="0" spc="-10" dirty="0">
                <a:solidFill>
                  <a:srgbClr val="FFFFFF"/>
                </a:solidFill>
                <a:latin typeface="Calibri Light"/>
                <a:cs typeface="Calibri Light"/>
              </a:rPr>
              <a:t>Offices</a:t>
            </a:r>
            <a:endParaRPr sz="3200">
              <a:latin typeface="Calibri Light"/>
              <a:cs typeface="Calibri Light"/>
            </a:endParaRPr>
          </a:p>
          <a:p>
            <a:pPr marL="12700" marR="1321435">
              <a:lnSpc>
                <a:spcPct val="100000"/>
              </a:lnSpc>
              <a:spcBef>
                <a:spcPts val="140"/>
              </a:spcBef>
            </a:pPr>
            <a:r>
              <a:rPr sz="3200" b="0" dirty="0">
                <a:solidFill>
                  <a:srgbClr val="FFFFFF"/>
                </a:solidFill>
                <a:latin typeface="Calibri Light"/>
                <a:cs typeface="Calibri Light"/>
              </a:rPr>
              <a:t>Raf</a:t>
            </a:r>
            <a:r>
              <a:rPr sz="3200" b="0" spc="-60" dirty="0">
                <a:solidFill>
                  <a:srgbClr val="FFFFFF"/>
                </a:solidFill>
                <a:latin typeface="Calibri Light"/>
                <a:cs typeface="Calibri Light"/>
              </a:rPr>
              <a:t> </a:t>
            </a:r>
            <a:r>
              <a:rPr sz="3200" b="0" spc="-10" dirty="0">
                <a:solidFill>
                  <a:srgbClr val="FFFFFF"/>
                </a:solidFill>
                <a:latin typeface="Calibri Light"/>
                <a:cs typeface="Calibri Light"/>
              </a:rPr>
              <a:t>Leeming Starbucks</a:t>
            </a:r>
            <a:endParaRPr sz="3200">
              <a:latin typeface="Calibri Light"/>
              <a:cs typeface="Calibri Light"/>
            </a:endParaRPr>
          </a:p>
        </p:txBody>
      </p:sp>
      <p:pic>
        <p:nvPicPr>
          <p:cNvPr id="10" name="object 10"/>
          <p:cNvPicPr/>
          <p:nvPr/>
        </p:nvPicPr>
        <p:blipFill>
          <a:blip r:embed="rId6" cstate="print"/>
          <a:stretch>
            <a:fillRect/>
          </a:stretch>
        </p:blipFill>
        <p:spPr>
          <a:xfrm>
            <a:off x="2267711" y="0"/>
            <a:ext cx="3392423" cy="250240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971800" cy="3383140"/>
          </a:xfrm>
          <a:prstGeom prst="rect">
            <a:avLst/>
          </a:prstGeom>
        </p:spPr>
      </p:pic>
      <p:pic>
        <p:nvPicPr>
          <p:cNvPr id="3" name="object 3"/>
          <p:cNvPicPr/>
          <p:nvPr/>
        </p:nvPicPr>
        <p:blipFill>
          <a:blip r:embed="rId3" cstate="print"/>
          <a:stretch>
            <a:fillRect/>
          </a:stretch>
        </p:blipFill>
        <p:spPr>
          <a:xfrm>
            <a:off x="9220200" y="0"/>
            <a:ext cx="2971800" cy="3383177"/>
          </a:xfrm>
          <a:prstGeom prst="rect">
            <a:avLst/>
          </a:prstGeom>
        </p:spPr>
      </p:pic>
      <p:pic>
        <p:nvPicPr>
          <p:cNvPr id="4" name="object 4"/>
          <p:cNvPicPr/>
          <p:nvPr/>
        </p:nvPicPr>
        <p:blipFill>
          <a:blip r:embed="rId4" cstate="print"/>
          <a:stretch>
            <a:fillRect/>
          </a:stretch>
        </p:blipFill>
        <p:spPr>
          <a:xfrm>
            <a:off x="0" y="3474720"/>
            <a:ext cx="2968751" cy="3383140"/>
          </a:xfrm>
          <a:prstGeom prst="rect">
            <a:avLst/>
          </a:prstGeom>
        </p:spPr>
      </p:pic>
      <p:grpSp>
        <p:nvGrpSpPr>
          <p:cNvPr id="5" name="object 5"/>
          <p:cNvGrpSpPr/>
          <p:nvPr/>
        </p:nvGrpSpPr>
        <p:grpSpPr>
          <a:xfrm>
            <a:off x="6138417" y="3468370"/>
            <a:ext cx="6054090" cy="3395979"/>
            <a:chOff x="6138417" y="3468370"/>
            <a:chExt cx="6054090" cy="3395979"/>
          </a:xfrm>
        </p:grpSpPr>
        <p:sp>
          <p:nvSpPr>
            <p:cNvPr id="6" name="object 6"/>
            <p:cNvSpPr/>
            <p:nvPr/>
          </p:nvSpPr>
          <p:spPr>
            <a:xfrm>
              <a:off x="12176759" y="3474720"/>
              <a:ext cx="15240" cy="3383279"/>
            </a:xfrm>
            <a:custGeom>
              <a:avLst/>
              <a:gdLst/>
              <a:ahLst/>
              <a:cxnLst/>
              <a:rect l="l" t="t" r="r" b="b"/>
              <a:pathLst>
                <a:path w="15240" h="3383279">
                  <a:moveTo>
                    <a:pt x="0" y="3383279"/>
                  </a:moveTo>
                  <a:lnTo>
                    <a:pt x="15240" y="3383279"/>
                  </a:lnTo>
                  <a:lnTo>
                    <a:pt x="15240" y="0"/>
                  </a:lnTo>
                  <a:lnTo>
                    <a:pt x="0" y="0"/>
                  </a:lnTo>
                  <a:lnTo>
                    <a:pt x="0" y="3383279"/>
                  </a:lnTo>
                  <a:close/>
                </a:path>
              </a:pathLst>
            </a:custGeom>
            <a:solidFill>
              <a:srgbClr val="3E767C"/>
            </a:solidFill>
          </p:spPr>
          <p:txBody>
            <a:bodyPr wrap="square" lIns="0" tIns="0" rIns="0" bIns="0" rtlCol="0"/>
            <a:lstStyle/>
            <a:p>
              <a:endParaRPr/>
            </a:p>
          </p:txBody>
        </p:sp>
        <p:sp>
          <p:nvSpPr>
            <p:cNvPr id="7" name="object 7"/>
            <p:cNvSpPr/>
            <p:nvPr/>
          </p:nvSpPr>
          <p:spPr>
            <a:xfrm>
              <a:off x="6144767" y="3474720"/>
              <a:ext cx="6032500" cy="3383279"/>
            </a:xfrm>
            <a:custGeom>
              <a:avLst/>
              <a:gdLst/>
              <a:ahLst/>
              <a:cxnLst/>
              <a:rect l="l" t="t" r="r" b="b"/>
              <a:pathLst>
                <a:path w="6032500" h="3383279">
                  <a:moveTo>
                    <a:pt x="6031992" y="0"/>
                  </a:moveTo>
                  <a:lnTo>
                    <a:pt x="0" y="0"/>
                  </a:lnTo>
                  <a:lnTo>
                    <a:pt x="0" y="3383279"/>
                  </a:lnTo>
                  <a:lnTo>
                    <a:pt x="6031992" y="3383279"/>
                  </a:lnTo>
                  <a:lnTo>
                    <a:pt x="6031992" y="0"/>
                  </a:lnTo>
                  <a:close/>
                </a:path>
              </a:pathLst>
            </a:custGeom>
            <a:solidFill>
              <a:srgbClr val="699230"/>
            </a:solidFill>
          </p:spPr>
          <p:txBody>
            <a:bodyPr wrap="square" lIns="0" tIns="0" rIns="0" bIns="0" rtlCol="0"/>
            <a:lstStyle/>
            <a:p>
              <a:endParaRPr/>
            </a:p>
          </p:txBody>
        </p:sp>
        <p:sp>
          <p:nvSpPr>
            <p:cNvPr id="8" name="object 8"/>
            <p:cNvSpPr/>
            <p:nvPr/>
          </p:nvSpPr>
          <p:spPr>
            <a:xfrm>
              <a:off x="6144767" y="3474720"/>
              <a:ext cx="6032500" cy="3383279"/>
            </a:xfrm>
            <a:custGeom>
              <a:avLst/>
              <a:gdLst/>
              <a:ahLst/>
              <a:cxnLst/>
              <a:rect l="l" t="t" r="r" b="b"/>
              <a:pathLst>
                <a:path w="6032500" h="3383279">
                  <a:moveTo>
                    <a:pt x="0" y="0"/>
                  </a:moveTo>
                  <a:lnTo>
                    <a:pt x="6031992" y="0"/>
                  </a:lnTo>
                  <a:lnTo>
                    <a:pt x="6031992" y="3383279"/>
                  </a:lnTo>
                  <a:lnTo>
                    <a:pt x="0" y="3383279"/>
                  </a:lnTo>
                  <a:lnTo>
                    <a:pt x="0" y="0"/>
                  </a:lnTo>
                  <a:close/>
                </a:path>
              </a:pathLst>
            </a:custGeom>
            <a:ln w="12700">
              <a:solidFill>
                <a:srgbClr val="063D2E"/>
              </a:solidFill>
            </a:ln>
          </p:spPr>
          <p:txBody>
            <a:bodyPr wrap="square" lIns="0" tIns="0" rIns="0" bIns="0" rtlCol="0"/>
            <a:lstStyle/>
            <a:p>
              <a:endParaRPr/>
            </a:p>
          </p:txBody>
        </p:sp>
      </p:grpSp>
      <p:sp>
        <p:nvSpPr>
          <p:cNvPr id="9" name="object 9"/>
          <p:cNvSpPr txBox="1"/>
          <p:nvPr/>
        </p:nvSpPr>
        <p:spPr>
          <a:xfrm>
            <a:off x="6370768" y="3510793"/>
            <a:ext cx="5456555" cy="482600"/>
          </a:xfrm>
          <a:prstGeom prst="rect">
            <a:avLst/>
          </a:prstGeom>
        </p:spPr>
        <p:txBody>
          <a:bodyPr vert="horz" wrap="square" lIns="0" tIns="12700" rIns="0" bIns="0" rtlCol="0">
            <a:spAutoFit/>
          </a:bodyPr>
          <a:lstStyle/>
          <a:p>
            <a:pPr marL="12700">
              <a:lnSpc>
                <a:spcPct val="100000"/>
              </a:lnSpc>
              <a:spcBef>
                <a:spcPts val="100"/>
              </a:spcBef>
            </a:pPr>
            <a:r>
              <a:rPr sz="3000" b="0" spc="-10" dirty="0">
                <a:solidFill>
                  <a:srgbClr val="FFFFFF"/>
                </a:solidFill>
                <a:latin typeface="Calibri Light"/>
                <a:cs typeface="Calibri Light"/>
              </a:rPr>
              <a:t>Plas</a:t>
            </a:r>
            <a:r>
              <a:rPr sz="3000" b="0" spc="-135" dirty="0">
                <a:solidFill>
                  <a:srgbClr val="FFFFFF"/>
                </a:solidFill>
                <a:latin typeface="Calibri Light"/>
                <a:cs typeface="Calibri Light"/>
              </a:rPr>
              <a:t> </a:t>
            </a:r>
            <a:r>
              <a:rPr sz="3000" b="0" spc="-20" dirty="0">
                <a:solidFill>
                  <a:srgbClr val="FFFFFF"/>
                </a:solidFill>
                <a:latin typeface="Calibri Light"/>
                <a:cs typeface="Calibri Light"/>
              </a:rPr>
              <a:t>Menai</a:t>
            </a:r>
            <a:r>
              <a:rPr sz="3000" b="0" spc="-110" dirty="0">
                <a:solidFill>
                  <a:srgbClr val="FFFFFF"/>
                </a:solidFill>
                <a:latin typeface="Calibri Light"/>
                <a:cs typeface="Calibri Light"/>
              </a:rPr>
              <a:t> </a:t>
            </a:r>
            <a:r>
              <a:rPr sz="3000" b="0" spc="-30" dirty="0">
                <a:solidFill>
                  <a:srgbClr val="FFFFFF"/>
                </a:solidFill>
                <a:latin typeface="Calibri Light"/>
                <a:cs typeface="Calibri Light"/>
              </a:rPr>
              <a:t>National</a:t>
            </a:r>
            <a:r>
              <a:rPr sz="3000" b="0" spc="-110" dirty="0">
                <a:solidFill>
                  <a:srgbClr val="FFFFFF"/>
                </a:solidFill>
                <a:latin typeface="Calibri Light"/>
                <a:cs typeface="Calibri Light"/>
              </a:rPr>
              <a:t> </a:t>
            </a:r>
            <a:r>
              <a:rPr sz="3000" b="0" spc="-30" dirty="0">
                <a:solidFill>
                  <a:srgbClr val="FFFFFF"/>
                </a:solidFill>
                <a:latin typeface="Calibri Light"/>
                <a:cs typeface="Calibri Light"/>
              </a:rPr>
              <a:t>Outdoor</a:t>
            </a:r>
            <a:r>
              <a:rPr sz="3000" b="0" spc="-140" dirty="0">
                <a:solidFill>
                  <a:srgbClr val="FFFFFF"/>
                </a:solidFill>
                <a:latin typeface="Calibri Light"/>
                <a:cs typeface="Calibri Light"/>
              </a:rPr>
              <a:t> </a:t>
            </a:r>
            <a:r>
              <a:rPr sz="3000" b="0" spc="-10" dirty="0">
                <a:solidFill>
                  <a:srgbClr val="FFFFFF"/>
                </a:solidFill>
                <a:latin typeface="Calibri Light"/>
                <a:cs typeface="Calibri Light"/>
              </a:rPr>
              <a:t>Centre</a:t>
            </a:r>
            <a:endParaRPr sz="3000">
              <a:latin typeface="Calibri Light"/>
              <a:cs typeface="Calibri Light"/>
            </a:endParaRPr>
          </a:p>
        </p:txBody>
      </p:sp>
      <p:pic>
        <p:nvPicPr>
          <p:cNvPr id="10" name="object 10"/>
          <p:cNvPicPr/>
          <p:nvPr/>
        </p:nvPicPr>
        <p:blipFill>
          <a:blip r:embed="rId5" cstate="print"/>
          <a:stretch>
            <a:fillRect/>
          </a:stretch>
        </p:blipFill>
        <p:spPr>
          <a:xfrm>
            <a:off x="3060192" y="3474720"/>
            <a:ext cx="2968752" cy="3383140"/>
          </a:xfrm>
          <a:prstGeom prst="rect">
            <a:avLst/>
          </a:prstGeom>
        </p:spPr>
      </p:pic>
      <p:sp>
        <p:nvSpPr>
          <p:cNvPr id="11" name="object 11"/>
          <p:cNvSpPr txBox="1"/>
          <p:nvPr/>
        </p:nvSpPr>
        <p:spPr>
          <a:xfrm>
            <a:off x="6485704" y="4093005"/>
            <a:ext cx="5190490" cy="2159000"/>
          </a:xfrm>
          <a:prstGeom prst="rect">
            <a:avLst/>
          </a:prstGeom>
        </p:spPr>
        <p:txBody>
          <a:bodyPr vert="horz" wrap="square" lIns="0" tIns="12700" rIns="0" bIns="0" rtlCol="0">
            <a:spAutoFit/>
          </a:bodyPr>
          <a:lstStyle/>
          <a:p>
            <a:pPr marL="12700" marR="410845">
              <a:lnSpc>
                <a:spcPct val="150000"/>
              </a:lnSpc>
              <a:spcBef>
                <a:spcPts val="100"/>
              </a:spcBef>
            </a:pPr>
            <a:r>
              <a:rPr sz="1800" spc="-10" dirty="0">
                <a:solidFill>
                  <a:srgbClr val="FFFFFF"/>
                </a:solidFill>
                <a:latin typeface="Calibri"/>
                <a:cs typeface="Calibri"/>
              </a:rPr>
              <a:t>Working</a:t>
            </a:r>
            <a:r>
              <a:rPr sz="1800" spc="-55" dirty="0">
                <a:solidFill>
                  <a:srgbClr val="FFFFFF"/>
                </a:solidFill>
                <a:latin typeface="Calibri"/>
                <a:cs typeface="Calibri"/>
              </a:rPr>
              <a:t> </a:t>
            </a:r>
            <a:r>
              <a:rPr sz="1800" dirty="0">
                <a:solidFill>
                  <a:srgbClr val="FFFFFF"/>
                </a:solidFill>
                <a:latin typeface="Calibri"/>
                <a:cs typeface="Calibri"/>
              </a:rPr>
              <a:t>as</a:t>
            </a:r>
            <a:r>
              <a:rPr sz="1800" spc="-35" dirty="0">
                <a:solidFill>
                  <a:srgbClr val="FFFFFF"/>
                </a:solidFill>
                <a:latin typeface="Calibri"/>
                <a:cs typeface="Calibri"/>
              </a:rPr>
              <a:t> </a:t>
            </a:r>
            <a:r>
              <a:rPr sz="1800" dirty="0">
                <a:solidFill>
                  <a:srgbClr val="FFFFFF"/>
                </a:solidFill>
                <a:latin typeface="Calibri"/>
                <a:cs typeface="Calibri"/>
              </a:rPr>
              <a:t>Principal</a:t>
            </a:r>
            <a:r>
              <a:rPr sz="1800" spc="-25" dirty="0">
                <a:solidFill>
                  <a:srgbClr val="FFFFFF"/>
                </a:solidFill>
                <a:latin typeface="Calibri"/>
                <a:cs typeface="Calibri"/>
              </a:rPr>
              <a:t> </a:t>
            </a:r>
            <a:r>
              <a:rPr sz="1800" dirty="0">
                <a:solidFill>
                  <a:srgbClr val="FFFFFF"/>
                </a:solidFill>
                <a:latin typeface="Calibri"/>
                <a:cs typeface="Calibri"/>
              </a:rPr>
              <a:t>Contractor</a:t>
            </a:r>
            <a:r>
              <a:rPr sz="1800" spc="340" dirty="0">
                <a:solidFill>
                  <a:srgbClr val="FFFFFF"/>
                </a:solidFill>
                <a:latin typeface="Calibri"/>
                <a:cs typeface="Calibri"/>
              </a:rPr>
              <a:t> </a:t>
            </a:r>
            <a:r>
              <a:rPr sz="1800" dirty="0">
                <a:solidFill>
                  <a:srgbClr val="FFFFFF"/>
                </a:solidFill>
                <a:latin typeface="Calibri"/>
                <a:cs typeface="Calibri"/>
              </a:rPr>
              <a:t>on</a:t>
            </a:r>
            <a:r>
              <a:rPr sz="1800" spc="-55" dirty="0">
                <a:solidFill>
                  <a:srgbClr val="FFFFFF"/>
                </a:solidFill>
                <a:latin typeface="Calibri"/>
                <a:cs typeface="Calibri"/>
              </a:rPr>
              <a:t> </a:t>
            </a:r>
            <a:r>
              <a:rPr sz="1800" dirty="0">
                <a:solidFill>
                  <a:srgbClr val="FFFFFF"/>
                </a:solidFill>
                <a:latin typeface="Calibri"/>
                <a:cs typeface="Calibri"/>
              </a:rPr>
              <a:t>this</a:t>
            </a:r>
            <a:r>
              <a:rPr sz="1800" spc="-30" dirty="0">
                <a:solidFill>
                  <a:srgbClr val="FFFFFF"/>
                </a:solidFill>
                <a:latin typeface="Calibri"/>
                <a:cs typeface="Calibri"/>
              </a:rPr>
              <a:t> </a:t>
            </a:r>
            <a:r>
              <a:rPr sz="1800" spc="-10" dirty="0">
                <a:solidFill>
                  <a:srgbClr val="FFFFFF"/>
                </a:solidFill>
                <a:latin typeface="Calibri"/>
                <a:cs typeface="Calibri"/>
              </a:rPr>
              <a:t>£2,000,000 decarbonisation</a:t>
            </a:r>
            <a:r>
              <a:rPr sz="1800" spc="5" dirty="0">
                <a:solidFill>
                  <a:srgbClr val="FFFFFF"/>
                </a:solidFill>
                <a:latin typeface="Calibri"/>
                <a:cs typeface="Calibri"/>
              </a:rPr>
              <a:t> </a:t>
            </a:r>
            <a:r>
              <a:rPr sz="1800" spc="-10" dirty="0">
                <a:solidFill>
                  <a:srgbClr val="FFFFFF"/>
                </a:solidFill>
                <a:latin typeface="Calibri"/>
                <a:cs typeface="Calibri"/>
              </a:rPr>
              <a:t>project.</a:t>
            </a:r>
            <a:endParaRPr sz="1800">
              <a:latin typeface="Calibri"/>
              <a:cs typeface="Calibri"/>
            </a:endParaRPr>
          </a:p>
          <a:p>
            <a:pPr marL="12700" marR="5080" indent="-635">
              <a:lnSpc>
                <a:spcPct val="150000"/>
              </a:lnSpc>
              <a:spcBef>
                <a:spcPts val="600"/>
              </a:spcBef>
            </a:pPr>
            <a:r>
              <a:rPr sz="1800" dirty="0">
                <a:solidFill>
                  <a:srgbClr val="FFFFFF"/>
                </a:solidFill>
                <a:latin typeface="Calibri"/>
                <a:cs typeface="Calibri"/>
              </a:rPr>
              <a:t>Design,</a:t>
            </a:r>
            <a:r>
              <a:rPr sz="1800" spc="10" dirty="0">
                <a:solidFill>
                  <a:srgbClr val="FFFFFF"/>
                </a:solidFill>
                <a:latin typeface="Calibri"/>
                <a:cs typeface="Calibri"/>
              </a:rPr>
              <a:t> </a:t>
            </a:r>
            <a:r>
              <a:rPr sz="1800" dirty="0">
                <a:solidFill>
                  <a:srgbClr val="FFFFFF"/>
                </a:solidFill>
                <a:latin typeface="Calibri"/>
                <a:cs typeface="Calibri"/>
              </a:rPr>
              <a:t>supply</a:t>
            </a:r>
            <a:r>
              <a:rPr sz="1800" spc="5" dirty="0">
                <a:solidFill>
                  <a:srgbClr val="FFFFFF"/>
                </a:solidFill>
                <a:latin typeface="Calibri"/>
                <a:cs typeface="Calibri"/>
              </a:rPr>
              <a:t> </a:t>
            </a:r>
            <a:r>
              <a:rPr sz="1800" dirty="0">
                <a:solidFill>
                  <a:srgbClr val="FFFFFF"/>
                </a:solidFill>
                <a:latin typeface="Calibri"/>
                <a:cs typeface="Calibri"/>
              </a:rPr>
              <a:t>&amp;</a:t>
            </a:r>
            <a:r>
              <a:rPr sz="1800" spc="-20" dirty="0">
                <a:solidFill>
                  <a:srgbClr val="FFFFFF"/>
                </a:solidFill>
                <a:latin typeface="Calibri"/>
                <a:cs typeface="Calibri"/>
              </a:rPr>
              <a:t> </a:t>
            </a:r>
            <a:r>
              <a:rPr sz="1800" spc="-10" dirty="0">
                <a:solidFill>
                  <a:srgbClr val="FFFFFF"/>
                </a:solidFill>
                <a:latin typeface="Calibri"/>
                <a:cs typeface="Calibri"/>
              </a:rPr>
              <a:t>installation</a:t>
            </a:r>
            <a:r>
              <a:rPr sz="1800" spc="-5" dirty="0">
                <a:solidFill>
                  <a:srgbClr val="FFFFFF"/>
                </a:solidFill>
                <a:latin typeface="Calibri"/>
                <a:cs typeface="Calibri"/>
              </a:rPr>
              <a:t> </a:t>
            </a:r>
            <a:r>
              <a:rPr sz="1800" dirty="0">
                <a:solidFill>
                  <a:srgbClr val="FFFFFF"/>
                </a:solidFill>
                <a:latin typeface="Calibri"/>
                <a:cs typeface="Calibri"/>
              </a:rPr>
              <a:t>of</a:t>
            </a:r>
            <a:r>
              <a:rPr sz="1800" spc="-35" dirty="0">
                <a:solidFill>
                  <a:srgbClr val="FFFFFF"/>
                </a:solidFill>
                <a:latin typeface="Calibri"/>
                <a:cs typeface="Calibri"/>
              </a:rPr>
              <a:t> </a:t>
            </a:r>
            <a:r>
              <a:rPr sz="1800" dirty="0">
                <a:solidFill>
                  <a:srgbClr val="FFFFFF"/>
                </a:solidFill>
                <a:latin typeface="Calibri"/>
                <a:cs typeface="Calibri"/>
              </a:rPr>
              <a:t>a</a:t>
            </a:r>
            <a:r>
              <a:rPr sz="1800" spc="-35" dirty="0">
                <a:solidFill>
                  <a:srgbClr val="FFFFFF"/>
                </a:solidFill>
                <a:latin typeface="Calibri"/>
                <a:cs typeface="Calibri"/>
              </a:rPr>
              <a:t> </a:t>
            </a:r>
            <a:r>
              <a:rPr sz="1800" dirty="0">
                <a:solidFill>
                  <a:srgbClr val="FFFFFF"/>
                </a:solidFill>
                <a:latin typeface="Calibri"/>
                <a:cs typeface="Calibri"/>
              </a:rPr>
              <a:t>multi</a:t>
            </a:r>
            <a:r>
              <a:rPr sz="1800" spc="-20" dirty="0">
                <a:solidFill>
                  <a:srgbClr val="FFFFFF"/>
                </a:solidFill>
                <a:latin typeface="Calibri"/>
                <a:cs typeface="Calibri"/>
              </a:rPr>
              <a:t> </a:t>
            </a:r>
            <a:r>
              <a:rPr sz="1800" spc="-10" dirty="0">
                <a:solidFill>
                  <a:srgbClr val="FFFFFF"/>
                </a:solidFill>
                <a:latin typeface="Calibri"/>
                <a:cs typeface="Calibri"/>
              </a:rPr>
              <a:t>technology renewable</a:t>
            </a:r>
            <a:r>
              <a:rPr sz="1800" spc="-45" dirty="0">
                <a:solidFill>
                  <a:srgbClr val="FFFFFF"/>
                </a:solidFill>
                <a:latin typeface="Calibri"/>
                <a:cs typeface="Calibri"/>
              </a:rPr>
              <a:t> </a:t>
            </a:r>
            <a:r>
              <a:rPr sz="1800" dirty="0">
                <a:solidFill>
                  <a:srgbClr val="FFFFFF"/>
                </a:solidFill>
                <a:latin typeface="Calibri"/>
                <a:cs typeface="Calibri"/>
              </a:rPr>
              <a:t>energy</a:t>
            </a:r>
            <a:r>
              <a:rPr sz="1800" spc="-20" dirty="0">
                <a:solidFill>
                  <a:srgbClr val="FFFFFF"/>
                </a:solidFill>
                <a:latin typeface="Calibri"/>
                <a:cs typeface="Calibri"/>
              </a:rPr>
              <a:t> </a:t>
            </a:r>
            <a:r>
              <a:rPr sz="1800" dirty="0">
                <a:solidFill>
                  <a:srgbClr val="FFFFFF"/>
                </a:solidFill>
                <a:latin typeface="Calibri"/>
                <a:cs typeface="Calibri"/>
              </a:rPr>
              <a:t>solution</a:t>
            </a:r>
            <a:r>
              <a:rPr sz="1800" spc="-65" dirty="0">
                <a:solidFill>
                  <a:srgbClr val="FFFFFF"/>
                </a:solidFill>
                <a:latin typeface="Calibri"/>
                <a:cs typeface="Calibri"/>
              </a:rPr>
              <a:t> </a:t>
            </a:r>
            <a:r>
              <a:rPr sz="1800" spc="-10" dirty="0">
                <a:solidFill>
                  <a:srgbClr val="FFFFFF"/>
                </a:solidFill>
                <a:latin typeface="Calibri"/>
                <a:cs typeface="Calibri"/>
              </a:rPr>
              <a:t>incorporating</a:t>
            </a:r>
            <a:r>
              <a:rPr sz="1800" spc="-45" dirty="0">
                <a:solidFill>
                  <a:srgbClr val="FFFFFF"/>
                </a:solidFill>
                <a:latin typeface="Calibri"/>
                <a:cs typeface="Calibri"/>
              </a:rPr>
              <a:t> </a:t>
            </a:r>
            <a:r>
              <a:rPr sz="1800" dirty="0">
                <a:solidFill>
                  <a:srgbClr val="FFFFFF"/>
                </a:solidFill>
                <a:latin typeface="Calibri"/>
                <a:cs typeface="Calibri"/>
              </a:rPr>
              <a:t>ground</a:t>
            </a:r>
            <a:r>
              <a:rPr sz="1800" spc="-50" dirty="0">
                <a:solidFill>
                  <a:srgbClr val="FFFFFF"/>
                </a:solidFill>
                <a:latin typeface="Calibri"/>
                <a:cs typeface="Calibri"/>
              </a:rPr>
              <a:t> </a:t>
            </a:r>
            <a:r>
              <a:rPr sz="1800" spc="-10" dirty="0">
                <a:solidFill>
                  <a:srgbClr val="FFFFFF"/>
                </a:solidFill>
                <a:latin typeface="Calibri"/>
                <a:cs typeface="Calibri"/>
              </a:rPr>
              <a:t>source </a:t>
            </a:r>
            <a:r>
              <a:rPr sz="1800" dirty="0">
                <a:solidFill>
                  <a:srgbClr val="FFFFFF"/>
                </a:solidFill>
                <a:latin typeface="Calibri"/>
                <a:cs typeface="Calibri"/>
              </a:rPr>
              <a:t>and</a:t>
            </a:r>
            <a:r>
              <a:rPr sz="1800" spc="-45" dirty="0">
                <a:solidFill>
                  <a:srgbClr val="FFFFFF"/>
                </a:solidFill>
                <a:latin typeface="Calibri"/>
                <a:cs typeface="Calibri"/>
              </a:rPr>
              <a:t> </a:t>
            </a:r>
            <a:r>
              <a:rPr sz="1800" dirty="0">
                <a:solidFill>
                  <a:srgbClr val="FFFFFF"/>
                </a:solidFill>
                <a:latin typeface="Calibri"/>
                <a:cs typeface="Calibri"/>
              </a:rPr>
              <a:t>air</a:t>
            </a:r>
            <a:r>
              <a:rPr sz="1800" spc="-35" dirty="0">
                <a:solidFill>
                  <a:srgbClr val="FFFFFF"/>
                </a:solidFill>
                <a:latin typeface="Calibri"/>
                <a:cs typeface="Calibri"/>
              </a:rPr>
              <a:t> </a:t>
            </a:r>
            <a:r>
              <a:rPr sz="1800" dirty="0">
                <a:solidFill>
                  <a:srgbClr val="FFFFFF"/>
                </a:solidFill>
                <a:latin typeface="Calibri"/>
                <a:cs typeface="Calibri"/>
              </a:rPr>
              <a:t>source</a:t>
            </a:r>
            <a:r>
              <a:rPr sz="1800" spc="-60" dirty="0">
                <a:solidFill>
                  <a:srgbClr val="FFFFFF"/>
                </a:solidFill>
                <a:latin typeface="Calibri"/>
                <a:cs typeface="Calibri"/>
              </a:rPr>
              <a:t> </a:t>
            </a:r>
            <a:r>
              <a:rPr sz="1800" dirty="0">
                <a:solidFill>
                  <a:srgbClr val="FFFFFF"/>
                </a:solidFill>
                <a:latin typeface="Calibri"/>
                <a:cs typeface="Calibri"/>
              </a:rPr>
              <a:t>heat</a:t>
            </a:r>
            <a:r>
              <a:rPr sz="1800" spc="-15" dirty="0">
                <a:solidFill>
                  <a:srgbClr val="FFFFFF"/>
                </a:solidFill>
                <a:latin typeface="Calibri"/>
                <a:cs typeface="Calibri"/>
              </a:rPr>
              <a:t> </a:t>
            </a:r>
            <a:r>
              <a:rPr sz="1800" dirty="0">
                <a:solidFill>
                  <a:srgbClr val="FFFFFF"/>
                </a:solidFill>
                <a:latin typeface="Calibri"/>
                <a:cs typeface="Calibri"/>
              </a:rPr>
              <a:t>pumps</a:t>
            </a:r>
            <a:r>
              <a:rPr sz="1800" spc="-20" dirty="0">
                <a:solidFill>
                  <a:srgbClr val="FFFFFF"/>
                </a:solidFill>
                <a:latin typeface="Calibri"/>
                <a:cs typeface="Calibri"/>
              </a:rPr>
              <a:t> </a:t>
            </a:r>
            <a:r>
              <a:rPr sz="1800" dirty="0">
                <a:solidFill>
                  <a:srgbClr val="FFFFFF"/>
                </a:solidFill>
                <a:latin typeface="Calibri"/>
                <a:cs typeface="Calibri"/>
              </a:rPr>
              <a:t>and</a:t>
            </a:r>
            <a:r>
              <a:rPr sz="1800" spc="-40" dirty="0">
                <a:solidFill>
                  <a:srgbClr val="FFFFFF"/>
                </a:solidFill>
                <a:latin typeface="Calibri"/>
                <a:cs typeface="Calibri"/>
              </a:rPr>
              <a:t> </a:t>
            </a:r>
            <a:r>
              <a:rPr sz="1800" dirty="0">
                <a:solidFill>
                  <a:srgbClr val="FFFFFF"/>
                </a:solidFill>
                <a:latin typeface="Calibri"/>
                <a:cs typeface="Calibri"/>
              </a:rPr>
              <a:t>roof</a:t>
            </a:r>
            <a:r>
              <a:rPr sz="1800" spc="-75" dirty="0">
                <a:solidFill>
                  <a:srgbClr val="FFFFFF"/>
                </a:solidFill>
                <a:latin typeface="Calibri"/>
                <a:cs typeface="Calibri"/>
              </a:rPr>
              <a:t> </a:t>
            </a:r>
            <a:r>
              <a:rPr sz="1800" dirty="0">
                <a:solidFill>
                  <a:srgbClr val="FFFFFF"/>
                </a:solidFill>
                <a:latin typeface="Calibri"/>
                <a:cs typeface="Calibri"/>
              </a:rPr>
              <a:t>mounted</a:t>
            </a:r>
            <a:r>
              <a:rPr sz="1800" spc="-20" dirty="0">
                <a:solidFill>
                  <a:srgbClr val="FFFFFF"/>
                </a:solidFill>
                <a:latin typeface="Calibri"/>
                <a:cs typeface="Calibri"/>
              </a:rPr>
              <a:t> </a:t>
            </a:r>
            <a:r>
              <a:rPr sz="1800" dirty="0">
                <a:solidFill>
                  <a:srgbClr val="FFFFFF"/>
                </a:solidFill>
                <a:latin typeface="Calibri"/>
                <a:cs typeface="Calibri"/>
              </a:rPr>
              <a:t>solar</a:t>
            </a:r>
            <a:r>
              <a:rPr sz="1800" spc="-60" dirty="0">
                <a:solidFill>
                  <a:srgbClr val="FFFFFF"/>
                </a:solidFill>
                <a:latin typeface="Calibri"/>
                <a:cs typeface="Calibri"/>
              </a:rPr>
              <a:t> </a:t>
            </a:r>
            <a:r>
              <a:rPr sz="1800" spc="-25" dirty="0">
                <a:solidFill>
                  <a:srgbClr val="FFFFFF"/>
                </a:solidFill>
                <a:latin typeface="Calibri"/>
                <a:cs typeface="Calibri"/>
              </a:rPr>
              <a:t>PV.</a:t>
            </a:r>
            <a:endParaRPr sz="1800">
              <a:latin typeface="Calibri"/>
              <a:cs typeface="Calibri"/>
            </a:endParaRPr>
          </a:p>
        </p:txBody>
      </p:sp>
      <p:pic>
        <p:nvPicPr>
          <p:cNvPr id="12" name="object 12"/>
          <p:cNvPicPr/>
          <p:nvPr/>
        </p:nvPicPr>
        <p:blipFill>
          <a:blip r:embed="rId6" cstate="print"/>
          <a:stretch>
            <a:fillRect/>
          </a:stretch>
        </p:blipFill>
        <p:spPr>
          <a:xfrm>
            <a:off x="3115056" y="94488"/>
            <a:ext cx="5974079" cy="328879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3425939" cy="3891470"/>
          </a:xfrm>
          <a:prstGeom prst="rect">
            <a:avLst/>
          </a:prstGeom>
        </p:spPr>
      </p:pic>
      <p:pic>
        <p:nvPicPr>
          <p:cNvPr id="3" name="object 3"/>
          <p:cNvPicPr/>
          <p:nvPr/>
        </p:nvPicPr>
        <p:blipFill>
          <a:blip r:embed="rId3" cstate="print"/>
          <a:stretch>
            <a:fillRect/>
          </a:stretch>
        </p:blipFill>
        <p:spPr>
          <a:xfrm>
            <a:off x="3599688" y="0"/>
            <a:ext cx="3069335" cy="2718815"/>
          </a:xfrm>
          <a:prstGeom prst="rect">
            <a:avLst/>
          </a:prstGeom>
        </p:spPr>
      </p:pic>
      <p:grpSp>
        <p:nvGrpSpPr>
          <p:cNvPr id="4" name="object 4"/>
          <p:cNvGrpSpPr/>
          <p:nvPr/>
        </p:nvGrpSpPr>
        <p:grpSpPr>
          <a:xfrm>
            <a:off x="6839458" y="-6350"/>
            <a:ext cx="5359400" cy="6870700"/>
            <a:chOff x="6839458" y="-6350"/>
            <a:chExt cx="5359400" cy="6870700"/>
          </a:xfrm>
        </p:grpSpPr>
        <p:sp>
          <p:nvSpPr>
            <p:cNvPr id="5" name="object 5"/>
            <p:cNvSpPr/>
            <p:nvPr/>
          </p:nvSpPr>
          <p:spPr>
            <a:xfrm>
              <a:off x="6845808" y="0"/>
              <a:ext cx="5346700" cy="6858000"/>
            </a:xfrm>
            <a:custGeom>
              <a:avLst/>
              <a:gdLst/>
              <a:ahLst/>
              <a:cxnLst/>
              <a:rect l="l" t="t" r="r" b="b"/>
              <a:pathLst>
                <a:path w="5346700" h="6858000">
                  <a:moveTo>
                    <a:pt x="5346204" y="0"/>
                  </a:moveTo>
                  <a:lnTo>
                    <a:pt x="0" y="0"/>
                  </a:lnTo>
                  <a:lnTo>
                    <a:pt x="0" y="6858000"/>
                  </a:lnTo>
                  <a:lnTo>
                    <a:pt x="5346204" y="6858000"/>
                  </a:lnTo>
                  <a:lnTo>
                    <a:pt x="5346204" y="0"/>
                  </a:lnTo>
                  <a:close/>
                </a:path>
              </a:pathLst>
            </a:custGeom>
            <a:solidFill>
              <a:srgbClr val="699230"/>
            </a:solidFill>
          </p:spPr>
          <p:txBody>
            <a:bodyPr wrap="square" lIns="0" tIns="0" rIns="0" bIns="0" rtlCol="0"/>
            <a:lstStyle/>
            <a:p>
              <a:endParaRPr/>
            </a:p>
          </p:txBody>
        </p:sp>
        <p:sp>
          <p:nvSpPr>
            <p:cNvPr id="6" name="object 6"/>
            <p:cNvSpPr/>
            <p:nvPr/>
          </p:nvSpPr>
          <p:spPr>
            <a:xfrm>
              <a:off x="6845808" y="0"/>
              <a:ext cx="5346700" cy="6858000"/>
            </a:xfrm>
            <a:custGeom>
              <a:avLst/>
              <a:gdLst/>
              <a:ahLst/>
              <a:cxnLst/>
              <a:rect l="l" t="t" r="r" b="b"/>
              <a:pathLst>
                <a:path w="5346700" h="6858000">
                  <a:moveTo>
                    <a:pt x="5346192" y="6858000"/>
                  </a:moveTo>
                  <a:lnTo>
                    <a:pt x="0" y="6858000"/>
                  </a:lnTo>
                  <a:lnTo>
                    <a:pt x="0" y="0"/>
                  </a:lnTo>
                  <a:lnTo>
                    <a:pt x="5346192" y="0"/>
                  </a:lnTo>
                </a:path>
              </a:pathLst>
            </a:custGeom>
            <a:ln w="12700">
              <a:solidFill>
                <a:srgbClr val="063D2E"/>
              </a:solidFill>
            </a:ln>
          </p:spPr>
          <p:txBody>
            <a:bodyPr wrap="square" lIns="0" tIns="0" rIns="0" bIns="0" rtlCol="0"/>
            <a:lstStyle/>
            <a:p>
              <a:endParaRPr/>
            </a:p>
          </p:txBody>
        </p:sp>
      </p:grpSp>
      <p:pic>
        <p:nvPicPr>
          <p:cNvPr id="7" name="object 7"/>
          <p:cNvPicPr/>
          <p:nvPr/>
        </p:nvPicPr>
        <p:blipFill>
          <a:blip r:embed="rId4" cstate="print"/>
          <a:stretch>
            <a:fillRect/>
          </a:stretch>
        </p:blipFill>
        <p:spPr>
          <a:xfrm>
            <a:off x="0" y="4044696"/>
            <a:ext cx="3434956" cy="2813304"/>
          </a:xfrm>
          <a:prstGeom prst="rect">
            <a:avLst/>
          </a:prstGeom>
        </p:spPr>
      </p:pic>
      <p:pic>
        <p:nvPicPr>
          <p:cNvPr id="8" name="object 8"/>
          <p:cNvPicPr/>
          <p:nvPr/>
        </p:nvPicPr>
        <p:blipFill>
          <a:blip r:embed="rId5" cstate="print"/>
          <a:stretch>
            <a:fillRect/>
          </a:stretch>
        </p:blipFill>
        <p:spPr>
          <a:xfrm>
            <a:off x="3599688" y="2880360"/>
            <a:ext cx="3069348" cy="3977640"/>
          </a:xfrm>
          <a:prstGeom prst="rect">
            <a:avLst/>
          </a:prstGeom>
        </p:spPr>
      </p:pic>
      <p:sp>
        <p:nvSpPr>
          <p:cNvPr id="9" name="object 9"/>
          <p:cNvSpPr txBox="1"/>
          <p:nvPr/>
        </p:nvSpPr>
        <p:spPr>
          <a:xfrm>
            <a:off x="7720116" y="2050040"/>
            <a:ext cx="3606165" cy="3688079"/>
          </a:xfrm>
          <a:prstGeom prst="rect">
            <a:avLst/>
          </a:prstGeom>
        </p:spPr>
        <p:txBody>
          <a:bodyPr vert="horz" wrap="square" lIns="0" tIns="46355" rIns="0" bIns="0" rtlCol="0">
            <a:spAutoFit/>
          </a:bodyPr>
          <a:lstStyle/>
          <a:p>
            <a:pPr marL="12700" marR="5080" algn="ctr">
              <a:lnSpc>
                <a:spcPts val="2160"/>
              </a:lnSpc>
              <a:spcBef>
                <a:spcPts val="365"/>
              </a:spcBef>
            </a:pPr>
            <a:r>
              <a:rPr sz="2000" dirty="0">
                <a:solidFill>
                  <a:srgbClr val="FFFFFF"/>
                </a:solidFill>
                <a:latin typeface="Calibri"/>
                <a:cs typeface="Calibri"/>
              </a:rPr>
              <a:t>Design,</a:t>
            </a:r>
            <a:r>
              <a:rPr sz="2000" spc="-20" dirty="0">
                <a:solidFill>
                  <a:srgbClr val="FFFFFF"/>
                </a:solidFill>
                <a:latin typeface="Calibri"/>
                <a:cs typeface="Calibri"/>
              </a:rPr>
              <a:t> </a:t>
            </a:r>
            <a:r>
              <a:rPr sz="2000" dirty="0">
                <a:solidFill>
                  <a:srgbClr val="FFFFFF"/>
                </a:solidFill>
                <a:latin typeface="Calibri"/>
                <a:cs typeface="Calibri"/>
              </a:rPr>
              <a:t>supply</a:t>
            </a:r>
            <a:r>
              <a:rPr sz="2000" spc="-40" dirty="0">
                <a:solidFill>
                  <a:srgbClr val="FFFFFF"/>
                </a:solidFill>
                <a:latin typeface="Calibri"/>
                <a:cs typeface="Calibri"/>
              </a:rPr>
              <a:t> </a:t>
            </a:r>
            <a:r>
              <a:rPr sz="2000" dirty="0">
                <a:solidFill>
                  <a:srgbClr val="FFFFFF"/>
                </a:solidFill>
                <a:latin typeface="Calibri"/>
                <a:cs typeface="Calibri"/>
              </a:rPr>
              <a:t>and</a:t>
            </a:r>
            <a:r>
              <a:rPr sz="2000" spc="-55" dirty="0">
                <a:solidFill>
                  <a:srgbClr val="FFFFFF"/>
                </a:solidFill>
                <a:latin typeface="Calibri"/>
                <a:cs typeface="Calibri"/>
              </a:rPr>
              <a:t> </a:t>
            </a:r>
            <a:r>
              <a:rPr sz="2000" spc="-10" dirty="0">
                <a:solidFill>
                  <a:srgbClr val="FFFFFF"/>
                </a:solidFill>
                <a:latin typeface="Calibri"/>
                <a:cs typeface="Calibri"/>
              </a:rPr>
              <a:t>installation</a:t>
            </a:r>
            <a:r>
              <a:rPr sz="2000" spc="5" dirty="0">
                <a:solidFill>
                  <a:srgbClr val="FFFFFF"/>
                </a:solidFill>
                <a:latin typeface="Calibri"/>
                <a:cs typeface="Calibri"/>
              </a:rPr>
              <a:t> </a:t>
            </a:r>
            <a:r>
              <a:rPr sz="2000" dirty="0">
                <a:solidFill>
                  <a:srgbClr val="FFFFFF"/>
                </a:solidFill>
                <a:latin typeface="Calibri"/>
                <a:cs typeface="Calibri"/>
              </a:rPr>
              <a:t>of</a:t>
            </a:r>
            <a:r>
              <a:rPr sz="2000" spc="-50" dirty="0">
                <a:solidFill>
                  <a:srgbClr val="FFFFFF"/>
                </a:solidFill>
                <a:latin typeface="Calibri"/>
                <a:cs typeface="Calibri"/>
              </a:rPr>
              <a:t> a </a:t>
            </a:r>
            <a:r>
              <a:rPr sz="2000" dirty="0">
                <a:solidFill>
                  <a:srgbClr val="FFFFFF"/>
                </a:solidFill>
                <a:latin typeface="Calibri"/>
                <a:cs typeface="Calibri"/>
              </a:rPr>
              <a:t>300kW</a:t>
            </a:r>
            <a:r>
              <a:rPr sz="2000" spc="-60" dirty="0">
                <a:solidFill>
                  <a:srgbClr val="FFFFFF"/>
                </a:solidFill>
                <a:latin typeface="Calibri"/>
                <a:cs typeface="Calibri"/>
              </a:rPr>
              <a:t> </a:t>
            </a:r>
            <a:r>
              <a:rPr sz="2000" dirty="0">
                <a:solidFill>
                  <a:srgbClr val="FFFFFF"/>
                </a:solidFill>
                <a:latin typeface="Calibri"/>
                <a:cs typeface="Calibri"/>
              </a:rPr>
              <a:t>GSHP</a:t>
            </a:r>
            <a:r>
              <a:rPr sz="2000" spc="-20" dirty="0">
                <a:solidFill>
                  <a:srgbClr val="FFFFFF"/>
                </a:solidFill>
                <a:latin typeface="Calibri"/>
                <a:cs typeface="Calibri"/>
              </a:rPr>
              <a:t> </a:t>
            </a:r>
            <a:r>
              <a:rPr sz="2000" spc="-10" dirty="0">
                <a:solidFill>
                  <a:srgbClr val="FFFFFF"/>
                </a:solidFill>
                <a:latin typeface="Calibri"/>
                <a:cs typeface="Calibri"/>
              </a:rPr>
              <a:t>system.</a:t>
            </a:r>
            <a:endParaRPr sz="2000">
              <a:latin typeface="Calibri"/>
              <a:cs typeface="Calibri"/>
            </a:endParaRPr>
          </a:p>
          <a:p>
            <a:pPr>
              <a:lnSpc>
                <a:spcPct val="100000"/>
              </a:lnSpc>
              <a:spcBef>
                <a:spcPts val="1435"/>
              </a:spcBef>
            </a:pPr>
            <a:endParaRPr sz="2000">
              <a:latin typeface="Calibri"/>
              <a:cs typeface="Calibri"/>
            </a:endParaRPr>
          </a:p>
          <a:p>
            <a:pPr marL="635" algn="ctr">
              <a:lnSpc>
                <a:spcPct val="100000"/>
              </a:lnSpc>
            </a:pPr>
            <a:r>
              <a:rPr sz="2000" dirty="0">
                <a:solidFill>
                  <a:srgbClr val="FFFFFF"/>
                </a:solidFill>
                <a:latin typeface="Calibri"/>
                <a:cs typeface="Calibri"/>
              </a:rPr>
              <a:t>60</a:t>
            </a:r>
            <a:r>
              <a:rPr sz="2000" spc="-40" dirty="0">
                <a:solidFill>
                  <a:srgbClr val="FFFFFF"/>
                </a:solidFill>
                <a:latin typeface="Calibri"/>
                <a:cs typeface="Calibri"/>
              </a:rPr>
              <a:t> </a:t>
            </a:r>
            <a:r>
              <a:rPr sz="2000" dirty="0">
                <a:solidFill>
                  <a:srgbClr val="FFFFFF"/>
                </a:solidFill>
                <a:latin typeface="Calibri"/>
                <a:cs typeface="Calibri"/>
              </a:rPr>
              <a:t>boreholes</a:t>
            </a:r>
            <a:r>
              <a:rPr sz="2000" spc="-25" dirty="0">
                <a:solidFill>
                  <a:srgbClr val="FFFFFF"/>
                </a:solidFill>
                <a:latin typeface="Calibri"/>
                <a:cs typeface="Calibri"/>
              </a:rPr>
              <a:t> </a:t>
            </a:r>
            <a:r>
              <a:rPr sz="2000" dirty="0">
                <a:solidFill>
                  <a:srgbClr val="FFFFFF"/>
                </a:solidFill>
                <a:latin typeface="Calibri"/>
                <a:cs typeface="Calibri"/>
              </a:rPr>
              <a:t>to</a:t>
            </a:r>
            <a:r>
              <a:rPr sz="2000" spc="-30" dirty="0">
                <a:solidFill>
                  <a:srgbClr val="FFFFFF"/>
                </a:solidFill>
                <a:latin typeface="Calibri"/>
                <a:cs typeface="Calibri"/>
              </a:rPr>
              <a:t> </a:t>
            </a:r>
            <a:r>
              <a:rPr sz="2000" dirty="0">
                <a:solidFill>
                  <a:srgbClr val="FFFFFF"/>
                </a:solidFill>
                <a:latin typeface="Calibri"/>
                <a:cs typeface="Calibri"/>
              </a:rPr>
              <a:t>a</a:t>
            </a:r>
            <a:r>
              <a:rPr sz="2000" spc="-30" dirty="0">
                <a:solidFill>
                  <a:srgbClr val="FFFFFF"/>
                </a:solidFill>
                <a:latin typeface="Calibri"/>
                <a:cs typeface="Calibri"/>
              </a:rPr>
              <a:t> </a:t>
            </a:r>
            <a:r>
              <a:rPr sz="2000" dirty="0">
                <a:solidFill>
                  <a:srgbClr val="FFFFFF"/>
                </a:solidFill>
                <a:latin typeface="Calibri"/>
                <a:cs typeface="Calibri"/>
              </a:rPr>
              <a:t>depth</a:t>
            </a:r>
            <a:r>
              <a:rPr sz="2000" spc="-55" dirty="0">
                <a:solidFill>
                  <a:srgbClr val="FFFFFF"/>
                </a:solidFill>
                <a:latin typeface="Calibri"/>
                <a:cs typeface="Calibri"/>
              </a:rPr>
              <a:t> </a:t>
            </a:r>
            <a:r>
              <a:rPr sz="2000" dirty="0">
                <a:solidFill>
                  <a:srgbClr val="FFFFFF"/>
                </a:solidFill>
                <a:latin typeface="Calibri"/>
                <a:cs typeface="Calibri"/>
              </a:rPr>
              <a:t>of</a:t>
            </a:r>
            <a:r>
              <a:rPr sz="2000" spc="-40" dirty="0">
                <a:solidFill>
                  <a:srgbClr val="FFFFFF"/>
                </a:solidFill>
                <a:latin typeface="Calibri"/>
                <a:cs typeface="Calibri"/>
              </a:rPr>
              <a:t> </a:t>
            </a:r>
            <a:r>
              <a:rPr sz="2000" spc="-25" dirty="0">
                <a:solidFill>
                  <a:srgbClr val="FFFFFF"/>
                </a:solidFill>
                <a:latin typeface="Calibri"/>
                <a:cs typeface="Calibri"/>
              </a:rPr>
              <a:t>87m</a:t>
            </a:r>
            <a:endParaRPr sz="2000">
              <a:latin typeface="Calibri"/>
              <a:cs typeface="Calibri"/>
            </a:endParaRPr>
          </a:p>
          <a:p>
            <a:pPr>
              <a:lnSpc>
                <a:spcPct val="100000"/>
              </a:lnSpc>
              <a:spcBef>
                <a:spcPts val="1764"/>
              </a:spcBef>
            </a:pPr>
            <a:endParaRPr sz="2000">
              <a:latin typeface="Calibri"/>
              <a:cs typeface="Calibri"/>
            </a:endParaRPr>
          </a:p>
          <a:p>
            <a:pPr marL="82550" marR="74295" algn="ctr">
              <a:lnSpc>
                <a:spcPts val="2160"/>
              </a:lnSpc>
              <a:spcBef>
                <a:spcPts val="5"/>
              </a:spcBef>
            </a:pPr>
            <a:r>
              <a:rPr sz="2000" dirty="0">
                <a:solidFill>
                  <a:srgbClr val="FFFFFF"/>
                </a:solidFill>
                <a:latin typeface="Calibri"/>
                <a:cs typeface="Calibri"/>
              </a:rPr>
              <a:t>Borehole</a:t>
            </a:r>
            <a:r>
              <a:rPr sz="2000" spc="-60" dirty="0">
                <a:solidFill>
                  <a:srgbClr val="FFFFFF"/>
                </a:solidFill>
                <a:latin typeface="Calibri"/>
                <a:cs typeface="Calibri"/>
              </a:rPr>
              <a:t> </a:t>
            </a:r>
            <a:r>
              <a:rPr sz="2000" dirty="0">
                <a:solidFill>
                  <a:srgbClr val="FFFFFF"/>
                </a:solidFill>
                <a:latin typeface="Calibri"/>
                <a:cs typeface="Calibri"/>
              </a:rPr>
              <a:t>field</a:t>
            </a:r>
            <a:r>
              <a:rPr sz="2000" spc="-50" dirty="0">
                <a:solidFill>
                  <a:srgbClr val="FFFFFF"/>
                </a:solidFill>
                <a:latin typeface="Calibri"/>
                <a:cs typeface="Calibri"/>
              </a:rPr>
              <a:t> </a:t>
            </a:r>
            <a:r>
              <a:rPr sz="2000" dirty="0">
                <a:solidFill>
                  <a:srgbClr val="FFFFFF"/>
                </a:solidFill>
                <a:latin typeface="Calibri"/>
                <a:cs typeface="Calibri"/>
              </a:rPr>
              <a:t>designed</a:t>
            </a:r>
            <a:r>
              <a:rPr sz="2000" spc="-25" dirty="0">
                <a:solidFill>
                  <a:srgbClr val="FFFFFF"/>
                </a:solidFill>
                <a:latin typeface="Calibri"/>
                <a:cs typeface="Calibri"/>
              </a:rPr>
              <a:t> </a:t>
            </a:r>
            <a:r>
              <a:rPr sz="2000" dirty="0">
                <a:solidFill>
                  <a:srgbClr val="FFFFFF"/>
                </a:solidFill>
                <a:latin typeface="Calibri"/>
                <a:cs typeface="Calibri"/>
              </a:rPr>
              <a:t>for</a:t>
            </a:r>
            <a:r>
              <a:rPr sz="2000" spc="-75" dirty="0">
                <a:solidFill>
                  <a:srgbClr val="FFFFFF"/>
                </a:solidFill>
                <a:latin typeface="Calibri"/>
                <a:cs typeface="Calibri"/>
              </a:rPr>
              <a:t> </a:t>
            </a:r>
            <a:r>
              <a:rPr sz="2000" spc="-10" dirty="0">
                <a:solidFill>
                  <a:srgbClr val="FFFFFF"/>
                </a:solidFill>
                <a:latin typeface="Calibri"/>
                <a:cs typeface="Calibri"/>
              </a:rPr>
              <a:t>mine- </a:t>
            </a:r>
            <a:r>
              <a:rPr sz="2000" dirty="0">
                <a:solidFill>
                  <a:srgbClr val="FFFFFF"/>
                </a:solidFill>
                <a:latin typeface="Calibri"/>
                <a:cs typeface="Calibri"/>
              </a:rPr>
              <a:t>working</a:t>
            </a:r>
            <a:r>
              <a:rPr sz="2000" spc="-80" dirty="0">
                <a:solidFill>
                  <a:srgbClr val="FFFFFF"/>
                </a:solidFill>
                <a:latin typeface="Calibri"/>
                <a:cs typeface="Calibri"/>
              </a:rPr>
              <a:t> </a:t>
            </a:r>
            <a:r>
              <a:rPr sz="2000" spc="-10" dirty="0">
                <a:solidFill>
                  <a:srgbClr val="FFFFFF"/>
                </a:solidFill>
                <a:latin typeface="Calibri"/>
                <a:cs typeface="Calibri"/>
              </a:rPr>
              <a:t>avoidance.</a:t>
            </a:r>
            <a:endParaRPr sz="2000">
              <a:latin typeface="Calibri"/>
              <a:cs typeface="Calibri"/>
            </a:endParaRPr>
          </a:p>
          <a:p>
            <a:pPr>
              <a:lnSpc>
                <a:spcPct val="100000"/>
              </a:lnSpc>
              <a:spcBef>
                <a:spcPts val="670"/>
              </a:spcBef>
            </a:pPr>
            <a:endParaRPr sz="2000">
              <a:latin typeface="Calibri"/>
              <a:cs typeface="Calibri"/>
            </a:endParaRPr>
          </a:p>
          <a:p>
            <a:pPr marL="487680" marR="480059" algn="ctr">
              <a:lnSpc>
                <a:spcPct val="132000"/>
              </a:lnSpc>
            </a:pPr>
            <a:r>
              <a:rPr sz="2000" b="1" dirty="0">
                <a:solidFill>
                  <a:srgbClr val="FFFFFF"/>
                </a:solidFill>
                <a:latin typeface="Calibri"/>
                <a:cs typeface="Calibri"/>
              </a:rPr>
              <a:t>Contract</a:t>
            </a:r>
            <a:r>
              <a:rPr sz="2000" b="1" spc="-114" dirty="0">
                <a:solidFill>
                  <a:srgbClr val="FFFFFF"/>
                </a:solidFill>
                <a:latin typeface="Calibri"/>
                <a:cs typeface="Calibri"/>
              </a:rPr>
              <a:t> </a:t>
            </a:r>
            <a:r>
              <a:rPr sz="2000" b="1" spc="-10" dirty="0">
                <a:solidFill>
                  <a:srgbClr val="FFFFFF"/>
                </a:solidFill>
                <a:latin typeface="Calibri"/>
                <a:cs typeface="Calibri"/>
              </a:rPr>
              <a:t>Value:</a:t>
            </a:r>
            <a:r>
              <a:rPr sz="2000" b="1" spc="-80" dirty="0">
                <a:solidFill>
                  <a:srgbClr val="FFFFFF"/>
                </a:solidFill>
                <a:latin typeface="Calibri"/>
                <a:cs typeface="Calibri"/>
              </a:rPr>
              <a:t> </a:t>
            </a:r>
            <a:r>
              <a:rPr sz="2000" b="1" spc="-10" dirty="0">
                <a:solidFill>
                  <a:srgbClr val="FFFFFF"/>
                </a:solidFill>
                <a:latin typeface="Calibri"/>
                <a:cs typeface="Calibri"/>
              </a:rPr>
              <a:t>£600,000 </a:t>
            </a:r>
            <a:r>
              <a:rPr sz="2000" b="1" dirty="0">
                <a:solidFill>
                  <a:srgbClr val="FFFFFF"/>
                </a:solidFill>
                <a:latin typeface="Calibri"/>
                <a:cs typeface="Calibri"/>
              </a:rPr>
              <a:t>Principal</a:t>
            </a:r>
            <a:r>
              <a:rPr sz="2000" b="1" spc="-70" dirty="0">
                <a:solidFill>
                  <a:srgbClr val="FFFFFF"/>
                </a:solidFill>
                <a:latin typeface="Calibri"/>
                <a:cs typeface="Calibri"/>
              </a:rPr>
              <a:t> </a:t>
            </a:r>
            <a:r>
              <a:rPr sz="2000" b="1" spc="-10" dirty="0">
                <a:solidFill>
                  <a:srgbClr val="FFFFFF"/>
                </a:solidFill>
                <a:latin typeface="Calibri"/>
                <a:cs typeface="Calibri"/>
              </a:rPr>
              <a:t>Contractor</a:t>
            </a:r>
            <a:endParaRPr sz="2000">
              <a:latin typeface="Calibri"/>
              <a:cs typeface="Calibri"/>
            </a:endParaRPr>
          </a:p>
        </p:txBody>
      </p:sp>
      <p:sp>
        <p:nvSpPr>
          <p:cNvPr id="10" name="object 10"/>
          <p:cNvSpPr txBox="1">
            <a:spLocks noGrp="1"/>
          </p:cNvSpPr>
          <p:nvPr>
            <p:ph type="title"/>
          </p:nvPr>
        </p:nvSpPr>
        <p:spPr>
          <a:prstGeom prst="rect">
            <a:avLst/>
          </a:prstGeom>
        </p:spPr>
        <p:txBody>
          <a:bodyPr vert="horz" wrap="square" lIns="0" tIns="1068484" rIns="0" bIns="0" rtlCol="0">
            <a:spAutoFit/>
          </a:bodyPr>
          <a:lstStyle/>
          <a:p>
            <a:pPr marL="7718425">
              <a:lnSpc>
                <a:spcPct val="100000"/>
              </a:lnSpc>
              <a:spcBef>
                <a:spcPts val="90"/>
              </a:spcBef>
            </a:pPr>
            <a:r>
              <a:rPr spc="-20" dirty="0"/>
              <a:t>Durham</a:t>
            </a:r>
            <a:r>
              <a:rPr spc="-140" dirty="0"/>
              <a:t> </a:t>
            </a:r>
            <a:r>
              <a:rPr spc="-25" dirty="0"/>
              <a:t>History</a:t>
            </a:r>
            <a:r>
              <a:rPr spc="-125" dirty="0"/>
              <a:t> </a:t>
            </a:r>
            <a:r>
              <a:rPr spc="-10" dirty="0"/>
              <a:t>Centre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238" y="-3238"/>
            <a:ext cx="12195810" cy="6867525"/>
            <a:chOff x="-3238" y="-3238"/>
            <a:chExt cx="12195810" cy="6867525"/>
          </a:xfrm>
        </p:grpSpPr>
        <p:pic>
          <p:nvPicPr>
            <p:cNvPr id="3" name="object 3"/>
            <p:cNvPicPr/>
            <p:nvPr/>
          </p:nvPicPr>
          <p:blipFill>
            <a:blip r:embed="rId2" cstate="print"/>
            <a:stretch>
              <a:fillRect/>
            </a:stretch>
          </p:blipFill>
          <p:spPr>
            <a:xfrm>
              <a:off x="3136391" y="0"/>
              <a:ext cx="5041391" cy="3456432"/>
            </a:xfrm>
            <a:prstGeom prst="rect">
              <a:avLst/>
            </a:prstGeom>
          </p:spPr>
        </p:pic>
        <p:pic>
          <p:nvPicPr>
            <p:cNvPr id="4" name="object 4"/>
            <p:cNvPicPr/>
            <p:nvPr/>
          </p:nvPicPr>
          <p:blipFill>
            <a:blip r:embed="rId3" cstate="print"/>
            <a:stretch>
              <a:fillRect/>
            </a:stretch>
          </p:blipFill>
          <p:spPr>
            <a:xfrm>
              <a:off x="7296912" y="3456432"/>
              <a:ext cx="4895087" cy="3401567"/>
            </a:xfrm>
            <a:prstGeom prst="rect">
              <a:avLst/>
            </a:prstGeom>
          </p:spPr>
        </p:pic>
        <p:pic>
          <p:nvPicPr>
            <p:cNvPr id="5" name="object 5"/>
            <p:cNvPicPr/>
            <p:nvPr/>
          </p:nvPicPr>
          <p:blipFill>
            <a:blip r:embed="rId4" cstate="print"/>
            <a:stretch>
              <a:fillRect/>
            </a:stretch>
          </p:blipFill>
          <p:spPr>
            <a:xfrm>
              <a:off x="3188208" y="3456432"/>
              <a:ext cx="4922583" cy="3401567"/>
            </a:xfrm>
            <a:prstGeom prst="rect">
              <a:avLst/>
            </a:prstGeom>
          </p:spPr>
        </p:pic>
        <p:pic>
          <p:nvPicPr>
            <p:cNvPr id="6" name="object 6"/>
            <p:cNvPicPr/>
            <p:nvPr/>
          </p:nvPicPr>
          <p:blipFill>
            <a:blip r:embed="rId5" cstate="print"/>
            <a:stretch>
              <a:fillRect/>
            </a:stretch>
          </p:blipFill>
          <p:spPr>
            <a:xfrm>
              <a:off x="0" y="0"/>
              <a:ext cx="4047743" cy="6858000"/>
            </a:xfrm>
            <a:prstGeom prst="rect">
              <a:avLst/>
            </a:prstGeom>
          </p:spPr>
        </p:pic>
        <p:sp>
          <p:nvSpPr>
            <p:cNvPr id="7" name="object 7"/>
            <p:cNvSpPr/>
            <p:nvPr/>
          </p:nvSpPr>
          <p:spPr>
            <a:xfrm>
              <a:off x="1524" y="1524"/>
              <a:ext cx="3947160" cy="6858000"/>
            </a:xfrm>
            <a:custGeom>
              <a:avLst/>
              <a:gdLst/>
              <a:ahLst/>
              <a:cxnLst/>
              <a:rect l="l" t="t" r="r" b="b"/>
              <a:pathLst>
                <a:path w="3947160" h="6858000">
                  <a:moveTo>
                    <a:pt x="3139732" y="0"/>
                  </a:moveTo>
                  <a:lnTo>
                    <a:pt x="0" y="0"/>
                  </a:lnTo>
                  <a:lnTo>
                    <a:pt x="0" y="6858000"/>
                  </a:lnTo>
                  <a:lnTo>
                    <a:pt x="3193262" y="6858000"/>
                  </a:lnTo>
                  <a:lnTo>
                    <a:pt x="3276371" y="6695338"/>
                  </a:lnTo>
                  <a:lnTo>
                    <a:pt x="3295500" y="6653507"/>
                  </a:lnTo>
                  <a:lnTo>
                    <a:pt x="3314384" y="6611418"/>
                  </a:lnTo>
                  <a:lnTo>
                    <a:pt x="3333023" y="6569074"/>
                  </a:lnTo>
                  <a:lnTo>
                    <a:pt x="3351414" y="6526477"/>
                  </a:lnTo>
                  <a:lnTo>
                    <a:pt x="3369557" y="6483629"/>
                  </a:lnTo>
                  <a:lnTo>
                    <a:pt x="3387450" y="6440531"/>
                  </a:lnTo>
                  <a:lnTo>
                    <a:pt x="3405091" y="6397188"/>
                  </a:lnTo>
                  <a:lnTo>
                    <a:pt x="3422479" y="6353599"/>
                  </a:lnTo>
                  <a:lnTo>
                    <a:pt x="3439613" y="6309769"/>
                  </a:lnTo>
                  <a:lnTo>
                    <a:pt x="3456490" y="6265698"/>
                  </a:lnTo>
                  <a:lnTo>
                    <a:pt x="3473110" y="6221389"/>
                  </a:lnTo>
                  <a:lnTo>
                    <a:pt x="3489471" y="6176844"/>
                  </a:lnTo>
                  <a:lnTo>
                    <a:pt x="3505571" y="6132066"/>
                  </a:lnTo>
                  <a:lnTo>
                    <a:pt x="3521409" y="6087056"/>
                  </a:lnTo>
                  <a:lnTo>
                    <a:pt x="3536984" y="6041816"/>
                  </a:lnTo>
                  <a:lnTo>
                    <a:pt x="3552294" y="5996350"/>
                  </a:lnTo>
                  <a:lnTo>
                    <a:pt x="3567337" y="5950659"/>
                  </a:lnTo>
                  <a:lnTo>
                    <a:pt x="3582112" y="5904745"/>
                  </a:lnTo>
                  <a:lnTo>
                    <a:pt x="3596618" y="5858610"/>
                  </a:lnTo>
                  <a:lnTo>
                    <a:pt x="3610853" y="5812256"/>
                  </a:lnTo>
                  <a:lnTo>
                    <a:pt x="3624816" y="5765687"/>
                  </a:lnTo>
                  <a:lnTo>
                    <a:pt x="3638504" y="5718903"/>
                  </a:lnTo>
                  <a:lnTo>
                    <a:pt x="3651918" y="5671907"/>
                  </a:lnTo>
                  <a:lnTo>
                    <a:pt x="3665054" y="5624702"/>
                  </a:lnTo>
                  <a:lnTo>
                    <a:pt x="3677912" y="5577289"/>
                  </a:lnTo>
                  <a:lnTo>
                    <a:pt x="3690491" y="5529670"/>
                  </a:lnTo>
                  <a:lnTo>
                    <a:pt x="3702788" y="5481849"/>
                  </a:lnTo>
                  <a:lnTo>
                    <a:pt x="3714802" y="5433826"/>
                  </a:lnTo>
                  <a:lnTo>
                    <a:pt x="3726532" y="5385604"/>
                  </a:lnTo>
                  <a:lnTo>
                    <a:pt x="3737977" y="5337185"/>
                  </a:lnTo>
                  <a:lnTo>
                    <a:pt x="3749134" y="5288572"/>
                  </a:lnTo>
                  <a:lnTo>
                    <a:pt x="3760002" y="5239766"/>
                  </a:lnTo>
                  <a:lnTo>
                    <a:pt x="3770580" y="5190770"/>
                  </a:lnTo>
                  <a:lnTo>
                    <a:pt x="3780867" y="5141587"/>
                  </a:lnTo>
                  <a:lnTo>
                    <a:pt x="3790860" y="5092217"/>
                  </a:lnTo>
                  <a:lnTo>
                    <a:pt x="3800559" y="5042663"/>
                  </a:lnTo>
                  <a:lnTo>
                    <a:pt x="3809962" y="4992928"/>
                  </a:lnTo>
                  <a:lnTo>
                    <a:pt x="3819067" y="4943013"/>
                  </a:lnTo>
                  <a:lnTo>
                    <a:pt x="3827873" y="4892922"/>
                  </a:lnTo>
                  <a:lnTo>
                    <a:pt x="3836378" y="4842655"/>
                  </a:lnTo>
                  <a:lnTo>
                    <a:pt x="3844581" y="4792215"/>
                  </a:lnTo>
                  <a:lnTo>
                    <a:pt x="3852481" y="4741605"/>
                  </a:lnTo>
                  <a:lnTo>
                    <a:pt x="3860076" y="4690826"/>
                  </a:lnTo>
                  <a:lnTo>
                    <a:pt x="3867364" y="4639881"/>
                  </a:lnTo>
                  <a:lnTo>
                    <a:pt x="3874344" y="4588771"/>
                  </a:lnTo>
                  <a:lnTo>
                    <a:pt x="3881015" y="4537499"/>
                  </a:lnTo>
                  <a:lnTo>
                    <a:pt x="3887375" y="4486068"/>
                  </a:lnTo>
                  <a:lnTo>
                    <a:pt x="3893422" y="4434479"/>
                  </a:lnTo>
                  <a:lnTo>
                    <a:pt x="3899156" y="4382734"/>
                  </a:lnTo>
                  <a:lnTo>
                    <a:pt x="3904574" y="4330837"/>
                  </a:lnTo>
                  <a:lnTo>
                    <a:pt x="3909675" y="4278787"/>
                  </a:lnTo>
                  <a:lnTo>
                    <a:pt x="3914458" y="4226589"/>
                  </a:lnTo>
                  <a:lnTo>
                    <a:pt x="3918921" y="4174244"/>
                  </a:lnTo>
                  <a:lnTo>
                    <a:pt x="3923063" y="4121755"/>
                  </a:lnTo>
                  <a:lnTo>
                    <a:pt x="3926882" y="4069123"/>
                  </a:lnTo>
                  <a:lnTo>
                    <a:pt x="3930376" y="4016350"/>
                  </a:lnTo>
                  <a:lnTo>
                    <a:pt x="3933545" y="3963440"/>
                  </a:lnTo>
                  <a:lnTo>
                    <a:pt x="3936387" y="3910393"/>
                  </a:lnTo>
                  <a:lnTo>
                    <a:pt x="3938899" y="3857213"/>
                  </a:lnTo>
                  <a:lnTo>
                    <a:pt x="3941082" y="3803901"/>
                  </a:lnTo>
                  <a:lnTo>
                    <a:pt x="3942933" y="3750460"/>
                  </a:lnTo>
                  <a:lnTo>
                    <a:pt x="3944450" y="3696891"/>
                  </a:lnTo>
                  <a:lnTo>
                    <a:pt x="3945633" y="3643197"/>
                  </a:lnTo>
                  <a:lnTo>
                    <a:pt x="3946480" y="3589381"/>
                  </a:lnTo>
                  <a:lnTo>
                    <a:pt x="3946989" y="3535443"/>
                  </a:lnTo>
                  <a:lnTo>
                    <a:pt x="3947160" y="3481387"/>
                  </a:lnTo>
                  <a:lnTo>
                    <a:pt x="3946989" y="3427331"/>
                  </a:lnTo>
                  <a:lnTo>
                    <a:pt x="3946480" y="3373393"/>
                  </a:lnTo>
                  <a:lnTo>
                    <a:pt x="3945633" y="3319577"/>
                  </a:lnTo>
                  <a:lnTo>
                    <a:pt x="3944450" y="3265883"/>
                  </a:lnTo>
                  <a:lnTo>
                    <a:pt x="3942933" y="3212314"/>
                  </a:lnTo>
                  <a:lnTo>
                    <a:pt x="3941082" y="3158873"/>
                  </a:lnTo>
                  <a:lnTo>
                    <a:pt x="3938899" y="3105561"/>
                  </a:lnTo>
                  <a:lnTo>
                    <a:pt x="3936387" y="3052381"/>
                  </a:lnTo>
                  <a:lnTo>
                    <a:pt x="3933545" y="2999335"/>
                  </a:lnTo>
                  <a:lnTo>
                    <a:pt x="3930376" y="2946424"/>
                  </a:lnTo>
                  <a:lnTo>
                    <a:pt x="3926882" y="2893652"/>
                  </a:lnTo>
                  <a:lnTo>
                    <a:pt x="3923063" y="2841020"/>
                  </a:lnTo>
                  <a:lnTo>
                    <a:pt x="3918921" y="2788531"/>
                  </a:lnTo>
                  <a:lnTo>
                    <a:pt x="3914458" y="2736186"/>
                  </a:lnTo>
                  <a:lnTo>
                    <a:pt x="3909675" y="2683988"/>
                  </a:lnTo>
                  <a:lnTo>
                    <a:pt x="3904574" y="2631939"/>
                  </a:lnTo>
                  <a:lnTo>
                    <a:pt x="3899156" y="2580041"/>
                  </a:lnTo>
                  <a:lnTo>
                    <a:pt x="3893422" y="2528297"/>
                  </a:lnTo>
                  <a:lnTo>
                    <a:pt x="3887375" y="2476708"/>
                  </a:lnTo>
                  <a:lnTo>
                    <a:pt x="3881015" y="2425277"/>
                  </a:lnTo>
                  <a:lnTo>
                    <a:pt x="3874344" y="2374006"/>
                  </a:lnTo>
                  <a:lnTo>
                    <a:pt x="3867364" y="2322896"/>
                  </a:lnTo>
                  <a:lnTo>
                    <a:pt x="3860076" y="2271951"/>
                  </a:lnTo>
                  <a:lnTo>
                    <a:pt x="3852481" y="2221172"/>
                  </a:lnTo>
                  <a:lnTo>
                    <a:pt x="3844581" y="2170562"/>
                  </a:lnTo>
                  <a:lnTo>
                    <a:pt x="3836378" y="2120123"/>
                  </a:lnTo>
                  <a:lnTo>
                    <a:pt x="3827873" y="2069856"/>
                  </a:lnTo>
                  <a:lnTo>
                    <a:pt x="3819067" y="2019765"/>
                  </a:lnTo>
                  <a:lnTo>
                    <a:pt x="3809962" y="1969850"/>
                  </a:lnTo>
                  <a:lnTo>
                    <a:pt x="3800559" y="1920115"/>
                  </a:lnTo>
                  <a:lnTo>
                    <a:pt x="3790860" y="1870562"/>
                  </a:lnTo>
                  <a:lnTo>
                    <a:pt x="3780867" y="1821192"/>
                  </a:lnTo>
                  <a:lnTo>
                    <a:pt x="3770580" y="1772008"/>
                  </a:lnTo>
                  <a:lnTo>
                    <a:pt x="3760002" y="1723013"/>
                  </a:lnTo>
                  <a:lnTo>
                    <a:pt x="3749134" y="1674207"/>
                  </a:lnTo>
                  <a:lnTo>
                    <a:pt x="3737977" y="1625594"/>
                  </a:lnTo>
                  <a:lnTo>
                    <a:pt x="3726532" y="1577175"/>
                  </a:lnTo>
                  <a:lnTo>
                    <a:pt x="3714802" y="1528954"/>
                  </a:lnTo>
                  <a:lnTo>
                    <a:pt x="3702788" y="1480931"/>
                  </a:lnTo>
                  <a:lnTo>
                    <a:pt x="3690491" y="1433109"/>
                  </a:lnTo>
                  <a:lnTo>
                    <a:pt x="3677912" y="1385491"/>
                  </a:lnTo>
                  <a:lnTo>
                    <a:pt x="3665054" y="1338078"/>
                  </a:lnTo>
                  <a:lnTo>
                    <a:pt x="3651918" y="1290872"/>
                  </a:lnTo>
                  <a:lnTo>
                    <a:pt x="3638504" y="1243877"/>
                  </a:lnTo>
                  <a:lnTo>
                    <a:pt x="3624816" y="1197093"/>
                  </a:lnTo>
                  <a:lnTo>
                    <a:pt x="3610853" y="1150523"/>
                  </a:lnTo>
                  <a:lnTo>
                    <a:pt x="3596618" y="1104170"/>
                  </a:lnTo>
                  <a:lnTo>
                    <a:pt x="3582112" y="1058035"/>
                  </a:lnTo>
                  <a:lnTo>
                    <a:pt x="3567337" y="1012121"/>
                  </a:lnTo>
                  <a:lnTo>
                    <a:pt x="3552294" y="966429"/>
                  </a:lnTo>
                  <a:lnTo>
                    <a:pt x="3536984" y="920963"/>
                  </a:lnTo>
                  <a:lnTo>
                    <a:pt x="3521409" y="875723"/>
                  </a:lnTo>
                  <a:lnTo>
                    <a:pt x="3505571" y="830713"/>
                  </a:lnTo>
                  <a:lnTo>
                    <a:pt x="3489471" y="785935"/>
                  </a:lnTo>
                  <a:lnTo>
                    <a:pt x="3473110" y="741390"/>
                  </a:lnTo>
                  <a:lnTo>
                    <a:pt x="3456490" y="697080"/>
                  </a:lnTo>
                  <a:lnTo>
                    <a:pt x="3439613" y="653009"/>
                  </a:lnTo>
                  <a:lnTo>
                    <a:pt x="3422479" y="609178"/>
                  </a:lnTo>
                  <a:lnTo>
                    <a:pt x="3405091" y="565590"/>
                  </a:lnTo>
                  <a:lnTo>
                    <a:pt x="3387450" y="522245"/>
                  </a:lnTo>
                  <a:lnTo>
                    <a:pt x="3369557" y="479148"/>
                  </a:lnTo>
                  <a:lnTo>
                    <a:pt x="3351414" y="436299"/>
                  </a:lnTo>
                  <a:lnTo>
                    <a:pt x="3333023" y="393701"/>
                  </a:lnTo>
                  <a:lnTo>
                    <a:pt x="3314384" y="351357"/>
                  </a:lnTo>
                  <a:lnTo>
                    <a:pt x="3295500" y="309268"/>
                  </a:lnTo>
                  <a:lnTo>
                    <a:pt x="3276371" y="267436"/>
                  </a:lnTo>
                  <a:lnTo>
                    <a:pt x="3139732" y="0"/>
                  </a:lnTo>
                  <a:close/>
                </a:path>
              </a:pathLst>
            </a:custGeom>
            <a:solidFill>
              <a:srgbClr val="466120"/>
            </a:solidFill>
          </p:spPr>
          <p:txBody>
            <a:bodyPr wrap="square" lIns="0" tIns="0" rIns="0" bIns="0" rtlCol="0"/>
            <a:lstStyle/>
            <a:p>
              <a:endParaRPr/>
            </a:p>
          </p:txBody>
        </p:sp>
        <p:sp>
          <p:nvSpPr>
            <p:cNvPr id="8" name="object 8"/>
            <p:cNvSpPr/>
            <p:nvPr/>
          </p:nvSpPr>
          <p:spPr>
            <a:xfrm>
              <a:off x="1524" y="1524"/>
              <a:ext cx="3947160" cy="6858000"/>
            </a:xfrm>
            <a:custGeom>
              <a:avLst/>
              <a:gdLst/>
              <a:ahLst/>
              <a:cxnLst/>
              <a:rect l="l" t="t" r="r" b="b"/>
              <a:pathLst>
                <a:path w="3947160" h="6858000">
                  <a:moveTo>
                    <a:pt x="0" y="0"/>
                  </a:moveTo>
                  <a:lnTo>
                    <a:pt x="3139732" y="0"/>
                  </a:lnTo>
                  <a:lnTo>
                    <a:pt x="3276371" y="267436"/>
                  </a:lnTo>
                  <a:lnTo>
                    <a:pt x="3295500" y="309268"/>
                  </a:lnTo>
                  <a:lnTo>
                    <a:pt x="3314384" y="351357"/>
                  </a:lnTo>
                  <a:lnTo>
                    <a:pt x="3333023" y="393701"/>
                  </a:lnTo>
                  <a:lnTo>
                    <a:pt x="3351414" y="436299"/>
                  </a:lnTo>
                  <a:lnTo>
                    <a:pt x="3369557" y="479148"/>
                  </a:lnTo>
                  <a:lnTo>
                    <a:pt x="3387450" y="522245"/>
                  </a:lnTo>
                  <a:lnTo>
                    <a:pt x="3405091" y="565590"/>
                  </a:lnTo>
                  <a:lnTo>
                    <a:pt x="3422479" y="609178"/>
                  </a:lnTo>
                  <a:lnTo>
                    <a:pt x="3439613" y="653009"/>
                  </a:lnTo>
                  <a:lnTo>
                    <a:pt x="3456490" y="697080"/>
                  </a:lnTo>
                  <a:lnTo>
                    <a:pt x="3473110" y="741390"/>
                  </a:lnTo>
                  <a:lnTo>
                    <a:pt x="3489471" y="785935"/>
                  </a:lnTo>
                  <a:lnTo>
                    <a:pt x="3505571" y="830713"/>
                  </a:lnTo>
                  <a:lnTo>
                    <a:pt x="3521409" y="875723"/>
                  </a:lnTo>
                  <a:lnTo>
                    <a:pt x="3536984" y="920963"/>
                  </a:lnTo>
                  <a:lnTo>
                    <a:pt x="3552294" y="966429"/>
                  </a:lnTo>
                  <a:lnTo>
                    <a:pt x="3567337" y="1012121"/>
                  </a:lnTo>
                  <a:lnTo>
                    <a:pt x="3582112" y="1058035"/>
                  </a:lnTo>
                  <a:lnTo>
                    <a:pt x="3596618" y="1104170"/>
                  </a:lnTo>
                  <a:lnTo>
                    <a:pt x="3610853" y="1150523"/>
                  </a:lnTo>
                  <a:lnTo>
                    <a:pt x="3624816" y="1197093"/>
                  </a:lnTo>
                  <a:lnTo>
                    <a:pt x="3638504" y="1243877"/>
                  </a:lnTo>
                  <a:lnTo>
                    <a:pt x="3651918" y="1290872"/>
                  </a:lnTo>
                  <a:lnTo>
                    <a:pt x="3665054" y="1338078"/>
                  </a:lnTo>
                  <a:lnTo>
                    <a:pt x="3677912" y="1385491"/>
                  </a:lnTo>
                  <a:lnTo>
                    <a:pt x="3690491" y="1433109"/>
                  </a:lnTo>
                  <a:lnTo>
                    <a:pt x="3702788" y="1480931"/>
                  </a:lnTo>
                  <a:lnTo>
                    <a:pt x="3714802" y="1528954"/>
                  </a:lnTo>
                  <a:lnTo>
                    <a:pt x="3726532" y="1577175"/>
                  </a:lnTo>
                  <a:lnTo>
                    <a:pt x="3737977" y="1625594"/>
                  </a:lnTo>
                  <a:lnTo>
                    <a:pt x="3749134" y="1674207"/>
                  </a:lnTo>
                  <a:lnTo>
                    <a:pt x="3760002" y="1723013"/>
                  </a:lnTo>
                  <a:lnTo>
                    <a:pt x="3770580" y="1772008"/>
                  </a:lnTo>
                  <a:lnTo>
                    <a:pt x="3780867" y="1821192"/>
                  </a:lnTo>
                  <a:lnTo>
                    <a:pt x="3790860" y="1870562"/>
                  </a:lnTo>
                  <a:lnTo>
                    <a:pt x="3800559" y="1920115"/>
                  </a:lnTo>
                  <a:lnTo>
                    <a:pt x="3809962" y="1969850"/>
                  </a:lnTo>
                  <a:lnTo>
                    <a:pt x="3819067" y="2019765"/>
                  </a:lnTo>
                  <a:lnTo>
                    <a:pt x="3827873" y="2069856"/>
                  </a:lnTo>
                  <a:lnTo>
                    <a:pt x="3836378" y="2120123"/>
                  </a:lnTo>
                  <a:lnTo>
                    <a:pt x="3844581" y="2170562"/>
                  </a:lnTo>
                  <a:lnTo>
                    <a:pt x="3852481" y="2221172"/>
                  </a:lnTo>
                  <a:lnTo>
                    <a:pt x="3860076" y="2271951"/>
                  </a:lnTo>
                  <a:lnTo>
                    <a:pt x="3867364" y="2322896"/>
                  </a:lnTo>
                  <a:lnTo>
                    <a:pt x="3874344" y="2374006"/>
                  </a:lnTo>
                  <a:lnTo>
                    <a:pt x="3881015" y="2425277"/>
                  </a:lnTo>
                  <a:lnTo>
                    <a:pt x="3887375" y="2476708"/>
                  </a:lnTo>
                  <a:lnTo>
                    <a:pt x="3893422" y="2528297"/>
                  </a:lnTo>
                  <a:lnTo>
                    <a:pt x="3899156" y="2580041"/>
                  </a:lnTo>
                  <a:lnTo>
                    <a:pt x="3904574" y="2631939"/>
                  </a:lnTo>
                  <a:lnTo>
                    <a:pt x="3909675" y="2683988"/>
                  </a:lnTo>
                  <a:lnTo>
                    <a:pt x="3914458" y="2736186"/>
                  </a:lnTo>
                  <a:lnTo>
                    <a:pt x="3918921" y="2788531"/>
                  </a:lnTo>
                  <a:lnTo>
                    <a:pt x="3923063" y="2841020"/>
                  </a:lnTo>
                  <a:lnTo>
                    <a:pt x="3926882" y="2893652"/>
                  </a:lnTo>
                  <a:lnTo>
                    <a:pt x="3930376" y="2946424"/>
                  </a:lnTo>
                  <a:lnTo>
                    <a:pt x="3933545" y="2999335"/>
                  </a:lnTo>
                  <a:lnTo>
                    <a:pt x="3936387" y="3052381"/>
                  </a:lnTo>
                  <a:lnTo>
                    <a:pt x="3938899" y="3105561"/>
                  </a:lnTo>
                  <a:lnTo>
                    <a:pt x="3941082" y="3158873"/>
                  </a:lnTo>
                  <a:lnTo>
                    <a:pt x="3942933" y="3212314"/>
                  </a:lnTo>
                  <a:lnTo>
                    <a:pt x="3944450" y="3265883"/>
                  </a:lnTo>
                  <a:lnTo>
                    <a:pt x="3945633" y="3319577"/>
                  </a:lnTo>
                  <a:lnTo>
                    <a:pt x="3946480" y="3373393"/>
                  </a:lnTo>
                  <a:lnTo>
                    <a:pt x="3946989" y="3427331"/>
                  </a:lnTo>
                  <a:lnTo>
                    <a:pt x="3947160" y="3481387"/>
                  </a:lnTo>
                  <a:lnTo>
                    <a:pt x="3946989" y="3535443"/>
                  </a:lnTo>
                  <a:lnTo>
                    <a:pt x="3946480" y="3589381"/>
                  </a:lnTo>
                  <a:lnTo>
                    <a:pt x="3945633" y="3643197"/>
                  </a:lnTo>
                  <a:lnTo>
                    <a:pt x="3944450" y="3696891"/>
                  </a:lnTo>
                  <a:lnTo>
                    <a:pt x="3942933" y="3750460"/>
                  </a:lnTo>
                  <a:lnTo>
                    <a:pt x="3941082" y="3803901"/>
                  </a:lnTo>
                  <a:lnTo>
                    <a:pt x="3938899" y="3857213"/>
                  </a:lnTo>
                  <a:lnTo>
                    <a:pt x="3936387" y="3910393"/>
                  </a:lnTo>
                  <a:lnTo>
                    <a:pt x="3933545" y="3963440"/>
                  </a:lnTo>
                  <a:lnTo>
                    <a:pt x="3930376" y="4016350"/>
                  </a:lnTo>
                  <a:lnTo>
                    <a:pt x="3926882" y="4069123"/>
                  </a:lnTo>
                  <a:lnTo>
                    <a:pt x="3923063" y="4121755"/>
                  </a:lnTo>
                  <a:lnTo>
                    <a:pt x="3918921" y="4174244"/>
                  </a:lnTo>
                  <a:lnTo>
                    <a:pt x="3914458" y="4226589"/>
                  </a:lnTo>
                  <a:lnTo>
                    <a:pt x="3909675" y="4278787"/>
                  </a:lnTo>
                  <a:lnTo>
                    <a:pt x="3904574" y="4330837"/>
                  </a:lnTo>
                  <a:lnTo>
                    <a:pt x="3899156" y="4382734"/>
                  </a:lnTo>
                  <a:lnTo>
                    <a:pt x="3893422" y="4434479"/>
                  </a:lnTo>
                  <a:lnTo>
                    <a:pt x="3887375" y="4486068"/>
                  </a:lnTo>
                  <a:lnTo>
                    <a:pt x="3881015" y="4537499"/>
                  </a:lnTo>
                  <a:lnTo>
                    <a:pt x="3874344" y="4588771"/>
                  </a:lnTo>
                  <a:lnTo>
                    <a:pt x="3867364" y="4639881"/>
                  </a:lnTo>
                  <a:lnTo>
                    <a:pt x="3860076" y="4690826"/>
                  </a:lnTo>
                  <a:lnTo>
                    <a:pt x="3852481" y="4741605"/>
                  </a:lnTo>
                  <a:lnTo>
                    <a:pt x="3844581" y="4792215"/>
                  </a:lnTo>
                  <a:lnTo>
                    <a:pt x="3836378" y="4842655"/>
                  </a:lnTo>
                  <a:lnTo>
                    <a:pt x="3827873" y="4892922"/>
                  </a:lnTo>
                  <a:lnTo>
                    <a:pt x="3819067" y="4943013"/>
                  </a:lnTo>
                  <a:lnTo>
                    <a:pt x="3809962" y="4992928"/>
                  </a:lnTo>
                  <a:lnTo>
                    <a:pt x="3800559" y="5042663"/>
                  </a:lnTo>
                  <a:lnTo>
                    <a:pt x="3790860" y="5092217"/>
                  </a:lnTo>
                  <a:lnTo>
                    <a:pt x="3780867" y="5141587"/>
                  </a:lnTo>
                  <a:lnTo>
                    <a:pt x="3770580" y="5190770"/>
                  </a:lnTo>
                  <a:lnTo>
                    <a:pt x="3760002" y="5239766"/>
                  </a:lnTo>
                  <a:lnTo>
                    <a:pt x="3749134" y="5288572"/>
                  </a:lnTo>
                  <a:lnTo>
                    <a:pt x="3737977" y="5337185"/>
                  </a:lnTo>
                  <a:lnTo>
                    <a:pt x="3726532" y="5385604"/>
                  </a:lnTo>
                  <a:lnTo>
                    <a:pt x="3714802" y="5433826"/>
                  </a:lnTo>
                  <a:lnTo>
                    <a:pt x="3702788" y="5481849"/>
                  </a:lnTo>
                  <a:lnTo>
                    <a:pt x="3690491" y="5529670"/>
                  </a:lnTo>
                  <a:lnTo>
                    <a:pt x="3677912" y="5577289"/>
                  </a:lnTo>
                  <a:lnTo>
                    <a:pt x="3665054" y="5624702"/>
                  </a:lnTo>
                  <a:lnTo>
                    <a:pt x="3651918" y="5671907"/>
                  </a:lnTo>
                  <a:lnTo>
                    <a:pt x="3638504" y="5718903"/>
                  </a:lnTo>
                  <a:lnTo>
                    <a:pt x="3624816" y="5765687"/>
                  </a:lnTo>
                  <a:lnTo>
                    <a:pt x="3610853" y="5812256"/>
                  </a:lnTo>
                  <a:lnTo>
                    <a:pt x="3596618" y="5858610"/>
                  </a:lnTo>
                  <a:lnTo>
                    <a:pt x="3582112" y="5904745"/>
                  </a:lnTo>
                  <a:lnTo>
                    <a:pt x="3567337" y="5950659"/>
                  </a:lnTo>
                  <a:lnTo>
                    <a:pt x="3552294" y="5996350"/>
                  </a:lnTo>
                  <a:lnTo>
                    <a:pt x="3536984" y="6041816"/>
                  </a:lnTo>
                  <a:lnTo>
                    <a:pt x="3521409" y="6087056"/>
                  </a:lnTo>
                  <a:lnTo>
                    <a:pt x="3505571" y="6132066"/>
                  </a:lnTo>
                  <a:lnTo>
                    <a:pt x="3489471" y="6176844"/>
                  </a:lnTo>
                  <a:lnTo>
                    <a:pt x="3473110" y="6221389"/>
                  </a:lnTo>
                  <a:lnTo>
                    <a:pt x="3456490" y="6265698"/>
                  </a:lnTo>
                  <a:lnTo>
                    <a:pt x="3439613" y="6309769"/>
                  </a:lnTo>
                  <a:lnTo>
                    <a:pt x="3422479" y="6353599"/>
                  </a:lnTo>
                  <a:lnTo>
                    <a:pt x="3405091" y="6397188"/>
                  </a:lnTo>
                  <a:lnTo>
                    <a:pt x="3387450" y="6440531"/>
                  </a:lnTo>
                  <a:lnTo>
                    <a:pt x="3369557" y="6483629"/>
                  </a:lnTo>
                  <a:lnTo>
                    <a:pt x="3351414" y="6526477"/>
                  </a:lnTo>
                  <a:lnTo>
                    <a:pt x="3333023" y="6569074"/>
                  </a:lnTo>
                  <a:lnTo>
                    <a:pt x="3314384" y="6611418"/>
                  </a:lnTo>
                  <a:lnTo>
                    <a:pt x="3295500" y="6653507"/>
                  </a:lnTo>
                  <a:lnTo>
                    <a:pt x="3276371" y="6695338"/>
                  </a:lnTo>
                  <a:lnTo>
                    <a:pt x="3193262" y="6858000"/>
                  </a:lnTo>
                  <a:lnTo>
                    <a:pt x="0" y="6858000"/>
                  </a:lnTo>
                  <a:lnTo>
                    <a:pt x="0" y="0"/>
                  </a:lnTo>
                  <a:close/>
                </a:path>
              </a:pathLst>
            </a:custGeom>
            <a:ln w="9525">
              <a:solidFill>
                <a:srgbClr val="EEEEEE"/>
              </a:solidFill>
            </a:ln>
          </p:spPr>
          <p:txBody>
            <a:bodyPr wrap="square" lIns="0" tIns="0" rIns="0" bIns="0" rtlCol="0"/>
            <a:lstStyle/>
            <a:p>
              <a:endParaRPr/>
            </a:p>
          </p:txBody>
        </p:sp>
        <p:sp>
          <p:nvSpPr>
            <p:cNvPr id="9" name="object 9"/>
            <p:cNvSpPr/>
            <p:nvPr/>
          </p:nvSpPr>
          <p:spPr>
            <a:xfrm>
              <a:off x="0" y="0"/>
              <a:ext cx="3938270" cy="6858000"/>
            </a:xfrm>
            <a:custGeom>
              <a:avLst/>
              <a:gdLst/>
              <a:ahLst/>
              <a:cxnLst/>
              <a:rect l="l" t="t" r="r" b="b"/>
              <a:pathLst>
                <a:path w="3938270" h="6858000">
                  <a:moveTo>
                    <a:pt x="3130588" y="0"/>
                  </a:moveTo>
                  <a:lnTo>
                    <a:pt x="0" y="0"/>
                  </a:lnTo>
                  <a:lnTo>
                    <a:pt x="0" y="6858000"/>
                  </a:lnTo>
                  <a:lnTo>
                    <a:pt x="3184118" y="6858000"/>
                  </a:lnTo>
                  <a:lnTo>
                    <a:pt x="3267227" y="6695338"/>
                  </a:lnTo>
                  <a:lnTo>
                    <a:pt x="3286356" y="6653507"/>
                  </a:lnTo>
                  <a:lnTo>
                    <a:pt x="3305240" y="6611418"/>
                  </a:lnTo>
                  <a:lnTo>
                    <a:pt x="3323879" y="6569074"/>
                  </a:lnTo>
                  <a:lnTo>
                    <a:pt x="3342270" y="6526477"/>
                  </a:lnTo>
                  <a:lnTo>
                    <a:pt x="3360413" y="6483629"/>
                  </a:lnTo>
                  <a:lnTo>
                    <a:pt x="3378306" y="6440531"/>
                  </a:lnTo>
                  <a:lnTo>
                    <a:pt x="3395947" y="6397188"/>
                  </a:lnTo>
                  <a:lnTo>
                    <a:pt x="3413335" y="6353599"/>
                  </a:lnTo>
                  <a:lnTo>
                    <a:pt x="3430469" y="6309769"/>
                  </a:lnTo>
                  <a:lnTo>
                    <a:pt x="3447346" y="6265698"/>
                  </a:lnTo>
                  <a:lnTo>
                    <a:pt x="3463966" y="6221389"/>
                  </a:lnTo>
                  <a:lnTo>
                    <a:pt x="3480327" y="6176844"/>
                  </a:lnTo>
                  <a:lnTo>
                    <a:pt x="3496427" y="6132066"/>
                  </a:lnTo>
                  <a:lnTo>
                    <a:pt x="3512265" y="6087056"/>
                  </a:lnTo>
                  <a:lnTo>
                    <a:pt x="3527840" y="6041816"/>
                  </a:lnTo>
                  <a:lnTo>
                    <a:pt x="3543150" y="5996350"/>
                  </a:lnTo>
                  <a:lnTo>
                    <a:pt x="3558193" y="5950659"/>
                  </a:lnTo>
                  <a:lnTo>
                    <a:pt x="3572968" y="5904745"/>
                  </a:lnTo>
                  <a:lnTo>
                    <a:pt x="3587474" y="5858610"/>
                  </a:lnTo>
                  <a:lnTo>
                    <a:pt x="3601709" y="5812256"/>
                  </a:lnTo>
                  <a:lnTo>
                    <a:pt x="3615672" y="5765687"/>
                  </a:lnTo>
                  <a:lnTo>
                    <a:pt x="3629360" y="5718903"/>
                  </a:lnTo>
                  <a:lnTo>
                    <a:pt x="3642774" y="5671907"/>
                  </a:lnTo>
                  <a:lnTo>
                    <a:pt x="3655910" y="5624702"/>
                  </a:lnTo>
                  <a:lnTo>
                    <a:pt x="3668768" y="5577289"/>
                  </a:lnTo>
                  <a:lnTo>
                    <a:pt x="3681347" y="5529670"/>
                  </a:lnTo>
                  <a:lnTo>
                    <a:pt x="3693644" y="5481849"/>
                  </a:lnTo>
                  <a:lnTo>
                    <a:pt x="3705658" y="5433826"/>
                  </a:lnTo>
                  <a:lnTo>
                    <a:pt x="3717388" y="5385604"/>
                  </a:lnTo>
                  <a:lnTo>
                    <a:pt x="3728833" y="5337185"/>
                  </a:lnTo>
                  <a:lnTo>
                    <a:pt x="3739990" y="5288572"/>
                  </a:lnTo>
                  <a:lnTo>
                    <a:pt x="3750858" y="5239766"/>
                  </a:lnTo>
                  <a:lnTo>
                    <a:pt x="3761436" y="5190770"/>
                  </a:lnTo>
                  <a:lnTo>
                    <a:pt x="3771723" y="5141587"/>
                  </a:lnTo>
                  <a:lnTo>
                    <a:pt x="3781716" y="5092217"/>
                  </a:lnTo>
                  <a:lnTo>
                    <a:pt x="3791415" y="5042663"/>
                  </a:lnTo>
                  <a:lnTo>
                    <a:pt x="3800818" y="4992928"/>
                  </a:lnTo>
                  <a:lnTo>
                    <a:pt x="3809923" y="4943013"/>
                  </a:lnTo>
                  <a:lnTo>
                    <a:pt x="3818729" y="4892922"/>
                  </a:lnTo>
                  <a:lnTo>
                    <a:pt x="3827234" y="4842655"/>
                  </a:lnTo>
                  <a:lnTo>
                    <a:pt x="3835437" y="4792215"/>
                  </a:lnTo>
                  <a:lnTo>
                    <a:pt x="3843337" y="4741605"/>
                  </a:lnTo>
                  <a:lnTo>
                    <a:pt x="3850932" y="4690826"/>
                  </a:lnTo>
                  <a:lnTo>
                    <a:pt x="3858220" y="4639881"/>
                  </a:lnTo>
                  <a:lnTo>
                    <a:pt x="3865200" y="4588771"/>
                  </a:lnTo>
                  <a:lnTo>
                    <a:pt x="3871871" y="4537499"/>
                  </a:lnTo>
                  <a:lnTo>
                    <a:pt x="3878231" y="4486068"/>
                  </a:lnTo>
                  <a:lnTo>
                    <a:pt x="3884278" y="4434479"/>
                  </a:lnTo>
                  <a:lnTo>
                    <a:pt x="3890012" y="4382734"/>
                  </a:lnTo>
                  <a:lnTo>
                    <a:pt x="3895430" y="4330837"/>
                  </a:lnTo>
                  <a:lnTo>
                    <a:pt x="3900531" y="4278787"/>
                  </a:lnTo>
                  <a:lnTo>
                    <a:pt x="3905314" y="4226589"/>
                  </a:lnTo>
                  <a:lnTo>
                    <a:pt x="3909777" y="4174244"/>
                  </a:lnTo>
                  <a:lnTo>
                    <a:pt x="3913919" y="4121755"/>
                  </a:lnTo>
                  <a:lnTo>
                    <a:pt x="3917738" y="4069123"/>
                  </a:lnTo>
                  <a:lnTo>
                    <a:pt x="3921232" y="4016350"/>
                  </a:lnTo>
                  <a:lnTo>
                    <a:pt x="3924401" y="3963440"/>
                  </a:lnTo>
                  <a:lnTo>
                    <a:pt x="3927243" y="3910393"/>
                  </a:lnTo>
                  <a:lnTo>
                    <a:pt x="3929755" y="3857213"/>
                  </a:lnTo>
                  <a:lnTo>
                    <a:pt x="3931938" y="3803901"/>
                  </a:lnTo>
                  <a:lnTo>
                    <a:pt x="3933789" y="3750460"/>
                  </a:lnTo>
                  <a:lnTo>
                    <a:pt x="3935306" y="3696891"/>
                  </a:lnTo>
                  <a:lnTo>
                    <a:pt x="3936489" y="3643197"/>
                  </a:lnTo>
                  <a:lnTo>
                    <a:pt x="3937336" y="3589381"/>
                  </a:lnTo>
                  <a:lnTo>
                    <a:pt x="3937845" y="3535443"/>
                  </a:lnTo>
                  <a:lnTo>
                    <a:pt x="3938016" y="3481387"/>
                  </a:lnTo>
                  <a:lnTo>
                    <a:pt x="3937845" y="3427331"/>
                  </a:lnTo>
                  <a:lnTo>
                    <a:pt x="3937336" y="3373393"/>
                  </a:lnTo>
                  <a:lnTo>
                    <a:pt x="3936489" y="3319577"/>
                  </a:lnTo>
                  <a:lnTo>
                    <a:pt x="3935306" y="3265883"/>
                  </a:lnTo>
                  <a:lnTo>
                    <a:pt x="3933789" y="3212314"/>
                  </a:lnTo>
                  <a:lnTo>
                    <a:pt x="3931938" y="3158873"/>
                  </a:lnTo>
                  <a:lnTo>
                    <a:pt x="3929755" y="3105561"/>
                  </a:lnTo>
                  <a:lnTo>
                    <a:pt x="3927243" y="3052381"/>
                  </a:lnTo>
                  <a:lnTo>
                    <a:pt x="3924401" y="2999335"/>
                  </a:lnTo>
                  <a:lnTo>
                    <a:pt x="3921232" y="2946424"/>
                  </a:lnTo>
                  <a:lnTo>
                    <a:pt x="3917738" y="2893652"/>
                  </a:lnTo>
                  <a:lnTo>
                    <a:pt x="3913919" y="2841020"/>
                  </a:lnTo>
                  <a:lnTo>
                    <a:pt x="3909777" y="2788531"/>
                  </a:lnTo>
                  <a:lnTo>
                    <a:pt x="3905314" y="2736186"/>
                  </a:lnTo>
                  <a:lnTo>
                    <a:pt x="3900531" y="2683988"/>
                  </a:lnTo>
                  <a:lnTo>
                    <a:pt x="3895430" y="2631939"/>
                  </a:lnTo>
                  <a:lnTo>
                    <a:pt x="3890012" y="2580041"/>
                  </a:lnTo>
                  <a:lnTo>
                    <a:pt x="3884278" y="2528297"/>
                  </a:lnTo>
                  <a:lnTo>
                    <a:pt x="3878231" y="2476708"/>
                  </a:lnTo>
                  <a:lnTo>
                    <a:pt x="3871871" y="2425277"/>
                  </a:lnTo>
                  <a:lnTo>
                    <a:pt x="3865200" y="2374006"/>
                  </a:lnTo>
                  <a:lnTo>
                    <a:pt x="3858220" y="2322896"/>
                  </a:lnTo>
                  <a:lnTo>
                    <a:pt x="3850932" y="2271951"/>
                  </a:lnTo>
                  <a:lnTo>
                    <a:pt x="3843337" y="2221172"/>
                  </a:lnTo>
                  <a:lnTo>
                    <a:pt x="3835437" y="2170562"/>
                  </a:lnTo>
                  <a:lnTo>
                    <a:pt x="3827234" y="2120123"/>
                  </a:lnTo>
                  <a:lnTo>
                    <a:pt x="3818729" y="2069856"/>
                  </a:lnTo>
                  <a:lnTo>
                    <a:pt x="3809923" y="2019765"/>
                  </a:lnTo>
                  <a:lnTo>
                    <a:pt x="3800818" y="1969850"/>
                  </a:lnTo>
                  <a:lnTo>
                    <a:pt x="3791415" y="1920115"/>
                  </a:lnTo>
                  <a:lnTo>
                    <a:pt x="3781716" y="1870562"/>
                  </a:lnTo>
                  <a:lnTo>
                    <a:pt x="3771723" y="1821192"/>
                  </a:lnTo>
                  <a:lnTo>
                    <a:pt x="3761436" y="1772008"/>
                  </a:lnTo>
                  <a:lnTo>
                    <a:pt x="3750858" y="1723013"/>
                  </a:lnTo>
                  <a:lnTo>
                    <a:pt x="3739990" y="1674207"/>
                  </a:lnTo>
                  <a:lnTo>
                    <a:pt x="3728833" y="1625594"/>
                  </a:lnTo>
                  <a:lnTo>
                    <a:pt x="3717388" y="1577175"/>
                  </a:lnTo>
                  <a:lnTo>
                    <a:pt x="3705658" y="1528954"/>
                  </a:lnTo>
                  <a:lnTo>
                    <a:pt x="3693644" y="1480931"/>
                  </a:lnTo>
                  <a:lnTo>
                    <a:pt x="3681347" y="1433109"/>
                  </a:lnTo>
                  <a:lnTo>
                    <a:pt x="3668768" y="1385491"/>
                  </a:lnTo>
                  <a:lnTo>
                    <a:pt x="3655910" y="1338078"/>
                  </a:lnTo>
                  <a:lnTo>
                    <a:pt x="3642774" y="1290872"/>
                  </a:lnTo>
                  <a:lnTo>
                    <a:pt x="3629360" y="1243877"/>
                  </a:lnTo>
                  <a:lnTo>
                    <a:pt x="3615672" y="1197093"/>
                  </a:lnTo>
                  <a:lnTo>
                    <a:pt x="3601709" y="1150523"/>
                  </a:lnTo>
                  <a:lnTo>
                    <a:pt x="3587474" y="1104170"/>
                  </a:lnTo>
                  <a:lnTo>
                    <a:pt x="3572968" y="1058035"/>
                  </a:lnTo>
                  <a:lnTo>
                    <a:pt x="3558193" y="1012121"/>
                  </a:lnTo>
                  <a:lnTo>
                    <a:pt x="3543150" y="966429"/>
                  </a:lnTo>
                  <a:lnTo>
                    <a:pt x="3527840" y="920963"/>
                  </a:lnTo>
                  <a:lnTo>
                    <a:pt x="3512265" y="875723"/>
                  </a:lnTo>
                  <a:lnTo>
                    <a:pt x="3496427" y="830713"/>
                  </a:lnTo>
                  <a:lnTo>
                    <a:pt x="3480327" y="785935"/>
                  </a:lnTo>
                  <a:lnTo>
                    <a:pt x="3463966" y="741390"/>
                  </a:lnTo>
                  <a:lnTo>
                    <a:pt x="3447346" y="697080"/>
                  </a:lnTo>
                  <a:lnTo>
                    <a:pt x="3430469" y="653009"/>
                  </a:lnTo>
                  <a:lnTo>
                    <a:pt x="3413335" y="609178"/>
                  </a:lnTo>
                  <a:lnTo>
                    <a:pt x="3395947" y="565590"/>
                  </a:lnTo>
                  <a:lnTo>
                    <a:pt x="3378306" y="522245"/>
                  </a:lnTo>
                  <a:lnTo>
                    <a:pt x="3360413" y="479148"/>
                  </a:lnTo>
                  <a:lnTo>
                    <a:pt x="3342270" y="436299"/>
                  </a:lnTo>
                  <a:lnTo>
                    <a:pt x="3323879" y="393701"/>
                  </a:lnTo>
                  <a:lnTo>
                    <a:pt x="3305240" y="351357"/>
                  </a:lnTo>
                  <a:lnTo>
                    <a:pt x="3286356" y="309268"/>
                  </a:lnTo>
                  <a:lnTo>
                    <a:pt x="3267227" y="267436"/>
                  </a:lnTo>
                  <a:lnTo>
                    <a:pt x="3130588" y="0"/>
                  </a:lnTo>
                  <a:close/>
                </a:path>
              </a:pathLst>
            </a:custGeom>
            <a:solidFill>
              <a:srgbClr val="466120"/>
            </a:solidFill>
          </p:spPr>
          <p:txBody>
            <a:bodyPr wrap="square" lIns="0" tIns="0" rIns="0" bIns="0" rtlCol="0"/>
            <a:lstStyle/>
            <a:p>
              <a:endParaRPr/>
            </a:p>
          </p:txBody>
        </p:sp>
      </p:grpSp>
      <p:sp>
        <p:nvSpPr>
          <p:cNvPr id="10" name="object 10"/>
          <p:cNvSpPr txBox="1">
            <a:spLocks noGrp="1"/>
          </p:cNvSpPr>
          <p:nvPr>
            <p:ph type="title"/>
          </p:nvPr>
        </p:nvSpPr>
        <p:spPr>
          <a:xfrm>
            <a:off x="448055" y="685800"/>
            <a:ext cx="2807335" cy="1325880"/>
          </a:xfrm>
          <a:prstGeom prst="rect">
            <a:avLst/>
          </a:prstGeom>
          <a:solidFill>
            <a:srgbClr val="699230"/>
          </a:solidFill>
        </p:spPr>
        <p:txBody>
          <a:bodyPr vert="horz" wrap="square" lIns="0" tIns="204470" rIns="0" bIns="0" rtlCol="0">
            <a:spAutoFit/>
          </a:bodyPr>
          <a:lstStyle/>
          <a:p>
            <a:pPr marL="90805" marR="855980">
              <a:lnSpc>
                <a:spcPts val="3460"/>
              </a:lnSpc>
              <a:spcBef>
                <a:spcPts val="1610"/>
              </a:spcBef>
            </a:pPr>
            <a:r>
              <a:rPr spc="-10" dirty="0"/>
              <a:t>Raby</a:t>
            </a:r>
            <a:r>
              <a:rPr spc="-165" dirty="0"/>
              <a:t> </a:t>
            </a:r>
            <a:r>
              <a:rPr spc="-20" dirty="0"/>
              <a:t>Castle </a:t>
            </a:r>
            <a:r>
              <a:rPr spc="-10" dirty="0"/>
              <a:t>Estate</a:t>
            </a:r>
          </a:p>
        </p:txBody>
      </p:sp>
      <p:grpSp>
        <p:nvGrpSpPr>
          <p:cNvPr id="11" name="object 11"/>
          <p:cNvGrpSpPr/>
          <p:nvPr/>
        </p:nvGrpSpPr>
        <p:grpSpPr>
          <a:xfrm>
            <a:off x="0" y="0"/>
            <a:ext cx="12192000" cy="3456940"/>
            <a:chOff x="0" y="0"/>
            <a:chExt cx="12192000" cy="3456940"/>
          </a:xfrm>
        </p:grpSpPr>
        <p:sp>
          <p:nvSpPr>
            <p:cNvPr id="12" name="object 12"/>
            <p:cNvSpPr/>
            <p:nvPr/>
          </p:nvSpPr>
          <p:spPr>
            <a:xfrm>
              <a:off x="0" y="1005839"/>
              <a:ext cx="128270" cy="655320"/>
            </a:xfrm>
            <a:custGeom>
              <a:avLst/>
              <a:gdLst/>
              <a:ahLst/>
              <a:cxnLst/>
              <a:rect l="l" t="t" r="r" b="b"/>
              <a:pathLst>
                <a:path w="128270" h="655319">
                  <a:moveTo>
                    <a:pt x="128016" y="0"/>
                  </a:moveTo>
                  <a:lnTo>
                    <a:pt x="0" y="0"/>
                  </a:lnTo>
                  <a:lnTo>
                    <a:pt x="0" y="655320"/>
                  </a:lnTo>
                  <a:lnTo>
                    <a:pt x="128016" y="655320"/>
                  </a:lnTo>
                  <a:lnTo>
                    <a:pt x="128016" y="0"/>
                  </a:lnTo>
                  <a:close/>
                </a:path>
              </a:pathLst>
            </a:custGeom>
            <a:solidFill>
              <a:srgbClr val="8AC145"/>
            </a:solidFill>
          </p:spPr>
          <p:txBody>
            <a:bodyPr wrap="square" lIns="0" tIns="0" rIns="0" bIns="0" rtlCol="0"/>
            <a:lstStyle/>
            <a:p>
              <a:endParaRPr/>
            </a:p>
          </p:txBody>
        </p:sp>
        <p:sp>
          <p:nvSpPr>
            <p:cNvPr id="13" name="object 13"/>
            <p:cNvSpPr/>
            <p:nvPr/>
          </p:nvSpPr>
          <p:spPr>
            <a:xfrm>
              <a:off x="438912" y="2090927"/>
              <a:ext cx="2834640" cy="18415"/>
            </a:xfrm>
            <a:custGeom>
              <a:avLst/>
              <a:gdLst/>
              <a:ahLst/>
              <a:cxnLst/>
              <a:rect l="l" t="t" r="r" b="b"/>
              <a:pathLst>
                <a:path w="2834640" h="18414">
                  <a:moveTo>
                    <a:pt x="2834640" y="0"/>
                  </a:moveTo>
                  <a:lnTo>
                    <a:pt x="0" y="0"/>
                  </a:lnTo>
                  <a:lnTo>
                    <a:pt x="0" y="18287"/>
                  </a:lnTo>
                  <a:lnTo>
                    <a:pt x="2834640" y="18287"/>
                  </a:lnTo>
                  <a:lnTo>
                    <a:pt x="2834640" y="0"/>
                  </a:lnTo>
                  <a:close/>
                </a:path>
              </a:pathLst>
            </a:custGeom>
            <a:solidFill>
              <a:srgbClr val="D4D4D4"/>
            </a:solidFill>
          </p:spPr>
          <p:txBody>
            <a:bodyPr wrap="square" lIns="0" tIns="0" rIns="0" bIns="0" rtlCol="0"/>
            <a:lstStyle/>
            <a:p>
              <a:endParaRPr/>
            </a:p>
          </p:txBody>
        </p:sp>
        <p:pic>
          <p:nvPicPr>
            <p:cNvPr id="14" name="object 14"/>
            <p:cNvPicPr/>
            <p:nvPr/>
          </p:nvPicPr>
          <p:blipFill>
            <a:blip r:embed="rId6" cstate="print"/>
            <a:stretch>
              <a:fillRect/>
            </a:stretch>
          </p:blipFill>
          <p:spPr>
            <a:xfrm>
              <a:off x="7403592" y="0"/>
              <a:ext cx="4788407" cy="3456432"/>
            </a:xfrm>
            <a:prstGeom prst="rect">
              <a:avLst/>
            </a:prstGeom>
          </p:spPr>
        </p:pic>
      </p:grpSp>
      <p:sp>
        <p:nvSpPr>
          <p:cNvPr id="15" name="object 15"/>
          <p:cNvSpPr txBox="1"/>
          <p:nvPr/>
        </p:nvSpPr>
        <p:spPr>
          <a:xfrm>
            <a:off x="515825" y="2204586"/>
            <a:ext cx="2629535" cy="4338955"/>
          </a:xfrm>
          <a:prstGeom prst="rect">
            <a:avLst/>
          </a:prstGeom>
        </p:spPr>
        <p:txBody>
          <a:bodyPr vert="horz" wrap="square" lIns="0" tIns="12700" rIns="0" bIns="0" rtlCol="0">
            <a:spAutoFit/>
          </a:bodyPr>
          <a:lstStyle/>
          <a:p>
            <a:pPr marL="12700" marR="5080">
              <a:lnSpc>
                <a:spcPct val="100000"/>
              </a:lnSpc>
              <a:spcBef>
                <a:spcPts val="100"/>
              </a:spcBef>
            </a:pPr>
            <a:r>
              <a:rPr sz="1800" dirty="0">
                <a:solidFill>
                  <a:srgbClr val="FFFFFF"/>
                </a:solidFill>
                <a:latin typeface="Calibri"/>
                <a:cs typeface="Calibri"/>
              </a:rPr>
              <a:t>Open</a:t>
            </a:r>
            <a:r>
              <a:rPr sz="1800" spc="-15" dirty="0">
                <a:solidFill>
                  <a:srgbClr val="FFFFFF"/>
                </a:solidFill>
                <a:latin typeface="Calibri"/>
                <a:cs typeface="Calibri"/>
              </a:rPr>
              <a:t> </a:t>
            </a:r>
            <a:r>
              <a:rPr sz="1800" dirty="0">
                <a:solidFill>
                  <a:srgbClr val="FFFFFF"/>
                </a:solidFill>
                <a:latin typeface="Calibri"/>
                <a:cs typeface="Calibri"/>
              </a:rPr>
              <a:t>loop</a:t>
            </a:r>
            <a:r>
              <a:rPr sz="1800" spc="-40" dirty="0">
                <a:solidFill>
                  <a:srgbClr val="FFFFFF"/>
                </a:solidFill>
                <a:latin typeface="Calibri"/>
                <a:cs typeface="Calibri"/>
              </a:rPr>
              <a:t> </a:t>
            </a:r>
            <a:r>
              <a:rPr sz="1800" spc="-10" dirty="0">
                <a:solidFill>
                  <a:srgbClr val="FFFFFF"/>
                </a:solidFill>
                <a:latin typeface="Calibri"/>
                <a:cs typeface="Calibri"/>
              </a:rPr>
              <a:t>system </a:t>
            </a:r>
            <a:r>
              <a:rPr sz="1800" dirty="0">
                <a:solidFill>
                  <a:srgbClr val="FFFFFF"/>
                </a:solidFill>
                <a:latin typeface="Calibri"/>
                <a:cs typeface="Calibri"/>
              </a:rPr>
              <a:t>consisting</a:t>
            </a:r>
            <a:r>
              <a:rPr sz="1800" spc="-20" dirty="0">
                <a:solidFill>
                  <a:srgbClr val="FFFFFF"/>
                </a:solidFill>
                <a:latin typeface="Calibri"/>
                <a:cs typeface="Calibri"/>
              </a:rPr>
              <a:t> </a:t>
            </a:r>
            <a:r>
              <a:rPr sz="1800" dirty="0">
                <a:solidFill>
                  <a:srgbClr val="FFFFFF"/>
                </a:solidFill>
                <a:latin typeface="Calibri"/>
                <a:cs typeface="Calibri"/>
              </a:rPr>
              <a:t>of</a:t>
            </a:r>
            <a:r>
              <a:rPr sz="1800" spc="-50" dirty="0">
                <a:solidFill>
                  <a:srgbClr val="FFFFFF"/>
                </a:solidFill>
                <a:latin typeface="Calibri"/>
                <a:cs typeface="Calibri"/>
              </a:rPr>
              <a:t> </a:t>
            </a:r>
            <a:r>
              <a:rPr sz="1800" dirty="0">
                <a:solidFill>
                  <a:srgbClr val="FFFFFF"/>
                </a:solidFill>
                <a:latin typeface="Calibri"/>
                <a:cs typeface="Calibri"/>
              </a:rPr>
              <a:t>1</a:t>
            </a:r>
            <a:r>
              <a:rPr sz="1800" spc="-50" dirty="0">
                <a:solidFill>
                  <a:srgbClr val="FFFFFF"/>
                </a:solidFill>
                <a:latin typeface="Calibri"/>
                <a:cs typeface="Calibri"/>
              </a:rPr>
              <a:t> </a:t>
            </a:r>
            <a:r>
              <a:rPr sz="1800" spc="-10" dirty="0">
                <a:solidFill>
                  <a:srgbClr val="FFFFFF"/>
                </a:solidFill>
                <a:latin typeface="Calibri"/>
                <a:cs typeface="Calibri"/>
              </a:rPr>
              <a:t>Abstraction </a:t>
            </a:r>
            <a:r>
              <a:rPr sz="1800" dirty="0">
                <a:solidFill>
                  <a:srgbClr val="FFFFFF"/>
                </a:solidFill>
                <a:latin typeface="Calibri"/>
                <a:cs typeface="Calibri"/>
              </a:rPr>
              <a:t>borehole</a:t>
            </a:r>
            <a:r>
              <a:rPr sz="1800" spc="-5" dirty="0">
                <a:solidFill>
                  <a:srgbClr val="FFFFFF"/>
                </a:solidFill>
                <a:latin typeface="Calibri"/>
                <a:cs typeface="Calibri"/>
              </a:rPr>
              <a:t> </a:t>
            </a:r>
            <a:r>
              <a:rPr sz="1800" dirty="0">
                <a:solidFill>
                  <a:srgbClr val="FFFFFF"/>
                </a:solidFill>
                <a:latin typeface="Calibri"/>
                <a:cs typeface="Calibri"/>
              </a:rPr>
              <a:t>and</a:t>
            </a:r>
            <a:r>
              <a:rPr sz="1800" spc="-30" dirty="0">
                <a:solidFill>
                  <a:srgbClr val="FFFFFF"/>
                </a:solidFill>
                <a:latin typeface="Calibri"/>
                <a:cs typeface="Calibri"/>
              </a:rPr>
              <a:t> </a:t>
            </a:r>
            <a:r>
              <a:rPr sz="1800" dirty="0">
                <a:solidFill>
                  <a:srgbClr val="FFFFFF"/>
                </a:solidFill>
                <a:latin typeface="Calibri"/>
                <a:cs typeface="Calibri"/>
              </a:rPr>
              <a:t>1</a:t>
            </a:r>
            <a:r>
              <a:rPr sz="1800" spc="-40" dirty="0">
                <a:solidFill>
                  <a:srgbClr val="FFFFFF"/>
                </a:solidFill>
                <a:latin typeface="Calibri"/>
                <a:cs typeface="Calibri"/>
              </a:rPr>
              <a:t> </a:t>
            </a:r>
            <a:r>
              <a:rPr sz="1800" spc="-25" dirty="0">
                <a:solidFill>
                  <a:srgbClr val="FFFFFF"/>
                </a:solidFill>
                <a:latin typeface="Calibri"/>
                <a:cs typeface="Calibri"/>
              </a:rPr>
              <a:t>re-</a:t>
            </a:r>
            <a:r>
              <a:rPr sz="1800" spc="-10" dirty="0">
                <a:solidFill>
                  <a:srgbClr val="FFFFFF"/>
                </a:solidFill>
                <a:latin typeface="Calibri"/>
                <a:cs typeface="Calibri"/>
              </a:rPr>
              <a:t>injection </a:t>
            </a:r>
            <a:r>
              <a:rPr sz="1800" dirty="0">
                <a:solidFill>
                  <a:srgbClr val="FFFFFF"/>
                </a:solidFill>
                <a:latin typeface="Calibri"/>
                <a:cs typeface="Calibri"/>
              </a:rPr>
              <a:t>borehole</a:t>
            </a:r>
            <a:r>
              <a:rPr sz="1800" spc="-50" dirty="0">
                <a:solidFill>
                  <a:srgbClr val="FFFFFF"/>
                </a:solidFill>
                <a:latin typeface="Calibri"/>
                <a:cs typeface="Calibri"/>
              </a:rPr>
              <a:t> </a:t>
            </a:r>
            <a:r>
              <a:rPr sz="1800" dirty="0">
                <a:solidFill>
                  <a:srgbClr val="FFFFFF"/>
                </a:solidFill>
                <a:latin typeface="Calibri"/>
                <a:cs typeface="Calibri"/>
              </a:rPr>
              <a:t>delivering</a:t>
            </a:r>
            <a:r>
              <a:rPr sz="1800" spc="-25" dirty="0">
                <a:solidFill>
                  <a:srgbClr val="FFFFFF"/>
                </a:solidFill>
                <a:latin typeface="Calibri"/>
                <a:cs typeface="Calibri"/>
              </a:rPr>
              <a:t> </a:t>
            </a:r>
            <a:r>
              <a:rPr sz="1800" dirty="0">
                <a:solidFill>
                  <a:srgbClr val="FFFFFF"/>
                </a:solidFill>
                <a:latin typeface="Calibri"/>
                <a:cs typeface="Calibri"/>
              </a:rPr>
              <a:t>36</a:t>
            </a:r>
            <a:r>
              <a:rPr sz="1800" spc="-55" dirty="0">
                <a:solidFill>
                  <a:srgbClr val="FFFFFF"/>
                </a:solidFill>
                <a:latin typeface="Calibri"/>
                <a:cs typeface="Calibri"/>
              </a:rPr>
              <a:t> </a:t>
            </a:r>
            <a:r>
              <a:rPr sz="1800" spc="-10" dirty="0">
                <a:solidFill>
                  <a:srgbClr val="FFFFFF"/>
                </a:solidFill>
                <a:latin typeface="Calibri"/>
                <a:cs typeface="Calibri"/>
              </a:rPr>
              <a:t>litres </a:t>
            </a:r>
            <a:r>
              <a:rPr sz="1800" dirty="0">
                <a:solidFill>
                  <a:srgbClr val="FFFFFF"/>
                </a:solidFill>
                <a:latin typeface="Calibri"/>
                <a:cs typeface="Calibri"/>
              </a:rPr>
              <a:t>per</a:t>
            </a:r>
            <a:r>
              <a:rPr sz="1800" spc="-30" dirty="0">
                <a:solidFill>
                  <a:srgbClr val="FFFFFF"/>
                </a:solidFill>
                <a:latin typeface="Calibri"/>
                <a:cs typeface="Calibri"/>
              </a:rPr>
              <a:t> </a:t>
            </a:r>
            <a:r>
              <a:rPr sz="1800" dirty="0">
                <a:solidFill>
                  <a:srgbClr val="FFFFFF"/>
                </a:solidFill>
                <a:latin typeface="Calibri"/>
                <a:cs typeface="Calibri"/>
              </a:rPr>
              <a:t>second. 600</a:t>
            </a:r>
            <a:r>
              <a:rPr sz="1800" spc="-45" dirty="0">
                <a:solidFill>
                  <a:srgbClr val="FFFFFF"/>
                </a:solidFill>
                <a:latin typeface="Calibri"/>
                <a:cs typeface="Calibri"/>
              </a:rPr>
              <a:t> </a:t>
            </a:r>
            <a:r>
              <a:rPr sz="1800" dirty="0">
                <a:solidFill>
                  <a:srgbClr val="FFFFFF"/>
                </a:solidFill>
                <a:latin typeface="Calibri"/>
                <a:cs typeface="Calibri"/>
              </a:rPr>
              <a:t>kW</a:t>
            </a:r>
            <a:r>
              <a:rPr sz="1800" spc="-40" dirty="0">
                <a:solidFill>
                  <a:srgbClr val="FFFFFF"/>
                </a:solidFill>
                <a:latin typeface="Calibri"/>
                <a:cs typeface="Calibri"/>
              </a:rPr>
              <a:t> </a:t>
            </a:r>
            <a:r>
              <a:rPr sz="1800" spc="-25" dirty="0">
                <a:solidFill>
                  <a:srgbClr val="FFFFFF"/>
                </a:solidFill>
                <a:latin typeface="Calibri"/>
                <a:cs typeface="Calibri"/>
              </a:rPr>
              <a:t>of </a:t>
            </a:r>
            <a:r>
              <a:rPr sz="1800" spc="-10" dirty="0">
                <a:solidFill>
                  <a:srgbClr val="FFFFFF"/>
                </a:solidFill>
                <a:latin typeface="Calibri"/>
                <a:cs typeface="Calibri"/>
              </a:rPr>
              <a:t>energy.</a:t>
            </a:r>
            <a:endParaRPr sz="1800">
              <a:latin typeface="Calibri"/>
              <a:cs typeface="Calibri"/>
            </a:endParaRPr>
          </a:p>
          <a:p>
            <a:pPr>
              <a:lnSpc>
                <a:spcPct val="100000"/>
              </a:lnSpc>
              <a:spcBef>
                <a:spcPts val="680"/>
              </a:spcBef>
            </a:pPr>
            <a:endParaRPr sz="1800">
              <a:latin typeface="Calibri"/>
              <a:cs typeface="Calibri"/>
            </a:endParaRPr>
          </a:p>
          <a:p>
            <a:pPr marL="12700" marR="167640">
              <a:lnSpc>
                <a:spcPct val="100000"/>
              </a:lnSpc>
            </a:pPr>
            <a:r>
              <a:rPr sz="1800" dirty="0">
                <a:solidFill>
                  <a:srgbClr val="FFFFFF"/>
                </a:solidFill>
                <a:latin typeface="Calibri"/>
                <a:cs typeface="Calibri"/>
              </a:rPr>
              <a:t>Flow</a:t>
            </a:r>
            <a:r>
              <a:rPr sz="1800" spc="-50" dirty="0">
                <a:solidFill>
                  <a:srgbClr val="FFFFFF"/>
                </a:solidFill>
                <a:latin typeface="Calibri"/>
                <a:cs typeface="Calibri"/>
              </a:rPr>
              <a:t> </a:t>
            </a:r>
            <a:r>
              <a:rPr sz="1800" dirty="0">
                <a:solidFill>
                  <a:srgbClr val="FFFFFF"/>
                </a:solidFill>
                <a:latin typeface="Calibri"/>
                <a:cs typeface="Calibri"/>
              </a:rPr>
              <a:t>and</a:t>
            </a:r>
            <a:r>
              <a:rPr sz="1800" spc="-40" dirty="0">
                <a:solidFill>
                  <a:srgbClr val="FFFFFF"/>
                </a:solidFill>
                <a:latin typeface="Calibri"/>
                <a:cs typeface="Calibri"/>
              </a:rPr>
              <a:t> </a:t>
            </a:r>
            <a:r>
              <a:rPr sz="1800" dirty="0">
                <a:solidFill>
                  <a:srgbClr val="FFFFFF"/>
                </a:solidFill>
                <a:latin typeface="Calibri"/>
                <a:cs typeface="Calibri"/>
              </a:rPr>
              <a:t>return</a:t>
            </a:r>
            <a:r>
              <a:rPr sz="1800" spc="-25" dirty="0">
                <a:solidFill>
                  <a:srgbClr val="FFFFFF"/>
                </a:solidFill>
                <a:latin typeface="Calibri"/>
                <a:cs typeface="Calibri"/>
              </a:rPr>
              <a:t> </a:t>
            </a:r>
            <a:r>
              <a:rPr sz="1800" spc="-10" dirty="0">
                <a:solidFill>
                  <a:srgbClr val="FFFFFF"/>
                </a:solidFill>
                <a:latin typeface="Calibri"/>
                <a:cs typeface="Calibri"/>
              </a:rPr>
              <a:t>pipework </a:t>
            </a:r>
            <a:r>
              <a:rPr sz="1800" dirty="0">
                <a:solidFill>
                  <a:srgbClr val="FFFFFF"/>
                </a:solidFill>
                <a:latin typeface="Calibri"/>
                <a:cs typeface="Calibri"/>
              </a:rPr>
              <a:t>from</a:t>
            </a:r>
            <a:r>
              <a:rPr sz="1800" spc="-80" dirty="0">
                <a:solidFill>
                  <a:srgbClr val="FFFFFF"/>
                </a:solidFill>
                <a:latin typeface="Calibri"/>
                <a:cs typeface="Calibri"/>
              </a:rPr>
              <a:t> </a:t>
            </a:r>
            <a:r>
              <a:rPr sz="1800" dirty="0">
                <a:solidFill>
                  <a:srgbClr val="FFFFFF"/>
                </a:solidFill>
                <a:latin typeface="Calibri"/>
                <a:cs typeface="Calibri"/>
              </a:rPr>
              <a:t>each</a:t>
            </a:r>
            <a:r>
              <a:rPr sz="1800" spc="-40" dirty="0">
                <a:solidFill>
                  <a:srgbClr val="FFFFFF"/>
                </a:solidFill>
                <a:latin typeface="Calibri"/>
                <a:cs typeface="Calibri"/>
              </a:rPr>
              <a:t> </a:t>
            </a:r>
            <a:r>
              <a:rPr sz="1800" dirty="0">
                <a:solidFill>
                  <a:srgbClr val="FFFFFF"/>
                </a:solidFill>
                <a:latin typeface="Calibri"/>
                <a:cs typeface="Calibri"/>
              </a:rPr>
              <a:t>borehole</a:t>
            </a:r>
            <a:r>
              <a:rPr sz="1800" spc="-20" dirty="0">
                <a:solidFill>
                  <a:srgbClr val="FFFFFF"/>
                </a:solidFill>
                <a:latin typeface="Calibri"/>
                <a:cs typeface="Calibri"/>
              </a:rPr>
              <a:t> </a:t>
            </a:r>
            <a:r>
              <a:rPr sz="1800" dirty="0">
                <a:solidFill>
                  <a:srgbClr val="FFFFFF"/>
                </a:solidFill>
                <a:latin typeface="Calibri"/>
                <a:cs typeface="Calibri"/>
              </a:rPr>
              <a:t>to</a:t>
            </a:r>
            <a:r>
              <a:rPr sz="1800" spc="-45" dirty="0">
                <a:solidFill>
                  <a:srgbClr val="FFFFFF"/>
                </a:solidFill>
                <a:latin typeface="Calibri"/>
                <a:cs typeface="Calibri"/>
              </a:rPr>
              <a:t> </a:t>
            </a:r>
            <a:r>
              <a:rPr sz="1800" spc="-25" dirty="0">
                <a:solidFill>
                  <a:srgbClr val="FFFFFF"/>
                </a:solidFill>
                <a:latin typeface="Calibri"/>
                <a:cs typeface="Calibri"/>
              </a:rPr>
              <a:t>the </a:t>
            </a:r>
            <a:r>
              <a:rPr sz="1800" dirty="0">
                <a:solidFill>
                  <a:srgbClr val="FFFFFF"/>
                </a:solidFill>
                <a:latin typeface="Calibri"/>
                <a:cs typeface="Calibri"/>
              </a:rPr>
              <a:t>Energy</a:t>
            </a:r>
            <a:r>
              <a:rPr sz="1800" spc="-75" dirty="0">
                <a:solidFill>
                  <a:srgbClr val="FFFFFF"/>
                </a:solidFill>
                <a:latin typeface="Calibri"/>
                <a:cs typeface="Calibri"/>
              </a:rPr>
              <a:t> </a:t>
            </a:r>
            <a:r>
              <a:rPr sz="1800" dirty="0">
                <a:solidFill>
                  <a:srgbClr val="FFFFFF"/>
                </a:solidFill>
                <a:latin typeface="Calibri"/>
                <a:cs typeface="Calibri"/>
              </a:rPr>
              <a:t>Centre.</a:t>
            </a:r>
            <a:r>
              <a:rPr sz="1800" spc="-50" dirty="0">
                <a:solidFill>
                  <a:srgbClr val="FFFFFF"/>
                </a:solidFill>
                <a:latin typeface="Calibri"/>
                <a:cs typeface="Calibri"/>
              </a:rPr>
              <a:t> </a:t>
            </a:r>
            <a:r>
              <a:rPr sz="1800" spc="-25" dirty="0">
                <a:solidFill>
                  <a:srgbClr val="FFFFFF"/>
                </a:solidFill>
                <a:latin typeface="Calibri"/>
                <a:cs typeface="Calibri"/>
              </a:rPr>
              <a:t>Testing</a:t>
            </a:r>
            <a:r>
              <a:rPr sz="1800" spc="-55" dirty="0">
                <a:solidFill>
                  <a:srgbClr val="FFFFFF"/>
                </a:solidFill>
                <a:latin typeface="Calibri"/>
                <a:cs typeface="Calibri"/>
              </a:rPr>
              <a:t> </a:t>
            </a:r>
            <a:r>
              <a:rPr sz="1800" spc="-50" dirty="0">
                <a:solidFill>
                  <a:srgbClr val="FFFFFF"/>
                </a:solidFill>
                <a:latin typeface="Calibri"/>
                <a:cs typeface="Calibri"/>
              </a:rPr>
              <a:t>&amp; </a:t>
            </a:r>
            <a:r>
              <a:rPr sz="1800" spc="-10" dirty="0">
                <a:solidFill>
                  <a:srgbClr val="FFFFFF"/>
                </a:solidFill>
                <a:latin typeface="Calibri"/>
                <a:cs typeface="Calibri"/>
              </a:rPr>
              <a:t>commissioning</a:t>
            </a:r>
            <a:endParaRPr sz="1800">
              <a:latin typeface="Calibri"/>
              <a:cs typeface="Calibri"/>
            </a:endParaRPr>
          </a:p>
          <a:p>
            <a:pPr>
              <a:lnSpc>
                <a:spcPct val="100000"/>
              </a:lnSpc>
              <a:spcBef>
                <a:spcPts val="944"/>
              </a:spcBef>
            </a:pPr>
            <a:endParaRPr sz="1800">
              <a:latin typeface="Calibri"/>
              <a:cs typeface="Calibri"/>
            </a:endParaRPr>
          </a:p>
          <a:p>
            <a:pPr marL="12700" marR="240029">
              <a:lnSpc>
                <a:spcPct val="146700"/>
              </a:lnSpc>
              <a:spcBef>
                <a:spcPts val="5"/>
              </a:spcBef>
            </a:pPr>
            <a:r>
              <a:rPr sz="1800" b="1" dirty="0">
                <a:solidFill>
                  <a:srgbClr val="FFFFFF"/>
                </a:solidFill>
                <a:latin typeface="Calibri"/>
                <a:cs typeface="Calibri"/>
              </a:rPr>
              <a:t>Contract</a:t>
            </a:r>
            <a:r>
              <a:rPr sz="1800" b="1" spc="-75" dirty="0">
                <a:solidFill>
                  <a:srgbClr val="FFFFFF"/>
                </a:solidFill>
                <a:latin typeface="Calibri"/>
                <a:cs typeface="Calibri"/>
              </a:rPr>
              <a:t> </a:t>
            </a:r>
            <a:r>
              <a:rPr sz="1800" b="1" spc="-10" dirty="0">
                <a:solidFill>
                  <a:srgbClr val="FFFFFF"/>
                </a:solidFill>
                <a:latin typeface="Calibri"/>
                <a:cs typeface="Calibri"/>
              </a:rPr>
              <a:t>Value:</a:t>
            </a:r>
            <a:r>
              <a:rPr sz="1800" b="1" spc="-95" dirty="0">
                <a:solidFill>
                  <a:srgbClr val="FFFFFF"/>
                </a:solidFill>
                <a:latin typeface="Calibri"/>
                <a:cs typeface="Calibri"/>
              </a:rPr>
              <a:t> </a:t>
            </a:r>
            <a:r>
              <a:rPr sz="1800" b="1" spc="-10" dirty="0">
                <a:solidFill>
                  <a:srgbClr val="FFFFFF"/>
                </a:solidFill>
                <a:latin typeface="Calibri"/>
                <a:cs typeface="Calibri"/>
              </a:rPr>
              <a:t>£400,000 </a:t>
            </a:r>
            <a:r>
              <a:rPr sz="1800" b="1" dirty="0">
                <a:solidFill>
                  <a:srgbClr val="FFFFFF"/>
                </a:solidFill>
                <a:latin typeface="Calibri"/>
                <a:cs typeface="Calibri"/>
              </a:rPr>
              <a:t>Principal</a:t>
            </a:r>
            <a:r>
              <a:rPr sz="1800" b="1" spc="-55" dirty="0">
                <a:solidFill>
                  <a:srgbClr val="FFFFFF"/>
                </a:solidFill>
                <a:latin typeface="Calibri"/>
                <a:cs typeface="Calibri"/>
              </a:rPr>
              <a:t> </a:t>
            </a:r>
            <a:r>
              <a:rPr sz="1800" b="1" spc="-10" dirty="0">
                <a:solidFill>
                  <a:srgbClr val="FFFFFF"/>
                </a:solidFill>
                <a:latin typeface="Calibri"/>
                <a:cs typeface="Calibri"/>
              </a:rPr>
              <a:t>Contractor</a:t>
            </a:r>
            <a:endParaRPr sz="18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43127" y="621791"/>
            <a:ext cx="11225784" cy="5913121"/>
            <a:chOff x="643127" y="621791"/>
            <a:chExt cx="11225784" cy="5913121"/>
          </a:xfrm>
        </p:grpSpPr>
        <p:sp>
          <p:nvSpPr>
            <p:cNvPr id="3" name="object 3"/>
            <p:cNvSpPr/>
            <p:nvPr/>
          </p:nvSpPr>
          <p:spPr>
            <a:xfrm>
              <a:off x="8577071" y="3334512"/>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sp>
          <p:nvSpPr>
            <p:cNvPr id="4" name="object 4"/>
            <p:cNvSpPr/>
            <p:nvPr/>
          </p:nvSpPr>
          <p:spPr>
            <a:xfrm>
              <a:off x="643127" y="621791"/>
              <a:ext cx="10902950" cy="5608320"/>
            </a:xfrm>
            <a:custGeom>
              <a:avLst/>
              <a:gdLst/>
              <a:ahLst/>
              <a:cxnLst/>
              <a:rect l="l" t="t" r="r" b="b"/>
              <a:pathLst>
                <a:path w="10902950" h="5608320">
                  <a:moveTo>
                    <a:pt x="0" y="0"/>
                  </a:moveTo>
                  <a:lnTo>
                    <a:pt x="10902696" y="0"/>
                  </a:lnTo>
                  <a:lnTo>
                    <a:pt x="10902696" y="5608320"/>
                  </a:lnTo>
                  <a:lnTo>
                    <a:pt x="0" y="5608320"/>
                  </a:lnTo>
                  <a:lnTo>
                    <a:pt x="0" y="0"/>
                  </a:lnTo>
                  <a:close/>
                </a:path>
              </a:pathLst>
            </a:custGeom>
            <a:ln w="19050">
              <a:solidFill>
                <a:srgbClr val="404040"/>
              </a:solidFill>
            </a:ln>
          </p:spPr>
          <p:txBody>
            <a:bodyPr wrap="square" lIns="0" tIns="0" rIns="0" bIns="0" rtlCol="0"/>
            <a:lstStyle/>
            <a:p>
              <a:endParaRPr/>
            </a:p>
          </p:txBody>
        </p:sp>
      </p:grpSp>
      <p:sp>
        <p:nvSpPr>
          <p:cNvPr id="5" name="object 5"/>
          <p:cNvSpPr txBox="1">
            <a:spLocks noGrp="1"/>
          </p:cNvSpPr>
          <p:nvPr>
            <p:ph type="title"/>
          </p:nvPr>
        </p:nvSpPr>
        <p:spPr>
          <a:xfrm>
            <a:off x="902335" y="736600"/>
            <a:ext cx="4888865" cy="848360"/>
          </a:xfrm>
          <a:prstGeom prst="rect">
            <a:avLst/>
          </a:prstGeom>
        </p:spPr>
        <p:txBody>
          <a:bodyPr vert="horz" wrap="square" lIns="0" tIns="12700" rIns="0" bIns="0" rtlCol="0">
            <a:spAutoFit/>
          </a:bodyPr>
          <a:lstStyle/>
          <a:p>
            <a:pPr marL="12700">
              <a:lnSpc>
                <a:spcPct val="100000"/>
              </a:lnSpc>
              <a:spcBef>
                <a:spcPts val="100"/>
              </a:spcBef>
            </a:pPr>
            <a:r>
              <a:rPr sz="5400" dirty="0">
                <a:solidFill>
                  <a:srgbClr val="000000"/>
                </a:solidFill>
              </a:rPr>
              <a:t>Client</a:t>
            </a:r>
            <a:r>
              <a:rPr sz="5400" spc="-95" dirty="0">
                <a:solidFill>
                  <a:srgbClr val="000000"/>
                </a:solidFill>
              </a:rPr>
              <a:t> </a:t>
            </a:r>
            <a:r>
              <a:rPr sz="5400" spc="-45" dirty="0">
                <a:solidFill>
                  <a:srgbClr val="000000"/>
                </a:solidFill>
              </a:rPr>
              <a:t>Testimonial</a:t>
            </a:r>
            <a:endParaRPr sz="5400" dirty="0"/>
          </a:p>
        </p:txBody>
      </p:sp>
      <p:sp>
        <p:nvSpPr>
          <p:cNvPr id="9" name="Rectangle 2">
            <a:extLst>
              <a:ext uri="{FF2B5EF4-FFF2-40B4-BE49-F238E27FC236}">
                <a16:creationId xmlns:a16="http://schemas.microsoft.com/office/drawing/2014/main" id="{1F1AAEED-9116-0705-C0CB-7F355DC2312E}"/>
              </a:ext>
            </a:extLst>
          </p:cNvPr>
          <p:cNvSpPr>
            <a:spLocks noChangeArrowheads="1"/>
          </p:cNvSpPr>
          <p:nvPr/>
        </p:nvSpPr>
        <p:spPr bwMode="auto">
          <a:xfrm>
            <a:off x="2743200" y="1681863"/>
            <a:ext cx="8763000" cy="320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effectLst/>
                <a:latin typeface="Raleway" pitchFamily="2" charset="0"/>
              </a:rPr>
              <a:t>Neil Borrill-Carroll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effectLst/>
                <a:latin typeface="Raleway" pitchFamily="2" charset="0"/>
              </a:rPr>
              <a:t>“</a:t>
            </a:r>
            <a:r>
              <a:rPr kumimoji="0" lang="en-US" altLang="en-US" sz="1600" b="0" i="1" u="none" strike="noStrike" cap="none" normalizeH="0" baseline="0" dirty="0">
                <a:ln>
                  <a:noFill/>
                </a:ln>
                <a:effectLst/>
                <a:latin typeface="Raleway" pitchFamily="2" charset="0"/>
              </a:rPr>
              <a:t>ENER-G have conducted themselves professionally throughout delivery of the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1" u="none" strike="noStrike" cap="none" normalizeH="0" baseline="0" dirty="0">
                <a:ln>
                  <a:noFill/>
                </a:ln>
                <a:effectLst/>
                <a:latin typeface="Raleway" pitchFamily="2" charset="0"/>
              </a:rPr>
              <a:t>contract and have always acted in accordance with H&amp;S best practice guidelines,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1" u="none" strike="noStrike" cap="none" normalizeH="0" baseline="0" dirty="0">
                <a:ln>
                  <a:noFill/>
                </a:ln>
                <a:effectLst/>
                <a:latin typeface="Raleway" pitchFamily="2" charset="0"/>
              </a:rPr>
              <a:t>resulting in a very safe and controlled workplace.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i="1" dirty="0">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1" u="none" strike="noStrike" cap="none" normalizeH="0" baseline="0" dirty="0">
                <a:ln>
                  <a:noFill/>
                </a:ln>
                <a:effectLst/>
                <a:latin typeface="Raleway" pitchFamily="2" charset="0"/>
              </a:rPr>
              <a:t>They have liaised effectively and efficiently with the clients engineering services team, to ensure integration of the asset on the customers HV Infrastructure…”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effectLst/>
                <a:latin typeface="Raleway" pitchFamily="2" charset="0"/>
              </a:rPr>
              <a:t>Development Director, </a:t>
            </a:r>
            <a:r>
              <a:rPr kumimoji="0" lang="en-US" altLang="en-US" sz="1600" b="0" i="0" u="none" strike="noStrike" cap="none" normalizeH="0" baseline="0" dirty="0" err="1">
                <a:ln>
                  <a:noFill/>
                </a:ln>
                <a:effectLst/>
                <a:latin typeface="Raleway" pitchFamily="2" charset="0"/>
              </a:rPr>
              <a:t>Ampyrde</a:t>
            </a:r>
            <a:endParaRPr kumimoji="0" lang="en-US" altLang="en-US" sz="1600" b="0" i="0" u="none" strike="noStrike" cap="none" normalizeH="0" baseline="0" dirty="0">
              <a:ln>
                <a:noFill/>
              </a:ln>
              <a:effectLst/>
              <a:latin typeface="Arial" panose="020B0604020202020204" pitchFamily="34" charset="0"/>
            </a:endParaRPr>
          </a:p>
        </p:txBody>
      </p:sp>
      <p:pic>
        <p:nvPicPr>
          <p:cNvPr id="14" name="Picture 13" descr="A close up of a logo&#10;&#10;AI-generated content may be incorrect.">
            <a:extLst>
              <a:ext uri="{FF2B5EF4-FFF2-40B4-BE49-F238E27FC236}">
                <a16:creationId xmlns:a16="http://schemas.microsoft.com/office/drawing/2014/main" id="{5348B02A-8BC8-E14D-C7CF-D28DC4917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430" y="3063161"/>
            <a:ext cx="1886966" cy="43827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E069C4-DEB6-3B07-9542-DD11138F75BF}"/>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855A536-7172-A2DA-7DE8-2B1655C9222A}"/>
              </a:ext>
            </a:extLst>
          </p:cNvPr>
          <p:cNvGrpSpPr/>
          <p:nvPr/>
        </p:nvGrpSpPr>
        <p:grpSpPr>
          <a:xfrm>
            <a:off x="643127" y="621791"/>
            <a:ext cx="11225784" cy="5913121"/>
            <a:chOff x="643127" y="621791"/>
            <a:chExt cx="11225784" cy="5913121"/>
          </a:xfrm>
        </p:grpSpPr>
        <p:sp>
          <p:nvSpPr>
            <p:cNvPr id="3" name="object 3">
              <a:extLst>
                <a:ext uri="{FF2B5EF4-FFF2-40B4-BE49-F238E27FC236}">
                  <a16:creationId xmlns:a16="http://schemas.microsoft.com/office/drawing/2014/main" id="{B6B3F178-2474-91BE-5F57-9E0B4B431047}"/>
                </a:ext>
              </a:extLst>
            </p:cNvPr>
            <p:cNvSpPr/>
            <p:nvPr/>
          </p:nvSpPr>
          <p:spPr>
            <a:xfrm>
              <a:off x="8577071" y="3334512"/>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sp>
          <p:nvSpPr>
            <p:cNvPr id="4" name="object 4">
              <a:extLst>
                <a:ext uri="{FF2B5EF4-FFF2-40B4-BE49-F238E27FC236}">
                  <a16:creationId xmlns:a16="http://schemas.microsoft.com/office/drawing/2014/main" id="{FA88942F-7F12-E06F-C252-BBACF0B4323D}"/>
                </a:ext>
              </a:extLst>
            </p:cNvPr>
            <p:cNvSpPr/>
            <p:nvPr/>
          </p:nvSpPr>
          <p:spPr>
            <a:xfrm>
              <a:off x="643127" y="621791"/>
              <a:ext cx="10902950" cy="5608320"/>
            </a:xfrm>
            <a:custGeom>
              <a:avLst/>
              <a:gdLst/>
              <a:ahLst/>
              <a:cxnLst/>
              <a:rect l="l" t="t" r="r" b="b"/>
              <a:pathLst>
                <a:path w="10902950" h="5608320">
                  <a:moveTo>
                    <a:pt x="0" y="0"/>
                  </a:moveTo>
                  <a:lnTo>
                    <a:pt x="10902696" y="0"/>
                  </a:lnTo>
                  <a:lnTo>
                    <a:pt x="10902696" y="5608320"/>
                  </a:lnTo>
                  <a:lnTo>
                    <a:pt x="0" y="5608320"/>
                  </a:lnTo>
                  <a:lnTo>
                    <a:pt x="0" y="0"/>
                  </a:lnTo>
                  <a:close/>
                </a:path>
              </a:pathLst>
            </a:custGeom>
            <a:ln w="19050">
              <a:solidFill>
                <a:srgbClr val="404040"/>
              </a:solidFill>
            </a:ln>
          </p:spPr>
          <p:txBody>
            <a:bodyPr wrap="square" lIns="0" tIns="0" rIns="0" bIns="0" rtlCol="0"/>
            <a:lstStyle/>
            <a:p>
              <a:endParaRPr/>
            </a:p>
          </p:txBody>
        </p:sp>
      </p:grpSp>
      <p:sp>
        <p:nvSpPr>
          <p:cNvPr id="5" name="object 5">
            <a:extLst>
              <a:ext uri="{FF2B5EF4-FFF2-40B4-BE49-F238E27FC236}">
                <a16:creationId xmlns:a16="http://schemas.microsoft.com/office/drawing/2014/main" id="{BC1BD1F2-0CF1-69A6-2AAB-3F92CEFC5EB6}"/>
              </a:ext>
            </a:extLst>
          </p:cNvPr>
          <p:cNvSpPr txBox="1">
            <a:spLocks noGrp="1"/>
          </p:cNvSpPr>
          <p:nvPr>
            <p:ph type="title"/>
          </p:nvPr>
        </p:nvSpPr>
        <p:spPr>
          <a:xfrm>
            <a:off x="902335" y="736600"/>
            <a:ext cx="4888865" cy="848360"/>
          </a:xfrm>
          <a:prstGeom prst="rect">
            <a:avLst/>
          </a:prstGeom>
        </p:spPr>
        <p:txBody>
          <a:bodyPr vert="horz" wrap="square" lIns="0" tIns="12700" rIns="0" bIns="0" rtlCol="0">
            <a:spAutoFit/>
          </a:bodyPr>
          <a:lstStyle/>
          <a:p>
            <a:pPr marL="12700">
              <a:lnSpc>
                <a:spcPct val="100000"/>
              </a:lnSpc>
              <a:spcBef>
                <a:spcPts val="100"/>
              </a:spcBef>
            </a:pPr>
            <a:r>
              <a:rPr sz="5400" dirty="0">
                <a:solidFill>
                  <a:srgbClr val="000000"/>
                </a:solidFill>
              </a:rPr>
              <a:t>Client</a:t>
            </a:r>
            <a:r>
              <a:rPr sz="5400" spc="-95" dirty="0">
                <a:solidFill>
                  <a:srgbClr val="000000"/>
                </a:solidFill>
              </a:rPr>
              <a:t> </a:t>
            </a:r>
            <a:r>
              <a:rPr sz="5400" spc="-45" dirty="0">
                <a:solidFill>
                  <a:srgbClr val="000000"/>
                </a:solidFill>
              </a:rPr>
              <a:t>Testimonial</a:t>
            </a:r>
            <a:endParaRPr sz="5400" dirty="0"/>
          </a:p>
        </p:txBody>
      </p:sp>
      <p:sp>
        <p:nvSpPr>
          <p:cNvPr id="6" name="Rectangle 1">
            <a:extLst>
              <a:ext uri="{FF2B5EF4-FFF2-40B4-BE49-F238E27FC236}">
                <a16:creationId xmlns:a16="http://schemas.microsoft.com/office/drawing/2014/main" id="{C9F85A4A-95C7-6F1A-6B9F-4D06E0EB27A8}"/>
              </a:ext>
            </a:extLst>
          </p:cNvPr>
          <p:cNvSpPr>
            <a:spLocks noChangeArrowheads="1"/>
          </p:cNvSpPr>
          <p:nvPr/>
        </p:nvSpPr>
        <p:spPr bwMode="auto">
          <a:xfrm>
            <a:off x="2667001" y="1770552"/>
            <a:ext cx="82296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effectLst/>
                <a:latin typeface="Raleway" pitchFamily="2" charset="0"/>
              </a:rPr>
              <a:t>Bradley Martin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i="0" u="none" strike="noStrike" cap="none" normalizeH="0" baseline="0" dirty="0">
              <a:ln>
                <a:noFill/>
              </a:ln>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effectLst/>
                <a:latin typeface="Raleway" pitchFamily="2" charset="0"/>
              </a:rPr>
              <a:t>“</a:t>
            </a:r>
            <a:r>
              <a:rPr kumimoji="0" lang="en-US" altLang="en-US" sz="1200" i="0" u="none" strike="noStrike" cap="none" normalizeH="0" baseline="0" dirty="0">
                <a:ln>
                  <a:noFill/>
                </a:ln>
                <a:effectLst/>
                <a:latin typeface="Raleway" pitchFamily="2" charset="0"/>
              </a:rPr>
              <a:t> </a:t>
            </a:r>
            <a:r>
              <a:rPr kumimoji="0" lang="en-US" altLang="en-US" sz="1600" i="1" u="none" strike="noStrike" cap="none" normalizeH="0" baseline="0" dirty="0">
                <a:ln>
                  <a:noFill/>
                </a:ln>
                <a:effectLst/>
                <a:latin typeface="Raleway" pitchFamily="2" charset="0"/>
              </a:rPr>
              <a:t>ERS consistently demonstrated professionalism, technical expertise, and a commitment to delivering high-quality  results. The team displayed a proactive approach to problem-solving and worked effectively within the project timeline and budget constraints…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i="1" u="none" strike="noStrike" cap="none" normalizeH="0" baseline="0" dirty="0">
              <a:ln>
                <a:noFill/>
              </a:ln>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1" u="none" strike="noStrike" cap="none" normalizeH="0" baseline="0" dirty="0">
                <a:ln>
                  <a:noFill/>
                </a:ln>
                <a:effectLst/>
                <a:latin typeface="Raleway" pitchFamily="2" charset="0"/>
              </a:rPr>
              <a:t>Based on their performance and the outcomes achieved, ERS are now installing similar sized projects as a EPC Contractor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1" u="none" strike="noStrike" cap="none" normalizeH="0" baseline="0" dirty="0">
                <a:ln>
                  <a:noFill/>
                </a:ln>
                <a:effectLst/>
                <a:latin typeface="Raleway" pitchFamily="2" charset="0"/>
              </a:rPr>
              <a:t>and I am confident in recommending ENER-G Renewable Solutions Limited for similar project…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i="1" dirty="0">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effectLst/>
              <a:latin typeface="Raleway"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effectLst/>
                <a:latin typeface="Raleway" pitchFamily="2" charset="0"/>
              </a:rPr>
              <a:t>Director, Murphy Technologies Ltd</a:t>
            </a:r>
            <a:endParaRPr kumimoji="0" lang="en-US" altLang="en-US" sz="1600" b="0" i="0" u="none" strike="noStrike" cap="none" normalizeH="0" baseline="0" dirty="0">
              <a:ln>
                <a:noFill/>
              </a:ln>
              <a:effectLst/>
              <a:latin typeface="Arial" panose="020B0604020202020204" pitchFamily="34" charset="0"/>
            </a:endParaRPr>
          </a:p>
        </p:txBody>
      </p:sp>
      <p:pic>
        <p:nvPicPr>
          <p:cNvPr id="7" name="Picture 6">
            <a:extLst>
              <a:ext uri="{FF2B5EF4-FFF2-40B4-BE49-F238E27FC236}">
                <a16:creationId xmlns:a16="http://schemas.microsoft.com/office/drawing/2014/main" id="{B348ABFE-A899-373D-143C-705F52117BC3}"/>
              </a:ext>
            </a:extLst>
          </p:cNvPr>
          <p:cNvPicPr>
            <a:picLocks noChangeAspect="1"/>
          </p:cNvPicPr>
          <p:nvPr/>
        </p:nvPicPr>
        <p:blipFill>
          <a:blip r:embed="rId2"/>
          <a:stretch>
            <a:fillRect/>
          </a:stretch>
        </p:blipFill>
        <p:spPr>
          <a:xfrm>
            <a:off x="1005754" y="2955415"/>
            <a:ext cx="1270911" cy="1323591"/>
          </a:xfrm>
          <a:prstGeom prst="rect">
            <a:avLst/>
          </a:prstGeom>
        </p:spPr>
      </p:pic>
    </p:spTree>
    <p:extLst>
      <p:ext uri="{BB962C8B-B14F-4D97-AF65-F5344CB8AC3E}">
        <p14:creationId xmlns:p14="http://schemas.microsoft.com/office/powerpoint/2010/main" val="2593458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32968" y="612269"/>
            <a:ext cx="11236325" cy="5922645"/>
            <a:chOff x="632968" y="612269"/>
            <a:chExt cx="11236325" cy="5922645"/>
          </a:xfrm>
        </p:grpSpPr>
        <p:sp>
          <p:nvSpPr>
            <p:cNvPr id="3" name="object 3"/>
            <p:cNvSpPr/>
            <p:nvPr/>
          </p:nvSpPr>
          <p:spPr>
            <a:xfrm>
              <a:off x="8577072" y="3334512"/>
              <a:ext cx="3291840" cy="3200400"/>
            </a:xfrm>
            <a:custGeom>
              <a:avLst/>
              <a:gdLst/>
              <a:ahLst/>
              <a:cxnLst/>
              <a:rect l="l" t="t" r="r" b="b"/>
              <a:pathLst>
                <a:path w="3291840" h="3200400">
                  <a:moveTo>
                    <a:pt x="3291840" y="0"/>
                  </a:moveTo>
                  <a:lnTo>
                    <a:pt x="0" y="3200400"/>
                  </a:lnTo>
                  <a:lnTo>
                    <a:pt x="3291840" y="3200400"/>
                  </a:lnTo>
                  <a:lnTo>
                    <a:pt x="3291840" y="0"/>
                  </a:lnTo>
                  <a:close/>
                </a:path>
              </a:pathLst>
            </a:custGeom>
            <a:solidFill>
              <a:srgbClr val="1D6EA9"/>
            </a:solidFill>
          </p:spPr>
          <p:txBody>
            <a:bodyPr wrap="square" lIns="0" tIns="0" rIns="0" bIns="0" rtlCol="0"/>
            <a:lstStyle/>
            <a:p>
              <a:endParaRPr/>
            </a:p>
          </p:txBody>
        </p:sp>
        <p:sp>
          <p:nvSpPr>
            <p:cNvPr id="4" name="object 4"/>
            <p:cNvSpPr/>
            <p:nvPr/>
          </p:nvSpPr>
          <p:spPr>
            <a:xfrm>
              <a:off x="643128" y="622429"/>
              <a:ext cx="10902950" cy="5874385"/>
            </a:xfrm>
            <a:custGeom>
              <a:avLst/>
              <a:gdLst/>
              <a:ahLst/>
              <a:cxnLst/>
              <a:rect l="l" t="t" r="r" b="b"/>
              <a:pathLst>
                <a:path w="10902950" h="5874385">
                  <a:moveTo>
                    <a:pt x="0" y="0"/>
                  </a:moveTo>
                  <a:lnTo>
                    <a:pt x="10902696" y="0"/>
                  </a:lnTo>
                  <a:lnTo>
                    <a:pt x="10902696" y="5873862"/>
                  </a:lnTo>
                  <a:lnTo>
                    <a:pt x="0" y="5873862"/>
                  </a:lnTo>
                  <a:lnTo>
                    <a:pt x="0" y="0"/>
                  </a:lnTo>
                  <a:close/>
                </a:path>
              </a:pathLst>
            </a:custGeom>
            <a:ln w="19749">
              <a:solidFill>
                <a:srgbClr val="404040"/>
              </a:solidFill>
            </a:ln>
          </p:spPr>
          <p:txBody>
            <a:bodyPr wrap="square" lIns="0" tIns="0" rIns="0" bIns="0" rtlCol="0"/>
            <a:lstStyle/>
            <a:p>
              <a:endParaRPr/>
            </a:p>
          </p:txBody>
        </p:sp>
        <p:sp>
          <p:nvSpPr>
            <p:cNvPr id="5" name="object 5"/>
            <p:cNvSpPr/>
            <p:nvPr/>
          </p:nvSpPr>
          <p:spPr>
            <a:xfrm>
              <a:off x="963168" y="1228344"/>
              <a:ext cx="7745095" cy="4358640"/>
            </a:xfrm>
            <a:custGeom>
              <a:avLst/>
              <a:gdLst/>
              <a:ahLst/>
              <a:cxnLst/>
              <a:rect l="l" t="t" r="r" b="b"/>
              <a:pathLst>
                <a:path w="7745095" h="4358640">
                  <a:moveTo>
                    <a:pt x="7744968" y="0"/>
                  </a:moveTo>
                  <a:lnTo>
                    <a:pt x="0" y="0"/>
                  </a:lnTo>
                  <a:lnTo>
                    <a:pt x="0" y="4358640"/>
                  </a:lnTo>
                  <a:lnTo>
                    <a:pt x="7744968" y="4358640"/>
                  </a:lnTo>
                  <a:lnTo>
                    <a:pt x="7744968"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1040903" y="703293"/>
            <a:ext cx="4888865" cy="848360"/>
          </a:xfrm>
          <a:prstGeom prst="rect">
            <a:avLst/>
          </a:prstGeom>
        </p:spPr>
        <p:txBody>
          <a:bodyPr vert="horz" wrap="square" lIns="0" tIns="12700" rIns="0" bIns="0" rtlCol="0">
            <a:spAutoFit/>
          </a:bodyPr>
          <a:lstStyle/>
          <a:p>
            <a:pPr marL="12700">
              <a:lnSpc>
                <a:spcPct val="100000"/>
              </a:lnSpc>
              <a:spcBef>
                <a:spcPts val="100"/>
              </a:spcBef>
            </a:pPr>
            <a:r>
              <a:rPr sz="5400" dirty="0">
                <a:solidFill>
                  <a:srgbClr val="000000"/>
                </a:solidFill>
              </a:rPr>
              <a:t>Client</a:t>
            </a:r>
            <a:r>
              <a:rPr sz="5400" spc="-95" dirty="0">
                <a:solidFill>
                  <a:srgbClr val="000000"/>
                </a:solidFill>
              </a:rPr>
              <a:t> </a:t>
            </a:r>
            <a:r>
              <a:rPr sz="5400" spc="-45" dirty="0">
                <a:solidFill>
                  <a:srgbClr val="000000"/>
                </a:solidFill>
              </a:rPr>
              <a:t>Testimonial</a:t>
            </a:r>
            <a:endParaRPr sz="5400"/>
          </a:p>
        </p:txBody>
      </p:sp>
      <p:pic>
        <p:nvPicPr>
          <p:cNvPr id="7" name="object 7"/>
          <p:cNvPicPr/>
          <p:nvPr/>
        </p:nvPicPr>
        <p:blipFill>
          <a:blip r:embed="rId2" cstate="print"/>
          <a:stretch>
            <a:fillRect/>
          </a:stretch>
        </p:blipFill>
        <p:spPr>
          <a:xfrm>
            <a:off x="975360" y="2648711"/>
            <a:ext cx="1889759" cy="475487"/>
          </a:xfrm>
          <a:prstGeom prst="rect">
            <a:avLst/>
          </a:prstGeom>
        </p:spPr>
      </p:pic>
      <p:sp>
        <p:nvSpPr>
          <p:cNvPr id="8" name="object 8"/>
          <p:cNvSpPr txBox="1"/>
          <p:nvPr/>
        </p:nvSpPr>
        <p:spPr>
          <a:xfrm>
            <a:off x="2896349" y="1637550"/>
            <a:ext cx="7780020" cy="4588510"/>
          </a:xfrm>
          <a:prstGeom prst="rect">
            <a:avLst/>
          </a:prstGeom>
        </p:spPr>
        <p:txBody>
          <a:bodyPr vert="horz" wrap="square" lIns="0" tIns="11430" rIns="0" bIns="0" rtlCol="0">
            <a:spAutoFit/>
          </a:bodyPr>
          <a:lstStyle/>
          <a:p>
            <a:pPr marL="12700" marR="488950" indent="635">
              <a:lnSpc>
                <a:spcPct val="100000"/>
              </a:lnSpc>
              <a:spcBef>
                <a:spcPts val="90"/>
              </a:spcBef>
            </a:pPr>
            <a:r>
              <a:rPr sz="1400" i="1" spc="-10" dirty="0">
                <a:latin typeface="Calibri"/>
                <a:cs typeface="Calibri"/>
              </a:rPr>
              <a:t>Ener-</a:t>
            </a:r>
            <a:r>
              <a:rPr sz="1400" i="1" dirty="0">
                <a:latin typeface="Calibri"/>
                <a:cs typeface="Calibri"/>
              </a:rPr>
              <a:t>g</a:t>
            </a:r>
            <a:r>
              <a:rPr sz="1400" i="1" spc="-45" dirty="0">
                <a:latin typeface="Calibri"/>
                <a:cs typeface="Calibri"/>
              </a:rPr>
              <a:t> </a:t>
            </a:r>
            <a:r>
              <a:rPr sz="1400" i="1" dirty="0">
                <a:latin typeface="Calibri"/>
                <a:cs typeface="Calibri"/>
              </a:rPr>
              <a:t>Renewable</a:t>
            </a:r>
            <a:r>
              <a:rPr sz="1400" i="1" spc="-30" dirty="0">
                <a:latin typeface="Calibri"/>
                <a:cs typeface="Calibri"/>
              </a:rPr>
              <a:t> </a:t>
            </a:r>
            <a:r>
              <a:rPr sz="1400" i="1" dirty="0">
                <a:latin typeface="Calibri"/>
                <a:cs typeface="Calibri"/>
              </a:rPr>
              <a:t>Solutions</a:t>
            </a:r>
            <a:r>
              <a:rPr sz="1400" i="1" spc="10" dirty="0">
                <a:latin typeface="Calibri"/>
                <a:cs typeface="Calibri"/>
              </a:rPr>
              <a:t> </a:t>
            </a:r>
            <a:r>
              <a:rPr sz="1400" i="1" dirty="0">
                <a:latin typeface="Calibri"/>
                <a:cs typeface="Calibri"/>
              </a:rPr>
              <a:t>acted as</a:t>
            </a:r>
            <a:r>
              <a:rPr sz="1400" i="1" spc="-30" dirty="0">
                <a:latin typeface="Calibri"/>
                <a:cs typeface="Calibri"/>
              </a:rPr>
              <a:t> </a:t>
            </a:r>
            <a:r>
              <a:rPr sz="1400" i="1" dirty="0">
                <a:latin typeface="Calibri"/>
                <a:cs typeface="Calibri"/>
              </a:rPr>
              <a:t>main</a:t>
            </a:r>
            <a:r>
              <a:rPr sz="1400" i="1" spc="-20" dirty="0">
                <a:latin typeface="Calibri"/>
                <a:cs typeface="Calibri"/>
              </a:rPr>
              <a:t> </a:t>
            </a:r>
            <a:r>
              <a:rPr sz="1400" i="1" dirty="0">
                <a:latin typeface="Calibri"/>
                <a:cs typeface="Calibri"/>
              </a:rPr>
              <a:t>contractor</a:t>
            </a:r>
            <a:r>
              <a:rPr sz="1400" i="1" spc="25" dirty="0">
                <a:latin typeface="Calibri"/>
                <a:cs typeface="Calibri"/>
              </a:rPr>
              <a:t> </a:t>
            </a:r>
            <a:r>
              <a:rPr sz="1400" i="1" dirty="0">
                <a:latin typeface="Calibri"/>
                <a:cs typeface="Calibri"/>
              </a:rPr>
              <a:t>for</a:t>
            </a:r>
            <a:r>
              <a:rPr sz="1400" i="1" spc="-65" dirty="0">
                <a:latin typeface="Calibri"/>
                <a:cs typeface="Calibri"/>
              </a:rPr>
              <a:t> </a:t>
            </a:r>
            <a:r>
              <a:rPr sz="1400" i="1" dirty="0">
                <a:latin typeface="Calibri"/>
                <a:cs typeface="Calibri"/>
              </a:rPr>
              <a:t>a</a:t>
            </a:r>
            <a:r>
              <a:rPr sz="1400" i="1" spc="-40" dirty="0">
                <a:latin typeface="Calibri"/>
                <a:cs typeface="Calibri"/>
              </a:rPr>
              <a:t> </a:t>
            </a:r>
            <a:r>
              <a:rPr sz="1400" i="1" dirty="0">
                <a:latin typeface="Calibri"/>
                <a:cs typeface="Calibri"/>
              </a:rPr>
              <a:t>circa</a:t>
            </a:r>
            <a:r>
              <a:rPr sz="1400" i="1" spc="-20" dirty="0">
                <a:latin typeface="Calibri"/>
                <a:cs typeface="Calibri"/>
              </a:rPr>
              <a:t> </a:t>
            </a:r>
            <a:r>
              <a:rPr sz="1400" i="1" dirty="0">
                <a:latin typeface="Calibri"/>
                <a:cs typeface="Calibri"/>
              </a:rPr>
              <a:t>£2m decarbonisation</a:t>
            </a:r>
            <a:r>
              <a:rPr sz="1400" i="1" spc="20" dirty="0">
                <a:latin typeface="Calibri"/>
                <a:cs typeface="Calibri"/>
              </a:rPr>
              <a:t> </a:t>
            </a:r>
            <a:r>
              <a:rPr sz="1400" i="1" dirty="0">
                <a:latin typeface="Calibri"/>
                <a:cs typeface="Calibri"/>
              </a:rPr>
              <a:t>project</a:t>
            </a:r>
            <a:r>
              <a:rPr sz="1400" i="1" spc="-30" dirty="0">
                <a:latin typeface="Calibri"/>
                <a:cs typeface="Calibri"/>
              </a:rPr>
              <a:t> </a:t>
            </a:r>
            <a:r>
              <a:rPr sz="1400" i="1" dirty="0">
                <a:latin typeface="Calibri"/>
                <a:cs typeface="Calibri"/>
              </a:rPr>
              <a:t>at</a:t>
            </a:r>
            <a:r>
              <a:rPr sz="1400" i="1" spc="-35" dirty="0">
                <a:latin typeface="Calibri"/>
                <a:cs typeface="Calibri"/>
              </a:rPr>
              <a:t> </a:t>
            </a:r>
            <a:r>
              <a:rPr sz="1400" i="1" spc="-20" dirty="0">
                <a:latin typeface="Calibri"/>
                <a:cs typeface="Calibri"/>
              </a:rPr>
              <a:t>Plas </a:t>
            </a:r>
            <a:r>
              <a:rPr sz="1400" i="1" spc="-10" dirty="0">
                <a:latin typeface="Calibri"/>
                <a:cs typeface="Calibri"/>
              </a:rPr>
              <a:t>Menai.</a:t>
            </a:r>
            <a:endParaRPr sz="1400">
              <a:latin typeface="Calibri"/>
              <a:cs typeface="Calibri"/>
            </a:endParaRPr>
          </a:p>
          <a:p>
            <a:pPr marL="12700" marR="5080">
              <a:lnSpc>
                <a:spcPts val="1510"/>
              </a:lnSpc>
              <a:spcBef>
                <a:spcPts val="495"/>
              </a:spcBef>
            </a:pPr>
            <a:r>
              <a:rPr sz="1400" i="1" dirty="0">
                <a:latin typeface="Calibri"/>
                <a:cs typeface="Calibri"/>
              </a:rPr>
              <a:t>Sports</a:t>
            </a:r>
            <a:r>
              <a:rPr sz="1400" i="1" spc="-40" dirty="0">
                <a:latin typeface="Calibri"/>
                <a:cs typeface="Calibri"/>
              </a:rPr>
              <a:t> </a:t>
            </a:r>
            <a:r>
              <a:rPr sz="1400" i="1" dirty="0">
                <a:latin typeface="Calibri"/>
                <a:cs typeface="Calibri"/>
              </a:rPr>
              <a:t>Wales</a:t>
            </a:r>
            <a:r>
              <a:rPr sz="1400" i="1" spc="-25" dirty="0">
                <a:latin typeface="Calibri"/>
                <a:cs typeface="Calibri"/>
              </a:rPr>
              <a:t> </a:t>
            </a:r>
            <a:r>
              <a:rPr sz="1400" i="1" spc="-10" dirty="0">
                <a:latin typeface="Calibri"/>
                <a:cs typeface="Calibri"/>
              </a:rPr>
              <a:t>commissioned</a:t>
            </a:r>
            <a:r>
              <a:rPr sz="1400" i="1" spc="-15" dirty="0">
                <a:latin typeface="Calibri"/>
                <a:cs typeface="Calibri"/>
              </a:rPr>
              <a:t> </a:t>
            </a:r>
            <a:r>
              <a:rPr sz="1400" i="1" spc="-55" dirty="0">
                <a:latin typeface="Calibri"/>
                <a:cs typeface="Calibri"/>
              </a:rPr>
              <a:t>Rybka</a:t>
            </a:r>
            <a:r>
              <a:rPr sz="1400" i="1" spc="-30" dirty="0">
                <a:latin typeface="Calibri"/>
                <a:cs typeface="Calibri"/>
              </a:rPr>
              <a:t> </a:t>
            </a:r>
            <a:r>
              <a:rPr sz="1400" i="1" dirty="0">
                <a:latin typeface="Calibri"/>
                <a:cs typeface="Calibri"/>
              </a:rPr>
              <a:t>to</a:t>
            </a:r>
            <a:r>
              <a:rPr sz="1400" i="1" spc="-15" dirty="0">
                <a:latin typeface="Calibri"/>
                <a:cs typeface="Calibri"/>
              </a:rPr>
              <a:t> </a:t>
            </a:r>
            <a:r>
              <a:rPr sz="1400" i="1" dirty="0">
                <a:latin typeface="Calibri"/>
                <a:cs typeface="Calibri"/>
              </a:rPr>
              <a:t>develop</a:t>
            </a:r>
            <a:r>
              <a:rPr sz="1400" i="1" spc="-60" dirty="0">
                <a:latin typeface="Calibri"/>
                <a:cs typeface="Calibri"/>
              </a:rPr>
              <a:t> </a:t>
            </a:r>
            <a:r>
              <a:rPr sz="1400" i="1" dirty="0">
                <a:latin typeface="Calibri"/>
                <a:cs typeface="Calibri"/>
              </a:rPr>
              <a:t>a</a:t>
            </a:r>
            <a:r>
              <a:rPr sz="1400" i="1" spc="-15" dirty="0">
                <a:latin typeface="Calibri"/>
                <a:cs typeface="Calibri"/>
              </a:rPr>
              <a:t> </a:t>
            </a:r>
            <a:r>
              <a:rPr sz="1400" i="1" dirty="0">
                <a:latin typeface="Calibri"/>
                <a:cs typeface="Calibri"/>
              </a:rPr>
              <a:t>low/</a:t>
            </a:r>
            <a:r>
              <a:rPr sz="1400" i="1" spc="-25" dirty="0">
                <a:latin typeface="Calibri"/>
                <a:cs typeface="Calibri"/>
              </a:rPr>
              <a:t> </a:t>
            </a:r>
            <a:r>
              <a:rPr sz="1400" i="1" dirty="0">
                <a:latin typeface="Calibri"/>
                <a:cs typeface="Calibri"/>
              </a:rPr>
              <a:t>zero</a:t>
            </a:r>
            <a:r>
              <a:rPr sz="1400" i="1" spc="-55" dirty="0">
                <a:latin typeface="Calibri"/>
                <a:cs typeface="Calibri"/>
              </a:rPr>
              <a:t> </a:t>
            </a:r>
            <a:r>
              <a:rPr sz="1400" i="1" dirty="0">
                <a:latin typeface="Calibri"/>
                <a:cs typeface="Calibri"/>
              </a:rPr>
              <a:t>carbon</a:t>
            </a:r>
            <a:r>
              <a:rPr sz="1400" i="1" spc="-40" dirty="0">
                <a:latin typeface="Calibri"/>
                <a:cs typeface="Calibri"/>
              </a:rPr>
              <a:t> </a:t>
            </a:r>
            <a:r>
              <a:rPr sz="1400" i="1" dirty="0">
                <a:latin typeface="Calibri"/>
                <a:cs typeface="Calibri"/>
              </a:rPr>
              <a:t>heating</a:t>
            </a:r>
            <a:r>
              <a:rPr sz="1400" i="1" spc="10" dirty="0">
                <a:latin typeface="Calibri"/>
                <a:cs typeface="Calibri"/>
              </a:rPr>
              <a:t> </a:t>
            </a:r>
            <a:r>
              <a:rPr sz="1400" i="1" dirty="0">
                <a:latin typeface="Calibri"/>
                <a:cs typeface="Calibri"/>
              </a:rPr>
              <a:t>system</a:t>
            </a:r>
            <a:r>
              <a:rPr sz="1400" i="1" spc="-20" dirty="0">
                <a:latin typeface="Calibri"/>
                <a:cs typeface="Calibri"/>
              </a:rPr>
              <a:t> </a:t>
            </a:r>
            <a:r>
              <a:rPr sz="1400" i="1" dirty="0">
                <a:latin typeface="Calibri"/>
                <a:cs typeface="Calibri"/>
              </a:rPr>
              <a:t>design</a:t>
            </a:r>
            <a:r>
              <a:rPr sz="1400" i="1" spc="-15" dirty="0">
                <a:latin typeface="Calibri"/>
                <a:cs typeface="Calibri"/>
              </a:rPr>
              <a:t> </a:t>
            </a:r>
            <a:r>
              <a:rPr sz="1400" i="1" dirty="0">
                <a:latin typeface="Calibri"/>
                <a:cs typeface="Calibri"/>
              </a:rPr>
              <a:t>for</a:t>
            </a:r>
            <a:r>
              <a:rPr sz="1400" i="1" spc="-60" dirty="0">
                <a:latin typeface="Calibri"/>
                <a:cs typeface="Calibri"/>
              </a:rPr>
              <a:t> </a:t>
            </a:r>
            <a:r>
              <a:rPr sz="1400" i="1" dirty="0">
                <a:latin typeface="Calibri"/>
                <a:cs typeface="Calibri"/>
              </a:rPr>
              <a:t>the</a:t>
            </a:r>
            <a:r>
              <a:rPr sz="1400" i="1" spc="-10" dirty="0">
                <a:latin typeface="Calibri"/>
                <a:cs typeface="Calibri"/>
              </a:rPr>
              <a:t> </a:t>
            </a:r>
            <a:r>
              <a:rPr sz="1400" i="1" dirty="0">
                <a:latin typeface="Calibri"/>
                <a:cs typeface="Calibri"/>
              </a:rPr>
              <a:t>existing</a:t>
            </a:r>
            <a:r>
              <a:rPr sz="1400" i="1" spc="30" dirty="0">
                <a:latin typeface="Calibri"/>
                <a:cs typeface="Calibri"/>
              </a:rPr>
              <a:t> </a:t>
            </a:r>
            <a:r>
              <a:rPr sz="1400" i="1" spc="-20" dirty="0">
                <a:latin typeface="Calibri"/>
                <a:cs typeface="Calibri"/>
              </a:rPr>
              <a:t>Plas </a:t>
            </a:r>
            <a:r>
              <a:rPr sz="1400" i="1" dirty="0">
                <a:latin typeface="Calibri"/>
                <a:cs typeface="Calibri"/>
              </a:rPr>
              <a:t>Menai</a:t>
            </a:r>
            <a:r>
              <a:rPr sz="1400" i="1" spc="-45" dirty="0">
                <a:latin typeface="Calibri"/>
                <a:cs typeface="Calibri"/>
              </a:rPr>
              <a:t> </a:t>
            </a:r>
            <a:r>
              <a:rPr sz="1400" i="1" dirty="0">
                <a:latin typeface="Calibri"/>
                <a:cs typeface="Calibri"/>
              </a:rPr>
              <a:t>Sports</a:t>
            </a:r>
            <a:r>
              <a:rPr sz="1400" i="1" spc="-20" dirty="0">
                <a:latin typeface="Calibri"/>
                <a:cs typeface="Calibri"/>
              </a:rPr>
              <a:t> </a:t>
            </a:r>
            <a:r>
              <a:rPr sz="1400" i="1" dirty="0">
                <a:latin typeface="Calibri"/>
                <a:cs typeface="Calibri"/>
              </a:rPr>
              <a:t>Facility</a:t>
            </a:r>
            <a:r>
              <a:rPr sz="1400" i="1" spc="5" dirty="0">
                <a:latin typeface="Calibri"/>
                <a:cs typeface="Calibri"/>
              </a:rPr>
              <a:t> </a:t>
            </a:r>
            <a:r>
              <a:rPr sz="1400" i="1" dirty="0">
                <a:latin typeface="Calibri"/>
                <a:cs typeface="Calibri"/>
              </a:rPr>
              <a:t>building.</a:t>
            </a:r>
            <a:r>
              <a:rPr sz="1400" i="1" spc="-5" dirty="0">
                <a:latin typeface="Calibri"/>
                <a:cs typeface="Calibri"/>
              </a:rPr>
              <a:t> </a:t>
            </a:r>
            <a:r>
              <a:rPr sz="1400" i="1" dirty="0">
                <a:latin typeface="Calibri"/>
                <a:cs typeface="Calibri"/>
              </a:rPr>
              <a:t>The</a:t>
            </a:r>
            <a:r>
              <a:rPr sz="1400" i="1" spc="-50" dirty="0">
                <a:latin typeface="Calibri"/>
                <a:cs typeface="Calibri"/>
              </a:rPr>
              <a:t> </a:t>
            </a:r>
            <a:r>
              <a:rPr sz="1400" i="1" dirty="0">
                <a:latin typeface="Calibri"/>
                <a:cs typeface="Calibri"/>
              </a:rPr>
              <a:t>existing</a:t>
            </a:r>
            <a:r>
              <a:rPr sz="1400" i="1" spc="10" dirty="0">
                <a:latin typeface="Calibri"/>
                <a:cs typeface="Calibri"/>
              </a:rPr>
              <a:t> </a:t>
            </a:r>
            <a:r>
              <a:rPr sz="1400" i="1" dirty="0">
                <a:latin typeface="Calibri"/>
                <a:cs typeface="Calibri"/>
              </a:rPr>
              <a:t>listed</a:t>
            </a:r>
            <a:r>
              <a:rPr sz="1400" i="1" spc="-10" dirty="0">
                <a:latin typeface="Calibri"/>
                <a:cs typeface="Calibri"/>
              </a:rPr>
              <a:t> </a:t>
            </a:r>
            <a:r>
              <a:rPr sz="1400" i="1" dirty="0">
                <a:latin typeface="Calibri"/>
                <a:cs typeface="Calibri"/>
              </a:rPr>
              <a:t>1980s</a:t>
            </a:r>
            <a:r>
              <a:rPr sz="1400" i="1" spc="15" dirty="0">
                <a:latin typeface="Calibri"/>
                <a:cs typeface="Calibri"/>
              </a:rPr>
              <a:t> </a:t>
            </a:r>
            <a:r>
              <a:rPr sz="1400" i="1" dirty="0">
                <a:latin typeface="Calibri"/>
                <a:cs typeface="Calibri"/>
              </a:rPr>
              <a:t>constructed</a:t>
            </a:r>
            <a:r>
              <a:rPr sz="1400" i="1" spc="-10" dirty="0">
                <a:latin typeface="Calibri"/>
                <a:cs typeface="Calibri"/>
              </a:rPr>
              <a:t> </a:t>
            </a:r>
            <a:r>
              <a:rPr sz="1400" i="1" dirty="0">
                <a:latin typeface="Calibri"/>
                <a:cs typeface="Calibri"/>
              </a:rPr>
              <a:t>building</a:t>
            </a:r>
            <a:r>
              <a:rPr sz="1400" i="1" spc="10" dirty="0">
                <a:latin typeface="Calibri"/>
                <a:cs typeface="Calibri"/>
              </a:rPr>
              <a:t> </a:t>
            </a:r>
            <a:r>
              <a:rPr sz="1400" i="1" dirty="0">
                <a:latin typeface="Calibri"/>
                <a:cs typeface="Calibri"/>
              </a:rPr>
              <a:t>which</a:t>
            </a:r>
            <a:r>
              <a:rPr sz="1400" i="1" spc="-10" dirty="0">
                <a:latin typeface="Calibri"/>
                <a:cs typeface="Calibri"/>
              </a:rPr>
              <a:t> </a:t>
            </a:r>
            <a:r>
              <a:rPr sz="1400" i="1" dirty="0">
                <a:latin typeface="Calibri"/>
                <a:cs typeface="Calibri"/>
              </a:rPr>
              <a:t>utilized</a:t>
            </a:r>
            <a:r>
              <a:rPr sz="1400" i="1" spc="10" dirty="0">
                <a:latin typeface="Calibri"/>
                <a:cs typeface="Calibri"/>
              </a:rPr>
              <a:t> </a:t>
            </a:r>
            <a:r>
              <a:rPr sz="1400" i="1" dirty="0">
                <a:latin typeface="Calibri"/>
                <a:cs typeface="Calibri"/>
              </a:rPr>
              <a:t>oil</a:t>
            </a:r>
            <a:r>
              <a:rPr sz="1400" i="1" spc="-55" dirty="0">
                <a:latin typeface="Calibri"/>
                <a:cs typeface="Calibri"/>
              </a:rPr>
              <a:t> </a:t>
            </a:r>
            <a:r>
              <a:rPr sz="1400" i="1" dirty="0">
                <a:latin typeface="Calibri"/>
                <a:cs typeface="Calibri"/>
              </a:rPr>
              <a:t>boilers</a:t>
            </a:r>
            <a:r>
              <a:rPr sz="1400" i="1" spc="-30" dirty="0">
                <a:latin typeface="Calibri"/>
                <a:cs typeface="Calibri"/>
              </a:rPr>
              <a:t> </a:t>
            </a:r>
            <a:r>
              <a:rPr sz="1400" i="1" dirty="0">
                <a:latin typeface="Calibri"/>
                <a:cs typeface="Calibri"/>
              </a:rPr>
              <a:t>as</a:t>
            </a:r>
            <a:r>
              <a:rPr sz="1400" i="1" spc="-45" dirty="0">
                <a:latin typeface="Calibri"/>
                <a:cs typeface="Calibri"/>
              </a:rPr>
              <a:t> </a:t>
            </a:r>
            <a:r>
              <a:rPr sz="1400" i="1" spc="-25" dirty="0">
                <a:latin typeface="Calibri"/>
                <a:cs typeface="Calibri"/>
              </a:rPr>
              <a:t>its </a:t>
            </a:r>
            <a:r>
              <a:rPr sz="1400" i="1" dirty="0">
                <a:latin typeface="Calibri"/>
                <a:cs typeface="Calibri"/>
              </a:rPr>
              <a:t>main</a:t>
            </a:r>
            <a:r>
              <a:rPr sz="1400" i="1" spc="-20" dirty="0">
                <a:latin typeface="Calibri"/>
                <a:cs typeface="Calibri"/>
              </a:rPr>
              <a:t> </a:t>
            </a:r>
            <a:r>
              <a:rPr sz="1400" i="1" dirty="0">
                <a:latin typeface="Calibri"/>
                <a:cs typeface="Calibri"/>
              </a:rPr>
              <a:t>thermal energy</a:t>
            </a:r>
            <a:r>
              <a:rPr sz="1400" i="1" spc="-65" dirty="0">
                <a:latin typeface="Calibri"/>
                <a:cs typeface="Calibri"/>
              </a:rPr>
              <a:t> </a:t>
            </a:r>
            <a:r>
              <a:rPr sz="1400" i="1" dirty="0">
                <a:latin typeface="Calibri"/>
                <a:cs typeface="Calibri"/>
              </a:rPr>
              <a:t>source</a:t>
            </a:r>
            <a:r>
              <a:rPr sz="1400" i="1" spc="-35" dirty="0">
                <a:latin typeface="Calibri"/>
                <a:cs typeface="Calibri"/>
              </a:rPr>
              <a:t> </a:t>
            </a:r>
            <a:r>
              <a:rPr sz="1400" i="1" dirty="0">
                <a:latin typeface="Calibri"/>
                <a:cs typeface="Calibri"/>
              </a:rPr>
              <a:t>was</a:t>
            </a:r>
            <a:r>
              <a:rPr sz="1400" i="1" spc="-35" dirty="0">
                <a:latin typeface="Calibri"/>
                <a:cs typeface="Calibri"/>
              </a:rPr>
              <a:t> </a:t>
            </a:r>
            <a:r>
              <a:rPr sz="1400" i="1" dirty="0">
                <a:latin typeface="Calibri"/>
                <a:cs typeface="Calibri"/>
              </a:rPr>
              <a:t>upgraded</a:t>
            </a:r>
            <a:r>
              <a:rPr sz="1400" i="1" spc="-15" dirty="0">
                <a:latin typeface="Calibri"/>
                <a:cs typeface="Calibri"/>
              </a:rPr>
              <a:t> </a:t>
            </a:r>
            <a:r>
              <a:rPr sz="1400" i="1" dirty="0">
                <a:latin typeface="Calibri"/>
                <a:cs typeface="Calibri"/>
              </a:rPr>
              <a:t>to</a:t>
            </a:r>
            <a:r>
              <a:rPr sz="1400" i="1" spc="-20" dirty="0">
                <a:latin typeface="Calibri"/>
                <a:cs typeface="Calibri"/>
              </a:rPr>
              <a:t> </a:t>
            </a:r>
            <a:r>
              <a:rPr sz="1400" i="1" dirty="0">
                <a:latin typeface="Calibri"/>
                <a:cs typeface="Calibri"/>
              </a:rPr>
              <a:t>achieve</a:t>
            </a:r>
            <a:r>
              <a:rPr sz="1400" i="1" spc="-35" dirty="0">
                <a:latin typeface="Calibri"/>
                <a:cs typeface="Calibri"/>
              </a:rPr>
              <a:t> </a:t>
            </a:r>
            <a:r>
              <a:rPr sz="1400" i="1" dirty="0">
                <a:latin typeface="Calibri"/>
                <a:cs typeface="Calibri"/>
              </a:rPr>
              <a:t>the</a:t>
            </a:r>
            <a:r>
              <a:rPr sz="1400" i="1" spc="-15" dirty="0">
                <a:latin typeface="Calibri"/>
                <a:cs typeface="Calibri"/>
              </a:rPr>
              <a:t> </a:t>
            </a:r>
            <a:r>
              <a:rPr sz="1400" i="1" dirty="0">
                <a:latin typeface="Calibri"/>
                <a:cs typeface="Calibri"/>
              </a:rPr>
              <a:t>Sports</a:t>
            </a:r>
            <a:r>
              <a:rPr sz="1400" i="1" spc="-15" dirty="0">
                <a:latin typeface="Calibri"/>
                <a:cs typeface="Calibri"/>
              </a:rPr>
              <a:t> </a:t>
            </a:r>
            <a:r>
              <a:rPr sz="1400" i="1" dirty="0">
                <a:latin typeface="Calibri"/>
                <a:cs typeface="Calibri"/>
              </a:rPr>
              <a:t>Wales</a:t>
            </a:r>
            <a:r>
              <a:rPr sz="1400" i="1" spc="-30" dirty="0">
                <a:latin typeface="Calibri"/>
                <a:cs typeface="Calibri"/>
              </a:rPr>
              <a:t> </a:t>
            </a:r>
            <a:r>
              <a:rPr sz="1400" i="1" dirty="0">
                <a:latin typeface="Calibri"/>
                <a:cs typeface="Calibri"/>
              </a:rPr>
              <a:t>aspirations</a:t>
            </a:r>
            <a:r>
              <a:rPr sz="1400" i="1" spc="5" dirty="0">
                <a:latin typeface="Calibri"/>
                <a:cs typeface="Calibri"/>
              </a:rPr>
              <a:t> </a:t>
            </a:r>
            <a:r>
              <a:rPr sz="1400" i="1" dirty="0">
                <a:latin typeface="Calibri"/>
                <a:cs typeface="Calibri"/>
              </a:rPr>
              <a:t>to</a:t>
            </a:r>
            <a:r>
              <a:rPr sz="1400" i="1" spc="-15" dirty="0">
                <a:latin typeface="Calibri"/>
                <a:cs typeface="Calibri"/>
              </a:rPr>
              <a:t> </a:t>
            </a:r>
            <a:r>
              <a:rPr sz="1400" i="1" dirty="0">
                <a:latin typeface="Calibri"/>
                <a:cs typeface="Calibri"/>
              </a:rPr>
              <a:t>have</a:t>
            </a:r>
            <a:r>
              <a:rPr sz="1400" i="1" spc="-40" dirty="0">
                <a:latin typeface="Calibri"/>
                <a:cs typeface="Calibri"/>
              </a:rPr>
              <a:t> </a:t>
            </a:r>
            <a:r>
              <a:rPr sz="1400" i="1" dirty="0">
                <a:latin typeface="Calibri"/>
                <a:cs typeface="Calibri"/>
              </a:rPr>
              <a:t>a</a:t>
            </a:r>
            <a:r>
              <a:rPr sz="1400" i="1" spc="-40" dirty="0">
                <a:latin typeface="Calibri"/>
                <a:cs typeface="Calibri"/>
              </a:rPr>
              <a:t> </a:t>
            </a:r>
            <a:r>
              <a:rPr sz="1400" i="1" dirty="0">
                <a:latin typeface="Calibri"/>
                <a:cs typeface="Calibri"/>
              </a:rPr>
              <a:t>low</a:t>
            </a:r>
            <a:r>
              <a:rPr sz="1400" i="1" spc="-30" dirty="0">
                <a:latin typeface="Calibri"/>
                <a:cs typeface="Calibri"/>
              </a:rPr>
              <a:t> </a:t>
            </a:r>
            <a:r>
              <a:rPr sz="1400" i="1" spc="-10" dirty="0">
                <a:latin typeface="Calibri"/>
                <a:cs typeface="Calibri"/>
              </a:rPr>
              <a:t>carbon facility</a:t>
            </a:r>
            <a:r>
              <a:rPr sz="1400" i="1" spc="-30" dirty="0">
                <a:latin typeface="Calibri"/>
                <a:cs typeface="Calibri"/>
              </a:rPr>
              <a:t> </a:t>
            </a:r>
            <a:r>
              <a:rPr sz="1400" i="1" dirty="0">
                <a:latin typeface="Calibri"/>
                <a:cs typeface="Calibri"/>
              </a:rPr>
              <a:t>at</a:t>
            </a:r>
            <a:r>
              <a:rPr sz="1400" i="1" spc="-45" dirty="0">
                <a:latin typeface="Calibri"/>
                <a:cs typeface="Calibri"/>
              </a:rPr>
              <a:t> </a:t>
            </a:r>
            <a:r>
              <a:rPr sz="1400" i="1" dirty="0">
                <a:latin typeface="Calibri"/>
                <a:cs typeface="Calibri"/>
              </a:rPr>
              <a:t>Plas</a:t>
            </a:r>
            <a:r>
              <a:rPr sz="1400" i="1" spc="-20" dirty="0">
                <a:latin typeface="Calibri"/>
                <a:cs typeface="Calibri"/>
              </a:rPr>
              <a:t> </a:t>
            </a:r>
            <a:r>
              <a:rPr sz="1400" i="1" spc="-10" dirty="0">
                <a:latin typeface="Calibri"/>
                <a:cs typeface="Calibri"/>
              </a:rPr>
              <a:t>Menai.</a:t>
            </a:r>
            <a:r>
              <a:rPr sz="1400" i="1" spc="-40" dirty="0">
                <a:latin typeface="Calibri"/>
                <a:cs typeface="Calibri"/>
              </a:rPr>
              <a:t> </a:t>
            </a:r>
            <a:r>
              <a:rPr sz="1400" i="1" spc="-55" dirty="0">
                <a:latin typeface="Calibri"/>
                <a:cs typeface="Calibri"/>
              </a:rPr>
              <a:t>Rybka</a:t>
            </a:r>
            <a:r>
              <a:rPr sz="1400" i="1" spc="-30" dirty="0">
                <a:latin typeface="Calibri"/>
                <a:cs typeface="Calibri"/>
              </a:rPr>
              <a:t> </a:t>
            </a:r>
            <a:r>
              <a:rPr sz="1400" i="1" dirty="0">
                <a:latin typeface="Calibri"/>
                <a:cs typeface="Calibri"/>
              </a:rPr>
              <a:t>investigated</a:t>
            </a:r>
            <a:r>
              <a:rPr sz="1400" i="1" spc="35" dirty="0">
                <a:latin typeface="Calibri"/>
                <a:cs typeface="Calibri"/>
              </a:rPr>
              <a:t> </a:t>
            </a:r>
            <a:r>
              <a:rPr sz="1400" i="1" dirty="0">
                <a:latin typeface="Calibri"/>
                <a:cs typeface="Calibri"/>
              </a:rPr>
              <a:t>various</a:t>
            </a:r>
            <a:r>
              <a:rPr sz="1400" i="1" spc="-40" dirty="0">
                <a:latin typeface="Calibri"/>
                <a:cs typeface="Calibri"/>
              </a:rPr>
              <a:t> </a:t>
            </a:r>
            <a:r>
              <a:rPr sz="1400" i="1" dirty="0">
                <a:latin typeface="Calibri"/>
                <a:cs typeface="Calibri"/>
              </a:rPr>
              <a:t>heat</a:t>
            </a:r>
            <a:r>
              <a:rPr sz="1400" i="1" spc="-40" dirty="0">
                <a:latin typeface="Calibri"/>
                <a:cs typeface="Calibri"/>
              </a:rPr>
              <a:t> </a:t>
            </a:r>
            <a:r>
              <a:rPr sz="1400" i="1" dirty="0">
                <a:latin typeface="Calibri"/>
                <a:cs typeface="Calibri"/>
              </a:rPr>
              <a:t>generation</a:t>
            </a:r>
            <a:r>
              <a:rPr sz="1400" i="1" spc="-30" dirty="0">
                <a:latin typeface="Calibri"/>
                <a:cs typeface="Calibri"/>
              </a:rPr>
              <a:t> </a:t>
            </a:r>
            <a:r>
              <a:rPr sz="1400" i="1" dirty="0">
                <a:latin typeface="Calibri"/>
                <a:cs typeface="Calibri"/>
              </a:rPr>
              <a:t>system</a:t>
            </a:r>
            <a:r>
              <a:rPr sz="1400" i="1" spc="-25" dirty="0">
                <a:latin typeface="Calibri"/>
                <a:cs typeface="Calibri"/>
              </a:rPr>
              <a:t> </a:t>
            </a:r>
            <a:r>
              <a:rPr sz="1400" i="1" dirty="0">
                <a:latin typeface="Calibri"/>
                <a:cs typeface="Calibri"/>
              </a:rPr>
              <a:t>options</a:t>
            </a:r>
            <a:r>
              <a:rPr sz="1400" i="1" spc="-25" dirty="0">
                <a:latin typeface="Calibri"/>
                <a:cs typeface="Calibri"/>
              </a:rPr>
              <a:t> </a:t>
            </a:r>
            <a:r>
              <a:rPr sz="1400" i="1" dirty="0">
                <a:latin typeface="Calibri"/>
                <a:cs typeface="Calibri"/>
              </a:rPr>
              <a:t>which</a:t>
            </a:r>
            <a:r>
              <a:rPr sz="1400" i="1" spc="-5" dirty="0">
                <a:latin typeface="Calibri"/>
                <a:cs typeface="Calibri"/>
              </a:rPr>
              <a:t> </a:t>
            </a:r>
            <a:r>
              <a:rPr sz="1400" i="1" dirty="0">
                <a:latin typeface="Calibri"/>
                <a:cs typeface="Calibri"/>
              </a:rPr>
              <a:t>included</a:t>
            </a:r>
            <a:r>
              <a:rPr sz="1400" i="1" spc="-10" dirty="0">
                <a:latin typeface="Calibri"/>
                <a:cs typeface="Calibri"/>
              </a:rPr>
              <a:t> water </a:t>
            </a:r>
            <a:r>
              <a:rPr sz="1400" i="1" dirty="0">
                <a:latin typeface="Calibri"/>
                <a:cs typeface="Calibri"/>
              </a:rPr>
              <a:t>source</a:t>
            </a:r>
            <a:r>
              <a:rPr sz="1400" i="1" spc="-65" dirty="0">
                <a:latin typeface="Calibri"/>
                <a:cs typeface="Calibri"/>
              </a:rPr>
              <a:t> </a:t>
            </a:r>
            <a:r>
              <a:rPr sz="1400" i="1" dirty="0">
                <a:latin typeface="Calibri"/>
                <a:cs typeface="Calibri"/>
              </a:rPr>
              <a:t>heat</a:t>
            </a:r>
            <a:r>
              <a:rPr sz="1400" i="1" spc="-35" dirty="0">
                <a:latin typeface="Calibri"/>
                <a:cs typeface="Calibri"/>
              </a:rPr>
              <a:t> </a:t>
            </a:r>
            <a:r>
              <a:rPr sz="1400" i="1" spc="-10" dirty="0">
                <a:latin typeface="Calibri"/>
                <a:cs typeface="Calibri"/>
              </a:rPr>
              <a:t>pumps,</a:t>
            </a:r>
            <a:r>
              <a:rPr sz="1400" i="1" spc="-40" dirty="0">
                <a:latin typeface="Calibri"/>
                <a:cs typeface="Calibri"/>
              </a:rPr>
              <a:t> </a:t>
            </a:r>
            <a:r>
              <a:rPr sz="1400" i="1" dirty="0">
                <a:latin typeface="Calibri"/>
                <a:cs typeface="Calibri"/>
              </a:rPr>
              <a:t>ground</a:t>
            </a:r>
            <a:r>
              <a:rPr sz="1400" i="1" spc="-25" dirty="0">
                <a:latin typeface="Calibri"/>
                <a:cs typeface="Calibri"/>
              </a:rPr>
              <a:t> </a:t>
            </a:r>
            <a:r>
              <a:rPr sz="1400" i="1" dirty="0">
                <a:latin typeface="Calibri"/>
                <a:cs typeface="Calibri"/>
              </a:rPr>
              <a:t>source</a:t>
            </a:r>
            <a:r>
              <a:rPr sz="1400" i="1" spc="-60" dirty="0">
                <a:latin typeface="Calibri"/>
                <a:cs typeface="Calibri"/>
              </a:rPr>
              <a:t> </a:t>
            </a:r>
            <a:r>
              <a:rPr sz="1400" i="1" dirty="0">
                <a:latin typeface="Calibri"/>
                <a:cs typeface="Calibri"/>
              </a:rPr>
              <a:t>heat</a:t>
            </a:r>
            <a:r>
              <a:rPr sz="1400" i="1" spc="-35" dirty="0">
                <a:latin typeface="Calibri"/>
                <a:cs typeface="Calibri"/>
              </a:rPr>
              <a:t> </a:t>
            </a:r>
            <a:r>
              <a:rPr sz="1400" i="1" spc="-10" dirty="0">
                <a:latin typeface="Calibri"/>
                <a:cs typeface="Calibri"/>
              </a:rPr>
              <a:t>pumps,</a:t>
            </a:r>
            <a:r>
              <a:rPr sz="1400" i="1" spc="-35" dirty="0">
                <a:latin typeface="Calibri"/>
                <a:cs typeface="Calibri"/>
              </a:rPr>
              <a:t> </a:t>
            </a:r>
            <a:r>
              <a:rPr sz="1400" i="1" dirty="0">
                <a:latin typeface="Calibri"/>
                <a:cs typeface="Calibri"/>
              </a:rPr>
              <a:t>air</a:t>
            </a:r>
            <a:r>
              <a:rPr sz="1400" i="1" spc="-25" dirty="0">
                <a:latin typeface="Calibri"/>
                <a:cs typeface="Calibri"/>
              </a:rPr>
              <a:t> </a:t>
            </a:r>
            <a:r>
              <a:rPr sz="1400" i="1" dirty="0">
                <a:latin typeface="Calibri"/>
                <a:cs typeface="Calibri"/>
              </a:rPr>
              <a:t>source</a:t>
            </a:r>
            <a:r>
              <a:rPr sz="1400" i="1" spc="-60" dirty="0">
                <a:latin typeface="Calibri"/>
                <a:cs typeface="Calibri"/>
              </a:rPr>
              <a:t> </a:t>
            </a:r>
            <a:r>
              <a:rPr sz="1400" i="1" dirty="0">
                <a:latin typeface="Calibri"/>
                <a:cs typeface="Calibri"/>
              </a:rPr>
              <a:t>heat</a:t>
            </a:r>
            <a:r>
              <a:rPr sz="1400" i="1" spc="-35" dirty="0">
                <a:latin typeface="Calibri"/>
                <a:cs typeface="Calibri"/>
              </a:rPr>
              <a:t> </a:t>
            </a:r>
            <a:r>
              <a:rPr sz="1400" i="1" dirty="0">
                <a:latin typeface="Calibri"/>
                <a:cs typeface="Calibri"/>
              </a:rPr>
              <a:t>pumps</a:t>
            </a:r>
            <a:r>
              <a:rPr sz="1400" i="1" spc="-40" dirty="0">
                <a:latin typeface="Calibri"/>
                <a:cs typeface="Calibri"/>
              </a:rPr>
              <a:t> </a:t>
            </a:r>
            <a:r>
              <a:rPr sz="1400" i="1" dirty="0">
                <a:latin typeface="Calibri"/>
                <a:cs typeface="Calibri"/>
              </a:rPr>
              <a:t>and</a:t>
            </a:r>
            <a:r>
              <a:rPr sz="1400" i="1" spc="-20" dirty="0">
                <a:latin typeface="Calibri"/>
                <a:cs typeface="Calibri"/>
              </a:rPr>
              <a:t> </a:t>
            </a:r>
            <a:r>
              <a:rPr sz="1400" i="1" dirty="0">
                <a:latin typeface="Calibri"/>
                <a:cs typeface="Calibri"/>
              </a:rPr>
              <a:t>biomass</a:t>
            </a:r>
            <a:r>
              <a:rPr sz="1400" i="1" spc="-20" dirty="0">
                <a:latin typeface="Calibri"/>
                <a:cs typeface="Calibri"/>
              </a:rPr>
              <a:t> </a:t>
            </a:r>
            <a:r>
              <a:rPr sz="1400" i="1" dirty="0">
                <a:latin typeface="Calibri"/>
                <a:cs typeface="Calibri"/>
              </a:rPr>
              <a:t>heating.</a:t>
            </a:r>
            <a:r>
              <a:rPr sz="1400" i="1" spc="-15" dirty="0">
                <a:latin typeface="Calibri"/>
                <a:cs typeface="Calibri"/>
              </a:rPr>
              <a:t> </a:t>
            </a:r>
            <a:r>
              <a:rPr sz="1400" i="1" dirty="0">
                <a:latin typeface="Calibri"/>
                <a:cs typeface="Calibri"/>
              </a:rPr>
              <a:t>After</a:t>
            </a:r>
            <a:r>
              <a:rPr sz="1400" i="1" spc="-45" dirty="0">
                <a:latin typeface="Calibri"/>
                <a:cs typeface="Calibri"/>
              </a:rPr>
              <a:t> </a:t>
            </a:r>
            <a:r>
              <a:rPr sz="1400" i="1" spc="-10" dirty="0">
                <a:latin typeface="Calibri"/>
                <a:cs typeface="Calibri"/>
              </a:rPr>
              <a:t>detailed </a:t>
            </a:r>
            <a:r>
              <a:rPr sz="1400" i="1" dirty="0">
                <a:latin typeface="Calibri"/>
                <a:cs typeface="Calibri"/>
              </a:rPr>
              <a:t>client </a:t>
            </a:r>
            <a:r>
              <a:rPr sz="1400" i="1" spc="-10" dirty="0">
                <a:latin typeface="Calibri"/>
                <a:cs typeface="Calibri"/>
              </a:rPr>
              <a:t>consultation</a:t>
            </a:r>
            <a:r>
              <a:rPr sz="1400" i="1" spc="15" dirty="0">
                <a:latin typeface="Calibri"/>
                <a:cs typeface="Calibri"/>
              </a:rPr>
              <a:t> </a:t>
            </a:r>
            <a:r>
              <a:rPr sz="1400" i="1" dirty="0">
                <a:latin typeface="Calibri"/>
                <a:cs typeface="Calibri"/>
              </a:rPr>
              <a:t>and</a:t>
            </a:r>
            <a:r>
              <a:rPr sz="1400" i="1" spc="-45" dirty="0">
                <a:latin typeface="Calibri"/>
                <a:cs typeface="Calibri"/>
              </a:rPr>
              <a:t> </a:t>
            </a:r>
            <a:r>
              <a:rPr sz="1400" i="1" dirty="0">
                <a:latin typeface="Calibri"/>
                <a:cs typeface="Calibri"/>
              </a:rPr>
              <a:t>a</a:t>
            </a:r>
            <a:r>
              <a:rPr sz="1400" i="1" spc="-30" dirty="0">
                <a:latin typeface="Calibri"/>
                <a:cs typeface="Calibri"/>
              </a:rPr>
              <a:t> </a:t>
            </a:r>
            <a:r>
              <a:rPr sz="1400" i="1" dirty="0">
                <a:latin typeface="Calibri"/>
                <a:cs typeface="Calibri"/>
              </a:rPr>
              <a:t>in</a:t>
            </a:r>
            <a:r>
              <a:rPr sz="1400" i="1" spc="-45" dirty="0">
                <a:latin typeface="Calibri"/>
                <a:cs typeface="Calibri"/>
              </a:rPr>
              <a:t> </a:t>
            </a:r>
            <a:r>
              <a:rPr sz="1400" i="1" dirty="0">
                <a:latin typeface="Calibri"/>
                <a:cs typeface="Calibri"/>
              </a:rPr>
              <a:t>depth</a:t>
            </a:r>
            <a:r>
              <a:rPr sz="1400" i="1" spc="-30" dirty="0">
                <a:latin typeface="Calibri"/>
                <a:cs typeface="Calibri"/>
              </a:rPr>
              <a:t> </a:t>
            </a:r>
            <a:r>
              <a:rPr sz="1400" i="1" dirty="0">
                <a:latin typeface="Calibri"/>
                <a:cs typeface="Calibri"/>
              </a:rPr>
              <a:t>appraisals exercise</a:t>
            </a:r>
            <a:r>
              <a:rPr sz="1400" i="1" spc="-45" dirty="0">
                <a:latin typeface="Calibri"/>
                <a:cs typeface="Calibri"/>
              </a:rPr>
              <a:t> </a:t>
            </a:r>
            <a:r>
              <a:rPr sz="1400" i="1" dirty="0">
                <a:latin typeface="Calibri"/>
                <a:cs typeface="Calibri"/>
              </a:rPr>
              <a:t>working</a:t>
            </a:r>
            <a:r>
              <a:rPr sz="1400" i="1" spc="-25" dirty="0">
                <a:latin typeface="Calibri"/>
                <a:cs typeface="Calibri"/>
              </a:rPr>
              <a:t> </a:t>
            </a:r>
            <a:r>
              <a:rPr sz="1400" i="1" dirty="0">
                <a:latin typeface="Calibri"/>
                <a:cs typeface="Calibri"/>
              </a:rPr>
              <a:t>alongside</a:t>
            </a:r>
            <a:r>
              <a:rPr sz="1400" i="1" spc="-20" dirty="0">
                <a:latin typeface="Calibri"/>
                <a:cs typeface="Calibri"/>
              </a:rPr>
              <a:t> </a:t>
            </a:r>
            <a:r>
              <a:rPr sz="1400" i="1" spc="-10" dirty="0">
                <a:latin typeface="Calibri"/>
                <a:cs typeface="Calibri"/>
              </a:rPr>
              <a:t>ERS’s</a:t>
            </a:r>
            <a:r>
              <a:rPr sz="1400" i="1" spc="-20" dirty="0">
                <a:latin typeface="Calibri"/>
                <a:cs typeface="Calibri"/>
              </a:rPr>
              <a:t> </a:t>
            </a:r>
            <a:r>
              <a:rPr sz="1400" i="1" dirty="0">
                <a:latin typeface="Calibri"/>
                <a:cs typeface="Calibri"/>
              </a:rPr>
              <a:t>ground</a:t>
            </a:r>
            <a:r>
              <a:rPr sz="1400" i="1" spc="-30" dirty="0">
                <a:latin typeface="Calibri"/>
                <a:cs typeface="Calibri"/>
              </a:rPr>
              <a:t> </a:t>
            </a:r>
            <a:r>
              <a:rPr sz="1400" i="1" dirty="0">
                <a:latin typeface="Calibri"/>
                <a:cs typeface="Calibri"/>
              </a:rPr>
              <a:t>source</a:t>
            </a:r>
            <a:r>
              <a:rPr sz="1400" i="1" spc="-65" dirty="0">
                <a:latin typeface="Calibri"/>
                <a:cs typeface="Calibri"/>
              </a:rPr>
              <a:t> </a:t>
            </a:r>
            <a:r>
              <a:rPr sz="1400" i="1" dirty="0">
                <a:latin typeface="Calibri"/>
                <a:cs typeface="Calibri"/>
              </a:rPr>
              <a:t>heat</a:t>
            </a:r>
            <a:r>
              <a:rPr sz="1400" i="1" spc="-40" dirty="0">
                <a:latin typeface="Calibri"/>
                <a:cs typeface="Calibri"/>
              </a:rPr>
              <a:t> </a:t>
            </a:r>
            <a:r>
              <a:rPr sz="1400" i="1" spc="-10" dirty="0">
                <a:latin typeface="Calibri"/>
                <a:cs typeface="Calibri"/>
              </a:rPr>
              <a:t>pumps </a:t>
            </a:r>
            <a:r>
              <a:rPr sz="1400" i="1" dirty="0">
                <a:latin typeface="Calibri"/>
                <a:cs typeface="Calibri"/>
              </a:rPr>
              <a:t>were</a:t>
            </a:r>
            <a:r>
              <a:rPr sz="1400" i="1" spc="-25" dirty="0">
                <a:latin typeface="Calibri"/>
                <a:cs typeface="Calibri"/>
              </a:rPr>
              <a:t> </a:t>
            </a:r>
            <a:r>
              <a:rPr sz="1400" i="1" spc="-10" dirty="0">
                <a:latin typeface="Calibri"/>
                <a:cs typeface="Calibri"/>
              </a:rPr>
              <a:t>considered</a:t>
            </a:r>
            <a:r>
              <a:rPr sz="1400" i="1" spc="-40" dirty="0">
                <a:latin typeface="Calibri"/>
                <a:cs typeface="Calibri"/>
              </a:rPr>
              <a:t> </a:t>
            </a:r>
            <a:r>
              <a:rPr sz="1400" i="1" dirty="0">
                <a:latin typeface="Calibri"/>
                <a:cs typeface="Calibri"/>
              </a:rPr>
              <a:t>the most</a:t>
            </a:r>
            <a:r>
              <a:rPr sz="1400" i="1" spc="-15" dirty="0">
                <a:latin typeface="Calibri"/>
                <a:cs typeface="Calibri"/>
              </a:rPr>
              <a:t> </a:t>
            </a:r>
            <a:r>
              <a:rPr sz="1400" i="1" dirty="0">
                <a:latin typeface="Calibri"/>
                <a:cs typeface="Calibri"/>
              </a:rPr>
              <a:t>viable low</a:t>
            </a:r>
            <a:r>
              <a:rPr sz="1400" i="1" spc="-15" dirty="0">
                <a:latin typeface="Calibri"/>
                <a:cs typeface="Calibri"/>
              </a:rPr>
              <a:t> </a:t>
            </a:r>
            <a:r>
              <a:rPr sz="1400" i="1" dirty="0">
                <a:latin typeface="Calibri"/>
                <a:cs typeface="Calibri"/>
              </a:rPr>
              <a:t>carbon</a:t>
            </a:r>
            <a:r>
              <a:rPr sz="1400" i="1" spc="-25" dirty="0">
                <a:latin typeface="Calibri"/>
                <a:cs typeface="Calibri"/>
              </a:rPr>
              <a:t> </a:t>
            </a:r>
            <a:r>
              <a:rPr sz="1400" i="1" dirty="0">
                <a:latin typeface="Calibri"/>
                <a:cs typeface="Calibri"/>
              </a:rPr>
              <a:t>heat</a:t>
            </a:r>
            <a:r>
              <a:rPr sz="1400" i="1" spc="-15" dirty="0">
                <a:latin typeface="Calibri"/>
                <a:cs typeface="Calibri"/>
              </a:rPr>
              <a:t> </a:t>
            </a:r>
            <a:r>
              <a:rPr sz="1400" i="1" dirty="0">
                <a:latin typeface="Calibri"/>
                <a:cs typeface="Calibri"/>
              </a:rPr>
              <a:t>source</a:t>
            </a:r>
            <a:r>
              <a:rPr sz="1400" i="1" spc="-45" dirty="0">
                <a:latin typeface="Calibri"/>
                <a:cs typeface="Calibri"/>
              </a:rPr>
              <a:t> </a:t>
            </a:r>
            <a:r>
              <a:rPr sz="1400" i="1" dirty="0">
                <a:latin typeface="Calibri"/>
                <a:cs typeface="Calibri"/>
              </a:rPr>
              <a:t>for</a:t>
            </a:r>
            <a:r>
              <a:rPr sz="1400" i="1" spc="-25" dirty="0">
                <a:latin typeface="Calibri"/>
                <a:cs typeface="Calibri"/>
              </a:rPr>
              <a:t> </a:t>
            </a:r>
            <a:r>
              <a:rPr sz="1400" i="1" dirty="0">
                <a:latin typeface="Calibri"/>
                <a:cs typeface="Calibri"/>
              </a:rPr>
              <a:t>the </a:t>
            </a:r>
            <a:r>
              <a:rPr sz="1400" i="1" spc="-10" dirty="0">
                <a:latin typeface="Calibri"/>
                <a:cs typeface="Calibri"/>
              </a:rPr>
              <a:t>site.</a:t>
            </a:r>
            <a:endParaRPr sz="1400">
              <a:latin typeface="Calibri"/>
              <a:cs typeface="Calibri"/>
            </a:endParaRPr>
          </a:p>
          <a:p>
            <a:pPr marL="12700" marR="322580">
              <a:lnSpc>
                <a:spcPts val="1510"/>
              </a:lnSpc>
              <a:spcBef>
                <a:spcPts val="515"/>
              </a:spcBef>
            </a:pPr>
            <a:r>
              <a:rPr sz="1400" i="1" dirty="0">
                <a:latin typeface="Calibri"/>
                <a:cs typeface="Calibri"/>
              </a:rPr>
              <a:t>Working</a:t>
            </a:r>
            <a:r>
              <a:rPr sz="1400" i="1" spc="-25" dirty="0">
                <a:latin typeface="Calibri"/>
                <a:cs typeface="Calibri"/>
              </a:rPr>
              <a:t> </a:t>
            </a:r>
            <a:r>
              <a:rPr sz="1400" i="1" dirty="0">
                <a:latin typeface="Calibri"/>
                <a:cs typeface="Calibri"/>
              </a:rPr>
              <a:t>in</a:t>
            </a:r>
            <a:r>
              <a:rPr sz="1400" i="1" spc="-50" dirty="0">
                <a:latin typeface="Calibri"/>
                <a:cs typeface="Calibri"/>
              </a:rPr>
              <a:t> </a:t>
            </a:r>
            <a:r>
              <a:rPr sz="1400" i="1" dirty="0">
                <a:latin typeface="Calibri"/>
                <a:cs typeface="Calibri"/>
              </a:rPr>
              <a:t>conjunction</a:t>
            </a:r>
            <a:r>
              <a:rPr sz="1400" i="1" spc="20" dirty="0">
                <a:latin typeface="Calibri"/>
                <a:cs typeface="Calibri"/>
              </a:rPr>
              <a:t> </a:t>
            </a:r>
            <a:r>
              <a:rPr sz="1400" i="1" dirty="0">
                <a:latin typeface="Calibri"/>
                <a:cs typeface="Calibri"/>
              </a:rPr>
              <a:t>with ERS</a:t>
            </a:r>
            <a:r>
              <a:rPr sz="1400" i="1" spc="-30" dirty="0">
                <a:latin typeface="Calibri"/>
                <a:cs typeface="Calibri"/>
              </a:rPr>
              <a:t> </a:t>
            </a:r>
            <a:r>
              <a:rPr sz="1400" i="1" dirty="0">
                <a:latin typeface="Calibri"/>
                <a:cs typeface="Calibri"/>
              </a:rPr>
              <a:t>we</a:t>
            </a:r>
            <a:r>
              <a:rPr sz="1400" i="1" spc="-45" dirty="0">
                <a:latin typeface="Calibri"/>
                <a:cs typeface="Calibri"/>
              </a:rPr>
              <a:t> </a:t>
            </a:r>
            <a:r>
              <a:rPr sz="1400" i="1" dirty="0">
                <a:latin typeface="Calibri"/>
                <a:cs typeface="Calibri"/>
              </a:rPr>
              <a:t>have</a:t>
            </a:r>
            <a:r>
              <a:rPr sz="1400" i="1" spc="-40" dirty="0">
                <a:latin typeface="Calibri"/>
                <a:cs typeface="Calibri"/>
              </a:rPr>
              <a:t> </a:t>
            </a:r>
            <a:r>
              <a:rPr sz="1400" i="1" dirty="0">
                <a:latin typeface="Calibri"/>
                <a:cs typeface="Calibri"/>
              </a:rPr>
              <a:t>developed</a:t>
            </a:r>
            <a:r>
              <a:rPr sz="1400" i="1" spc="-45" dirty="0">
                <a:latin typeface="Calibri"/>
                <a:cs typeface="Calibri"/>
              </a:rPr>
              <a:t> </a:t>
            </a:r>
            <a:r>
              <a:rPr sz="1400" i="1" dirty="0">
                <a:latin typeface="Calibri"/>
                <a:cs typeface="Calibri"/>
              </a:rPr>
              <a:t>a</a:t>
            </a:r>
            <a:r>
              <a:rPr sz="1400" i="1" spc="-45" dirty="0">
                <a:latin typeface="Calibri"/>
                <a:cs typeface="Calibri"/>
              </a:rPr>
              <a:t> </a:t>
            </a:r>
            <a:r>
              <a:rPr sz="1400" i="1" dirty="0">
                <a:latin typeface="Calibri"/>
                <a:cs typeface="Calibri"/>
              </a:rPr>
              <a:t>design</a:t>
            </a:r>
            <a:r>
              <a:rPr sz="1400" i="1" spc="-25" dirty="0">
                <a:latin typeface="Calibri"/>
                <a:cs typeface="Calibri"/>
              </a:rPr>
              <a:t> </a:t>
            </a:r>
            <a:r>
              <a:rPr sz="1400" i="1" dirty="0">
                <a:latin typeface="Calibri"/>
                <a:cs typeface="Calibri"/>
              </a:rPr>
              <a:t>for</a:t>
            </a:r>
            <a:r>
              <a:rPr sz="1400" i="1" spc="-70" dirty="0">
                <a:latin typeface="Calibri"/>
                <a:cs typeface="Calibri"/>
              </a:rPr>
              <a:t> </a:t>
            </a:r>
            <a:r>
              <a:rPr sz="1400" i="1" dirty="0">
                <a:latin typeface="Calibri"/>
                <a:cs typeface="Calibri"/>
              </a:rPr>
              <a:t>the</a:t>
            </a:r>
            <a:r>
              <a:rPr sz="1400" i="1" spc="-20" dirty="0">
                <a:latin typeface="Calibri"/>
                <a:cs typeface="Calibri"/>
              </a:rPr>
              <a:t> </a:t>
            </a:r>
            <a:r>
              <a:rPr sz="1400" i="1" dirty="0">
                <a:latin typeface="Calibri"/>
                <a:cs typeface="Calibri"/>
              </a:rPr>
              <a:t>new</a:t>
            </a:r>
            <a:r>
              <a:rPr sz="1400" i="1" spc="-60" dirty="0">
                <a:latin typeface="Calibri"/>
                <a:cs typeface="Calibri"/>
              </a:rPr>
              <a:t> </a:t>
            </a:r>
            <a:r>
              <a:rPr sz="1400" i="1" dirty="0">
                <a:latin typeface="Calibri"/>
                <a:cs typeface="Calibri"/>
              </a:rPr>
              <a:t>heating system</a:t>
            </a:r>
            <a:r>
              <a:rPr sz="1400" i="1" spc="-25" dirty="0">
                <a:latin typeface="Calibri"/>
                <a:cs typeface="Calibri"/>
              </a:rPr>
              <a:t> </a:t>
            </a:r>
            <a:r>
              <a:rPr sz="1400" i="1" dirty="0">
                <a:latin typeface="Calibri"/>
                <a:cs typeface="Calibri"/>
              </a:rPr>
              <a:t>which</a:t>
            </a:r>
            <a:r>
              <a:rPr sz="1400" i="1" spc="-5" dirty="0">
                <a:latin typeface="Calibri"/>
                <a:cs typeface="Calibri"/>
              </a:rPr>
              <a:t> </a:t>
            </a:r>
            <a:r>
              <a:rPr sz="1400" i="1" spc="-25" dirty="0">
                <a:latin typeface="Calibri"/>
                <a:cs typeface="Calibri"/>
              </a:rPr>
              <a:t>has </a:t>
            </a:r>
            <a:r>
              <a:rPr sz="1400" i="1" dirty="0">
                <a:latin typeface="Calibri"/>
                <a:cs typeface="Calibri"/>
              </a:rPr>
              <a:t>included</a:t>
            </a:r>
            <a:r>
              <a:rPr sz="1400" i="1" spc="-10" dirty="0">
                <a:latin typeface="Calibri"/>
                <a:cs typeface="Calibri"/>
              </a:rPr>
              <a:t> </a:t>
            </a:r>
            <a:r>
              <a:rPr sz="1400" i="1" dirty="0">
                <a:latin typeface="Calibri"/>
                <a:cs typeface="Calibri"/>
              </a:rPr>
              <a:t>close</a:t>
            </a:r>
            <a:r>
              <a:rPr sz="1400" i="1" spc="-50" dirty="0">
                <a:latin typeface="Calibri"/>
                <a:cs typeface="Calibri"/>
              </a:rPr>
              <a:t> </a:t>
            </a:r>
            <a:r>
              <a:rPr sz="1400" i="1" dirty="0">
                <a:latin typeface="Calibri"/>
                <a:cs typeface="Calibri"/>
              </a:rPr>
              <a:t>liaison</a:t>
            </a:r>
            <a:r>
              <a:rPr sz="1400" i="1" spc="-5" dirty="0">
                <a:latin typeface="Calibri"/>
                <a:cs typeface="Calibri"/>
              </a:rPr>
              <a:t> </a:t>
            </a:r>
            <a:r>
              <a:rPr sz="1400" i="1" dirty="0">
                <a:latin typeface="Calibri"/>
                <a:cs typeface="Calibri"/>
              </a:rPr>
              <a:t>with</a:t>
            </a:r>
            <a:r>
              <a:rPr sz="1400" i="1" spc="-10" dirty="0">
                <a:latin typeface="Calibri"/>
                <a:cs typeface="Calibri"/>
              </a:rPr>
              <a:t> </a:t>
            </a:r>
            <a:r>
              <a:rPr sz="1400" i="1" dirty="0">
                <a:latin typeface="Calibri"/>
                <a:cs typeface="Calibri"/>
              </a:rPr>
              <a:t>specialists</a:t>
            </a:r>
            <a:r>
              <a:rPr sz="1400" i="1" spc="15" dirty="0">
                <a:latin typeface="Calibri"/>
                <a:cs typeface="Calibri"/>
              </a:rPr>
              <a:t> </a:t>
            </a:r>
            <a:r>
              <a:rPr sz="1400" i="1" dirty="0">
                <a:latin typeface="Calibri"/>
                <a:cs typeface="Calibri"/>
              </a:rPr>
              <a:t>to</a:t>
            </a:r>
            <a:r>
              <a:rPr sz="1400" i="1" spc="-30" dirty="0">
                <a:latin typeface="Calibri"/>
                <a:cs typeface="Calibri"/>
              </a:rPr>
              <a:t> </a:t>
            </a:r>
            <a:r>
              <a:rPr sz="1400" i="1" dirty="0">
                <a:latin typeface="Calibri"/>
                <a:cs typeface="Calibri"/>
              </a:rPr>
              <a:t>determine</a:t>
            </a:r>
            <a:r>
              <a:rPr sz="1400" i="1" spc="-25" dirty="0">
                <a:latin typeface="Calibri"/>
                <a:cs typeface="Calibri"/>
              </a:rPr>
              <a:t> </a:t>
            </a:r>
            <a:r>
              <a:rPr sz="1400" i="1" dirty="0">
                <a:latin typeface="Calibri"/>
                <a:cs typeface="Calibri"/>
              </a:rPr>
              <a:t>the</a:t>
            </a:r>
            <a:r>
              <a:rPr sz="1400" i="1" spc="-45" dirty="0">
                <a:latin typeface="Calibri"/>
                <a:cs typeface="Calibri"/>
              </a:rPr>
              <a:t> </a:t>
            </a:r>
            <a:r>
              <a:rPr sz="1400" i="1" dirty="0">
                <a:latin typeface="Calibri"/>
                <a:cs typeface="Calibri"/>
              </a:rPr>
              <a:t>characteristics</a:t>
            </a:r>
            <a:r>
              <a:rPr sz="1400" i="1" spc="60" dirty="0">
                <a:latin typeface="Calibri"/>
                <a:cs typeface="Calibri"/>
              </a:rPr>
              <a:t> </a:t>
            </a:r>
            <a:r>
              <a:rPr sz="1400" i="1" dirty="0">
                <a:latin typeface="Calibri"/>
                <a:cs typeface="Calibri"/>
              </a:rPr>
              <a:t>of</a:t>
            </a:r>
            <a:r>
              <a:rPr sz="1400" i="1" spc="-70" dirty="0">
                <a:latin typeface="Calibri"/>
                <a:cs typeface="Calibri"/>
              </a:rPr>
              <a:t> </a:t>
            </a:r>
            <a:r>
              <a:rPr sz="1400" i="1" dirty="0">
                <a:latin typeface="Calibri"/>
                <a:cs typeface="Calibri"/>
              </a:rPr>
              <a:t>the</a:t>
            </a:r>
            <a:r>
              <a:rPr sz="1400" i="1" spc="-25" dirty="0">
                <a:latin typeface="Calibri"/>
                <a:cs typeface="Calibri"/>
              </a:rPr>
              <a:t> </a:t>
            </a:r>
            <a:r>
              <a:rPr sz="1400" i="1" dirty="0">
                <a:latin typeface="Calibri"/>
                <a:cs typeface="Calibri"/>
              </a:rPr>
              <a:t>sites</a:t>
            </a:r>
            <a:r>
              <a:rPr sz="1400" i="1" spc="-25" dirty="0">
                <a:latin typeface="Calibri"/>
                <a:cs typeface="Calibri"/>
              </a:rPr>
              <a:t> </a:t>
            </a:r>
            <a:r>
              <a:rPr sz="1400" i="1" dirty="0">
                <a:latin typeface="Calibri"/>
                <a:cs typeface="Calibri"/>
              </a:rPr>
              <a:t>complex</a:t>
            </a:r>
            <a:r>
              <a:rPr sz="1400" i="1" spc="-35" dirty="0">
                <a:latin typeface="Calibri"/>
                <a:cs typeface="Calibri"/>
              </a:rPr>
              <a:t> </a:t>
            </a:r>
            <a:r>
              <a:rPr sz="1400" i="1" spc="-10" dirty="0">
                <a:latin typeface="Calibri"/>
                <a:cs typeface="Calibri"/>
              </a:rPr>
              <a:t>ground conditions,</a:t>
            </a:r>
            <a:r>
              <a:rPr sz="1400" i="1" spc="-35" dirty="0">
                <a:latin typeface="Calibri"/>
                <a:cs typeface="Calibri"/>
              </a:rPr>
              <a:t> </a:t>
            </a:r>
            <a:r>
              <a:rPr sz="1400" i="1" dirty="0">
                <a:latin typeface="Calibri"/>
                <a:cs typeface="Calibri"/>
              </a:rPr>
              <a:t>locations, quantities,</a:t>
            </a:r>
            <a:r>
              <a:rPr sz="1400" i="1" spc="15" dirty="0">
                <a:latin typeface="Calibri"/>
                <a:cs typeface="Calibri"/>
              </a:rPr>
              <a:t> </a:t>
            </a:r>
            <a:r>
              <a:rPr sz="1400" i="1" dirty="0">
                <a:latin typeface="Calibri"/>
                <a:cs typeface="Calibri"/>
              </a:rPr>
              <a:t>and</a:t>
            </a:r>
            <a:r>
              <a:rPr sz="1400" i="1" spc="-55" dirty="0">
                <a:latin typeface="Calibri"/>
                <a:cs typeface="Calibri"/>
              </a:rPr>
              <a:t> </a:t>
            </a:r>
            <a:r>
              <a:rPr sz="1400" i="1" dirty="0">
                <a:latin typeface="Calibri"/>
                <a:cs typeface="Calibri"/>
              </a:rPr>
              <a:t>depths</a:t>
            </a:r>
            <a:r>
              <a:rPr sz="1400" i="1" spc="-25" dirty="0">
                <a:latin typeface="Calibri"/>
                <a:cs typeface="Calibri"/>
              </a:rPr>
              <a:t> </a:t>
            </a:r>
            <a:r>
              <a:rPr sz="1400" i="1" dirty="0">
                <a:latin typeface="Calibri"/>
                <a:cs typeface="Calibri"/>
              </a:rPr>
              <a:t>of</a:t>
            </a:r>
            <a:r>
              <a:rPr sz="1400" i="1" spc="-45" dirty="0">
                <a:latin typeface="Calibri"/>
                <a:cs typeface="Calibri"/>
              </a:rPr>
              <a:t> </a:t>
            </a:r>
            <a:r>
              <a:rPr sz="1400" i="1" dirty="0">
                <a:latin typeface="Calibri"/>
                <a:cs typeface="Calibri"/>
              </a:rPr>
              <a:t>bore</a:t>
            </a:r>
            <a:r>
              <a:rPr sz="1400" i="1" spc="-70" dirty="0">
                <a:latin typeface="Calibri"/>
                <a:cs typeface="Calibri"/>
              </a:rPr>
              <a:t> </a:t>
            </a:r>
            <a:r>
              <a:rPr sz="1400" i="1" dirty="0">
                <a:latin typeface="Calibri"/>
                <a:cs typeface="Calibri"/>
              </a:rPr>
              <a:t>holes,</a:t>
            </a:r>
            <a:r>
              <a:rPr sz="1400" i="1" spc="-60" dirty="0">
                <a:latin typeface="Calibri"/>
                <a:cs typeface="Calibri"/>
              </a:rPr>
              <a:t> </a:t>
            </a:r>
            <a:r>
              <a:rPr sz="1400" i="1" dirty="0">
                <a:latin typeface="Calibri"/>
                <a:cs typeface="Calibri"/>
              </a:rPr>
              <a:t>sizes</a:t>
            </a:r>
            <a:r>
              <a:rPr sz="1400" i="1" spc="-45" dirty="0">
                <a:latin typeface="Calibri"/>
                <a:cs typeface="Calibri"/>
              </a:rPr>
              <a:t> </a:t>
            </a:r>
            <a:r>
              <a:rPr sz="1400" i="1" dirty="0">
                <a:latin typeface="Calibri"/>
                <a:cs typeface="Calibri"/>
              </a:rPr>
              <a:t>of</a:t>
            </a:r>
            <a:r>
              <a:rPr sz="1400" i="1" spc="-45" dirty="0">
                <a:latin typeface="Calibri"/>
                <a:cs typeface="Calibri"/>
              </a:rPr>
              <a:t> </a:t>
            </a:r>
            <a:r>
              <a:rPr sz="1400" i="1" dirty="0">
                <a:latin typeface="Calibri"/>
                <a:cs typeface="Calibri"/>
              </a:rPr>
              <a:t>heat</a:t>
            </a:r>
            <a:r>
              <a:rPr sz="1400" i="1" spc="-45" dirty="0">
                <a:latin typeface="Calibri"/>
                <a:cs typeface="Calibri"/>
              </a:rPr>
              <a:t> </a:t>
            </a:r>
            <a:r>
              <a:rPr sz="1400" i="1" dirty="0">
                <a:latin typeface="Calibri"/>
                <a:cs typeface="Calibri"/>
              </a:rPr>
              <a:t>pumps</a:t>
            </a:r>
            <a:r>
              <a:rPr sz="1400" i="1" spc="-40" dirty="0">
                <a:latin typeface="Calibri"/>
                <a:cs typeface="Calibri"/>
              </a:rPr>
              <a:t> </a:t>
            </a:r>
            <a:r>
              <a:rPr sz="1400" i="1" dirty="0">
                <a:latin typeface="Calibri"/>
                <a:cs typeface="Calibri"/>
              </a:rPr>
              <a:t>and</a:t>
            </a:r>
            <a:r>
              <a:rPr sz="1400" i="1" spc="-30" dirty="0">
                <a:latin typeface="Calibri"/>
                <a:cs typeface="Calibri"/>
              </a:rPr>
              <a:t> </a:t>
            </a:r>
            <a:r>
              <a:rPr sz="1400" i="1" dirty="0">
                <a:latin typeface="Calibri"/>
                <a:cs typeface="Calibri"/>
              </a:rPr>
              <a:t>hydraulic</a:t>
            </a:r>
            <a:r>
              <a:rPr sz="1400" i="1" spc="-15" dirty="0">
                <a:latin typeface="Calibri"/>
                <a:cs typeface="Calibri"/>
              </a:rPr>
              <a:t> </a:t>
            </a:r>
            <a:r>
              <a:rPr sz="1400" i="1" spc="-10" dirty="0">
                <a:latin typeface="Calibri"/>
                <a:cs typeface="Calibri"/>
              </a:rPr>
              <a:t>interfaces </a:t>
            </a:r>
            <a:r>
              <a:rPr sz="1400" i="1" dirty="0">
                <a:latin typeface="Calibri"/>
                <a:cs typeface="Calibri"/>
              </a:rPr>
              <a:t>with</a:t>
            </a:r>
            <a:r>
              <a:rPr sz="1400" i="1" spc="-50" dirty="0">
                <a:latin typeface="Calibri"/>
                <a:cs typeface="Calibri"/>
              </a:rPr>
              <a:t> </a:t>
            </a:r>
            <a:r>
              <a:rPr sz="1400" i="1" dirty="0">
                <a:latin typeface="Calibri"/>
                <a:cs typeface="Calibri"/>
              </a:rPr>
              <a:t>the</a:t>
            </a:r>
            <a:r>
              <a:rPr sz="1400" i="1" spc="-20" dirty="0">
                <a:latin typeface="Calibri"/>
                <a:cs typeface="Calibri"/>
              </a:rPr>
              <a:t> </a:t>
            </a:r>
            <a:r>
              <a:rPr sz="1400" i="1" dirty="0">
                <a:latin typeface="Calibri"/>
                <a:cs typeface="Calibri"/>
              </a:rPr>
              <a:t>buildings</a:t>
            </a:r>
            <a:r>
              <a:rPr sz="1400" i="1" spc="5" dirty="0">
                <a:latin typeface="Calibri"/>
                <a:cs typeface="Calibri"/>
              </a:rPr>
              <a:t> </a:t>
            </a:r>
            <a:r>
              <a:rPr sz="1400" i="1" dirty="0">
                <a:latin typeface="Calibri"/>
                <a:cs typeface="Calibri"/>
              </a:rPr>
              <a:t>existing</a:t>
            </a:r>
            <a:r>
              <a:rPr sz="1400" i="1" spc="20" dirty="0">
                <a:latin typeface="Calibri"/>
                <a:cs typeface="Calibri"/>
              </a:rPr>
              <a:t> </a:t>
            </a:r>
            <a:r>
              <a:rPr sz="1400" i="1" dirty="0">
                <a:latin typeface="Calibri"/>
                <a:cs typeface="Calibri"/>
              </a:rPr>
              <a:t>heating</a:t>
            </a:r>
            <a:r>
              <a:rPr sz="1400" i="1" spc="-5" dirty="0">
                <a:latin typeface="Calibri"/>
                <a:cs typeface="Calibri"/>
              </a:rPr>
              <a:t> </a:t>
            </a:r>
            <a:r>
              <a:rPr sz="1400" i="1" dirty="0">
                <a:latin typeface="Calibri"/>
                <a:cs typeface="Calibri"/>
              </a:rPr>
              <a:t>systems.</a:t>
            </a:r>
            <a:r>
              <a:rPr sz="1400" i="1" spc="229" dirty="0">
                <a:latin typeface="Calibri"/>
                <a:cs typeface="Calibri"/>
              </a:rPr>
              <a:t> </a:t>
            </a:r>
            <a:r>
              <a:rPr sz="1400" i="1" dirty="0">
                <a:latin typeface="Calibri"/>
                <a:cs typeface="Calibri"/>
              </a:rPr>
              <a:t>ERS</a:t>
            </a:r>
            <a:r>
              <a:rPr sz="1400" i="1" spc="5" dirty="0">
                <a:latin typeface="Calibri"/>
                <a:cs typeface="Calibri"/>
              </a:rPr>
              <a:t> </a:t>
            </a:r>
            <a:r>
              <a:rPr sz="1400" i="1" dirty="0">
                <a:latin typeface="Calibri"/>
                <a:cs typeface="Calibri"/>
              </a:rPr>
              <a:t>took</a:t>
            </a:r>
            <a:r>
              <a:rPr sz="1400" i="1" spc="-30" dirty="0">
                <a:latin typeface="Calibri"/>
                <a:cs typeface="Calibri"/>
              </a:rPr>
              <a:t> </a:t>
            </a:r>
            <a:r>
              <a:rPr sz="1400" i="1" dirty="0">
                <a:latin typeface="Calibri"/>
                <a:cs typeface="Calibri"/>
              </a:rPr>
              <a:t>the</a:t>
            </a:r>
            <a:r>
              <a:rPr sz="1400" i="1" spc="-40" dirty="0">
                <a:latin typeface="Calibri"/>
                <a:cs typeface="Calibri"/>
              </a:rPr>
              <a:t> </a:t>
            </a:r>
            <a:r>
              <a:rPr sz="1400" i="1" dirty="0">
                <a:latin typeface="Calibri"/>
                <a:cs typeface="Calibri"/>
              </a:rPr>
              <a:t>lead</a:t>
            </a:r>
            <a:r>
              <a:rPr sz="1400" i="1" spc="-25" dirty="0">
                <a:latin typeface="Calibri"/>
                <a:cs typeface="Calibri"/>
              </a:rPr>
              <a:t> </a:t>
            </a:r>
            <a:r>
              <a:rPr sz="1400" i="1" dirty="0">
                <a:latin typeface="Calibri"/>
                <a:cs typeface="Calibri"/>
              </a:rPr>
              <a:t>role</a:t>
            </a:r>
            <a:r>
              <a:rPr sz="1400" i="1" spc="-65" dirty="0">
                <a:latin typeface="Calibri"/>
                <a:cs typeface="Calibri"/>
              </a:rPr>
              <a:t> </a:t>
            </a:r>
            <a:r>
              <a:rPr sz="1400" i="1" dirty="0">
                <a:latin typeface="Calibri"/>
                <a:cs typeface="Calibri"/>
              </a:rPr>
              <a:t>in</a:t>
            </a:r>
            <a:r>
              <a:rPr sz="1400" i="1" spc="-25" dirty="0">
                <a:latin typeface="Calibri"/>
                <a:cs typeface="Calibri"/>
              </a:rPr>
              <a:t> </a:t>
            </a:r>
            <a:r>
              <a:rPr sz="1400" i="1" dirty="0">
                <a:latin typeface="Calibri"/>
                <a:cs typeface="Calibri"/>
              </a:rPr>
              <a:t>this</a:t>
            </a:r>
            <a:r>
              <a:rPr sz="1400" i="1" spc="5" dirty="0">
                <a:latin typeface="Calibri"/>
                <a:cs typeface="Calibri"/>
              </a:rPr>
              <a:t> </a:t>
            </a:r>
            <a:r>
              <a:rPr sz="1400" i="1" dirty="0">
                <a:latin typeface="Calibri"/>
                <a:cs typeface="Calibri"/>
              </a:rPr>
              <a:t>specialist</a:t>
            </a:r>
            <a:r>
              <a:rPr sz="1400" i="1" spc="5" dirty="0">
                <a:latin typeface="Calibri"/>
                <a:cs typeface="Calibri"/>
              </a:rPr>
              <a:t> </a:t>
            </a:r>
            <a:r>
              <a:rPr sz="1400" i="1" dirty="0">
                <a:latin typeface="Calibri"/>
                <a:cs typeface="Calibri"/>
              </a:rPr>
              <a:t>design</a:t>
            </a:r>
            <a:r>
              <a:rPr sz="1400" i="1" spc="-45" dirty="0">
                <a:latin typeface="Calibri"/>
                <a:cs typeface="Calibri"/>
              </a:rPr>
              <a:t> </a:t>
            </a:r>
            <a:r>
              <a:rPr sz="1400" i="1" spc="-10" dirty="0">
                <a:latin typeface="Calibri"/>
                <a:cs typeface="Calibri"/>
              </a:rPr>
              <a:t>package.</a:t>
            </a:r>
            <a:endParaRPr sz="1400">
              <a:latin typeface="Calibri"/>
              <a:cs typeface="Calibri"/>
            </a:endParaRPr>
          </a:p>
          <a:p>
            <a:pPr marL="12700" marR="78105">
              <a:lnSpc>
                <a:spcPts val="1510"/>
              </a:lnSpc>
              <a:spcBef>
                <a:spcPts val="509"/>
              </a:spcBef>
            </a:pPr>
            <a:r>
              <a:rPr sz="1400" i="1" dirty="0">
                <a:latin typeface="Calibri"/>
                <a:cs typeface="Calibri"/>
              </a:rPr>
              <a:t>ERS</a:t>
            </a:r>
            <a:r>
              <a:rPr sz="1400" i="1" spc="-35" dirty="0">
                <a:latin typeface="Calibri"/>
                <a:cs typeface="Calibri"/>
              </a:rPr>
              <a:t> </a:t>
            </a:r>
            <a:r>
              <a:rPr sz="1400" i="1" dirty="0">
                <a:latin typeface="Calibri"/>
                <a:cs typeface="Calibri"/>
              </a:rPr>
              <a:t>have</a:t>
            </a:r>
            <a:r>
              <a:rPr sz="1400" i="1" spc="-40" dirty="0">
                <a:latin typeface="Calibri"/>
                <a:cs typeface="Calibri"/>
              </a:rPr>
              <a:t> </a:t>
            </a:r>
            <a:r>
              <a:rPr sz="1400" i="1" spc="-10" dirty="0">
                <a:latin typeface="Calibri"/>
                <a:cs typeface="Calibri"/>
              </a:rPr>
              <a:t>successfully</a:t>
            </a:r>
            <a:r>
              <a:rPr sz="1400" i="1" spc="-5" dirty="0">
                <a:latin typeface="Calibri"/>
                <a:cs typeface="Calibri"/>
              </a:rPr>
              <a:t> </a:t>
            </a:r>
            <a:r>
              <a:rPr sz="1400" i="1" dirty="0">
                <a:latin typeface="Calibri"/>
                <a:cs typeface="Calibri"/>
              </a:rPr>
              <a:t>installed</a:t>
            </a:r>
            <a:r>
              <a:rPr sz="1400" i="1" spc="25" dirty="0">
                <a:latin typeface="Calibri"/>
                <a:cs typeface="Calibri"/>
              </a:rPr>
              <a:t> </a:t>
            </a:r>
            <a:r>
              <a:rPr sz="1400" i="1" dirty="0">
                <a:latin typeface="Calibri"/>
                <a:cs typeface="Calibri"/>
              </a:rPr>
              <a:t>over</a:t>
            </a:r>
            <a:r>
              <a:rPr sz="1400" i="1" spc="-65" dirty="0">
                <a:latin typeface="Calibri"/>
                <a:cs typeface="Calibri"/>
              </a:rPr>
              <a:t> </a:t>
            </a:r>
            <a:r>
              <a:rPr sz="1400" i="1" dirty="0">
                <a:latin typeface="Calibri"/>
                <a:cs typeface="Calibri"/>
              </a:rPr>
              <a:t>70</a:t>
            </a:r>
            <a:r>
              <a:rPr sz="1400" i="1" spc="-35" dirty="0">
                <a:latin typeface="Calibri"/>
                <a:cs typeface="Calibri"/>
              </a:rPr>
              <a:t> </a:t>
            </a:r>
            <a:r>
              <a:rPr sz="1400" i="1" dirty="0">
                <a:latin typeface="Calibri"/>
                <a:cs typeface="Calibri"/>
              </a:rPr>
              <a:t>boreholes</a:t>
            </a:r>
            <a:r>
              <a:rPr sz="1400" i="1" spc="-35" dirty="0">
                <a:latin typeface="Calibri"/>
                <a:cs typeface="Calibri"/>
              </a:rPr>
              <a:t> </a:t>
            </a:r>
            <a:r>
              <a:rPr sz="1400" i="1" dirty="0">
                <a:latin typeface="Calibri"/>
                <a:cs typeface="Calibri"/>
              </a:rPr>
              <a:t>at</a:t>
            </a:r>
            <a:r>
              <a:rPr sz="1400" i="1" spc="-30" dirty="0">
                <a:latin typeface="Calibri"/>
                <a:cs typeface="Calibri"/>
              </a:rPr>
              <a:t> </a:t>
            </a:r>
            <a:r>
              <a:rPr sz="1400" i="1" dirty="0">
                <a:latin typeface="Calibri"/>
                <a:cs typeface="Calibri"/>
              </a:rPr>
              <a:t>the</a:t>
            </a:r>
            <a:r>
              <a:rPr sz="1400" i="1" spc="-40" dirty="0">
                <a:latin typeface="Calibri"/>
                <a:cs typeface="Calibri"/>
              </a:rPr>
              <a:t> </a:t>
            </a:r>
            <a:r>
              <a:rPr sz="1400" i="1" dirty="0">
                <a:latin typeface="Calibri"/>
                <a:cs typeface="Calibri"/>
              </a:rPr>
              <a:t>site</a:t>
            </a:r>
            <a:r>
              <a:rPr sz="1400" i="1" spc="5" dirty="0">
                <a:latin typeface="Calibri"/>
                <a:cs typeface="Calibri"/>
              </a:rPr>
              <a:t> </a:t>
            </a:r>
            <a:r>
              <a:rPr sz="1400" i="1" dirty="0">
                <a:latin typeface="Calibri"/>
                <a:cs typeface="Calibri"/>
              </a:rPr>
              <a:t>despite</a:t>
            </a:r>
            <a:r>
              <a:rPr sz="1400" i="1" spc="-15" dirty="0">
                <a:latin typeface="Calibri"/>
                <a:cs typeface="Calibri"/>
              </a:rPr>
              <a:t> </a:t>
            </a:r>
            <a:r>
              <a:rPr sz="1400" i="1" dirty="0">
                <a:latin typeface="Calibri"/>
                <a:cs typeface="Calibri"/>
              </a:rPr>
              <a:t>challenges</a:t>
            </a:r>
            <a:r>
              <a:rPr sz="1400" i="1" spc="-20" dirty="0">
                <a:latin typeface="Calibri"/>
                <a:cs typeface="Calibri"/>
              </a:rPr>
              <a:t> </a:t>
            </a:r>
            <a:r>
              <a:rPr sz="1400" i="1" dirty="0">
                <a:latin typeface="Calibri"/>
                <a:cs typeface="Calibri"/>
              </a:rPr>
              <a:t>associated</a:t>
            </a:r>
            <a:r>
              <a:rPr sz="1400" i="1" spc="5" dirty="0">
                <a:latin typeface="Calibri"/>
                <a:cs typeface="Calibri"/>
              </a:rPr>
              <a:t> </a:t>
            </a:r>
            <a:r>
              <a:rPr sz="1400" i="1" dirty="0">
                <a:latin typeface="Calibri"/>
                <a:cs typeface="Calibri"/>
              </a:rPr>
              <a:t>with</a:t>
            </a:r>
            <a:r>
              <a:rPr sz="1400" i="1" spc="20" dirty="0">
                <a:latin typeface="Calibri"/>
                <a:cs typeface="Calibri"/>
              </a:rPr>
              <a:t> </a:t>
            </a:r>
            <a:r>
              <a:rPr sz="1400" i="1" dirty="0">
                <a:latin typeface="Calibri"/>
                <a:cs typeface="Calibri"/>
              </a:rPr>
              <a:t>high</a:t>
            </a:r>
            <a:r>
              <a:rPr sz="1400" i="1" spc="-20" dirty="0">
                <a:latin typeface="Calibri"/>
                <a:cs typeface="Calibri"/>
              </a:rPr>
              <a:t> </a:t>
            </a:r>
            <a:r>
              <a:rPr sz="1400" i="1" spc="-10" dirty="0">
                <a:latin typeface="Calibri"/>
                <a:cs typeface="Calibri"/>
              </a:rPr>
              <a:t>water </a:t>
            </a:r>
            <a:r>
              <a:rPr sz="1400" i="1" dirty="0">
                <a:latin typeface="Calibri"/>
                <a:cs typeface="Calibri"/>
              </a:rPr>
              <a:t>tables,</a:t>
            </a:r>
            <a:r>
              <a:rPr sz="1400" i="1" spc="-20" dirty="0">
                <a:latin typeface="Calibri"/>
                <a:cs typeface="Calibri"/>
              </a:rPr>
              <a:t> </a:t>
            </a:r>
            <a:r>
              <a:rPr sz="1400" i="1" dirty="0">
                <a:latin typeface="Calibri"/>
                <a:cs typeface="Calibri"/>
              </a:rPr>
              <a:t>the</a:t>
            </a:r>
            <a:r>
              <a:rPr sz="1400" i="1" spc="-20" dirty="0">
                <a:latin typeface="Calibri"/>
                <a:cs typeface="Calibri"/>
              </a:rPr>
              <a:t> </a:t>
            </a:r>
            <a:r>
              <a:rPr sz="1400" i="1" dirty="0">
                <a:latin typeface="Calibri"/>
                <a:cs typeface="Calibri"/>
              </a:rPr>
              <a:t>building not</a:t>
            </a:r>
            <a:r>
              <a:rPr sz="1400" i="1" spc="-35" dirty="0">
                <a:latin typeface="Calibri"/>
                <a:cs typeface="Calibri"/>
              </a:rPr>
              <a:t> </a:t>
            </a:r>
            <a:r>
              <a:rPr sz="1400" i="1" dirty="0">
                <a:latin typeface="Calibri"/>
                <a:cs typeface="Calibri"/>
              </a:rPr>
              <a:t>being</a:t>
            </a:r>
            <a:r>
              <a:rPr sz="1400" i="1" spc="-25" dirty="0">
                <a:latin typeface="Calibri"/>
                <a:cs typeface="Calibri"/>
              </a:rPr>
              <a:t> </a:t>
            </a:r>
            <a:r>
              <a:rPr sz="1400" i="1" dirty="0">
                <a:latin typeface="Calibri"/>
                <a:cs typeface="Calibri"/>
              </a:rPr>
              <a:t>connected</a:t>
            </a:r>
            <a:r>
              <a:rPr sz="1400" i="1" spc="-20" dirty="0">
                <a:latin typeface="Calibri"/>
                <a:cs typeface="Calibri"/>
              </a:rPr>
              <a:t> </a:t>
            </a:r>
            <a:r>
              <a:rPr sz="1400" i="1" dirty="0">
                <a:latin typeface="Calibri"/>
                <a:cs typeface="Calibri"/>
              </a:rPr>
              <a:t>to</a:t>
            </a:r>
            <a:r>
              <a:rPr sz="1400" i="1" spc="-25" dirty="0">
                <a:latin typeface="Calibri"/>
                <a:cs typeface="Calibri"/>
              </a:rPr>
              <a:t> </a:t>
            </a:r>
            <a:r>
              <a:rPr sz="1400" i="1" dirty="0">
                <a:latin typeface="Calibri"/>
                <a:cs typeface="Calibri"/>
              </a:rPr>
              <a:t>the</a:t>
            </a:r>
            <a:r>
              <a:rPr sz="1400" i="1" spc="-15" dirty="0">
                <a:latin typeface="Calibri"/>
                <a:cs typeface="Calibri"/>
              </a:rPr>
              <a:t> </a:t>
            </a:r>
            <a:r>
              <a:rPr sz="1400" i="1" dirty="0">
                <a:latin typeface="Calibri"/>
                <a:cs typeface="Calibri"/>
              </a:rPr>
              <a:t>public</a:t>
            </a:r>
            <a:r>
              <a:rPr sz="1400" i="1" spc="-10" dirty="0">
                <a:latin typeface="Calibri"/>
                <a:cs typeface="Calibri"/>
              </a:rPr>
              <a:t> </a:t>
            </a:r>
            <a:r>
              <a:rPr sz="1400" i="1" dirty="0">
                <a:latin typeface="Calibri"/>
                <a:cs typeface="Calibri"/>
              </a:rPr>
              <a:t>sewer</a:t>
            </a:r>
            <a:r>
              <a:rPr sz="1400" i="1" spc="-65" dirty="0">
                <a:latin typeface="Calibri"/>
                <a:cs typeface="Calibri"/>
              </a:rPr>
              <a:t> </a:t>
            </a:r>
            <a:r>
              <a:rPr sz="1400" i="1" dirty="0">
                <a:latin typeface="Calibri"/>
                <a:cs typeface="Calibri"/>
              </a:rPr>
              <a:t>network</a:t>
            </a:r>
            <a:r>
              <a:rPr sz="1400" i="1" spc="-30" dirty="0">
                <a:latin typeface="Calibri"/>
                <a:cs typeface="Calibri"/>
              </a:rPr>
              <a:t> </a:t>
            </a:r>
            <a:r>
              <a:rPr sz="1400" i="1" dirty="0">
                <a:latin typeface="Calibri"/>
                <a:cs typeface="Calibri"/>
              </a:rPr>
              <a:t>and</a:t>
            </a:r>
            <a:r>
              <a:rPr sz="1400" i="1" spc="-25" dirty="0">
                <a:latin typeface="Calibri"/>
                <a:cs typeface="Calibri"/>
              </a:rPr>
              <a:t> </a:t>
            </a:r>
            <a:r>
              <a:rPr sz="1400" i="1" dirty="0">
                <a:latin typeface="Calibri"/>
                <a:cs typeface="Calibri"/>
              </a:rPr>
              <a:t>material</a:t>
            </a:r>
            <a:r>
              <a:rPr sz="1400" i="1" spc="-10" dirty="0">
                <a:latin typeface="Calibri"/>
                <a:cs typeface="Calibri"/>
              </a:rPr>
              <a:t> </a:t>
            </a:r>
            <a:r>
              <a:rPr sz="1400" i="1" dirty="0">
                <a:latin typeface="Calibri"/>
                <a:cs typeface="Calibri"/>
              </a:rPr>
              <a:t>shortages</a:t>
            </a:r>
            <a:r>
              <a:rPr sz="1400" i="1" spc="-15" dirty="0">
                <a:latin typeface="Calibri"/>
                <a:cs typeface="Calibri"/>
              </a:rPr>
              <a:t> </a:t>
            </a:r>
            <a:r>
              <a:rPr sz="1400" i="1" dirty="0">
                <a:latin typeface="Calibri"/>
                <a:cs typeface="Calibri"/>
              </a:rPr>
              <a:t>due</a:t>
            </a:r>
            <a:r>
              <a:rPr sz="1400" i="1" spc="-40" dirty="0">
                <a:latin typeface="Calibri"/>
                <a:cs typeface="Calibri"/>
              </a:rPr>
              <a:t> </a:t>
            </a:r>
            <a:r>
              <a:rPr sz="1400" i="1" dirty="0">
                <a:latin typeface="Calibri"/>
                <a:cs typeface="Calibri"/>
              </a:rPr>
              <a:t>to</a:t>
            </a:r>
            <a:r>
              <a:rPr sz="1400" i="1" spc="-40" dirty="0">
                <a:latin typeface="Calibri"/>
                <a:cs typeface="Calibri"/>
              </a:rPr>
              <a:t> </a:t>
            </a:r>
            <a:r>
              <a:rPr sz="1400" i="1" spc="-10" dirty="0">
                <a:latin typeface="Calibri"/>
                <a:cs typeface="Calibri"/>
              </a:rPr>
              <a:t>supply </a:t>
            </a:r>
            <a:r>
              <a:rPr sz="1400" i="1" dirty="0">
                <a:latin typeface="Calibri"/>
                <a:cs typeface="Calibri"/>
              </a:rPr>
              <a:t>chain issues</a:t>
            </a:r>
            <a:r>
              <a:rPr sz="1400" i="1" spc="-35" dirty="0">
                <a:latin typeface="Calibri"/>
                <a:cs typeface="Calibri"/>
              </a:rPr>
              <a:t> </a:t>
            </a:r>
            <a:r>
              <a:rPr sz="1400" i="1" dirty="0">
                <a:latin typeface="Calibri"/>
                <a:cs typeface="Calibri"/>
              </a:rPr>
              <a:t>during</a:t>
            </a:r>
            <a:r>
              <a:rPr sz="1400" i="1" spc="-20" dirty="0">
                <a:latin typeface="Calibri"/>
                <a:cs typeface="Calibri"/>
              </a:rPr>
              <a:t> </a:t>
            </a:r>
            <a:r>
              <a:rPr sz="1400" i="1" dirty="0">
                <a:latin typeface="Calibri"/>
                <a:cs typeface="Calibri"/>
              </a:rPr>
              <a:t>the</a:t>
            </a:r>
            <a:r>
              <a:rPr sz="1400" i="1" spc="-20" dirty="0">
                <a:latin typeface="Calibri"/>
                <a:cs typeface="Calibri"/>
              </a:rPr>
              <a:t> </a:t>
            </a:r>
            <a:r>
              <a:rPr sz="1400" i="1" dirty="0">
                <a:latin typeface="Calibri"/>
                <a:cs typeface="Calibri"/>
              </a:rPr>
              <a:t>construction period.</a:t>
            </a:r>
            <a:r>
              <a:rPr sz="1400" i="1" spc="-25" dirty="0">
                <a:latin typeface="Calibri"/>
                <a:cs typeface="Calibri"/>
              </a:rPr>
              <a:t> </a:t>
            </a:r>
            <a:r>
              <a:rPr sz="1400" i="1" dirty="0">
                <a:latin typeface="Calibri"/>
                <a:cs typeface="Calibri"/>
              </a:rPr>
              <a:t>ERS</a:t>
            </a:r>
            <a:r>
              <a:rPr sz="1400" i="1" spc="-20" dirty="0">
                <a:latin typeface="Calibri"/>
                <a:cs typeface="Calibri"/>
              </a:rPr>
              <a:t> </a:t>
            </a:r>
            <a:r>
              <a:rPr sz="1400" i="1" dirty="0">
                <a:latin typeface="Calibri"/>
                <a:cs typeface="Calibri"/>
              </a:rPr>
              <a:t>have</a:t>
            </a:r>
            <a:r>
              <a:rPr sz="1400" i="1" spc="-40" dirty="0">
                <a:latin typeface="Calibri"/>
                <a:cs typeface="Calibri"/>
              </a:rPr>
              <a:t> </a:t>
            </a:r>
            <a:r>
              <a:rPr sz="1400" i="1" spc="-10" dirty="0">
                <a:latin typeface="Calibri"/>
                <a:cs typeface="Calibri"/>
              </a:rPr>
              <a:t>performed</a:t>
            </a:r>
            <a:r>
              <a:rPr sz="1400" i="1" spc="-60" dirty="0">
                <a:latin typeface="Calibri"/>
                <a:cs typeface="Calibri"/>
              </a:rPr>
              <a:t> </a:t>
            </a:r>
            <a:r>
              <a:rPr sz="1400" i="1" spc="-10" dirty="0">
                <a:latin typeface="Calibri"/>
                <a:cs typeface="Calibri"/>
              </a:rPr>
              <a:t>professionally,</a:t>
            </a:r>
            <a:r>
              <a:rPr sz="1400" i="1" spc="-30" dirty="0">
                <a:latin typeface="Calibri"/>
                <a:cs typeface="Calibri"/>
              </a:rPr>
              <a:t> </a:t>
            </a:r>
            <a:r>
              <a:rPr sz="1400" i="1" dirty="0">
                <a:latin typeface="Calibri"/>
                <a:cs typeface="Calibri"/>
              </a:rPr>
              <a:t>proactively</a:t>
            </a:r>
            <a:r>
              <a:rPr sz="1400" i="1" spc="-5" dirty="0">
                <a:latin typeface="Calibri"/>
                <a:cs typeface="Calibri"/>
              </a:rPr>
              <a:t> </a:t>
            </a:r>
            <a:r>
              <a:rPr sz="1400" i="1" dirty="0">
                <a:latin typeface="Calibri"/>
                <a:cs typeface="Calibri"/>
              </a:rPr>
              <a:t>when</a:t>
            </a:r>
            <a:r>
              <a:rPr sz="1400" i="1" spc="-20" dirty="0">
                <a:latin typeface="Calibri"/>
                <a:cs typeface="Calibri"/>
              </a:rPr>
              <a:t> </a:t>
            </a:r>
            <a:r>
              <a:rPr sz="1400" i="1" spc="-10" dirty="0">
                <a:latin typeface="Calibri"/>
                <a:cs typeface="Calibri"/>
              </a:rPr>
              <a:t>dealing </a:t>
            </a:r>
            <a:r>
              <a:rPr sz="1400" i="1" dirty="0">
                <a:latin typeface="Calibri"/>
                <a:cs typeface="Calibri"/>
              </a:rPr>
              <a:t>with</a:t>
            </a:r>
            <a:r>
              <a:rPr sz="1400" i="1" spc="-15" dirty="0">
                <a:latin typeface="Calibri"/>
                <a:cs typeface="Calibri"/>
              </a:rPr>
              <a:t> </a:t>
            </a:r>
            <a:r>
              <a:rPr sz="1400" i="1" dirty="0">
                <a:latin typeface="Calibri"/>
                <a:cs typeface="Calibri"/>
              </a:rPr>
              <a:t>complex</a:t>
            </a:r>
            <a:r>
              <a:rPr sz="1400" i="1" spc="-40" dirty="0">
                <a:latin typeface="Calibri"/>
                <a:cs typeface="Calibri"/>
              </a:rPr>
              <a:t> </a:t>
            </a:r>
            <a:r>
              <a:rPr sz="1400" i="1" dirty="0">
                <a:latin typeface="Calibri"/>
                <a:cs typeface="Calibri"/>
              </a:rPr>
              <a:t>technical challenges</a:t>
            </a:r>
            <a:r>
              <a:rPr sz="1400" i="1" spc="-10" dirty="0">
                <a:latin typeface="Calibri"/>
                <a:cs typeface="Calibri"/>
              </a:rPr>
              <a:t> </a:t>
            </a:r>
            <a:r>
              <a:rPr sz="1400" i="1" dirty="0">
                <a:latin typeface="Calibri"/>
                <a:cs typeface="Calibri"/>
              </a:rPr>
              <a:t>associated</a:t>
            </a:r>
            <a:r>
              <a:rPr sz="1400" i="1" spc="-10" dirty="0">
                <a:latin typeface="Calibri"/>
                <a:cs typeface="Calibri"/>
              </a:rPr>
              <a:t> </a:t>
            </a:r>
            <a:r>
              <a:rPr sz="1400" i="1" dirty="0">
                <a:latin typeface="Calibri"/>
                <a:cs typeface="Calibri"/>
              </a:rPr>
              <a:t>with</a:t>
            </a:r>
            <a:r>
              <a:rPr sz="1400" i="1" spc="-15" dirty="0">
                <a:latin typeface="Calibri"/>
                <a:cs typeface="Calibri"/>
              </a:rPr>
              <a:t> </a:t>
            </a:r>
            <a:r>
              <a:rPr sz="1400" i="1" dirty="0">
                <a:latin typeface="Calibri"/>
                <a:cs typeface="Calibri"/>
              </a:rPr>
              <a:t>the</a:t>
            </a:r>
            <a:r>
              <a:rPr sz="1400" i="1" spc="-50" dirty="0">
                <a:latin typeface="Calibri"/>
                <a:cs typeface="Calibri"/>
              </a:rPr>
              <a:t> </a:t>
            </a:r>
            <a:r>
              <a:rPr sz="1400" i="1" dirty="0">
                <a:latin typeface="Calibri"/>
                <a:cs typeface="Calibri"/>
              </a:rPr>
              <a:t>site</a:t>
            </a:r>
            <a:r>
              <a:rPr sz="1400" i="1" spc="-10" dirty="0">
                <a:latin typeface="Calibri"/>
                <a:cs typeface="Calibri"/>
              </a:rPr>
              <a:t> </a:t>
            </a:r>
            <a:r>
              <a:rPr sz="1400" i="1" dirty="0">
                <a:latin typeface="Calibri"/>
                <a:cs typeface="Calibri"/>
              </a:rPr>
              <a:t>and</a:t>
            </a:r>
            <a:r>
              <a:rPr sz="1400" i="1" spc="-55" dirty="0">
                <a:latin typeface="Calibri"/>
                <a:cs typeface="Calibri"/>
              </a:rPr>
              <a:t> </a:t>
            </a:r>
            <a:r>
              <a:rPr sz="1400" i="1" dirty="0">
                <a:latin typeface="Calibri"/>
                <a:cs typeface="Calibri"/>
              </a:rPr>
              <a:t>collaboratively</a:t>
            </a:r>
            <a:r>
              <a:rPr sz="1400" i="1" spc="5" dirty="0">
                <a:latin typeface="Calibri"/>
                <a:cs typeface="Calibri"/>
              </a:rPr>
              <a:t> </a:t>
            </a:r>
            <a:r>
              <a:rPr sz="1400" i="1" dirty="0">
                <a:latin typeface="Calibri"/>
                <a:cs typeface="Calibri"/>
              </a:rPr>
              <a:t>which</a:t>
            </a:r>
            <a:r>
              <a:rPr sz="1400" i="1" spc="-10" dirty="0">
                <a:latin typeface="Calibri"/>
                <a:cs typeface="Calibri"/>
              </a:rPr>
              <a:t> </a:t>
            </a:r>
            <a:r>
              <a:rPr sz="1400" i="1" dirty="0">
                <a:latin typeface="Calibri"/>
                <a:cs typeface="Calibri"/>
              </a:rPr>
              <a:t>all</a:t>
            </a:r>
            <a:r>
              <a:rPr sz="1400" i="1" spc="-45" dirty="0">
                <a:latin typeface="Calibri"/>
                <a:cs typeface="Calibri"/>
              </a:rPr>
              <a:t> </a:t>
            </a:r>
            <a:r>
              <a:rPr sz="1400" i="1" spc="-10" dirty="0">
                <a:latin typeface="Calibri"/>
                <a:cs typeface="Calibri"/>
              </a:rPr>
              <a:t>stakeholders </a:t>
            </a:r>
            <a:r>
              <a:rPr sz="1400" i="1" dirty="0">
                <a:latin typeface="Calibri"/>
                <a:cs typeface="Calibri"/>
              </a:rPr>
              <a:t>involved</a:t>
            </a:r>
            <a:r>
              <a:rPr sz="1400" i="1" spc="-35" dirty="0">
                <a:latin typeface="Calibri"/>
                <a:cs typeface="Calibri"/>
              </a:rPr>
              <a:t> </a:t>
            </a:r>
            <a:r>
              <a:rPr sz="1400" i="1" dirty="0">
                <a:latin typeface="Calibri"/>
                <a:cs typeface="Calibri"/>
              </a:rPr>
              <a:t>in</a:t>
            </a:r>
            <a:r>
              <a:rPr sz="1400" i="1" spc="-50" dirty="0">
                <a:latin typeface="Calibri"/>
                <a:cs typeface="Calibri"/>
              </a:rPr>
              <a:t> </a:t>
            </a:r>
            <a:r>
              <a:rPr sz="1400" i="1" dirty="0">
                <a:latin typeface="Calibri"/>
                <a:cs typeface="Calibri"/>
              </a:rPr>
              <a:t>other</a:t>
            </a:r>
            <a:r>
              <a:rPr sz="1400" i="1" spc="-30" dirty="0">
                <a:latin typeface="Calibri"/>
                <a:cs typeface="Calibri"/>
              </a:rPr>
              <a:t> </a:t>
            </a:r>
            <a:r>
              <a:rPr sz="1400" i="1" dirty="0">
                <a:latin typeface="Calibri"/>
                <a:cs typeface="Calibri"/>
              </a:rPr>
              <a:t>phases</a:t>
            </a:r>
            <a:r>
              <a:rPr sz="1400" i="1" spc="-45" dirty="0">
                <a:latin typeface="Calibri"/>
                <a:cs typeface="Calibri"/>
              </a:rPr>
              <a:t> </a:t>
            </a:r>
            <a:r>
              <a:rPr sz="1400" i="1" dirty="0">
                <a:latin typeface="Calibri"/>
                <a:cs typeface="Calibri"/>
              </a:rPr>
              <a:t>associated</a:t>
            </a:r>
            <a:r>
              <a:rPr sz="1400" i="1" spc="-10" dirty="0">
                <a:latin typeface="Calibri"/>
                <a:cs typeface="Calibri"/>
              </a:rPr>
              <a:t> </a:t>
            </a:r>
            <a:r>
              <a:rPr sz="1400" i="1" dirty="0">
                <a:latin typeface="Calibri"/>
                <a:cs typeface="Calibri"/>
              </a:rPr>
              <a:t>with</a:t>
            </a:r>
            <a:r>
              <a:rPr sz="1400" i="1" spc="-10" dirty="0">
                <a:latin typeface="Calibri"/>
                <a:cs typeface="Calibri"/>
              </a:rPr>
              <a:t> </a:t>
            </a:r>
            <a:r>
              <a:rPr sz="1400" i="1" dirty="0">
                <a:latin typeface="Calibri"/>
                <a:cs typeface="Calibri"/>
              </a:rPr>
              <a:t>this</a:t>
            </a:r>
            <a:r>
              <a:rPr sz="1400" i="1" spc="-25" dirty="0">
                <a:latin typeface="Calibri"/>
                <a:cs typeface="Calibri"/>
              </a:rPr>
              <a:t> </a:t>
            </a:r>
            <a:r>
              <a:rPr sz="1400" i="1" spc="-10" dirty="0">
                <a:latin typeface="Calibri"/>
                <a:cs typeface="Calibri"/>
              </a:rPr>
              <a:t>project.</a:t>
            </a:r>
            <a:endParaRPr sz="1400">
              <a:latin typeface="Calibri"/>
              <a:cs typeface="Calibri"/>
            </a:endParaRPr>
          </a:p>
          <a:p>
            <a:pPr>
              <a:lnSpc>
                <a:spcPct val="100000"/>
              </a:lnSpc>
              <a:spcBef>
                <a:spcPts val="315"/>
              </a:spcBef>
            </a:pPr>
            <a:endParaRPr sz="1400">
              <a:latin typeface="Calibri"/>
              <a:cs typeface="Calibri"/>
            </a:endParaRPr>
          </a:p>
          <a:p>
            <a:pPr marL="12700">
              <a:lnSpc>
                <a:spcPct val="100000"/>
              </a:lnSpc>
            </a:pPr>
            <a:r>
              <a:rPr sz="1400" dirty="0">
                <a:latin typeface="Calibri"/>
                <a:cs typeface="Calibri"/>
              </a:rPr>
              <a:t>Kind</a:t>
            </a:r>
            <a:r>
              <a:rPr sz="1400" spc="-45" dirty="0">
                <a:latin typeface="Calibri"/>
                <a:cs typeface="Calibri"/>
              </a:rPr>
              <a:t> </a:t>
            </a:r>
            <a:r>
              <a:rPr sz="1400" spc="-10" dirty="0">
                <a:latin typeface="Calibri"/>
                <a:cs typeface="Calibri"/>
              </a:rPr>
              <a:t>regards</a:t>
            </a:r>
            <a:endParaRPr sz="1400">
              <a:latin typeface="Calibri"/>
              <a:cs typeface="Calibri"/>
            </a:endParaRPr>
          </a:p>
          <a:p>
            <a:pPr marL="12700">
              <a:lnSpc>
                <a:spcPts val="1510"/>
              </a:lnSpc>
              <a:spcBef>
                <a:spcPts val="170"/>
              </a:spcBef>
            </a:pPr>
            <a:r>
              <a:rPr sz="1400" b="1" dirty="0">
                <a:latin typeface="Calibri"/>
                <a:cs typeface="Calibri"/>
              </a:rPr>
              <a:t>Amit</a:t>
            </a:r>
            <a:r>
              <a:rPr sz="1400" b="1" spc="-15" dirty="0">
                <a:latin typeface="Calibri"/>
                <a:cs typeface="Calibri"/>
              </a:rPr>
              <a:t> </a:t>
            </a:r>
            <a:r>
              <a:rPr sz="1400" b="1" spc="-10" dirty="0">
                <a:latin typeface="Calibri"/>
                <a:cs typeface="Calibri"/>
              </a:rPr>
              <a:t>Sharma</a:t>
            </a:r>
            <a:endParaRPr sz="1400">
              <a:latin typeface="Calibri"/>
              <a:cs typeface="Calibri"/>
            </a:endParaRPr>
          </a:p>
          <a:p>
            <a:pPr marL="12700">
              <a:lnSpc>
                <a:spcPts val="1510"/>
              </a:lnSpc>
            </a:pPr>
            <a:r>
              <a:rPr sz="1400" spc="-10" dirty="0">
                <a:latin typeface="Calibri"/>
                <a:cs typeface="Calibri"/>
              </a:rPr>
              <a:t>Regional</a:t>
            </a:r>
            <a:r>
              <a:rPr sz="1400" spc="-30" dirty="0">
                <a:latin typeface="Calibri"/>
                <a:cs typeface="Calibri"/>
              </a:rPr>
              <a:t> </a:t>
            </a:r>
            <a:r>
              <a:rPr sz="1400" spc="-10" dirty="0">
                <a:latin typeface="Calibri"/>
                <a:cs typeface="Calibri"/>
              </a:rPr>
              <a:t>Director</a:t>
            </a:r>
            <a:endParaRPr sz="14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92428" y="5619965"/>
            <a:ext cx="688975" cy="588010"/>
          </a:xfrm>
          <a:custGeom>
            <a:avLst/>
            <a:gdLst/>
            <a:ahLst/>
            <a:cxnLst/>
            <a:rect l="l" t="t" r="r" b="b"/>
            <a:pathLst>
              <a:path w="688975" h="588010">
                <a:moveTo>
                  <a:pt x="590423" y="345325"/>
                </a:moveTo>
                <a:lnTo>
                  <a:pt x="344411" y="112674"/>
                </a:lnTo>
                <a:lnTo>
                  <a:pt x="98399" y="345325"/>
                </a:lnTo>
                <a:lnTo>
                  <a:pt x="98399" y="587794"/>
                </a:lnTo>
                <a:lnTo>
                  <a:pt x="295211" y="587794"/>
                </a:lnTo>
                <a:lnTo>
                  <a:pt x="295211" y="383705"/>
                </a:lnTo>
                <a:lnTo>
                  <a:pt x="393611" y="383705"/>
                </a:lnTo>
                <a:lnTo>
                  <a:pt x="393611" y="587794"/>
                </a:lnTo>
                <a:lnTo>
                  <a:pt x="590423" y="587794"/>
                </a:lnTo>
                <a:lnTo>
                  <a:pt x="590423" y="345325"/>
                </a:lnTo>
                <a:close/>
              </a:path>
              <a:path w="688975" h="588010">
                <a:moveTo>
                  <a:pt x="688822" y="326555"/>
                </a:moveTo>
                <a:lnTo>
                  <a:pt x="344411" y="0"/>
                </a:lnTo>
                <a:lnTo>
                  <a:pt x="0" y="326555"/>
                </a:lnTo>
                <a:lnTo>
                  <a:pt x="36906" y="357581"/>
                </a:lnTo>
                <a:lnTo>
                  <a:pt x="344411" y="66954"/>
                </a:lnTo>
                <a:lnTo>
                  <a:pt x="651916" y="357581"/>
                </a:lnTo>
                <a:lnTo>
                  <a:pt x="688822" y="326555"/>
                </a:lnTo>
                <a:close/>
              </a:path>
            </a:pathLst>
          </a:custGeom>
          <a:solidFill>
            <a:srgbClr val="000000"/>
          </a:solidFill>
        </p:spPr>
        <p:txBody>
          <a:bodyPr wrap="square" lIns="0" tIns="0" rIns="0" bIns="0" rtlCol="0"/>
          <a:lstStyle/>
          <a:p>
            <a:endParaRPr/>
          </a:p>
        </p:txBody>
      </p:sp>
      <p:grpSp>
        <p:nvGrpSpPr>
          <p:cNvPr id="3" name="object 3"/>
          <p:cNvGrpSpPr/>
          <p:nvPr/>
        </p:nvGrpSpPr>
        <p:grpSpPr>
          <a:xfrm>
            <a:off x="4902655" y="5587306"/>
            <a:ext cx="654685" cy="653415"/>
            <a:chOff x="4902655" y="5587306"/>
            <a:chExt cx="654685" cy="653415"/>
          </a:xfrm>
        </p:grpSpPr>
        <p:pic>
          <p:nvPicPr>
            <p:cNvPr id="4" name="object 4"/>
            <p:cNvPicPr/>
            <p:nvPr/>
          </p:nvPicPr>
          <p:blipFill>
            <a:blip r:embed="rId2" cstate="print"/>
            <a:stretch>
              <a:fillRect/>
            </a:stretch>
          </p:blipFill>
          <p:spPr>
            <a:xfrm>
              <a:off x="4982198" y="5587306"/>
              <a:ext cx="186148" cy="185319"/>
            </a:xfrm>
            <a:prstGeom prst="rect">
              <a:avLst/>
            </a:prstGeom>
          </p:spPr>
        </p:pic>
        <p:sp>
          <p:nvSpPr>
            <p:cNvPr id="5" name="object 5"/>
            <p:cNvSpPr/>
            <p:nvPr/>
          </p:nvSpPr>
          <p:spPr>
            <a:xfrm>
              <a:off x="4902655" y="5635473"/>
              <a:ext cx="607060" cy="605155"/>
            </a:xfrm>
            <a:custGeom>
              <a:avLst/>
              <a:gdLst/>
              <a:ahLst/>
              <a:cxnLst/>
              <a:rect l="l" t="t" r="r" b="b"/>
              <a:pathLst>
                <a:path w="607060" h="605154">
                  <a:moveTo>
                    <a:pt x="501041" y="604941"/>
                  </a:moveTo>
                  <a:lnTo>
                    <a:pt x="433286" y="592185"/>
                  </a:lnTo>
                  <a:lnTo>
                    <a:pt x="369835" y="566571"/>
                  </a:lnTo>
                  <a:lnTo>
                    <a:pt x="330627" y="542807"/>
                  </a:lnTo>
                  <a:lnTo>
                    <a:pt x="276863" y="503091"/>
                  </a:lnTo>
                  <a:lnTo>
                    <a:pt x="237317" y="470152"/>
                  </a:lnTo>
                  <a:lnTo>
                    <a:pt x="199593" y="435185"/>
                  </a:lnTo>
                  <a:lnTo>
                    <a:pt x="163748" y="398277"/>
                  </a:lnTo>
                  <a:lnTo>
                    <a:pt x="129840" y="359511"/>
                  </a:lnTo>
                  <a:lnTo>
                    <a:pt x="97926" y="318975"/>
                  </a:lnTo>
                  <a:lnTo>
                    <a:pt x="68062" y="276754"/>
                  </a:lnTo>
                  <a:lnTo>
                    <a:pt x="41309" y="235119"/>
                  </a:lnTo>
                  <a:lnTo>
                    <a:pt x="18860" y="191034"/>
                  </a:lnTo>
                  <a:lnTo>
                    <a:pt x="3895" y="138887"/>
                  </a:lnTo>
                  <a:lnTo>
                    <a:pt x="0" y="84904"/>
                  </a:lnTo>
                  <a:lnTo>
                    <a:pt x="2267" y="68729"/>
                  </a:lnTo>
                  <a:lnTo>
                    <a:pt x="7687" y="53473"/>
                  </a:lnTo>
                  <a:lnTo>
                    <a:pt x="16029" y="39441"/>
                  </a:lnTo>
                  <a:lnTo>
                    <a:pt x="27061" y="26940"/>
                  </a:lnTo>
                  <a:lnTo>
                    <a:pt x="54122" y="0"/>
                  </a:lnTo>
                  <a:lnTo>
                    <a:pt x="217309" y="162460"/>
                  </a:lnTo>
                  <a:lnTo>
                    <a:pt x="188608" y="190217"/>
                  </a:lnTo>
                  <a:lnTo>
                    <a:pt x="186968" y="195116"/>
                  </a:lnTo>
                  <a:lnTo>
                    <a:pt x="186968" y="203280"/>
                  </a:lnTo>
                  <a:lnTo>
                    <a:pt x="188608" y="208178"/>
                  </a:lnTo>
                  <a:lnTo>
                    <a:pt x="398537" y="416356"/>
                  </a:lnTo>
                  <a:lnTo>
                    <a:pt x="403457" y="417989"/>
                  </a:lnTo>
                  <a:lnTo>
                    <a:pt x="411657" y="417989"/>
                  </a:lnTo>
                  <a:lnTo>
                    <a:pt x="416577" y="416356"/>
                  </a:lnTo>
                  <a:lnTo>
                    <a:pt x="419858" y="413091"/>
                  </a:lnTo>
                  <a:lnTo>
                    <a:pt x="444459" y="387783"/>
                  </a:lnTo>
                  <a:lnTo>
                    <a:pt x="606826" y="550243"/>
                  </a:lnTo>
                  <a:lnTo>
                    <a:pt x="584685" y="572286"/>
                  </a:lnTo>
                  <a:lnTo>
                    <a:pt x="567003" y="587376"/>
                  </a:lnTo>
                  <a:lnTo>
                    <a:pt x="546553" y="598104"/>
                  </a:lnTo>
                  <a:lnTo>
                    <a:pt x="524258" y="604087"/>
                  </a:lnTo>
                  <a:lnTo>
                    <a:pt x="501041" y="604941"/>
                  </a:lnTo>
                  <a:close/>
                </a:path>
              </a:pathLst>
            </a:custGeom>
            <a:solidFill>
              <a:srgbClr val="000000"/>
            </a:solidFill>
          </p:spPr>
          <p:txBody>
            <a:bodyPr wrap="square" lIns="0" tIns="0" rIns="0" bIns="0" rtlCol="0"/>
            <a:lstStyle/>
            <a:p>
              <a:endParaRPr/>
            </a:p>
          </p:txBody>
        </p:sp>
        <p:pic>
          <p:nvPicPr>
            <p:cNvPr id="6" name="object 6"/>
            <p:cNvPicPr/>
            <p:nvPr/>
          </p:nvPicPr>
          <p:blipFill>
            <a:blip r:embed="rId3" cstate="print"/>
            <a:stretch>
              <a:fillRect/>
            </a:stretch>
          </p:blipFill>
          <p:spPr>
            <a:xfrm>
              <a:off x="5370895" y="5975089"/>
              <a:ext cx="186148" cy="186135"/>
            </a:xfrm>
            <a:prstGeom prst="rect">
              <a:avLst/>
            </a:prstGeom>
          </p:spPr>
        </p:pic>
      </p:grpSp>
      <p:grpSp>
        <p:nvGrpSpPr>
          <p:cNvPr id="7" name="object 7"/>
          <p:cNvGrpSpPr/>
          <p:nvPr/>
        </p:nvGrpSpPr>
        <p:grpSpPr>
          <a:xfrm>
            <a:off x="8251304" y="5533314"/>
            <a:ext cx="654050" cy="718820"/>
            <a:chOff x="8251304" y="5533314"/>
            <a:chExt cx="654050" cy="718820"/>
          </a:xfrm>
        </p:grpSpPr>
        <p:sp>
          <p:nvSpPr>
            <p:cNvPr id="8" name="object 8"/>
            <p:cNvSpPr/>
            <p:nvPr/>
          </p:nvSpPr>
          <p:spPr>
            <a:xfrm>
              <a:off x="8251304" y="5533314"/>
              <a:ext cx="654050" cy="718820"/>
            </a:xfrm>
            <a:custGeom>
              <a:avLst/>
              <a:gdLst/>
              <a:ahLst/>
              <a:cxnLst/>
              <a:rect l="l" t="t" r="r" b="b"/>
              <a:pathLst>
                <a:path w="654050" h="718820">
                  <a:moveTo>
                    <a:pt x="424784" y="81638"/>
                  </a:moveTo>
                  <a:lnTo>
                    <a:pt x="228730" y="81638"/>
                  </a:lnTo>
                  <a:lnTo>
                    <a:pt x="326757" y="0"/>
                  </a:lnTo>
                  <a:lnTo>
                    <a:pt x="424784" y="81638"/>
                  </a:lnTo>
                  <a:close/>
                </a:path>
                <a:path w="654050" h="718820">
                  <a:moveTo>
                    <a:pt x="653514" y="718419"/>
                  </a:moveTo>
                  <a:lnTo>
                    <a:pt x="0" y="718419"/>
                  </a:lnTo>
                  <a:lnTo>
                    <a:pt x="0" y="262059"/>
                  </a:lnTo>
                  <a:lnTo>
                    <a:pt x="114365" y="153480"/>
                  </a:lnTo>
                  <a:lnTo>
                    <a:pt x="114365" y="81638"/>
                  </a:lnTo>
                  <a:lnTo>
                    <a:pt x="539149" y="81638"/>
                  </a:lnTo>
                  <a:lnTo>
                    <a:pt x="539149" y="130621"/>
                  </a:lnTo>
                  <a:lnTo>
                    <a:pt x="163378" y="130621"/>
                  </a:lnTo>
                  <a:lnTo>
                    <a:pt x="163378" y="338800"/>
                  </a:lnTo>
                  <a:lnTo>
                    <a:pt x="49013" y="338800"/>
                  </a:lnTo>
                  <a:lnTo>
                    <a:pt x="49013" y="649026"/>
                  </a:lnTo>
                  <a:lnTo>
                    <a:pt x="96777" y="649026"/>
                  </a:lnTo>
                  <a:lnTo>
                    <a:pt x="75154" y="669436"/>
                  </a:lnTo>
                  <a:lnTo>
                    <a:pt x="653514" y="669436"/>
                  </a:lnTo>
                  <a:lnTo>
                    <a:pt x="653514" y="718419"/>
                  </a:lnTo>
                  <a:close/>
                </a:path>
                <a:path w="654050" h="718820">
                  <a:moveTo>
                    <a:pt x="464339" y="472687"/>
                  </a:moveTo>
                  <a:lnTo>
                    <a:pt x="416615" y="472687"/>
                  </a:lnTo>
                  <a:lnTo>
                    <a:pt x="490136" y="402478"/>
                  </a:lnTo>
                  <a:lnTo>
                    <a:pt x="490136" y="130621"/>
                  </a:lnTo>
                  <a:lnTo>
                    <a:pt x="539149" y="130621"/>
                  </a:lnTo>
                  <a:lnTo>
                    <a:pt x="539149" y="152664"/>
                  </a:lnTo>
                  <a:lnTo>
                    <a:pt x="653514" y="262059"/>
                  </a:lnTo>
                  <a:lnTo>
                    <a:pt x="653514" y="339616"/>
                  </a:lnTo>
                  <a:lnTo>
                    <a:pt x="604501" y="339616"/>
                  </a:lnTo>
                  <a:lnTo>
                    <a:pt x="464339" y="472687"/>
                  </a:lnTo>
                  <a:close/>
                </a:path>
                <a:path w="654050" h="718820">
                  <a:moveTo>
                    <a:pt x="96777" y="649026"/>
                  </a:moveTo>
                  <a:lnTo>
                    <a:pt x="49013" y="649026"/>
                  </a:lnTo>
                  <a:lnTo>
                    <a:pt x="212392" y="493913"/>
                  </a:lnTo>
                  <a:lnTo>
                    <a:pt x="49013" y="338800"/>
                  </a:lnTo>
                  <a:lnTo>
                    <a:pt x="163378" y="338800"/>
                  </a:lnTo>
                  <a:lnTo>
                    <a:pt x="163378" y="402478"/>
                  </a:lnTo>
                  <a:lnTo>
                    <a:pt x="236899" y="472687"/>
                  </a:lnTo>
                  <a:lnTo>
                    <a:pt x="464339" y="472687"/>
                  </a:lnTo>
                  <a:lnTo>
                    <a:pt x="461974" y="474932"/>
                  </a:lnTo>
                  <a:lnTo>
                    <a:pt x="327165" y="474932"/>
                  </a:lnTo>
                  <a:lnTo>
                    <a:pt x="285376" y="482738"/>
                  </a:lnTo>
                  <a:lnTo>
                    <a:pt x="248335" y="506159"/>
                  </a:lnTo>
                  <a:lnTo>
                    <a:pt x="236899" y="516772"/>
                  </a:lnTo>
                  <a:lnTo>
                    <a:pt x="96777" y="649026"/>
                  </a:lnTo>
                  <a:close/>
                </a:path>
                <a:path w="654050" h="718820">
                  <a:moveTo>
                    <a:pt x="653514" y="649842"/>
                  </a:moveTo>
                  <a:lnTo>
                    <a:pt x="604501" y="649842"/>
                  </a:lnTo>
                  <a:lnTo>
                    <a:pt x="604501" y="339616"/>
                  </a:lnTo>
                  <a:lnTo>
                    <a:pt x="653514" y="339616"/>
                  </a:lnTo>
                  <a:lnTo>
                    <a:pt x="653514" y="649842"/>
                  </a:lnTo>
                  <a:close/>
                </a:path>
                <a:path w="654050" h="718820">
                  <a:moveTo>
                    <a:pt x="416615" y="472687"/>
                  </a:moveTo>
                  <a:lnTo>
                    <a:pt x="236899" y="472687"/>
                  </a:lnTo>
                  <a:lnTo>
                    <a:pt x="279913" y="449726"/>
                  </a:lnTo>
                  <a:lnTo>
                    <a:pt x="326757" y="442072"/>
                  </a:lnTo>
                  <a:lnTo>
                    <a:pt x="373601" y="449726"/>
                  </a:lnTo>
                  <a:lnTo>
                    <a:pt x="416615" y="472687"/>
                  </a:lnTo>
                  <a:close/>
                </a:path>
                <a:path w="654050" h="718820">
                  <a:moveTo>
                    <a:pt x="653514" y="669436"/>
                  </a:moveTo>
                  <a:lnTo>
                    <a:pt x="578360" y="669436"/>
                  </a:lnTo>
                  <a:lnTo>
                    <a:pt x="417432" y="516772"/>
                  </a:lnTo>
                  <a:lnTo>
                    <a:pt x="405996" y="506159"/>
                  </a:lnTo>
                  <a:lnTo>
                    <a:pt x="368955" y="482738"/>
                  </a:lnTo>
                  <a:lnTo>
                    <a:pt x="327165" y="474932"/>
                  </a:lnTo>
                  <a:lnTo>
                    <a:pt x="461974" y="474932"/>
                  </a:lnTo>
                  <a:lnTo>
                    <a:pt x="441122" y="494729"/>
                  </a:lnTo>
                  <a:lnTo>
                    <a:pt x="604501" y="649842"/>
                  </a:lnTo>
                  <a:lnTo>
                    <a:pt x="653514" y="649842"/>
                  </a:lnTo>
                  <a:lnTo>
                    <a:pt x="653514" y="669436"/>
                  </a:lnTo>
                  <a:close/>
                </a:path>
              </a:pathLst>
            </a:custGeom>
            <a:solidFill>
              <a:srgbClr val="000000"/>
            </a:solidFill>
          </p:spPr>
          <p:txBody>
            <a:bodyPr wrap="square" lIns="0" tIns="0" rIns="0" bIns="0" rtlCol="0"/>
            <a:lstStyle/>
            <a:p>
              <a:endParaRPr/>
            </a:p>
          </p:txBody>
        </p:sp>
        <p:pic>
          <p:nvPicPr>
            <p:cNvPr id="9" name="object 9"/>
            <p:cNvPicPr/>
            <p:nvPr/>
          </p:nvPicPr>
          <p:blipFill>
            <a:blip r:embed="rId4" cstate="print"/>
            <a:stretch>
              <a:fillRect/>
            </a:stretch>
          </p:blipFill>
          <p:spPr>
            <a:xfrm>
              <a:off x="8472681" y="5711286"/>
              <a:ext cx="212392" cy="213893"/>
            </a:xfrm>
            <a:prstGeom prst="rect">
              <a:avLst/>
            </a:prstGeom>
          </p:spPr>
        </p:pic>
      </p:grpSp>
      <p:sp>
        <p:nvSpPr>
          <p:cNvPr id="10" name="object 10"/>
          <p:cNvSpPr txBox="1"/>
          <p:nvPr/>
        </p:nvSpPr>
        <p:spPr>
          <a:xfrm>
            <a:off x="2218221" y="5333997"/>
            <a:ext cx="1729105" cy="1380490"/>
          </a:xfrm>
          <a:prstGeom prst="rect">
            <a:avLst/>
          </a:prstGeom>
        </p:spPr>
        <p:txBody>
          <a:bodyPr vert="horz" wrap="square" lIns="0" tIns="11430" rIns="0" bIns="0" rtlCol="0">
            <a:spAutoFit/>
          </a:bodyPr>
          <a:lstStyle/>
          <a:p>
            <a:pPr marL="12700">
              <a:lnSpc>
                <a:spcPts val="1595"/>
              </a:lnSpc>
              <a:spcBef>
                <a:spcPts val="90"/>
              </a:spcBef>
            </a:pPr>
            <a:r>
              <a:rPr sz="1400" b="1" spc="-10" dirty="0">
                <a:latin typeface="Calibri"/>
                <a:cs typeface="Calibri"/>
              </a:rPr>
              <a:t>Address:</a:t>
            </a:r>
            <a:endParaRPr sz="1400">
              <a:latin typeface="Calibri"/>
              <a:cs typeface="Calibri"/>
            </a:endParaRPr>
          </a:p>
          <a:p>
            <a:pPr marL="12700" marR="5080">
              <a:lnSpc>
                <a:spcPct val="89000"/>
              </a:lnSpc>
              <a:spcBef>
                <a:spcPts val="100"/>
              </a:spcBef>
            </a:pPr>
            <a:r>
              <a:rPr sz="1400" dirty="0">
                <a:latin typeface="Calibri"/>
                <a:cs typeface="Calibri"/>
              </a:rPr>
              <a:t>Energy</a:t>
            </a:r>
            <a:r>
              <a:rPr sz="1400" spc="-65" dirty="0">
                <a:latin typeface="Calibri"/>
                <a:cs typeface="Calibri"/>
              </a:rPr>
              <a:t> </a:t>
            </a:r>
            <a:r>
              <a:rPr sz="1400" spc="-10" dirty="0">
                <a:latin typeface="Calibri"/>
                <a:cs typeface="Calibri"/>
              </a:rPr>
              <a:t>House</a:t>
            </a:r>
            <a:r>
              <a:rPr sz="1400" spc="500" dirty="0">
                <a:latin typeface="Calibri"/>
                <a:cs typeface="Calibri"/>
              </a:rPr>
              <a:t> </a:t>
            </a:r>
            <a:r>
              <a:rPr sz="1400" dirty="0">
                <a:latin typeface="Calibri"/>
                <a:cs typeface="Calibri"/>
              </a:rPr>
              <a:t>Meadows</a:t>
            </a:r>
            <a:r>
              <a:rPr sz="1400" spc="-65" dirty="0">
                <a:latin typeface="Calibri"/>
                <a:cs typeface="Calibri"/>
              </a:rPr>
              <a:t> </a:t>
            </a:r>
            <a:r>
              <a:rPr sz="1400" spc="-10" dirty="0">
                <a:latin typeface="Calibri"/>
                <a:cs typeface="Calibri"/>
              </a:rPr>
              <a:t>Drive,</a:t>
            </a:r>
            <a:r>
              <a:rPr sz="1400" spc="500" dirty="0">
                <a:latin typeface="Calibri"/>
                <a:cs typeface="Calibri"/>
              </a:rPr>
              <a:t> </a:t>
            </a:r>
            <a:r>
              <a:rPr sz="1400" dirty="0">
                <a:latin typeface="Calibri"/>
                <a:cs typeface="Calibri"/>
              </a:rPr>
              <a:t>Ireland</a:t>
            </a:r>
            <a:r>
              <a:rPr sz="1400" spc="-45" dirty="0">
                <a:latin typeface="Calibri"/>
                <a:cs typeface="Calibri"/>
              </a:rPr>
              <a:t> </a:t>
            </a:r>
            <a:r>
              <a:rPr sz="1400" spc="-10" dirty="0">
                <a:latin typeface="Calibri"/>
                <a:cs typeface="Calibri"/>
              </a:rPr>
              <a:t>Industrial</a:t>
            </a:r>
            <a:r>
              <a:rPr sz="1400" spc="20" dirty="0">
                <a:latin typeface="Calibri"/>
                <a:cs typeface="Calibri"/>
              </a:rPr>
              <a:t> </a:t>
            </a:r>
            <a:r>
              <a:rPr sz="1400" spc="-25" dirty="0">
                <a:latin typeface="Calibri"/>
                <a:cs typeface="Calibri"/>
              </a:rPr>
              <a:t>Estate </a:t>
            </a:r>
            <a:r>
              <a:rPr sz="1400" spc="-10" dirty="0">
                <a:latin typeface="Calibri"/>
                <a:cs typeface="Calibri"/>
              </a:rPr>
              <a:t>Staveley,</a:t>
            </a:r>
            <a:endParaRPr sz="1400">
              <a:latin typeface="Calibri"/>
              <a:cs typeface="Calibri"/>
            </a:endParaRPr>
          </a:p>
          <a:p>
            <a:pPr marL="12700" marR="804545">
              <a:lnSpc>
                <a:spcPts val="1490"/>
              </a:lnSpc>
              <a:spcBef>
                <a:spcPts val="40"/>
              </a:spcBef>
            </a:pPr>
            <a:r>
              <a:rPr sz="1400" spc="-20" dirty="0">
                <a:latin typeface="Calibri"/>
                <a:cs typeface="Calibri"/>
              </a:rPr>
              <a:t>Chesterfield, </a:t>
            </a:r>
            <a:r>
              <a:rPr sz="1400" dirty="0">
                <a:latin typeface="Calibri"/>
                <a:cs typeface="Calibri"/>
              </a:rPr>
              <a:t>S43</a:t>
            </a:r>
            <a:r>
              <a:rPr sz="1400" spc="-15" dirty="0">
                <a:latin typeface="Calibri"/>
                <a:cs typeface="Calibri"/>
              </a:rPr>
              <a:t> </a:t>
            </a:r>
            <a:r>
              <a:rPr sz="1400" spc="-25" dirty="0">
                <a:latin typeface="Calibri"/>
                <a:cs typeface="Calibri"/>
              </a:rPr>
              <a:t>3LH</a:t>
            </a:r>
            <a:endParaRPr sz="1400">
              <a:latin typeface="Calibri"/>
              <a:cs typeface="Calibri"/>
            </a:endParaRPr>
          </a:p>
        </p:txBody>
      </p:sp>
      <p:sp>
        <p:nvSpPr>
          <p:cNvPr id="11" name="object 11"/>
          <p:cNvSpPr txBox="1"/>
          <p:nvPr/>
        </p:nvSpPr>
        <p:spPr>
          <a:xfrm>
            <a:off x="5706523" y="5333820"/>
            <a:ext cx="1348105" cy="664845"/>
          </a:xfrm>
          <a:prstGeom prst="rect">
            <a:avLst/>
          </a:prstGeom>
        </p:spPr>
        <p:txBody>
          <a:bodyPr vert="horz" wrap="square" lIns="0" tIns="11430" rIns="0" bIns="0" rtlCol="0">
            <a:spAutoFit/>
          </a:bodyPr>
          <a:lstStyle/>
          <a:p>
            <a:pPr marL="12700">
              <a:lnSpc>
                <a:spcPct val="100000"/>
              </a:lnSpc>
              <a:spcBef>
                <a:spcPts val="90"/>
              </a:spcBef>
            </a:pPr>
            <a:r>
              <a:rPr sz="1400" b="1" spc="-10" dirty="0">
                <a:latin typeface="Calibri"/>
                <a:cs typeface="Calibri"/>
              </a:rPr>
              <a:t>Contact </a:t>
            </a:r>
            <a:r>
              <a:rPr sz="1400" b="1" u="heavy" spc="-10" dirty="0">
                <a:uFill>
                  <a:solidFill>
                    <a:srgbClr val="69D925"/>
                  </a:solidFill>
                </a:uFill>
                <a:latin typeface="Calibri"/>
                <a:cs typeface="Calibri"/>
              </a:rPr>
              <a:t>Numbers:</a:t>
            </a:r>
            <a:endParaRPr sz="1400">
              <a:latin typeface="Calibri"/>
              <a:cs typeface="Calibri"/>
            </a:endParaRPr>
          </a:p>
          <a:p>
            <a:pPr marL="12700">
              <a:lnSpc>
                <a:spcPct val="100000"/>
              </a:lnSpc>
            </a:pPr>
            <a:r>
              <a:rPr sz="1400" dirty="0">
                <a:latin typeface="Calibri"/>
                <a:cs typeface="Calibri"/>
              </a:rPr>
              <a:t>01246</a:t>
            </a:r>
            <a:r>
              <a:rPr sz="1400" spc="-5" dirty="0">
                <a:latin typeface="Calibri"/>
                <a:cs typeface="Calibri"/>
              </a:rPr>
              <a:t> </a:t>
            </a:r>
            <a:r>
              <a:rPr sz="1400" dirty="0">
                <a:latin typeface="Calibri"/>
                <a:cs typeface="Calibri"/>
              </a:rPr>
              <a:t>938</a:t>
            </a:r>
            <a:r>
              <a:rPr sz="1400" spc="-5" dirty="0">
                <a:latin typeface="Calibri"/>
                <a:cs typeface="Calibri"/>
              </a:rPr>
              <a:t> </a:t>
            </a:r>
            <a:r>
              <a:rPr sz="1400" spc="-25" dirty="0">
                <a:latin typeface="Calibri"/>
                <a:cs typeface="Calibri"/>
              </a:rPr>
              <a:t>499</a:t>
            </a:r>
            <a:endParaRPr sz="1400">
              <a:latin typeface="Calibri"/>
              <a:cs typeface="Calibri"/>
            </a:endParaRPr>
          </a:p>
          <a:p>
            <a:pPr marL="12700">
              <a:lnSpc>
                <a:spcPct val="100000"/>
              </a:lnSpc>
            </a:pPr>
            <a:r>
              <a:rPr sz="1400" dirty="0">
                <a:latin typeface="Calibri"/>
                <a:cs typeface="Calibri"/>
              </a:rPr>
              <a:t>07540</a:t>
            </a:r>
            <a:r>
              <a:rPr sz="1400" spc="-5" dirty="0">
                <a:latin typeface="Calibri"/>
                <a:cs typeface="Calibri"/>
              </a:rPr>
              <a:t> </a:t>
            </a:r>
            <a:r>
              <a:rPr sz="1400" dirty="0">
                <a:latin typeface="Calibri"/>
                <a:cs typeface="Calibri"/>
              </a:rPr>
              <a:t>635</a:t>
            </a:r>
            <a:r>
              <a:rPr sz="1400" spc="-5" dirty="0">
                <a:latin typeface="Calibri"/>
                <a:cs typeface="Calibri"/>
              </a:rPr>
              <a:t> </a:t>
            </a:r>
            <a:r>
              <a:rPr sz="1400" spc="-25" dirty="0">
                <a:latin typeface="Calibri"/>
                <a:cs typeface="Calibri"/>
              </a:rPr>
              <a:t>766</a:t>
            </a:r>
            <a:endParaRPr sz="1400">
              <a:latin typeface="Calibri"/>
              <a:cs typeface="Calibri"/>
            </a:endParaRPr>
          </a:p>
        </p:txBody>
      </p:sp>
      <p:sp>
        <p:nvSpPr>
          <p:cNvPr id="12" name="object 12"/>
          <p:cNvSpPr txBox="1"/>
          <p:nvPr/>
        </p:nvSpPr>
        <p:spPr>
          <a:xfrm>
            <a:off x="9194724" y="5336120"/>
            <a:ext cx="2335530" cy="664845"/>
          </a:xfrm>
          <a:prstGeom prst="rect">
            <a:avLst/>
          </a:prstGeom>
        </p:spPr>
        <p:txBody>
          <a:bodyPr vert="horz" wrap="square" lIns="0" tIns="11430" rIns="0" bIns="0" rtlCol="0">
            <a:spAutoFit/>
          </a:bodyPr>
          <a:lstStyle/>
          <a:p>
            <a:pPr marL="12700" marR="5080">
              <a:lnSpc>
                <a:spcPct val="100000"/>
              </a:lnSpc>
              <a:spcBef>
                <a:spcPts val="90"/>
              </a:spcBef>
            </a:pPr>
            <a:r>
              <a:rPr sz="1400" b="1" dirty="0">
                <a:latin typeface="Calibri"/>
                <a:cs typeface="Calibri"/>
              </a:rPr>
              <a:t>Email</a:t>
            </a:r>
            <a:r>
              <a:rPr sz="1400" b="1" spc="-35" dirty="0">
                <a:latin typeface="Calibri"/>
                <a:cs typeface="Calibri"/>
              </a:rPr>
              <a:t> </a:t>
            </a:r>
            <a:r>
              <a:rPr sz="1400" b="1" spc="-10" dirty="0">
                <a:latin typeface="Calibri"/>
                <a:cs typeface="Calibri"/>
              </a:rPr>
              <a:t>Addresses: </a:t>
            </a:r>
            <a:r>
              <a:rPr sz="1400" u="sng" spc="-30" dirty="0">
                <a:solidFill>
                  <a:srgbClr val="0562C1"/>
                </a:solidFill>
                <a:uFill>
                  <a:solidFill>
                    <a:srgbClr val="0562C1"/>
                  </a:solidFill>
                </a:uFill>
                <a:latin typeface="Calibri"/>
                <a:cs typeface="Calibri"/>
                <a:hlinkClick r:id="rId5"/>
              </a:rPr>
              <a:t>enquiries@renewable-</a:t>
            </a:r>
            <a:r>
              <a:rPr sz="1400" u="sng" spc="-20" dirty="0">
                <a:solidFill>
                  <a:srgbClr val="0562C1"/>
                </a:solidFill>
                <a:uFill>
                  <a:solidFill>
                    <a:srgbClr val="0562C1"/>
                  </a:solidFill>
                </a:uFill>
                <a:latin typeface="Calibri"/>
                <a:cs typeface="Calibri"/>
                <a:hlinkClick r:id="rId5"/>
              </a:rPr>
              <a:t>enery.eco</a:t>
            </a:r>
            <a:r>
              <a:rPr sz="1400" u="none" spc="-20" dirty="0">
                <a:solidFill>
                  <a:srgbClr val="0562C1"/>
                </a:solidFill>
                <a:latin typeface="Calibri"/>
                <a:cs typeface="Calibri"/>
              </a:rPr>
              <a:t> </a:t>
            </a:r>
            <a:r>
              <a:rPr sz="1400" u="sng" spc="-30" dirty="0">
                <a:solidFill>
                  <a:srgbClr val="0562C1"/>
                </a:solidFill>
                <a:uFill>
                  <a:solidFill>
                    <a:srgbClr val="0562C1"/>
                  </a:solidFill>
                </a:uFill>
                <a:latin typeface="Calibri"/>
                <a:cs typeface="Calibri"/>
                <a:hlinkClick r:id="rId6"/>
              </a:rPr>
              <a:t>lee@renewable-</a:t>
            </a:r>
            <a:r>
              <a:rPr sz="1400" u="sng" spc="-10" dirty="0">
                <a:solidFill>
                  <a:srgbClr val="0562C1"/>
                </a:solidFill>
                <a:uFill>
                  <a:solidFill>
                    <a:srgbClr val="0562C1"/>
                  </a:solidFill>
                </a:uFill>
                <a:latin typeface="Calibri"/>
                <a:cs typeface="Calibri"/>
                <a:hlinkClick r:id="rId6"/>
              </a:rPr>
              <a:t>energy.eco</a:t>
            </a:r>
            <a:endParaRPr sz="1400">
              <a:latin typeface="Calibri"/>
              <a:cs typeface="Calibri"/>
            </a:endParaRPr>
          </a:p>
        </p:txBody>
      </p:sp>
      <p:grpSp>
        <p:nvGrpSpPr>
          <p:cNvPr id="13" name="object 13"/>
          <p:cNvGrpSpPr/>
          <p:nvPr/>
        </p:nvGrpSpPr>
        <p:grpSpPr>
          <a:xfrm>
            <a:off x="-6351" y="-6350"/>
            <a:ext cx="11092180" cy="6870700"/>
            <a:chOff x="-6351" y="-6350"/>
            <a:chExt cx="11092180" cy="6870700"/>
          </a:xfrm>
        </p:grpSpPr>
        <p:sp>
          <p:nvSpPr>
            <p:cNvPr id="14" name="object 14"/>
            <p:cNvSpPr/>
            <p:nvPr/>
          </p:nvSpPr>
          <p:spPr>
            <a:xfrm>
              <a:off x="0" y="0"/>
              <a:ext cx="7382509" cy="6858000"/>
            </a:xfrm>
            <a:custGeom>
              <a:avLst/>
              <a:gdLst/>
              <a:ahLst/>
              <a:cxnLst/>
              <a:rect l="l" t="t" r="r" b="b"/>
              <a:pathLst>
                <a:path w="7382509" h="6858000">
                  <a:moveTo>
                    <a:pt x="7382256" y="0"/>
                  </a:moveTo>
                  <a:lnTo>
                    <a:pt x="0" y="0"/>
                  </a:lnTo>
                  <a:lnTo>
                    <a:pt x="0" y="6858000"/>
                  </a:lnTo>
                  <a:lnTo>
                    <a:pt x="7382256" y="0"/>
                  </a:lnTo>
                  <a:close/>
                </a:path>
              </a:pathLst>
            </a:custGeom>
            <a:solidFill>
              <a:srgbClr val="699230"/>
            </a:solidFill>
          </p:spPr>
          <p:txBody>
            <a:bodyPr wrap="square" lIns="0" tIns="0" rIns="0" bIns="0" rtlCol="0"/>
            <a:lstStyle/>
            <a:p>
              <a:endParaRPr/>
            </a:p>
          </p:txBody>
        </p:sp>
        <p:sp>
          <p:nvSpPr>
            <p:cNvPr id="15" name="object 15"/>
            <p:cNvSpPr/>
            <p:nvPr/>
          </p:nvSpPr>
          <p:spPr>
            <a:xfrm>
              <a:off x="-1" y="0"/>
              <a:ext cx="7382509" cy="6858000"/>
            </a:xfrm>
            <a:custGeom>
              <a:avLst/>
              <a:gdLst/>
              <a:ahLst/>
              <a:cxnLst/>
              <a:rect l="l" t="t" r="r" b="b"/>
              <a:pathLst>
                <a:path w="7382509" h="6858000">
                  <a:moveTo>
                    <a:pt x="0" y="0"/>
                  </a:moveTo>
                  <a:lnTo>
                    <a:pt x="7382256" y="0"/>
                  </a:lnTo>
                  <a:lnTo>
                    <a:pt x="0" y="6858000"/>
                  </a:lnTo>
                  <a:lnTo>
                    <a:pt x="0" y="0"/>
                  </a:lnTo>
                  <a:close/>
                </a:path>
              </a:pathLst>
            </a:custGeom>
            <a:ln w="12700">
              <a:solidFill>
                <a:srgbClr val="001F5F"/>
              </a:solidFill>
            </a:ln>
          </p:spPr>
          <p:txBody>
            <a:bodyPr wrap="square" lIns="0" tIns="0" rIns="0" bIns="0" rtlCol="0"/>
            <a:lstStyle/>
            <a:p>
              <a:endParaRPr/>
            </a:p>
          </p:txBody>
        </p:sp>
        <p:pic>
          <p:nvPicPr>
            <p:cNvPr id="16" name="object 16"/>
            <p:cNvPicPr/>
            <p:nvPr/>
          </p:nvPicPr>
          <p:blipFill>
            <a:blip r:embed="rId7" cstate="print"/>
            <a:stretch>
              <a:fillRect/>
            </a:stretch>
          </p:blipFill>
          <p:spPr>
            <a:xfrm>
              <a:off x="6239267" y="1316516"/>
              <a:ext cx="4846297" cy="3459918"/>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118</TotalTime>
  <Words>2146</Words>
  <Application>Microsoft Office PowerPoint</Application>
  <PresentationFormat>Widescreen</PresentationFormat>
  <Paragraphs>198</Paragraphs>
  <Slides>20</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Aptos</vt:lpstr>
      <vt:lpstr>Aptos Narrow</vt:lpstr>
      <vt:lpstr>Arial</vt:lpstr>
      <vt:lpstr>Arial Narrow</vt:lpstr>
      <vt:lpstr>Calibri</vt:lpstr>
      <vt:lpstr>Calibri Light</vt:lpstr>
      <vt:lpstr>Gill Sans MT</vt:lpstr>
      <vt:lpstr>Raleway</vt:lpstr>
      <vt:lpstr>Trebuchet MS</vt:lpstr>
      <vt:lpstr>Office Theme</vt:lpstr>
      <vt:lpstr>PowerPoint Presentation</vt:lpstr>
      <vt:lpstr>Who are ENER-G Renewable Solutions?</vt:lpstr>
      <vt:lpstr>Our People, Our Aims, Our Objectives</vt:lpstr>
      <vt:lpstr>The ERS Turnkey Model</vt:lpstr>
      <vt:lpstr>Project Installation Our people focus approach means we invest in highly trained staff and equip them with the knowledge and expertise to ensure a quality install to the highest industry standards.</vt:lpstr>
      <vt:lpstr>Design</vt:lpstr>
      <vt:lpstr>Project Management</vt:lpstr>
      <vt:lpstr>Service and Maintenance</vt:lpstr>
      <vt:lpstr>PowerPoint Presentation</vt:lpstr>
      <vt:lpstr>55 MW Solar Farm</vt:lpstr>
      <vt:lpstr>Tyn Y Wern Solar Park</vt:lpstr>
      <vt:lpstr>Blake House</vt:lpstr>
      <vt:lpstr>PowerPoint Presentation</vt:lpstr>
      <vt:lpstr>PowerPoint Presentation</vt:lpstr>
      <vt:lpstr>Durham History Centre</vt:lpstr>
      <vt:lpstr>Raby Castle Estate</vt:lpstr>
      <vt:lpstr>Client Testimonial</vt:lpstr>
      <vt:lpstr>Client Testimonial</vt:lpstr>
      <vt:lpstr>Client Testimonial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Hormell</dc:creator>
  <cp:lastModifiedBy>Jennifer Hormell</cp:lastModifiedBy>
  <cp:revision>1</cp:revision>
  <dcterms:created xsi:type="dcterms:W3CDTF">2024-07-10T20:03:54Z</dcterms:created>
  <dcterms:modified xsi:type="dcterms:W3CDTF">2025-03-17T11:20:25Z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2024-02-08T00:00:00Z</vt:filetime>
  </property>
  <property fmtid="{D5CDD505-2E9C-101B-9397-08002B2CF9AE}" pid="3" name="Creator">
    <vt:lpwstr>Acrobat PDFMaker 23 for PowerPoint</vt:lpwstr>
  </property>
  <property fmtid="{D5CDD505-2E9C-101B-9397-08002B2CF9AE}" pid="4" name="LastSaved">
    <vt:filetime>2024-07-10T00:00:00Z</vt:filetime>
  </property>
  <property fmtid="{D5CDD505-2E9C-101B-9397-08002B2CF9AE}" pid="5" name="Producer">
    <vt:lpwstr>Adobe PDF Library 23.8.246</vt:lpwstr>
  </property>
</Properties>
</file>