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9"/>
  </p:notesMasterIdLst>
  <p:sldIdLst>
    <p:sldId id="361" r:id="rId5"/>
    <p:sldId id="484" r:id="rId6"/>
    <p:sldId id="485" r:id="rId7"/>
    <p:sldId id="489" r:id="rId8"/>
    <p:sldId id="397" r:id="rId9"/>
    <p:sldId id="486" r:id="rId10"/>
    <p:sldId id="474" r:id="rId11"/>
    <p:sldId id="405" r:id="rId12"/>
    <p:sldId id="419" r:id="rId13"/>
    <p:sldId id="488" r:id="rId14"/>
    <p:sldId id="491" r:id="rId15"/>
    <p:sldId id="426" r:id="rId16"/>
    <p:sldId id="427" r:id="rId17"/>
    <p:sldId id="429" r:id="rId18"/>
  </p:sldIdLst>
  <p:sldSz cx="12192000" cy="6858000"/>
  <p:notesSz cx="7315200" cy="9601200"/>
  <p:embeddedFontLst>
    <p:embeddedFont>
      <p:font typeface="Montserrat" panose="00000500000000000000" pitchFamily="2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5" orient="horz" pos="696" userDrawn="1">
          <p15:clr>
            <a:srgbClr val="A4A3A4"/>
          </p15:clr>
        </p15:guide>
        <p15:guide id="6" orient="horz" pos="388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3876AA-307F-E139-D10D-8538D62E6FF2}" name="Mandi Hogan" initials="MH" userId="S::mandih@LTCREIT.COM::e82e5511-607e-4ffb-95e6-c0b9eb8b152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2135"/>
    <a:srgbClr val="2E3C58"/>
    <a:srgbClr val="143371"/>
    <a:srgbClr val="3765A1"/>
    <a:srgbClr val="83BFDC"/>
    <a:srgbClr val="393662"/>
    <a:srgbClr val="83A3CD"/>
    <a:srgbClr val="324950"/>
    <a:srgbClr val="4BA879"/>
    <a:srgbClr val="84C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85039" autoAdjust="0"/>
  </p:normalViewPr>
  <p:slideViewPr>
    <p:cSldViewPr snapToGrid="0">
      <p:cViewPr varScale="1">
        <p:scale>
          <a:sx n="78" d="100"/>
          <a:sy n="78" d="100"/>
        </p:scale>
        <p:origin x="36" y="560"/>
      </p:cViewPr>
      <p:guideLst>
        <p:guide orient="horz" pos="2160"/>
        <p:guide pos="3840"/>
        <p:guide orient="horz" pos="696"/>
        <p:guide orient="horz" pos="3888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5B5B95-7310-416A-9E98-C5CC6EFC9AD8}" type="doc">
      <dgm:prSet loTypeId="urn:microsoft.com/office/officeart/2005/8/layout/list1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37D9544C-AF23-45A5-BC31-5426B030B640}">
      <dgm:prSet/>
      <dgm:spPr/>
      <dgm:t>
        <a:bodyPr/>
        <a:lstStyle/>
        <a:p>
          <a:r>
            <a:rPr lang="en-US" dirty="0"/>
            <a:t>Due to changes on the board, the composition of the nominating committee is not yet known.</a:t>
          </a:r>
        </a:p>
      </dgm:t>
    </dgm:pt>
    <dgm:pt modelId="{D14FBC70-B7B1-4288-93EF-BD5D8E8F6C03}" type="parTrans" cxnId="{14BE7DEB-BBF2-43A9-BAB2-7844F7040A11}">
      <dgm:prSet/>
      <dgm:spPr/>
      <dgm:t>
        <a:bodyPr/>
        <a:lstStyle/>
        <a:p>
          <a:endParaRPr lang="en-US"/>
        </a:p>
      </dgm:t>
    </dgm:pt>
    <dgm:pt modelId="{75E41AC7-95F4-4E08-8B94-DD9C27F3357A}" type="sibTrans" cxnId="{14BE7DEB-BBF2-43A9-BAB2-7844F7040A11}">
      <dgm:prSet/>
      <dgm:spPr/>
      <dgm:t>
        <a:bodyPr/>
        <a:lstStyle/>
        <a:p>
          <a:endParaRPr lang="en-US"/>
        </a:p>
      </dgm:t>
    </dgm:pt>
    <dgm:pt modelId="{9C8E64BD-2F14-4FF0-88E0-41513EA58EE3}">
      <dgm:prSet/>
      <dgm:spPr/>
      <dgm:t>
        <a:bodyPr/>
        <a:lstStyle/>
        <a:p>
          <a:r>
            <a:rPr lang="en-US" dirty="0"/>
            <a:t>Possibly number of women on the Board decreased to 2</a:t>
          </a:r>
        </a:p>
      </dgm:t>
    </dgm:pt>
    <dgm:pt modelId="{130265A7-BA72-4938-9E00-4E23FA1539BD}" type="parTrans" cxnId="{7FF9F5DD-F1E5-4BA7-A056-FA8C1801412F}">
      <dgm:prSet/>
      <dgm:spPr/>
      <dgm:t>
        <a:bodyPr/>
        <a:lstStyle/>
        <a:p>
          <a:endParaRPr lang="en-US"/>
        </a:p>
      </dgm:t>
    </dgm:pt>
    <dgm:pt modelId="{234621A4-8680-4CEB-B86E-5F4E442B6FB1}" type="sibTrans" cxnId="{7FF9F5DD-F1E5-4BA7-A056-FA8C1801412F}">
      <dgm:prSet/>
      <dgm:spPr/>
      <dgm:t>
        <a:bodyPr/>
        <a:lstStyle/>
        <a:p>
          <a:endParaRPr lang="en-US"/>
        </a:p>
      </dgm:t>
    </dgm:pt>
    <dgm:pt modelId="{A04FD320-98DD-4AB9-AD6C-4AFC585F4747}">
      <dgm:prSet/>
      <dgm:spPr/>
      <dgm:t>
        <a:bodyPr/>
        <a:lstStyle/>
        <a:p>
          <a:r>
            <a:rPr lang="en-US" dirty="0"/>
            <a:t>The board has not disclosed whether it has set up a mechanism to encourage director refreshment.</a:t>
          </a:r>
        </a:p>
      </dgm:t>
    </dgm:pt>
    <dgm:pt modelId="{885917C8-0635-414A-9F2D-178DBAE471B5}" type="parTrans" cxnId="{AC90AE42-0505-49D0-B06D-7D8BA9FC8673}">
      <dgm:prSet/>
      <dgm:spPr/>
      <dgm:t>
        <a:bodyPr/>
        <a:lstStyle/>
        <a:p>
          <a:endParaRPr lang="en-US"/>
        </a:p>
      </dgm:t>
    </dgm:pt>
    <dgm:pt modelId="{793A2D8C-3A03-476F-AD3D-D5BD6D5F555F}" type="sibTrans" cxnId="{AC90AE42-0505-49D0-B06D-7D8BA9FC8673}">
      <dgm:prSet/>
      <dgm:spPr/>
      <dgm:t>
        <a:bodyPr/>
        <a:lstStyle/>
        <a:p>
          <a:endParaRPr lang="en-US"/>
        </a:p>
      </dgm:t>
    </dgm:pt>
    <dgm:pt modelId="{D443F3E7-D5AA-46F3-8B2F-56FA27549122}">
      <dgm:prSet/>
      <dgm:spPr/>
      <dgm:t>
        <a:bodyPr/>
        <a:lstStyle/>
        <a:p>
          <a:r>
            <a:rPr lang="en-US" dirty="0"/>
            <a:t>There is no information whether the company has a gender diversity policy with a target relating to the board or executives</a:t>
          </a:r>
        </a:p>
      </dgm:t>
    </dgm:pt>
    <dgm:pt modelId="{57D10AF7-0D4E-4E70-895B-6708FE3D76E4}" type="parTrans" cxnId="{23A6C126-4483-4E72-BBC9-0BBAD1AF439A}">
      <dgm:prSet/>
      <dgm:spPr/>
      <dgm:t>
        <a:bodyPr/>
        <a:lstStyle/>
        <a:p>
          <a:endParaRPr lang="en-US"/>
        </a:p>
      </dgm:t>
    </dgm:pt>
    <dgm:pt modelId="{3D08C342-DBBB-4A05-93C6-D4BAD3B2BEA0}" type="sibTrans" cxnId="{23A6C126-4483-4E72-BBC9-0BBAD1AF439A}">
      <dgm:prSet/>
      <dgm:spPr/>
      <dgm:t>
        <a:bodyPr/>
        <a:lstStyle/>
        <a:p>
          <a:endParaRPr lang="en-US"/>
        </a:p>
      </dgm:t>
    </dgm:pt>
    <dgm:pt modelId="{ACC563F6-857C-4E46-9647-77AE9E67F1B8}">
      <dgm:prSet/>
      <dgm:spPr/>
      <dgm:t>
        <a:bodyPr/>
        <a:lstStyle/>
        <a:p>
          <a:pPr>
            <a:defRPr b="1"/>
          </a:pPr>
          <a:r>
            <a:rPr lang="en-US" b="1" dirty="0"/>
            <a:t>Audit / Risk </a:t>
          </a:r>
          <a:endParaRPr lang="en-US" dirty="0"/>
        </a:p>
      </dgm:t>
    </dgm:pt>
    <dgm:pt modelId="{1284D22C-4C71-4733-8ED1-DA4EA75D02F6}" type="parTrans" cxnId="{6790E9F0-3AFA-42E7-906E-5BD914B1851E}">
      <dgm:prSet/>
      <dgm:spPr/>
      <dgm:t>
        <a:bodyPr/>
        <a:lstStyle/>
        <a:p>
          <a:endParaRPr lang="en-US"/>
        </a:p>
      </dgm:t>
    </dgm:pt>
    <dgm:pt modelId="{FB29AC2D-FFFC-477A-B6D3-706DD6F74D96}" type="sibTrans" cxnId="{6790E9F0-3AFA-42E7-906E-5BD914B1851E}">
      <dgm:prSet/>
      <dgm:spPr/>
      <dgm:t>
        <a:bodyPr/>
        <a:lstStyle/>
        <a:p>
          <a:endParaRPr lang="en-US"/>
        </a:p>
      </dgm:t>
    </dgm:pt>
    <dgm:pt modelId="{76404C30-5DA1-47E0-90D7-63A9850A23C9}">
      <dgm:prSet/>
      <dgm:spPr/>
      <dgm:t>
        <a:bodyPr/>
        <a:lstStyle/>
        <a:p>
          <a:r>
            <a:rPr lang="en-US" dirty="0"/>
            <a:t>The number of financial experts on the audit committee is 1</a:t>
          </a:r>
        </a:p>
      </dgm:t>
    </dgm:pt>
    <dgm:pt modelId="{DF58AAFA-E85F-4B69-B4F8-373FB4FC3AFA}" type="parTrans" cxnId="{87B9E344-B91B-469E-8344-8844EF8F458C}">
      <dgm:prSet/>
      <dgm:spPr/>
      <dgm:t>
        <a:bodyPr/>
        <a:lstStyle/>
        <a:p>
          <a:endParaRPr lang="en-US"/>
        </a:p>
      </dgm:t>
    </dgm:pt>
    <dgm:pt modelId="{D490A78B-FC55-4051-8865-53C1E15C8C3C}" type="sibTrans" cxnId="{87B9E344-B91B-469E-8344-8844EF8F458C}">
      <dgm:prSet/>
      <dgm:spPr/>
      <dgm:t>
        <a:bodyPr/>
        <a:lstStyle/>
        <a:p>
          <a:endParaRPr lang="en-US"/>
        </a:p>
      </dgm:t>
    </dgm:pt>
    <dgm:pt modelId="{04B3CD37-F2ED-4555-8C49-473B4ECD7EC8}">
      <dgm:prSet/>
      <dgm:spPr/>
      <dgm:t>
        <a:bodyPr/>
        <a:lstStyle/>
        <a:p>
          <a:r>
            <a:rPr lang="en-US"/>
            <a:t>The company has not disclosed whether it has experienced an information security breach within the last three years.</a:t>
          </a:r>
        </a:p>
      </dgm:t>
    </dgm:pt>
    <dgm:pt modelId="{8A737DD8-D1F4-4C99-8CF0-D4257A14518E}" type="parTrans" cxnId="{33DB692F-ABD5-40BE-91F5-EE040EB7F8F3}">
      <dgm:prSet/>
      <dgm:spPr/>
      <dgm:t>
        <a:bodyPr/>
        <a:lstStyle/>
        <a:p>
          <a:endParaRPr lang="en-US"/>
        </a:p>
      </dgm:t>
    </dgm:pt>
    <dgm:pt modelId="{CED96A87-DF26-442B-B7DD-3D319E43B269}" type="sibTrans" cxnId="{33DB692F-ABD5-40BE-91F5-EE040EB7F8F3}">
      <dgm:prSet/>
      <dgm:spPr/>
      <dgm:t>
        <a:bodyPr/>
        <a:lstStyle/>
        <a:p>
          <a:endParaRPr lang="en-US"/>
        </a:p>
      </dgm:t>
    </dgm:pt>
    <dgm:pt modelId="{780F91CE-CD30-42A6-B592-A53EEF485904}">
      <dgm:prSet/>
      <dgm:spPr/>
      <dgm:t>
        <a:bodyPr/>
        <a:lstStyle/>
        <a:p>
          <a:r>
            <a:rPr lang="en-US" dirty="0"/>
            <a:t>There is no information whether the company is externally audited or certified by top information security standards</a:t>
          </a:r>
        </a:p>
      </dgm:t>
    </dgm:pt>
    <dgm:pt modelId="{0071B5D3-1649-420D-A870-B0DC81A09CD3}" type="parTrans" cxnId="{8343B3FB-CB4A-488E-AB09-534C4657AA56}">
      <dgm:prSet/>
      <dgm:spPr/>
      <dgm:t>
        <a:bodyPr/>
        <a:lstStyle/>
        <a:p>
          <a:endParaRPr lang="en-US"/>
        </a:p>
      </dgm:t>
    </dgm:pt>
    <dgm:pt modelId="{11625774-777C-4392-B700-41FA87F61B80}" type="sibTrans" cxnId="{8343B3FB-CB4A-488E-AB09-534C4657AA56}">
      <dgm:prSet/>
      <dgm:spPr/>
      <dgm:t>
        <a:bodyPr/>
        <a:lstStyle/>
        <a:p>
          <a:endParaRPr lang="en-US"/>
        </a:p>
      </dgm:t>
    </dgm:pt>
    <dgm:pt modelId="{9ACDE87B-27FE-45E0-833D-D61BB1928CCE}">
      <dgm:prSet/>
      <dgm:spPr/>
      <dgm:t>
        <a:bodyPr/>
        <a:lstStyle/>
        <a:p>
          <a:r>
            <a:rPr lang="en-US"/>
            <a:t>The company has not disclosed EEO-1 data in the last three years but has disclosed workforce diversity data. </a:t>
          </a:r>
        </a:p>
      </dgm:t>
    </dgm:pt>
    <dgm:pt modelId="{CB32E333-4698-46E0-B190-11D99A258B77}" type="parTrans" cxnId="{75DFE3BA-E942-4009-B847-A879CDC98801}">
      <dgm:prSet/>
      <dgm:spPr/>
      <dgm:t>
        <a:bodyPr/>
        <a:lstStyle/>
        <a:p>
          <a:endParaRPr lang="en-US"/>
        </a:p>
      </dgm:t>
    </dgm:pt>
    <dgm:pt modelId="{E75E7A70-C2EE-4C2C-80E1-C40D9D0B15F8}" type="sibTrans" cxnId="{75DFE3BA-E942-4009-B847-A879CDC98801}">
      <dgm:prSet/>
      <dgm:spPr/>
      <dgm:t>
        <a:bodyPr/>
        <a:lstStyle/>
        <a:p>
          <a:endParaRPr lang="en-US"/>
        </a:p>
      </dgm:t>
    </dgm:pt>
    <dgm:pt modelId="{20F4AA52-52AF-41EE-A29C-F372032F5F39}">
      <dgm:prSet/>
      <dgm:spPr/>
      <dgm:t>
        <a:bodyPr/>
        <a:lstStyle/>
        <a:p>
          <a:pPr>
            <a:defRPr b="1"/>
          </a:pPr>
          <a:r>
            <a:rPr lang="en-US" b="1"/>
            <a:t>Board Structure  </a:t>
          </a:r>
          <a:endParaRPr lang="en-US" dirty="0"/>
        </a:p>
      </dgm:t>
    </dgm:pt>
    <dgm:pt modelId="{25C2F2F1-7FC1-4A4E-B095-7E6E32066FF6}" type="parTrans" cxnId="{F45859E5-4922-4771-AA21-484F22B00CDB}">
      <dgm:prSet/>
      <dgm:spPr/>
      <dgm:t>
        <a:bodyPr/>
        <a:lstStyle/>
        <a:p>
          <a:endParaRPr lang="en-US"/>
        </a:p>
      </dgm:t>
    </dgm:pt>
    <dgm:pt modelId="{37F89DD9-591C-4039-882D-FED41A60B099}" type="sibTrans" cxnId="{F45859E5-4922-4771-AA21-484F22B00CDB}">
      <dgm:prSet/>
      <dgm:spPr/>
      <dgm:t>
        <a:bodyPr/>
        <a:lstStyle/>
        <a:p>
          <a:endParaRPr lang="en-US"/>
        </a:p>
      </dgm:t>
    </dgm:pt>
    <dgm:pt modelId="{9A1E0576-33F5-43F1-8CC2-BF8BAB91EEAE}" type="pres">
      <dgm:prSet presAssocID="{115B5B95-7310-416A-9E98-C5CC6EFC9AD8}" presName="linear" presStyleCnt="0">
        <dgm:presLayoutVars>
          <dgm:dir/>
          <dgm:animLvl val="lvl"/>
          <dgm:resizeHandles val="exact"/>
        </dgm:presLayoutVars>
      </dgm:prSet>
      <dgm:spPr/>
    </dgm:pt>
    <dgm:pt modelId="{7ECB29C8-64E6-4C13-9A9E-809C4A94C092}" type="pres">
      <dgm:prSet presAssocID="{20F4AA52-52AF-41EE-A29C-F372032F5F39}" presName="parentLin" presStyleCnt="0"/>
      <dgm:spPr/>
    </dgm:pt>
    <dgm:pt modelId="{96320098-D38D-4579-A602-94E8A4BF84FD}" type="pres">
      <dgm:prSet presAssocID="{20F4AA52-52AF-41EE-A29C-F372032F5F39}" presName="parentLeftMargin" presStyleLbl="node1" presStyleIdx="0" presStyleCnt="2"/>
      <dgm:spPr/>
    </dgm:pt>
    <dgm:pt modelId="{562891F2-B95B-48D9-97A6-86013483304A}" type="pres">
      <dgm:prSet presAssocID="{20F4AA52-52AF-41EE-A29C-F372032F5F39}" presName="parentText" presStyleLbl="node1" presStyleIdx="0" presStyleCnt="2" custLinFactNeighborX="2916" custLinFactNeighborY="-10285">
        <dgm:presLayoutVars>
          <dgm:chMax val="0"/>
          <dgm:bulletEnabled val="1"/>
        </dgm:presLayoutVars>
      </dgm:prSet>
      <dgm:spPr/>
    </dgm:pt>
    <dgm:pt modelId="{A8AE51DE-058B-4B96-A177-B2BC4DC058A7}" type="pres">
      <dgm:prSet presAssocID="{20F4AA52-52AF-41EE-A29C-F372032F5F39}" presName="negativeSpace" presStyleCnt="0"/>
      <dgm:spPr/>
    </dgm:pt>
    <dgm:pt modelId="{9AB1AC5B-3FE7-4608-A3BF-1351FF2F50F7}" type="pres">
      <dgm:prSet presAssocID="{20F4AA52-52AF-41EE-A29C-F372032F5F39}" presName="childText" presStyleLbl="conFgAcc1" presStyleIdx="0" presStyleCnt="2">
        <dgm:presLayoutVars>
          <dgm:bulletEnabled val="1"/>
        </dgm:presLayoutVars>
      </dgm:prSet>
      <dgm:spPr/>
    </dgm:pt>
    <dgm:pt modelId="{15659413-48F0-4427-BD43-77A2F3EAC53C}" type="pres">
      <dgm:prSet presAssocID="{37F89DD9-591C-4039-882D-FED41A60B099}" presName="spaceBetweenRectangles" presStyleCnt="0"/>
      <dgm:spPr/>
    </dgm:pt>
    <dgm:pt modelId="{567A1CD6-5FBB-4687-B73E-A9EB1C0D639D}" type="pres">
      <dgm:prSet presAssocID="{ACC563F6-857C-4E46-9647-77AE9E67F1B8}" presName="parentLin" presStyleCnt="0"/>
      <dgm:spPr/>
    </dgm:pt>
    <dgm:pt modelId="{F160E920-E679-4F63-9271-677E80BFBDAE}" type="pres">
      <dgm:prSet presAssocID="{ACC563F6-857C-4E46-9647-77AE9E67F1B8}" presName="parentLeftMargin" presStyleLbl="node1" presStyleIdx="0" presStyleCnt="2"/>
      <dgm:spPr/>
    </dgm:pt>
    <dgm:pt modelId="{559AADFD-C68D-46D0-95BE-A8F312EC8809}" type="pres">
      <dgm:prSet presAssocID="{ACC563F6-857C-4E46-9647-77AE9E67F1B8}" presName="parentText" presStyleLbl="node1" presStyleIdx="1" presStyleCnt="2" custLinFactNeighborX="-4373" custLinFactNeighborY="-8766">
        <dgm:presLayoutVars>
          <dgm:chMax val="0"/>
          <dgm:bulletEnabled val="1"/>
        </dgm:presLayoutVars>
      </dgm:prSet>
      <dgm:spPr/>
    </dgm:pt>
    <dgm:pt modelId="{036D4893-4E47-4C83-B9C9-383497403EAD}" type="pres">
      <dgm:prSet presAssocID="{ACC563F6-857C-4E46-9647-77AE9E67F1B8}" presName="negativeSpace" presStyleCnt="0"/>
      <dgm:spPr/>
    </dgm:pt>
    <dgm:pt modelId="{39F62214-70D9-4C0B-93D6-ED450D8C3FEF}" type="pres">
      <dgm:prSet presAssocID="{ACC563F6-857C-4E46-9647-77AE9E67F1B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AAA6E800-AB09-4B7D-A185-0A5EDA9EF191}" type="presOf" srcId="{37D9544C-AF23-45A5-BC31-5426B030B640}" destId="{9AB1AC5B-3FE7-4608-A3BF-1351FF2F50F7}" srcOrd="0" destOrd="0" presId="urn:microsoft.com/office/officeart/2005/8/layout/list1"/>
    <dgm:cxn modelId="{2B36BE0D-74AC-45A0-96D8-1CC775EC512A}" type="presOf" srcId="{9C8E64BD-2F14-4FF0-88E0-41513EA58EE3}" destId="{9AB1AC5B-3FE7-4608-A3BF-1351FF2F50F7}" srcOrd="0" destOrd="1" presId="urn:microsoft.com/office/officeart/2005/8/layout/list1"/>
    <dgm:cxn modelId="{D9ADFF20-4192-4D4E-A187-A9BC9339D4DD}" type="presOf" srcId="{76404C30-5DA1-47E0-90D7-63A9850A23C9}" destId="{39F62214-70D9-4C0B-93D6-ED450D8C3FEF}" srcOrd="0" destOrd="0" presId="urn:microsoft.com/office/officeart/2005/8/layout/list1"/>
    <dgm:cxn modelId="{23A6C126-4483-4E72-BBC9-0BBAD1AF439A}" srcId="{20F4AA52-52AF-41EE-A29C-F372032F5F39}" destId="{D443F3E7-D5AA-46F3-8B2F-56FA27549122}" srcOrd="3" destOrd="0" parTransId="{57D10AF7-0D4E-4E70-895B-6708FE3D76E4}" sibTransId="{3D08C342-DBBB-4A05-93C6-D4BAD3B2BEA0}"/>
    <dgm:cxn modelId="{9066AF29-879B-47C5-8002-0037B258E5C0}" type="presOf" srcId="{9ACDE87B-27FE-45E0-833D-D61BB1928CCE}" destId="{39F62214-70D9-4C0B-93D6-ED450D8C3FEF}" srcOrd="0" destOrd="3" presId="urn:microsoft.com/office/officeart/2005/8/layout/list1"/>
    <dgm:cxn modelId="{F025892C-A6D4-4E1C-A4BB-E3E580EA87DD}" type="presOf" srcId="{20F4AA52-52AF-41EE-A29C-F372032F5F39}" destId="{562891F2-B95B-48D9-97A6-86013483304A}" srcOrd="1" destOrd="0" presId="urn:microsoft.com/office/officeart/2005/8/layout/list1"/>
    <dgm:cxn modelId="{33DB692F-ABD5-40BE-91F5-EE040EB7F8F3}" srcId="{ACC563F6-857C-4E46-9647-77AE9E67F1B8}" destId="{04B3CD37-F2ED-4555-8C49-473B4ECD7EC8}" srcOrd="1" destOrd="0" parTransId="{8A737DD8-D1F4-4C99-8CF0-D4257A14518E}" sibTransId="{CED96A87-DF26-442B-B7DD-3D319E43B269}"/>
    <dgm:cxn modelId="{10775131-5699-4128-9E39-CF19C326E41B}" type="presOf" srcId="{115B5B95-7310-416A-9E98-C5CC6EFC9AD8}" destId="{9A1E0576-33F5-43F1-8CC2-BF8BAB91EEAE}" srcOrd="0" destOrd="0" presId="urn:microsoft.com/office/officeart/2005/8/layout/list1"/>
    <dgm:cxn modelId="{AC90AE42-0505-49D0-B06D-7D8BA9FC8673}" srcId="{20F4AA52-52AF-41EE-A29C-F372032F5F39}" destId="{A04FD320-98DD-4AB9-AD6C-4AFC585F4747}" srcOrd="2" destOrd="0" parTransId="{885917C8-0635-414A-9F2D-178DBAE471B5}" sibTransId="{793A2D8C-3A03-476F-AD3D-D5BD6D5F555F}"/>
    <dgm:cxn modelId="{87B9E344-B91B-469E-8344-8844EF8F458C}" srcId="{ACC563F6-857C-4E46-9647-77AE9E67F1B8}" destId="{76404C30-5DA1-47E0-90D7-63A9850A23C9}" srcOrd="0" destOrd="0" parTransId="{DF58AAFA-E85F-4B69-B4F8-373FB4FC3AFA}" sibTransId="{D490A78B-FC55-4051-8865-53C1E15C8C3C}"/>
    <dgm:cxn modelId="{73F06A90-015D-4574-9374-41505B8A079C}" type="presOf" srcId="{ACC563F6-857C-4E46-9647-77AE9E67F1B8}" destId="{559AADFD-C68D-46D0-95BE-A8F312EC8809}" srcOrd="1" destOrd="0" presId="urn:microsoft.com/office/officeart/2005/8/layout/list1"/>
    <dgm:cxn modelId="{77EA6E98-7E57-42D0-A034-3C04D79500E1}" type="presOf" srcId="{ACC563F6-857C-4E46-9647-77AE9E67F1B8}" destId="{F160E920-E679-4F63-9271-677E80BFBDAE}" srcOrd="0" destOrd="0" presId="urn:microsoft.com/office/officeart/2005/8/layout/list1"/>
    <dgm:cxn modelId="{841544AA-7977-485C-9CF3-3F9D42849D7A}" type="presOf" srcId="{780F91CE-CD30-42A6-B592-A53EEF485904}" destId="{39F62214-70D9-4C0B-93D6-ED450D8C3FEF}" srcOrd="0" destOrd="2" presId="urn:microsoft.com/office/officeart/2005/8/layout/list1"/>
    <dgm:cxn modelId="{1118FBAC-A31F-452F-9AF5-3D56644EEF35}" type="presOf" srcId="{04B3CD37-F2ED-4555-8C49-473B4ECD7EC8}" destId="{39F62214-70D9-4C0B-93D6-ED450D8C3FEF}" srcOrd="0" destOrd="1" presId="urn:microsoft.com/office/officeart/2005/8/layout/list1"/>
    <dgm:cxn modelId="{75DFE3BA-E942-4009-B847-A879CDC98801}" srcId="{ACC563F6-857C-4E46-9647-77AE9E67F1B8}" destId="{9ACDE87B-27FE-45E0-833D-D61BB1928CCE}" srcOrd="3" destOrd="0" parTransId="{CB32E333-4698-46E0-B190-11D99A258B77}" sibTransId="{E75E7A70-C2EE-4C2C-80E1-C40D9D0B15F8}"/>
    <dgm:cxn modelId="{42E53AC1-8357-477D-A7AB-286B9C3CF9FD}" type="presOf" srcId="{A04FD320-98DD-4AB9-AD6C-4AFC585F4747}" destId="{9AB1AC5B-3FE7-4608-A3BF-1351FF2F50F7}" srcOrd="0" destOrd="2" presId="urn:microsoft.com/office/officeart/2005/8/layout/list1"/>
    <dgm:cxn modelId="{E2E13CCB-E315-4320-B04D-B642697D6EFC}" type="presOf" srcId="{D443F3E7-D5AA-46F3-8B2F-56FA27549122}" destId="{9AB1AC5B-3FE7-4608-A3BF-1351FF2F50F7}" srcOrd="0" destOrd="3" presId="urn:microsoft.com/office/officeart/2005/8/layout/list1"/>
    <dgm:cxn modelId="{7FF9F5DD-F1E5-4BA7-A056-FA8C1801412F}" srcId="{20F4AA52-52AF-41EE-A29C-F372032F5F39}" destId="{9C8E64BD-2F14-4FF0-88E0-41513EA58EE3}" srcOrd="1" destOrd="0" parTransId="{130265A7-BA72-4938-9E00-4E23FA1539BD}" sibTransId="{234621A4-8680-4CEB-B86E-5F4E442B6FB1}"/>
    <dgm:cxn modelId="{F45859E5-4922-4771-AA21-484F22B00CDB}" srcId="{115B5B95-7310-416A-9E98-C5CC6EFC9AD8}" destId="{20F4AA52-52AF-41EE-A29C-F372032F5F39}" srcOrd="0" destOrd="0" parTransId="{25C2F2F1-7FC1-4A4E-B095-7E6E32066FF6}" sibTransId="{37F89DD9-591C-4039-882D-FED41A60B099}"/>
    <dgm:cxn modelId="{14BE7DEB-BBF2-43A9-BAB2-7844F7040A11}" srcId="{20F4AA52-52AF-41EE-A29C-F372032F5F39}" destId="{37D9544C-AF23-45A5-BC31-5426B030B640}" srcOrd="0" destOrd="0" parTransId="{D14FBC70-B7B1-4288-93EF-BD5D8E8F6C03}" sibTransId="{75E41AC7-95F4-4E08-8B94-DD9C27F3357A}"/>
    <dgm:cxn modelId="{6790E9F0-3AFA-42E7-906E-5BD914B1851E}" srcId="{115B5B95-7310-416A-9E98-C5CC6EFC9AD8}" destId="{ACC563F6-857C-4E46-9647-77AE9E67F1B8}" srcOrd="1" destOrd="0" parTransId="{1284D22C-4C71-4733-8ED1-DA4EA75D02F6}" sibTransId="{FB29AC2D-FFFC-477A-B6D3-706DD6F74D96}"/>
    <dgm:cxn modelId="{F2377AF8-8F7A-4F17-BC17-CBB322CE9F76}" type="presOf" srcId="{20F4AA52-52AF-41EE-A29C-F372032F5F39}" destId="{96320098-D38D-4579-A602-94E8A4BF84FD}" srcOrd="0" destOrd="0" presId="urn:microsoft.com/office/officeart/2005/8/layout/list1"/>
    <dgm:cxn modelId="{8343B3FB-CB4A-488E-AB09-534C4657AA56}" srcId="{ACC563F6-857C-4E46-9647-77AE9E67F1B8}" destId="{780F91CE-CD30-42A6-B592-A53EEF485904}" srcOrd="2" destOrd="0" parTransId="{0071B5D3-1649-420D-A870-B0DC81A09CD3}" sibTransId="{11625774-777C-4392-B700-41FA87F61B80}"/>
    <dgm:cxn modelId="{D6227565-F476-45E6-9E79-0EDD8439AEBD}" type="presParOf" srcId="{9A1E0576-33F5-43F1-8CC2-BF8BAB91EEAE}" destId="{7ECB29C8-64E6-4C13-9A9E-809C4A94C092}" srcOrd="0" destOrd="0" presId="urn:microsoft.com/office/officeart/2005/8/layout/list1"/>
    <dgm:cxn modelId="{B081D09A-409B-4B4B-BFB3-D091E8A9B018}" type="presParOf" srcId="{7ECB29C8-64E6-4C13-9A9E-809C4A94C092}" destId="{96320098-D38D-4579-A602-94E8A4BF84FD}" srcOrd="0" destOrd="0" presId="urn:microsoft.com/office/officeart/2005/8/layout/list1"/>
    <dgm:cxn modelId="{DAC6711A-2B6F-4501-A9EC-8B8D5CDBF137}" type="presParOf" srcId="{7ECB29C8-64E6-4C13-9A9E-809C4A94C092}" destId="{562891F2-B95B-48D9-97A6-86013483304A}" srcOrd="1" destOrd="0" presId="urn:microsoft.com/office/officeart/2005/8/layout/list1"/>
    <dgm:cxn modelId="{5E23CB6F-F36C-48AC-882C-79A0327E166C}" type="presParOf" srcId="{9A1E0576-33F5-43F1-8CC2-BF8BAB91EEAE}" destId="{A8AE51DE-058B-4B96-A177-B2BC4DC058A7}" srcOrd="1" destOrd="0" presId="urn:microsoft.com/office/officeart/2005/8/layout/list1"/>
    <dgm:cxn modelId="{99A4415D-5A12-488D-AD66-6A23374DA673}" type="presParOf" srcId="{9A1E0576-33F5-43F1-8CC2-BF8BAB91EEAE}" destId="{9AB1AC5B-3FE7-4608-A3BF-1351FF2F50F7}" srcOrd="2" destOrd="0" presId="urn:microsoft.com/office/officeart/2005/8/layout/list1"/>
    <dgm:cxn modelId="{24629C2E-BB1A-44EA-8422-96127EF92244}" type="presParOf" srcId="{9A1E0576-33F5-43F1-8CC2-BF8BAB91EEAE}" destId="{15659413-48F0-4427-BD43-77A2F3EAC53C}" srcOrd="3" destOrd="0" presId="urn:microsoft.com/office/officeart/2005/8/layout/list1"/>
    <dgm:cxn modelId="{D06C102A-C26A-424B-884C-48C978289F15}" type="presParOf" srcId="{9A1E0576-33F5-43F1-8CC2-BF8BAB91EEAE}" destId="{567A1CD6-5FBB-4687-B73E-A9EB1C0D639D}" srcOrd="4" destOrd="0" presId="urn:microsoft.com/office/officeart/2005/8/layout/list1"/>
    <dgm:cxn modelId="{5939EE3C-FA3E-49DF-A34D-82BDBFB119A7}" type="presParOf" srcId="{567A1CD6-5FBB-4687-B73E-A9EB1C0D639D}" destId="{F160E920-E679-4F63-9271-677E80BFBDAE}" srcOrd="0" destOrd="0" presId="urn:microsoft.com/office/officeart/2005/8/layout/list1"/>
    <dgm:cxn modelId="{4FF1951C-CBFE-4FCF-ACE6-237A5014BB40}" type="presParOf" srcId="{567A1CD6-5FBB-4687-B73E-A9EB1C0D639D}" destId="{559AADFD-C68D-46D0-95BE-A8F312EC8809}" srcOrd="1" destOrd="0" presId="urn:microsoft.com/office/officeart/2005/8/layout/list1"/>
    <dgm:cxn modelId="{85E26CD6-A819-4162-B359-C5D2156E2005}" type="presParOf" srcId="{9A1E0576-33F5-43F1-8CC2-BF8BAB91EEAE}" destId="{036D4893-4E47-4C83-B9C9-383497403EAD}" srcOrd="5" destOrd="0" presId="urn:microsoft.com/office/officeart/2005/8/layout/list1"/>
    <dgm:cxn modelId="{6F8945E2-3568-46A6-8894-36F154B61B75}" type="presParOf" srcId="{9A1E0576-33F5-43F1-8CC2-BF8BAB91EEAE}" destId="{39F62214-70D9-4C0B-93D6-ED450D8C3FE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A7B94B-9697-4EB5-B7EF-771F77623EDA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B72C1C-DF39-40CD-8598-24B6D5AF7673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/>
            <a:t>Benefits – What Works</a:t>
          </a:r>
          <a:endParaRPr lang="en-US"/>
        </a:p>
      </dgm:t>
    </dgm:pt>
    <dgm:pt modelId="{F1AB7EDE-21F2-4012-A0A8-2C3A0833C54B}" type="parTrans" cxnId="{4B40FC50-E10D-4DC0-BBA8-7463B649AB5E}">
      <dgm:prSet/>
      <dgm:spPr/>
      <dgm:t>
        <a:bodyPr/>
        <a:lstStyle/>
        <a:p>
          <a:endParaRPr lang="en-US"/>
        </a:p>
      </dgm:t>
    </dgm:pt>
    <dgm:pt modelId="{8075EC6A-3CFB-4AFC-A65B-F2E1319D6323}" type="sibTrans" cxnId="{4B40FC50-E10D-4DC0-BBA8-7463B649AB5E}">
      <dgm:prSet/>
      <dgm:spPr/>
      <dgm:t>
        <a:bodyPr/>
        <a:lstStyle/>
        <a:p>
          <a:endParaRPr lang="en-US"/>
        </a:p>
      </dgm:t>
    </dgm:pt>
    <dgm:pt modelId="{D36A9EF2-4C99-4519-B03D-6A582029BE0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Is becoming more and more knowledgeable and connected</a:t>
          </a:r>
        </a:p>
      </dgm:t>
    </dgm:pt>
    <dgm:pt modelId="{B57E02C8-918D-4C4B-B903-2A7CE36D99C3}" type="parTrans" cxnId="{AE96211B-24A4-4A8C-8E7C-1932C8C25465}">
      <dgm:prSet/>
      <dgm:spPr/>
      <dgm:t>
        <a:bodyPr/>
        <a:lstStyle/>
        <a:p>
          <a:endParaRPr lang="en-US"/>
        </a:p>
      </dgm:t>
    </dgm:pt>
    <dgm:pt modelId="{F987BDDF-8260-4A9E-946A-C2743AE6BF4E}" type="sibTrans" cxnId="{AE96211B-24A4-4A8C-8E7C-1932C8C25465}">
      <dgm:prSet/>
      <dgm:spPr/>
      <dgm:t>
        <a:bodyPr/>
        <a:lstStyle/>
        <a:p>
          <a:endParaRPr lang="en-US"/>
        </a:p>
      </dgm:t>
    </dgm:pt>
    <dgm:pt modelId="{3D4425B8-AD13-4BFD-BF59-C311287C444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/>
            <a:t>Challenges – What Doesn’t</a:t>
          </a:r>
          <a:endParaRPr lang="en-US"/>
        </a:p>
      </dgm:t>
    </dgm:pt>
    <dgm:pt modelId="{6BA4B872-9B23-417B-9F0B-8A13AE8EB30D}" type="parTrans" cxnId="{B552EB29-C1BC-42B2-ABC1-E6F891F736E5}">
      <dgm:prSet/>
      <dgm:spPr/>
      <dgm:t>
        <a:bodyPr/>
        <a:lstStyle/>
        <a:p>
          <a:endParaRPr lang="en-US"/>
        </a:p>
      </dgm:t>
    </dgm:pt>
    <dgm:pt modelId="{44BD19E7-B88F-4F4A-8A31-F0ED958B3BB6}" type="sibTrans" cxnId="{B552EB29-C1BC-42B2-ABC1-E6F891F736E5}">
      <dgm:prSet/>
      <dgm:spPr/>
      <dgm:t>
        <a:bodyPr/>
        <a:lstStyle/>
        <a:p>
          <a:endParaRPr lang="en-US"/>
        </a:p>
      </dgm:t>
    </dgm:pt>
    <dgm:pt modelId="{6C196ABC-9CAD-4626-95E6-2CFFDDD9461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Very big, picture, idea oriented; need someone who has those things but can also do the work</a:t>
          </a:r>
        </a:p>
      </dgm:t>
    </dgm:pt>
    <dgm:pt modelId="{2875AC9D-47F1-42CF-80B4-CD3D8DBF69BF}" type="parTrans" cxnId="{2C816B78-C064-45CE-8275-29E81EDF19F2}">
      <dgm:prSet/>
      <dgm:spPr/>
      <dgm:t>
        <a:bodyPr/>
        <a:lstStyle/>
        <a:p>
          <a:endParaRPr lang="en-US"/>
        </a:p>
      </dgm:t>
    </dgm:pt>
    <dgm:pt modelId="{2CBF1F09-99D3-4ECF-8E97-A285E7B4EB15}" type="sibTrans" cxnId="{2C816B78-C064-45CE-8275-29E81EDF19F2}">
      <dgm:prSet/>
      <dgm:spPr/>
      <dgm:t>
        <a:bodyPr/>
        <a:lstStyle/>
        <a:p>
          <a:endParaRPr lang="en-US"/>
        </a:p>
      </dgm:t>
    </dgm:pt>
    <dgm:pt modelId="{21BDE1FB-D70D-4BFB-8F0B-E3F73CE25C8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Starting to build some interesting data points</a:t>
          </a:r>
        </a:p>
      </dgm:t>
    </dgm:pt>
    <dgm:pt modelId="{6DDBA529-CFD1-409C-8832-C3F1F2A395B2}" type="parTrans" cxnId="{3AAFA453-70B3-487A-AEE6-DA56A30DC7D4}">
      <dgm:prSet/>
      <dgm:spPr/>
      <dgm:t>
        <a:bodyPr/>
        <a:lstStyle/>
        <a:p>
          <a:endParaRPr lang="en-US"/>
        </a:p>
      </dgm:t>
    </dgm:pt>
    <dgm:pt modelId="{2AB82BE9-A058-4C06-94FA-B7A80C94F9BC}" type="sibTrans" cxnId="{3AAFA453-70B3-487A-AEE6-DA56A30DC7D4}">
      <dgm:prSet/>
      <dgm:spPr/>
      <dgm:t>
        <a:bodyPr/>
        <a:lstStyle/>
        <a:p>
          <a:endParaRPr lang="en-US"/>
        </a:p>
      </dgm:t>
    </dgm:pt>
    <dgm:pt modelId="{0553744A-4596-4EE0-BD3D-36E81180A67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Gaining purchasing power with vendors because he is aggregating clients</a:t>
          </a:r>
        </a:p>
      </dgm:t>
    </dgm:pt>
    <dgm:pt modelId="{B38CD310-1EAF-400C-A2F3-FE0CE7CF2161}" type="parTrans" cxnId="{F2A6A5C0-E301-4458-9853-0E939EE1B343}">
      <dgm:prSet/>
      <dgm:spPr/>
      <dgm:t>
        <a:bodyPr/>
        <a:lstStyle/>
        <a:p>
          <a:endParaRPr lang="en-US"/>
        </a:p>
      </dgm:t>
    </dgm:pt>
    <dgm:pt modelId="{E020D142-345A-44A1-B831-31B65D78C549}" type="sibTrans" cxnId="{F2A6A5C0-E301-4458-9853-0E939EE1B343}">
      <dgm:prSet/>
      <dgm:spPr/>
      <dgm:t>
        <a:bodyPr/>
        <a:lstStyle/>
        <a:p>
          <a:endParaRPr lang="en-US"/>
        </a:p>
      </dgm:t>
    </dgm:pt>
    <dgm:pt modelId="{23B5CE40-1E68-4122-A9E2-87E7A252EA8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/>
            <a:t>Recommendation</a:t>
          </a:r>
        </a:p>
      </dgm:t>
    </dgm:pt>
    <dgm:pt modelId="{50F3D3ED-3717-4C00-97D3-1FA24415C42F}" type="parTrans" cxnId="{6C1C2450-D2A4-4376-A18B-BCDC061CB2CF}">
      <dgm:prSet/>
      <dgm:spPr/>
      <dgm:t>
        <a:bodyPr/>
        <a:lstStyle/>
        <a:p>
          <a:endParaRPr lang="en-US"/>
        </a:p>
      </dgm:t>
    </dgm:pt>
    <dgm:pt modelId="{79468A5A-5BBF-4184-BE2C-5D0F2E32744F}" type="sibTrans" cxnId="{6C1C2450-D2A4-4376-A18B-BCDC061CB2CF}">
      <dgm:prSet/>
      <dgm:spPr/>
      <dgm:t>
        <a:bodyPr/>
        <a:lstStyle/>
        <a:p>
          <a:endParaRPr lang="en-US"/>
        </a:p>
      </dgm:t>
    </dgm:pt>
    <dgm:pt modelId="{1CFEF8E4-FCE2-4D04-9E92-582982D9677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Stay the course for one more quarter to see if he produces results for our Anthem portfolio within a reasonable timeframe. </a:t>
          </a:r>
        </a:p>
      </dgm:t>
    </dgm:pt>
    <dgm:pt modelId="{E96D56F8-C59B-462A-9254-716D919A99D2}" type="parTrans" cxnId="{66FA6702-9892-4692-9651-5ADFD3606D57}">
      <dgm:prSet/>
      <dgm:spPr/>
      <dgm:t>
        <a:bodyPr/>
        <a:lstStyle/>
        <a:p>
          <a:endParaRPr lang="en-US"/>
        </a:p>
      </dgm:t>
    </dgm:pt>
    <dgm:pt modelId="{0FB8AAE6-8BFD-4491-A3DE-CD0EC27CFC5D}" type="sibTrans" cxnId="{66FA6702-9892-4692-9651-5ADFD3606D57}">
      <dgm:prSet/>
      <dgm:spPr/>
      <dgm:t>
        <a:bodyPr/>
        <a:lstStyle/>
        <a:p>
          <a:endParaRPr lang="en-US"/>
        </a:p>
      </dgm:t>
    </dgm:pt>
    <dgm:pt modelId="{AB835795-274F-4BDA-8AF7-51CE7D5075E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Follow through (this is true on our end as well)</a:t>
          </a:r>
        </a:p>
      </dgm:t>
    </dgm:pt>
    <dgm:pt modelId="{789F1F6C-8FE6-4DBA-8C7A-86EBE4E47530}" type="parTrans" cxnId="{E2210D11-661E-4A1B-AB95-46D867702585}">
      <dgm:prSet/>
      <dgm:spPr/>
      <dgm:t>
        <a:bodyPr/>
        <a:lstStyle/>
        <a:p>
          <a:endParaRPr lang="en-US"/>
        </a:p>
      </dgm:t>
    </dgm:pt>
    <dgm:pt modelId="{7045DD25-7D05-4187-BE77-46E7C179AB08}" type="sibTrans" cxnId="{E2210D11-661E-4A1B-AB95-46D867702585}">
      <dgm:prSet/>
      <dgm:spPr/>
      <dgm:t>
        <a:bodyPr/>
        <a:lstStyle/>
        <a:p>
          <a:endParaRPr lang="en-US"/>
        </a:p>
      </dgm:t>
    </dgm:pt>
    <dgm:pt modelId="{DB589CF3-BA8B-47F9-97CE-957655C423C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Leads with Sabra – wins / loses with them as guinea pig</a:t>
          </a:r>
        </a:p>
      </dgm:t>
    </dgm:pt>
    <dgm:pt modelId="{A1B15E45-1C97-4163-8D85-589540D440F1}" type="parTrans" cxnId="{A3C93403-FEB2-43C1-99E0-03B5B3D38142}">
      <dgm:prSet/>
      <dgm:spPr/>
      <dgm:t>
        <a:bodyPr/>
        <a:lstStyle/>
        <a:p>
          <a:endParaRPr lang="en-US"/>
        </a:p>
      </dgm:t>
    </dgm:pt>
    <dgm:pt modelId="{0A666BA5-FFAA-4262-8992-45FA4780A0D2}" type="sibTrans" cxnId="{A3C93403-FEB2-43C1-99E0-03B5B3D38142}">
      <dgm:prSet/>
      <dgm:spPr/>
      <dgm:t>
        <a:bodyPr/>
        <a:lstStyle/>
        <a:p>
          <a:endParaRPr lang="en-US"/>
        </a:p>
      </dgm:t>
    </dgm:pt>
    <dgm:pt modelId="{13065218-597E-4750-96AC-287257889B4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If we are still in this position in three months, transition to hourly / project fees and start sourcing a replacement.</a:t>
          </a:r>
        </a:p>
      </dgm:t>
    </dgm:pt>
    <dgm:pt modelId="{5BDAC3BF-BCA7-4CC4-B1E1-3C2BD3A547E6}" type="parTrans" cxnId="{F1DE2358-3229-49B8-954D-B1779901570E}">
      <dgm:prSet/>
      <dgm:spPr/>
      <dgm:t>
        <a:bodyPr/>
        <a:lstStyle/>
        <a:p>
          <a:endParaRPr lang="en-US"/>
        </a:p>
      </dgm:t>
    </dgm:pt>
    <dgm:pt modelId="{47C46D4B-07B8-44BD-8282-2CB077A73744}" type="sibTrans" cxnId="{F1DE2358-3229-49B8-954D-B1779901570E}">
      <dgm:prSet/>
      <dgm:spPr/>
      <dgm:t>
        <a:bodyPr/>
        <a:lstStyle/>
        <a:p>
          <a:endParaRPr lang="en-US"/>
        </a:p>
      </dgm:t>
    </dgm:pt>
    <dgm:pt modelId="{9C176B25-7610-40D6-95CC-FA6933BF12C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Expects us to have more bandwidth than we do (ie thinks we should hire an analyst dedicated to sustainability)</a:t>
          </a:r>
        </a:p>
      </dgm:t>
    </dgm:pt>
    <dgm:pt modelId="{550ADCDF-0E14-4DA7-9C5C-E439418CDB85}" type="parTrans" cxnId="{9934A125-5344-4471-A949-FFD1FA0A5368}">
      <dgm:prSet/>
      <dgm:spPr/>
      <dgm:t>
        <a:bodyPr/>
        <a:lstStyle/>
        <a:p>
          <a:endParaRPr lang="en-US"/>
        </a:p>
      </dgm:t>
    </dgm:pt>
    <dgm:pt modelId="{909B7375-65EF-4306-AD52-47CE830D17AE}" type="sibTrans" cxnId="{9934A125-5344-4471-A949-FFD1FA0A5368}">
      <dgm:prSet/>
      <dgm:spPr/>
      <dgm:t>
        <a:bodyPr/>
        <a:lstStyle/>
        <a:p>
          <a:endParaRPr lang="en-US"/>
        </a:p>
      </dgm:t>
    </dgm:pt>
    <dgm:pt modelId="{B832D6A7-06D6-40F2-8866-BD4475ADA8E7}" type="pres">
      <dgm:prSet presAssocID="{D8A7B94B-9697-4EB5-B7EF-771F77623EDA}" presName="root" presStyleCnt="0">
        <dgm:presLayoutVars>
          <dgm:dir/>
          <dgm:resizeHandles val="exact"/>
        </dgm:presLayoutVars>
      </dgm:prSet>
      <dgm:spPr/>
    </dgm:pt>
    <dgm:pt modelId="{AA1DF4D5-1E0F-4C27-B52D-88923458A81A}" type="pres">
      <dgm:prSet presAssocID="{8DB72C1C-DF39-40CD-8598-24B6D5AF7673}" presName="compNode" presStyleCnt="0"/>
      <dgm:spPr/>
    </dgm:pt>
    <dgm:pt modelId="{EC75B413-C8F0-4332-A9FD-9E8E19E0629A}" type="pres">
      <dgm:prSet presAssocID="{8DB72C1C-DF39-40CD-8598-24B6D5AF767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mster"/>
        </a:ext>
      </dgm:extLst>
    </dgm:pt>
    <dgm:pt modelId="{CD937E61-E2B8-42EA-B81F-632BF0AFDAFE}" type="pres">
      <dgm:prSet presAssocID="{8DB72C1C-DF39-40CD-8598-24B6D5AF7673}" presName="iconSpace" presStyleCnt="0"/>
      <dgm:spPr/>
    </dgm:pt>
    <dgm:pt modelId="{E6959B48-D854-4697-8084-EE3395F28D0A}" type="pres">
      <dgm:prSet presAssocID="{8DB72C1C-DF39-40CD-8598-24B6D5AF7673}" presName="parTx" presStyleLbl="revTx" presStyleIdx="0" presStyleCnt="6">
        <dgm:presLayoutVars>
          <dgm:chMax val="0"/>
          <dgm:chPref val="0"/>
        </dgm:presLayoutVars>
      </dgm:prSet>
      <dgm:spPr/>
    </dgm:pt>
    <dgm:pt modelId="{ACD97817-B8AF-41CB-985E-176BA0EBAE1C}" type="pres">
      <dgm:prSet presAssocID="{8DB72C1C-DF39-40CD-8598-24B6D5AF7673}" presName="txSpace" presStyleCnt="0"/>
      <dgm:spPr/>
    </dgm:pt>
    <dgm:pt modelId="{7577A979-F10C-48F2-BE25-A3A5264D2DB8}" type="pres">
      <dgm:prSet presAssocID="{8DB72C1C-DF39-40CD-8598-24B6D5AF7673}" presName="desTx" presStyleLbl="revTx" presStyleIdx="1" presStyleCnt="6">
        <dgm:presLayoutVars/>
      </dgm:prSet>
      <dgm:spPr/>
    </dgm:pt>
    <dgm:pt modelId="{EE5A4772-FEC9-45F3-A1AD-4E84DEC97716}" type="pres">
      <dgm:prSet presAssocID="{8075EC6A-3CFB-4AFC-A65B-F2E1319D6323}" presName="sibTrans" presStyleCnt="0"/>
      <dgm:spPr/>
    </dgm:pt>
    <dgm:pt modelId="{4181DE0A-C716-4FC2-B38F-D558D3ADB2EC}" type="pres">
      <dgm:prSet presAssocID="{3D4425B8-AD13-4BFD-BF59-C311287C444B}" presName="compNode" presStyleCnt="0"/>
      <dgm:spPr/>
    </dgm:pt>
    <dgm:pt modelId="{AD571FE3-E17A-46F3-920B-B7FFE6A80CBE}" type="pres">
      <dgm:prSet presAssocID="{3D4425B8-AD13-4BFD-BF59-C311287C444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CA4BDED8-6040-44EF-85BB-3683FD3303BF}" type="pres">
      <dgm:prSet presAssocID="{3D4425B8-AD13-4BFD-BF59-C311287C444B}" presName="iconSpace" presStyleCnt="0"/>
      <dgm:spPr/>
    </dgm:pt>
    <dgm:pt modelId="{8BA022C1-E522-4E81-9C6A-66B594812FC7}" type="pres">
      <dgm:prSet presAssocID="{3D4425B8-AD13-4BFD-BF59-C311287C444B}" presName="parTx" presStyleLbl="revTx" presStyleIdx="2" presStyleCnt="6">
        <dgm:presLayoutVars>
          <dgm:chMax val="0"/>
          <dgm:chPref val="0"/>
        </dgm:presLayoutVars>
      </dgm:prSet>
      <dgm:spPr/>
    </dgm:pt>
    <dgm:pt modelId="{C54134C0-1C17-4447-BD80-457F2C3B71C1}" type="pres">
      <dgm:prSet presAssocID="{3D4425B8-AD13-4BFD-BF59-C311287C444B}" presName="txSpace" presStyleCnt="0"/>
      <dgm:spPr/>
    </dgm:pt>
    <dgm:pt modelId="{7AEE335F-F79C-4F27-84EF-18CC9FFA2BE9}" type="pres">
      <dgm:prSet presAssocID="{3D4425B8-AD13-4BFD-BF59-C311287C444B}" presName="desTx" presStyleLbl="revTx" presStyleIdx="3" presStyleCnt="6">
        <dgm:presLayoutVars/>
      </dgm:prSet>
      <dgm:spPr/>
    </dgm:pt>
    <dgm:pt modelId="{9DB88384-D5DC-43B6-B4E9-C83FC5679BBB}" type="pres">
      <dgm:prSet presAssocID="{44BD19E7-B88F-4F4A-8A31-F0ED958B3BB6}" presName="sibTrans" presStyleCnt="0"/>
      <dgm:spPr/>
    </dgm:pt>
    <dgm:pt modelId="{7231D011-B6E2-4753-B770-9709FF66310C}" type="pres">
      <dgm:prSet presAssocID="{23B5CE40-1E68-4122-A9E2-87E7A252EA8A}" presName="compNode" presStyleCnt="0"/>
      <dgm:spPr/>
    </dgm:pt>
    <dgm:pt modelId="{303F1491-CE52-496D-A7F7-FE35BEFDD37F}" type="pres">
      <dgm:prSet presAssocID="{23B5CE40-1E68-4122-A9E2-87E7A252EA8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9FCF50F-B76C-44B5-80B1-E81E8F37E7EB}" type="pres">
      <dgm:prSet presAssocID="{23B5CE40-1E68-4122-A9E2-87E7A252EA8A}" presName="iconSpace" presStyleCnt="0"/>
      <dgm:spPr/>
    </dgm:pt>
    <dgm:pt modelId="{36E3B2D7-1AF3-4788-A915-9086344D0E12}" type="pres">
      <dgm:prSet presAssocID="{23B5CE40-1E68-4122-A9E2-87E7A252EA8A}" presName="parTx" presStyleLbl="revTx" presStyleIdx="4" presStyleCnt="6">
        <dgm:presLayoutVars>
          <dgm:chMax val="0"/>
          <dgm:chPref val="0"/>
        </dgm:presLayoutVars>
      </dgm:prSet>
      <dgm:spPr/>
    </dgm:pt>
    <dgm:pt modelId="{D815D8F9-A045-421E-B285-846CB7DA373B}" type="pres">
      <dgm:prSet presAssocID="{23B5CE40-1E68-4122-A9E2-87E7A252EA8A}" presName="txSpace" presStyleCnt="0"/>
      <dgm:spPr/>
    </dgm:pt>
    <dgm:pt modelId="{20D60382-D1D9-463A-9E50-0CBC4BA09CB5}" type="pres">
      <dgm:prSet presAssocID="{23B5CE40-1E68-4122-A9E2-87E7A252EA8A}" presName="desTx" presStyleLbl="revTx" presStyleIdx="5" presStyleCnt="6">
        <dgm:presLayoutVars/>
      </dgm:prSet>
      <dgm:spPr/>
    </dgm:pt>
  </dgm:ptLst>
  <dgm:cxnLst>
    <dgm:cxn modelId="{66FA6702-9892-4692-9651-5ADFD3606D57}" srcId="{23B5CE40-1E68-4122-A9E2-87E7A252EA8A}" destId="{1CFEF8E4-FCE2-4D04-9E92-582982D96771}" srcOrd="0" destOrd="0" parTransId="{E96D56F8-C59B-462A-9254-716D919A99D2}" sibTransId="{0FB8AAE6-8BFD-4491-A3DE-CD0EC27CFC5D}"/>
    <dgm:cxn modelId="{A3C93403-FEB2-43C1-99E0-03B5B3D38142}" srcId="{8DB72C1C-DF39-40CD-8598-24B6D5AF7673}" destId="{DB589CF3-BA8B-47F9-97CE-957655C423C6}" srcOrd="1" destOrd="0" parTransId="{A1B15E45-1C97-4163-8D85-589540D440F1}" sibTransId="{0A666BA5-FFAA-4262-8992-45FA4780A0D2}"/>
    <dgm:cxn modelId="{D037C50D-09AE-4BAE-99F1-F4BEC6CB784E}" type="presOf" srcId="{6C196ABC-9CAD-4626-95E6-2CFFDDD9461E}" destId="{7AEE335F-F79C-4F27-84EF-18CC9FFA2BE9}" srcOrd="0" destOrd="0" presId="urn:microsoft.com/office/officeart/2018/2/layout/IconLabelDescriptionList"/>
    <dgm:cxn modelId="{E2210D11-661E-4A1B-AB95-46D867702585}" srcId="{3D4425B8-AD13-4BFD-BF59-C311287C444B}" destId="{AB835795-274F-4BDA-8AF7-51CE7D5075ED}" srcOrd="2" destOrd="0" parTransId="{789F1F6C-8FE6-4DBA-8C7A-86EBE4E47530}" sibTransId="{7045DD25-7D05-4187-BE77-46E7C179AB08}"/>
    <dgm:cxn modelId="{AE96211B-24A4-4A8C-8E7C-1932C8C25465}" srcId="{8DB72C1C-DF39-40CD-8598-24B6D5AF7673}" destId="{D36A9EF2-4C99-4519-B03D-6A582029BE08}" srcOrd="0" destOrd="0" parTransId="{B57E02C8-918D-4C4B-B903-2A7CE36D99C3}" sibTransId="{F987BDDF-8260-4A9E-946A-C2743AE6BF4E}"/>
    <dgm:cxn modelId="{BE96BB22-B040-4234-A0A3-A6176D600247}" type="presOf" srcId="{AB835795-274F-4BDA-8AF7-51CE7D5075ED}" destId="{7AEE335F-F79C-4F27-84EF-18CC9FFA2BE9}" srcOrd="0" destOrd="2" presId="urn:microsoft.com/office/officeart/2018/2/layout/IconLabelDescriptionList"/>
    <dgm:cxn modelId="{9934A125-5344-4471-A949-FFD1FA0A5368}" srcId="{3D4425B8-AD13-4BFD-BF59-C311287C444B}" destId="{9C176B25-7610-40D6-95CC-FA6933BF12C1}" srcOrd="1" destOrd="0" parTransId="{550ADCDF-0E14-4DA7-9C5C-E439418CDB85}" sibTransId="{909B7375-65EF-4306-AD52-47CE830D17AE}"/>
    <dgm:cxn modelId="{B552EB29-C1BC-42B2-ABC1-E6F891F736E5}" srcId="{D8A7B94B-9697-4EB5-B7EF-771F77623EDA}" destId="{3D4425B8-AD13-4BFD-BF59-C311287C444B}" srcOrd="1" destOrd="0" parTransId="{6BA4B872-9B23-417B-9F0B-8A13AE8EB30D}" sibTransId="{44BD19E7-B88F-4F4A-8A31-F0ED958B3BB6}"/>
    <dgm:cxn modelId="{6C1C2450-D2A4-4376-A18B-BCDC061CB2CF}" srcId="{D8A7B94B-9697-4EB5-B7EF-771F77623EDA}" destId="{23B5CE40-1E68-4122-A9E2-87E7A252EA8A}" srcOrd="2" destOrd="0" parTransId="{50F3D3ED-3717-4C00-97D3-1FA24415C42F}" sibTransId="{79468A5A-5BBF-4184-BE2C-5D0F2E32744F}"/>
    <dgm:cxn modelId="{4B40FC50-E10D-4DC0-BBA8-7463B649AB5E}" srcId="{D8A7B94B-9697-4EB5-B7EF-771F77623EDA}" destId="{8DB72C1C-DF39-40CD-8598-24B6D5AF7673}" srcOrd="0" destOrd="0" parTransId="{F1AB7EDE-21F2-4012-A0A8-2C3A0833C54B}" sibTransId="{8075EC6A-3CFB-4AFC-A65B-F2E1319D6323}"/>
    <dgm:cxn modelId="{3AAFA453-70B3-487A-AEE6-DA56A30DC7D4}" srcId="{8DB72C1C-DF39-40CD-8598-24B6D5AF7673}" destId="{21BDE1FB-D70D-4BFB-8F0B-E3F73CE25C89}" srcOrd="3" destOrd="0" parTransId="{6DDBA529-CFD1-409C-8832-C3F1F2A395B2}" sibTransId="{2AB82BE9-A058-4C06-94FA-B7A80C94F9BC}"/>
    <dgm:cxn modelId="{443DF457-55BA-4F5C-B60D-77E69E55FF9D}" type="presOf" srcId="{D8A7B94B-9697-4EB5-B7EF-771F77623EDA}" destId="{B832D6A7-06D6-40F2-8866-BD4475ADA8E7}" srcOrd="0" destOrd="0" presId="urn:microsoft.com/office/officeart/2018/2/layout/IconLabelDescriptionList"/>
    <dgm:cxn modelId="{F1DE2358-3229-49B8-954D-B1779901570E}" srcId="{23B5CE40-1E68-4122-A9E2-87E7A252EA8A}" destId="{13065218-597E-4750-96AC-287257889B4D}" srcOrd="1" destOrd="0" parTransId="{5BDAC3BF-BCA7-4CC4-B1E1-3C2BD3A547E6}" sibTransId="{47C46D4B-07B8-44BD-8282-2CB077A73744}"/>
    <dgm:cxn modelId="{2C816B78-C064-45CE-8275-29E81EDF19F2}" srcId="{3D4425B8-AD13-4BFD-BF59-C311287C444B}" destId="{6C196ABC-9CAD-4626-95E6-2CFFDDD9461E}" srcOrd="0" destOrd="0" parTransId="{2875AC9D-47F1-42CF-80B4-CD3D8DBF69BF}" sibTransId="{2CBF1F09-99D3-4ECF-8E97-A285E7B4EB15}"/>
    <dgm:cxn modelId="{7602C37F-6A0F-4C5B-9276-EA8FD8C35568}" type="presOf" srcId="{9C176B25-7610-40D6-95CC-FA6933BF12C1}" destId="{7AEE335F-F79C-4F27-84EF-18CC9FFA2BE9}" srcOrd="0" destOrd="1" presId="urn:microsoft.com/office/officeart/2018/2/layout/IconLabelDescriptionList"/>
    <dgm:cxn modelId="{02A67C80-B6E2-4BD9-A770-73E166C032E5}" type="presOf" srcId="{3D4425B8-AD13-4BFD-BF59-C311287C444B}" destId="{8BA022C1-E522-4E81-9C6A-66B594812FC7}" srcOrd="0" destOrd="0" presId="urn:microsoft.com/office/officeart/2018/2/layout/IconLabelDescriptionList"/>
    <dgm:cxn modelId="{F431B482-4A5D-464A-B8E9-CFB21B8FC43B}" type="presOf" srcId="{23B5CE40-1E68-4122-A9E2-87E7A252EA8A}" destId="{36E3B2D7-1AF3-4788-A915-9086344D0E12}" srcOrd="0" destOrd="0" presId="urn:microsoft.com/office/officeart/2018/2/layout/IconLabelDescriptionList"/>
    <dgm:cxn modelId="{7C1D9C9E-5E98-443F-B93F-5847535200F0}" type="presOf" srcId="{DB589CF3-BA8B-47F9-97CE-957655C423C6}" destId="{7577A979-F10C-48F2-BE25-A3A5264D2DB8}" srcOrd="0" destOrd="1" presId="urn:microsoft.com/office/officeart/2018/2/layout/IconLabelDescriptionList"/>
    <dgm:cxn modelId="{F2575AB0-41AD-4047-B615-231170CA875E}" type="presOf" srcId="{21BDE1FB-D70D-4BFB-8F0B-E3F73CE25C89}" destId="{7577A979-F10C-48F2-BE25-A3A5264D2DB8}" srcOrd="0" destOrd="3" presId="urn:microsoft.com/office/officeart/2018/2/layout/IconLabelDescriptionList"/>
    <dgm:cxn modelId="{F2A6A5C0-E301-4458-9853-0E939EE1B343}" srcId="{8DB72C1C-DF39-40CD-8598-24B6D5AF7673}" destId="{0553744A-4596-4EE0-BD3D-36E81180A67E}" srcOrd="2" destOrd="0" parTransId="{B38CD310-1EAF-400C-A2F3-FE0CE7CF2161}" sibTransId="{E020D142-345A-44A1-B831-31B65D78C549}"/>
    <dgm:cxn modelId="{C056C1C6-777F-420F-9153-35D6CE0F17C4}" type="presOf" srcId="{13065218-597E-4750-96AC-287257889B4D}" destId="{20D60382-D1D9-463A-9E50-0CBC4BA09CB5}" srcOrd="0" destOrd="1" presId="urn:microsoft.com/office/officeart/2018/2/layout/IconLabelDescriptionList"/>
    <dgm:cxn modelId="{B5709DD2-56E3-4CAC-BAB6-92880D9810D1}" type="presOf" srcId="{8DB72C1C-DF39-40CD-8598-24B6D5AF7673}" destId="{E6959B48-D854-4697-8084-EE3395F28D0A}" srcOrd="0" destOrd="0" presId="urn:microsoft.com/office/officeart/2018/2/layout/IconLabelDescriptionList"/>
    <dgm:cxn modelId="{DE55A7D7-26D2-46A9-B543-293DE9D6A086}" type="presOf" srcId="{0553744A-4596-4EE0-BD3D-36E81180A67E}" destId="{7577A979-F10C-48F2-BE25-A3A5264D2DB8}" srcOrd="0" destOrd="2" presId="urn:microsoft.com/office/officeart/2018/2/layout/IconLabelDescriptionList"/>
    <dgm:cxn modelId="{E49112E8-A929-4071-B3BE-A7D787C5F017}" type="presOf" srcId="{D36A9EF2-4C99-4519-B03D-6A582029BE08}" destId="{7577A979-F10C-48F2-BE25-A3A5264D2DB8}" srcOrd="0" destOrd="0" presId="urn:microsoft.com/office/officeart/2018/2/layout/IconLabelDescriptionList"/>
    <dgm:cxn modelId="{A7FAC8FD-152D-4BFB-B11F-FA8094768CF6}" type="presOf" srcId="{1CFEF8E4-FCE2-4D04-9E92-582982D96771}" destId="{20D60382-D1D9-463A-9E50-0CBC4BA09CB5}" srcOrd="0" destOrd="0" presId="urn:microsoft.com/office/officeart/2018/2/layout/IconLabelDescriptionList"/>
    <dgm:cxn modelId="{42FF5D82-7BF8-4B32-9D31-D74ACD9D9C62}" type="presParOf" srcId="{B832D6A7-06D6-40F2-8866-BD4475ADA8E7}" destId="{AA1DF4D5-1E0F-4C27-B52D-88923458A81A}" srcOrd="0" destOrd="0" presId="urn:microsoft.com/office/officeart/2018/2/layout/IconLabelDescriptionList"/>
    <dgm:cxn modelId="{D7971C96-2C63-4C24-82F6-7C48BA7D5567}" type="presParOf" srcId="{AA1DF4D5-1E0F-4C27-B52D-88923458A81A}" destId="{EC75B413-C8F0-4332-A9FD-9E8E19E0629A}" srcOrd="0" destOrd="0" presId="urn:microsoft.com/office/officeart/2018/2/layout/IconLabelDescriptionList"/>
    <dgm:cxn modelId="{75A35744-895B-45AC-827B-FDA722601348}" type="presParOf" srcId="{AA1DF4D5-1E0F-4C27-B52D-88923458A81A}" destId="{CD937E61-E2B8-42EA-B81F-632BF0AFDAFE}" srcOrd="1" destOrd="0" presId="urn:microsoft.com/office/officeart/2018/2/layout/IconLabelDescriptionList"/>
    <dgm:cxn modelId="{BF7E5AF1-88CA-45A4-818C-BD2C1EAFF4AF}" type="presParOf" srcId="{AA1DF4D5-1E0F-4C27-B52D-88923458A81A}" destId="{E6959B48-D854-4697-8084-EE3395F28D0A}" srcOrd="2" destOrd="0" presId="urn:microsoft.com/office/officeart/2018/2/layout/IconLabelDescriptionList"/>
    <dgm:cxn modelId="{4E0BFAF1-9543-4B22-9D4A-342171CDB0ED}" type="presParOf" srcId="{AA1DF4D5-1E0F-4C27-B52D-88923458A81A}" destId="{ACD97817-B8AF-41CB-985E-176BA0EBAE1C}" srcOrd="3" destOrd="0" presId="urn:microsoft.com/office/officeart/2018/2/layout/IconLabelDescriptionList"/>
    <dgm:cxn modelId="{ADDD00EC-2791-4765-9DDE-CF5B781512C6}" type="presParOf" srcId="{AA1DF4D5-1E0F-4C27-B52D-88923458A81A}" destId="{7577A979-F10C-48F2-BE25-A3A5264D2DB8}" srcOrd="4" destOrd="0" presId="urn:microsoft.com/office/officeart/2018/2/layout/IconLabelDescriptionList"/>
    <dgm:cxn modelId="{51245E25-973C-46BC-BA39-BAF4056F1785}" type="presParOf" srcId="{B832D6A7-06D6-40F2-8866-BD4475ADA8E7}" destId="{EE5A4772-FEC9-45F3-A1AD-4E84DEC97716}" srcOrd="1" destOrd="0" presId="urn:microsoft.com/office/officeart/2018/2/layout/IconLabelDescriptionList"/>
    <dgm:cxn modelId="{54A17BDC-A73B-4BE3-A94C-8FD0D928EBC9}" type="presParOf" srcId="{B832D6A7-06D6-40F2-8866-BD4475ADA8E7}" destId="{4181DE0A-C716-4FC2-B38F-D558D3ADB2EC}" srcOrd="2" destOrd="0" presId="urn:microsoft.com/office/officeart/2018/2/layout/IconLabelDescriptionList"/>
    <dgm:cxn modelId="{52A6FF10-2C69-405C-A834-310DA94F01A1}" type="presParOf" srcId="{4181DE0A-C716-4FC2-B38F-D558D3ADB2EC}" destId="{AD571FE3-E17A-46F3-920B-B7FFE6A80CBE}" srcOrd="0" destOrd="0" presId="urn:microsoft.com/office/officeart/2018/2/layout/IconLabelDescriptionList"/>
    <dgm:cxn modelId="{3A047FC1-1DEF-48DF-BD9F-F1152D9FD8A1}" type="presParOf" srcId="{4181DE0A-C716-4FC2-B38F-D558D3ADB2EC}" destId="{CA4BDED8-6040-44EF-85BB-3683FD3303BF}" srcOrd="1" destOrd="0" presId="urn:microsoft.com/office/officeart/2018/2/layout/IconLabelDescriptionList"/>
    <dgm:cxn modelId="{8736BBE9-3509-479B-AF98-9F22A2F2AFA1}" type="presParOf" srcId="{4181DE0A-C716-4FC2-B38F-D558D3ADB2EC}" destId="{8BA022C1-E522-4E81-9C6A-66B594812FC7}" srcOrd="2" destOrd="0" presId="urn:microsoft.com/office/officeart/2018/2/layout/IconLabelDescriptionList"/>
    <dgm:cxn modelId="{0A515AD1-284E-43AD-8AFF-0553DB78738B}" type="presParOf" srcId="{4181DE0A-C716-4FC2-B38F-D558D3ADB2EC}" destId="{C54134C0-1C17-4447-BD80-457F2C3B71C1}" srcOrd="3" destOrd="0" presId="urn:microsoft.com/office/officeart/2018/2/layout/IconLabelDescriptionList"/>
    <dgm:cxn modelId="{AA0A173D-DF1E-43C9-95DB-BC2AFD174F03}" type="presParOf" srcId="{4181DE0A-C716-4FC2-B38F-D558D3ADB2EC}" destId="{7AEE335F-F79C-4F27-84EF-18CC9FFA2BE9}" srcOrd="4" destOrd="0" presId="urn:microsoft.com/office/officeart/2018/2/layout/IconLabelDescriptionList"/>
    <dgm:cxn modelId="{84AB8F8F-4F29-49D4-9E65-41E04C81A617}" type="presParOf" srcId="{B832D6A7-06D6-40F2-8866-BD4475ADA8E7}" destId="{9DB88384-D5DC-43B6-B4E9-C83FC5679BBB}" srcOrd="3" destOrd="0" presId="urn:microsoft.com/office/officeart/2018/2/layout/IconLabelDescriptionList"/>
    <dgm:cxn modelId="{117C01D2-82D3-4133-8BB4-763E56143492}" type="presParOf" srcId="{B832D6A7-06D6-40F2-8866-BD4475ADA8E7}" destId="{7231D011-B6E2-4753-B770-9709FF66310C}" srcOrd="4" destOrd="0" presId="urn:microsoft.com/office/officeart/2018/2/layout/IconLabelDescriptionList"/>
    <dgm:cxn modelId="{F0F048C3-D9D1-4252-B268-E498175604D4}" type="presParOf" srcId="{7231D011-B6E2-4753-B770-9709FF66310C}" destId="{303F1491-CE52-496D-A7F7-FE35BEFDD37F}" srcOrd="0" destOrd="0" presId="urn:microsoft.com/office/officeart/2018/2/layout/IconLabelDescriptionList"/>
    <dgm:cxn modelId="{4B3F092E-79AE-446B-8D6F-61E90AA93715}" type="presParOf" srcId="{7231D011-B6E2-4753-B770-9709FF66310C}" destId="{59FCF50F-B76C-44B5-80B1-E81E8F37E7EB}" srcOrd="1" destOrd="0" presId="urn:microsoft.com/office/officeart/2018/2/layout/IconLabelDescriptionList"/>
    <dgm:cxn modelId="{08246210-9EA6-4463-8791-34B6FF667080}" type="presParOf" srcId="{7231D011-B6E2-4753-B770-9709FF66310C}" destId="{36E3B2D7-1AF3-4788-A915-9086344D0E12}" srcOrd="2" destOrd="0" presId="urn:microsoft.com/office/officeart/2018/2/layout/IconLabelDescriptionList"/>
    <dgm:cxn modelId="{0778437C-1D25-4C7C-B458-B01326E70AAA}" type="presParOf" srcId="{7231D011-B6E2-4753-B770-9709FF66310C}" destId="{D815D8F9-A045-421E-B285-846CB7DA373B}" srcOrd="3" destOrd="0" presId="urn:microsoft.com/office/officeart/2018/2/layout/IconLabelDescriptionList"/>
    <dgm:cxn modelId="{ACB81B89-1D79-420A-B532-52DD68CFE83A}" type="presParOf" srcId="{7231D011-B6E2-4753-B770-9709FF66310C}" destId="{20D60382-D1D9-463A-9E50-0CBC4BA09CB5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B1AC5B-3FE7-4608-A3BF-1351FF2F50F7}">
      <dsp:nvSpPr>
        <dsp:cNvPr id="0" name=""/>
        <dsp:cNvSpPr/>
      </dsp:nvSpPr>
      <dsp:spPr>
        <a:xfrm>
          <a:off x="0" y="454662"/>
          <a:ext cx="11201399" cy="128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9353" tIns="249936" rIns="869353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Due to changes on the board, the composition of the nominating committee is not yet known.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Possibly number of women on the Board decreased to 2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The board has not disclosed whether it has set up a mechanism to encourage director refreshment.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There is no information whether the company has a gender diversity policy with a target relating to the board or executives</a:t>
          </a:r>
        </a:p>
      </dsp:txBody>
      <dsp:txXfrm>
        <a:off x="0" y="454662"/>
        <a:ext cx="11201399" cy="1285200"/>
      </dsp:txXfrm>
    </dsp:sp>
    <dsp:sp modelId="{562891F2-B95B-48D9-97A6-86013483304A}">
      <dsp:nvSpPr>
        <dsp:cNvPr id="0" name=""/>
        <dsp:cNvSpPr/>
      </dsp:nvSpPr>
      <dsp:spPr>
        <a:xfrm>
          <a:off x="576401" y="241108"/>
          <a:ext cx="7840979" cy="3542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6370" tIns="0" rIns="29637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200" b="1" kern="1200"/>
            <a:t>Board Structure  </a:t>
          </a:r>
          <a:endParaRPr lang="en-US" sz="1200" kern="1200" dirty="0"/>
        </a:p>
      </dsp:txBody>
      <dsp:txXfrm>
        <a:off x="593694" y="258401"/>
        <a:ext cx="7806393" cy="319654"/>
      </dsp:txXfrm>
    </dsp:sp>
    <dsp:sp modelId="{39F62214-70D9-4C0B-93D6-ED450D8C3FEF}">
      <dsp:nvSpPr>
        <dsp:cNvPr id="0" name=""/>
        <dsp:cNvSpPr/>
      </dsp:nvSpPr>
      <dsp:spPr>
        <a:xfrm>
          <a:off x="0" y="1981782"/>
          <a:ext cx="11201399" cy="1096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9353" tIns="249936" rIns="869353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The number of financial experts on the audit committee is 1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The company has not disclosed whether it has experienced an information security breach within the last three years.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There is no information whether the company is externally audited or certified by top information security standards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The company has not disclosed EEO-1 data in the last three years but has disclosed workforce diversity data. </a:t>
          </a:r>
        </a:p>
      </dsp:txBody>
      <dsp:txXfrm>
        <a:off x="0" y="1981782"/>
        <a:ext cx="11201399" cy="1096200"/>
      </dsp:txXfrm>
    </dsp:sp>
    <dsp:sp modelId="{559AADFD-C68D-46D0-95BE-A8F312EC8809}">
      <dsp:nvSpPr>
        <dsp:cNvPr id="0" name=""/>
        <dsp:cNvSpPr/>
      </dsp:nvSpPr>
      <dsp:spPr>
        <a:xfrm>
          <a:off x="535578" y="1773609"/>
          <a:ext cx="7840979" cy="3542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6370" tIns="0" rIns="29637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200" b="1" kern="1200" dirty="0"/>
            <a:t>Audit / Risk </a:t>
          </a:r>
          <a:endParaRPr lang="en-US" sz="1200" kern="1200" dirty="0"/>
        </a:p>
      </dsp:txBody>
      <dsp:txXfrm>
        <a:off x="552871" y="1790902"/>
        <a:ext cx="7806393" cy="3196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75B413-C8F0-4332-A9FD-9E8E19E0629A}">
      <dsp:nvSpPr>
        <dsp:cNvPr id="0" name=""/>
        <dsp:cNvSpPr/>
      </dsp:nvSpPr>
      <dsp:spPr>
        <a:xfrm>
          <a:off x="9571" y="425254"/>
          <a:ext cx="1168295" cy="11682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959B48-D854-4697-8084-EE3395F28D0A}">
      <dsp:nvSpPr>
        <dsp:cNvPr id="0" name=""/>
        <dsp:cNvSpPr/>
      </dsp:nvSpPr>
      <dsp:spPr>
        <a:xfrm>
          <a:off x="9571" y="1754393"/>
          <a:ext cx="3337987" cy="500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b="1" kern="1200"/>
            <a:t>Benefits – What Works</a:t>
          </a:r>
          <a:endParaRPr lang="en-US" sz="1800" kern="1200"/>
        </a:p>
      </dsp:txBody>
      <dsp:txXfrm>
        <a:off x="9571" y="1754393"/>
        <a:ext cx="3337987" cy="500698"/>
      </dsp:txXfrm>
    </dsp:sp>
    <dsp:sp modelId="{7577A979-F10C-48F2-BE25-A3A5264D2DB8}">
      <dsp:nvSpPr>
        <dsp:cNvPr id="0" name=""/>
        <dsp:cNvSpPr/>
      </dsp:nvSpPr>
      <dsp:spPr>
        <a:xfrm>
          <a:off x="9571" y="2329902"/>
          <a:ext cx="3337987" cy="18358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Is becoming more and more knowledgeable and connected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Leads with Sabra – wins / loses with them as guinea pig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Gaining purchasing power with vendors because he is aggregating clients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Starting to build some interesting data points</a:t>
          </a:r>
        </a:p>
      </dsp:txBody>
      <dsp:txXfrm>
        <a:off x="9571" y="2329902"/>
        <a:ext cx="3337987" cy="1835892"/>
      </dsp:txXfrm>
    </dsp:sp>
    <dsp:sp modelId="{AD571FE3-E17A-46F3-920B-B7FFE6A80CBE}">
      <dsp:nvSpPr>
        <dsp:cNvPr id="0" name=""/>
        <dsp:cNvSpPr/>
      </dsp:nvSpPr>
      <dsp:spPr>
        <a:xfrm>
          <a:off x="3931705" y="425254"/>
          <a:ext cx="1168295" cy="11682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A022C1-E522-4E81-9C6A-66B594812FC7}">
      <dsp:nvSpPr>
        <dsp:cNvPr id="0" name=""/>
        <dsp:cNvSpPr/>
      </dsp:nvSpPr>
      <dsp:spPr>
        <a:xfrm>
          <a:off x="3931705" y="1754393"/>
          <a:ext cx="3337987" cy="500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b="1" kern="1200"/>
            <a:t>Challenges – What Doesn’t</a:t>
          </a:r>
          <a:endParaRPr lang="en-US" sz="1800" kern="1200"/>
        </a:p>
      </dsp:txBody>
      <dsp:txXfrm>
        <a:off x="3931705" y="1754393"/>
        <a:ext cx="3337987" cy="500698"/>
      </dsp:txXfrm>
    </dsp:sp>
    <dsp:sp modelId="{7AEE335F-F79C-4F27-84EF-18CC9FFA2BE9}">
      <dsp:nvSpPr>
        <dsp:cNvPr id="0" name=""/>
        <dsp:cNvSpPr/>
      </dsp:nvSpPr>
      <dsp:spPr>
        <a:xfrm>
          <a:off x="3931705" y="2329902"/>
          <a:ext cx="3337987" cy="18358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Very big, picture, idea oriented; need someone who has those things but can also do the work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Expects us to have more bandwidth than we do (ie thinks we should hire an analyst dedicated to sustainability)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Follow through (this is true on our end as well)</a:t>
          </a:r>
        </a:p>
      </dsp:txBody>
      <dsp:txXfrm>
        <a:off x="3931705" y="2329902"/>
        <a:ext cx="3337987" cy="1835892"/>
      </dsp:txXfrm>
    </dsp:sp>
    <dsp:sp modelId="{303F1491-CE52-496D-A7F7-FE35BEFDD37F}">
      <dsp:nvSpPr>
        <dsp:cNvPr id="0" name=""/>
        <dsp:cNvSpPr/>
      </dsp:nvSpPr>
      <dsp:spPr>
        <a:xfrm>
          <a:off x="7853840" y="425254"/>
          <a:ext cx="1168295" cy="116829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E3B2D7-1AF3-4788-A915-9086344D0E12}">
      <dsp:nvSpPr>
        <dsp:cNvPr id="0" name=""/>
        <dsp:cNvSpPr/>
      </dsp:nvSpPr>
      <dsp:spPr>
        <a:xfrm>
          <a:off x="7853840" y="1754393"/>
          <a:ext cx="3337987" cy="500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b="1" kern="1200"/>
            <a:t>Recommendation</a:t>
          </a:r>
        </a:p>
      </dsp:txBody>
      <dsp:txXfrm>
        <a:off x="7853840" y="1754393"/>
        <a:ext cx="3337987" cy="500698"/>
      </dsp:txXfrm>
    </dsp:sp>
    <dsp:sp modelId="{20D60382-D1D9-463A-9E50-0CBC4BA09CB5}">
      <dsp:nvSpPr>
        <dsp:cNvPr id="0" name=""/>
        <dsp:cNvSpPr/>
      </dsp:nvSpPr>
      <dsp:spPr>
        <a:xfrm>
          <a:off x="7853840" y="2329902"/>
          <a:ext cx="3337987" cy="18358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Stay the course for one more quarter to see if he produces results for our Anthem portfolio within a reasonable timeframe. 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If we are still in this position in three months, transition to hourly / project fees and start sourcing a replacement.</a:t>
          </a:r>
        </a:p>
      </dsp:txBody>
      <dsp:txXfrm>
        <a:off x="7853840" y="2329902"/>
        <a:ext cx="3337987" cy="18358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4A82F20-D473-4E57-9E81-EF69D2C47863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D5BB83D-C28E-4EF5-BFCD-9BADE01B9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3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BB83D-C28E-4EF5-BFCD-9BADE01B971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56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B7E01-FC19-D364-6A3A-3E8960904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EBBE25-0BB8-410A-8711-F0764FAFD4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15F98F-08B2-77F6-A534-2B89F2A9E2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079830-68E8-2003-120E-79B95BEC54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BB83D-C28E-4EF5-BFCD-9BADE01B971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740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F3406-AB4E-B304-B267-03FD4F0D8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1DF610-AB26-90D4-F791-F69FE2AF07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B8DF86-BF28-7DF2-5502-E6867CD3C1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Have q on hand in case they ask for </a:t>
            </a:r>
            <a:r>
              <a:rPr lang="en-US" dirty="0" err="1"/>
              <a:t>underwrigin</a:t>
            </a:r>
            <a:r>
              <a:rPr lang="en-US" dirty="0"/>
              <a:t>. </a:t>
            </a:r>
          </a:p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344464-926A-D751-6FD3-7FF61DCB55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BB83D-C28E-4EF5-BFCD-9BADE01B971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298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BB83D-C28E-4EF5-BFCD-9BADE01B971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112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F2C38-0D56-5981-9397-1BD48D39D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F76121-0D55-1AEA-061E-F9B0BA7241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2048FC-E131-CF66-1B90-96BBC27E3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AA419-199C-334F-82B7-9FCCFCDEF4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BB83D-C28E-4EF5-BFCD-9BADE01B971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130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CA9B8-6DB8-756E-9B65-B15C051C0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25CBE4-E486-1817-CD22-24F5B33E9A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CDD67B-AAF5-8628-6872-A64439884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924CA0-66A0-503C-970B-B286A3B82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BB83D-C28E-4EF5-BFCD-9BADE01B971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59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3E617-A612-55F8-C4F6-A69B53845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2794DD-A52F-5FD9-E992-E08EE026CE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C939F9-E853-F290-78DF-7DB77ACFFB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BAC78F-E865-48E7-427F-1C1B9567B5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BB83D-C28E-4EF5-BFCD-9BADE01B971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194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64E75-B6CB-C713-4761-85F2DA23A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C772F5-B20C-5597-5DDE-87F340E1F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522455-842E-A66F-32A2-616E8244AB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106B3-E969-F5C1-045F-432F43EC54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BB83D-C28E-4EF5-BFCD-9BADE01B971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81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69C93-6610-1856-BC8D-E384ED827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89A0A-95A2-6E8A-6837-1225EC61E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CC0554-A426-14C5-60C3-7558AE869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B6E0D-4DEB-355D-9177-1E76EAEFAF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BB83D-C28E-4EF5-BFCD-9BADE01B971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899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0A34522-5996-41BF-DC1C-DE07F34CC8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785" r="4977" b="4807"/>
          <a:stretch/>
        </p:blipFill>
        <p:spPr>
          <a:xfrm>
            <a:off x="-1" y="0"/>
            <a:ext cx="12192001" cy="686149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AD5AC0B-77EF-8A38-29D9-2D89F1327CF8}"/>
              </a:ext>
            </a:extLst>
          </p:cNvPr>
          <p:cNvSpPr/>
          <p:nvPr userDrawn="1"/>
        </p:nvSpPr>
        <p:spPr>
          <a:xfrm>
            <a:off x="0" y="0"/>
            <a:ext cx="8013700" cy="6858000"/>
          </a:xfrm>
          <a:prstGeom prst="rect">
            <a:avLst/>
          </a:prstGeom>
          <a:gradFill>
            <a:gsLst>
              <a:gs pos="100000">
                <a:schemeClr val="accent1">
                  <a:lumMod val="5000"/>
                  <a:lumOff val="95000"/>
                  <a:alpha val="0"/>
                </a:schemeClr>
              </a:gs>
              <a:gs pos="29000">
                <a:srgbClr val="FEFFFE"/>
              </a:gs>
              <a:gs pos="62000">
                <a:srgbClr val="FDFEFD">
                  <a:alpha val="80000"/>
                </a:srgbClr>
              </a:gs>
              <a:gs pos="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6515F101-D2A3-2550-7C55-DA7FF369C7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2517" y="2293258"/>
            <a:ext cx="6350000" cy="13208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90000"/>
              </a:lnSpc>
              <a:buNone/>
              <a:defRPr sz="4400" b="1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723616F3-E685-577D-B74F-8075A49691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2517" y="3753758"/>
            <a:ext cx="6350000" cy="406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52B7271-5BF2-76D5-5689-BDFE0132B8D9}"/>
              </a:ext>
            </a:extLst>
          </p:cNvPr>
          <p:cNvCxnSpPr/>
          <p:nvPr userDrawn="1"/>
        </p:nvCxnSpPr>
        <p:spPr>
          <a:xfrm>
            <a:off x="522517" y="4339911"/>
            <a:ext cx="1060938" cy="0"/>
          </a:xfrm>
          <a:prstGeom prst="line">
            <a:avLst/>
          </a:prstGeom>
          <a:ln w="76200" cap="flat">
            <a:solidFill>
              <a:srgbClr val="83BFDC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DB4D78B-A272-5179-A55B-47999ECB84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2517" y="4617358"/>
            <a:ext cx="6350000" cy="406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Date: 00/00/00</a:t>
            </a: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CADC323E-59F0-5919-EC69-D3842530BE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7" y="705922"/>
            <a:ext cx="1611083" cy="100132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6F63C3A-9C37-CCC2-C1A8-1015209F0376}"/>
              </a:ext>
            </a:extLst>
          </p:cNvPr>
          <p:cNvSpPr/>
          <p:nvPr userDrawn="1"/>
        </p:nvSpPr>
        <p:spPr>
          <a:xfrm>
            <a:off x="0" y="6731026"/>
            <a:ext cx="12192000" cy="1523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58481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1D9561D-AE4F-86AC-1543-B491305BEB0C}"/>
              </a:ext>
            </a:extLst>
          </p:cNvPr>
          <p:cNvSpPr/>
          <p:nvPr userDrawn="1"/>
        </p:nvSpPr>
        <p:spPr>
          <a:xfrm flipH="1">
            <a:off x="3429694" y="0"/>
            <a:ext cx="14608286" cy="6858000"/>
          </a:xfrm>
          <a:custGeom>
            <a:avLst/>
            <a:gdLst>
              <a:gd name="connsiteX0" fmla="*/ 473880 w 14608286"/>
              <a:gd name="connsiteY0" fmla="*/ 6381461 h 6858000"/>
              <a:gd name="connsiteX1" fmla="*/ 0 w 14608286"/>
              <a:gd name="connsiteY1" fmla="*/ 6858000 h 6858000"/>
              <a:gd name="connsiteX2" fmla="*/ 473880 w 14608286"/>
              <a:gd name="connsiteY2" fmla="*/ 6858000 h 6858000"/>
              <a:gd name="connsiteX3" fmla="*/ 14608286 w 14608286"/>
              <a:gd name="connsiteY3" fmla="*/ 0 h 6858000"/>
              <a:gd name="connsiteX4" fmla="*/ 6819732 w 14608286"/>
              <a:gd name="connsiteY4" fmla="*/ 0 h 6858000"/>
              <a:gd name="connsiteX5" fmla="*/ 5845980 w 14608286"/>
              <a:gd name="connsiteY5" fmla="*/ 979216 h 6858000"/>
              <a:gd name="connsiteX6" fmla="*/ 5845980 w 14608286"/>
              <a:gd name="connsiteY6" fmla="*/ 6858000 h 6858000"/>
              <a:gd name="connsiteX7" fmla="*/ 7788554 w 1460828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608286" h="6858000">
                <a:moveTo>
                  <a:pt x="473880" y="6381461"/>
                </a:moveTo>
                <a:lnTo>
                  <a:pt x="0" y="6858000"/>
                </a:lnTo>
                <a:lnTo>
                  <a:pt x="473880" y="6858000"/>
                </a:lnTo>
                <a:close/>
                <a:moveTo>
                  <a:pt x="14608286" y="0"/>
                </a:moveTo>
                <a:lnTo>
                  <a:pt x="6819732" y="0"/>
                </a:lnTo>
                <a:lnTo>
                  <a:pt x="5845980" y="979216"/>
                </a:lnTo>
                <a:lnTo>
                  <a:pt x="5845980" y="6858000"/>
                </a:lnTo>
                <a:lnTo>
                  <a:pt x="7788554" y="6858000"/>
                </a:lnTo>
                <a:close/>
              </a:path>
            </a:pathLst>
          </a:custGeom>
          <a:blipFill>
            <a:blip r:embed="rId2"/>
            <a:srcRect/>
            <a:stretch>
              <a:fillRect l="22283" t="-21397" r="-13171" b="-76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H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723E789-3C54-A7B1-45CC-3CEEFA686866}"/>
              </a:ext>
            </a:extLst>
          </p:cNvPr>
          <p:cNvSpPr/>
          <p:nvPr userDrawn="1"/>
        </p:nvSpPr>
        <p:spPr>
          <a:xfrm>
            <a:off x="5740400" y="2478446"/>
            <a:ext cx="6451600" cy="4379554"/>
          </a:xfrm>
          <a:custGeom>
            <a:avLst/>
            <a:gdLst>
              <a:gd name="connsiteX0" fmla="*/ 4457699 w 7829548"/>
              <a:gd name="connsiteY0" fmla="*/ 0 h 5314950"/>
              <a:gd name="connsiteX1" fmla="*/ 7829548 w 7829548"/>
              <a:gd name="connsiteY1" fmla="*/ 3371849 h 5314950"/>
              <a:gd name="connsiteX2" fmla="*/ 7829548 w 7829548"/>
              <a:gd name="connsiteY2" fmla="*/ 5314950 h 5314950"/>
              <a:gd name="connsiteX3" fmla="*/ 857250 w 7829548"/>
              <a:gd name="connsiteY3" fmla="*/ 5314950 h 5314950"/>
              <a:gd name="connsiteX4" fmla="*/ 0 w 7829548"/>
              <a:gd name="connsiteY4" fmla="*/ 4457700 h 531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9548" h="5314950">
                <a:moveTo>
                  <a:pt x="4457699" y="0"/>
                </a:moveTo>
                <a:lnTo>
                  <a:pt x="7829548" y="3371849"/>
                </a:lnTo>
                <a:lnTo>
                  <a:pt x="7829548" y="5314950"/>
                </a:lnTo>
                <a:lnTo>
                  <a:pt x="857250" y="5314950"/>
                </a:lnTo>
                <a:lnTo>
                  <a:pt x="0" y="445770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>
                  <a:alpha val="81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H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B14BF510-AC82-2825-CE01-95CF7A20BB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2517" y="2857540"/>
            <a:ext cx="4049483" cy="13208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90000"/>
              </a:lnSpc>
              <a:buNone/>
              <a:defRPr sz="4400" b="1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569485FD-0F01-2230-F21B-A3C95FAA38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2517" y="4254540"/>
            <a:ext cx="4049483" cy="406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B4428D1-40C5-ED4A-1860-C615789AB144}"/>
              </a:ext>
            </a:extLst>
          </p:cNvPr>
          <p:cNvCxnSpPr/>
          <p:nvPr userDrawn="1"/>
        </p:nvCxnSpPr>
        <p:spPr>
          <a:xfrm>
            <a:off x="522517" y="4815293"/>
            <a:ext cx="1060938" cy="0"/>
          </a:xfrm>
          <a:prstGeom prst="line">
            <a:avLst/>
          </a:prstGeom>
          <a:ln w="76200" cap="flat">
            <a:solidFill>
              <a:srgbClr val="83BFDC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AE3648C9-3B30-7852-5632-18A374148D3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2517" y="5054640"/>
            <a:ext cx="4049483" cy="406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Date: 00/00/00</a:t>
            </a:r>
          </a:p>
        </p:txBody>
      </p:sp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728ED33B-29C0-82BC-22A8-D51B46533B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7" y="705922"/>
            <a:ext cx="1611083" cy="1001324"/>
          </a:xfrm>
          <a:prstGeom prst="rect">
            <a:avLst/>
          </a:prstGeom>
        </p:spPr>
      </p:pic>
      <p:sp>
        <p:nvSpPr>
          <p:cNvPr id="30" name="Parallelogram 29">
            <a:extLst>
              <a:ext uri="{FF2B5EF4-FFF2-40B4-BE49-F238E27FC236}">
                <a16:creationId xmlns:a16="http://schemas.microsoft.com/office/drawing/2014/main" id="{A4C6242B-C959-0AB2-424C-A137E1C42D07}"/>
              </a:ext>
            </a:extLst>
          </p:cNvPr>
          <p:cNvSpPr/>
          <p:nvPr userDrawn="1"/>
        </p:nvSpPr>
        <p:spPr>
          <a:xfrm flipH="1">
            <a:off x="2837022" y="-1"/>
            <a:ext cx="1713408" cy="1127761"/>
          </a:xfrm>
          <a:prstGeom prst="parallelogram">
            <a:avLst>
              <a:gd name="adj" fmla="val 97937"/>
            </a:avLst>
          </a:prstGeom>
          <a:gradFill>
            <a:gsLst>
              <a:gs pos="0">
                <a:schemeClr val="accent3"/>
              </a:gs>
              <a:gs pos="100000">
                <a:schemeClr val="accent1">
                  <a:alpha val="8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53989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0B13D49-F596-3F0B-F158-4F69C680F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19985"/>
            <a:ext cx="9863889" cy="72094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76D3FFD-CAE1-A0FA-ADEC-EC26C719D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8414" y="6451995"/>
            <a:ext cx="41107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>
                <a:solidFill>
                  <a:schemeClr val="bg1"/>
                </a:solidFill>
              </a:defRPr>
            </a:lvl1pPr>
          </a:lstStyle>
          <a:p>
            <a:fld id="{91BA51A8-F229-4BDE-B1A4-268F47548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5AACBE47-48EF-779B-1C81-5FE29D4D85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299" y="5933454"/>
            <a:ext cx="11201399" cy="24963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2200395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68D7E-A64E-433E-88C2-F9CA4F390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" y="1620214"/>
            <a:ext cx="11201399" cy="4011329"/>
          </a:xfrm>
          <a:prstGeom prst="rect">
            <a:avLst/>
          </a:prstGeom>
        </p:spPr>
        <p:txBody>
          <a:bodyPr lIns="0" tIns="0" rIns="0" bIns="0"/>
          <a:lstStyle>
            <a:lvl1pPr marL="27432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64008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̶"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40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731520" indent="-18288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Montserrat" panose="00000500000000000000" pitchFamily="2" charset="0"/>
              <a:buChar char="◆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6F4EA1D-CA34-3869-EB47-F31A286176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299" y="5933454"/>
            <a:ext cx="11201399" cy="24963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4B3C7CFF-0105-7C3E-9DB5-0C7C9333F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19985"/>
            <a:ext cx="9863889" cy="72094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A5866C2-61F0-66DC-BDBE-2DA42536B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8414" y="6451995"/>
            <a:ext cx="41107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>
                <a:solidFill>
                  <a:schemeClr val="bg1"/>
                </a:solidFill>
              </a:defRPr>
            </a:lvl1pPr>
          </a:lstStyle>
          <a:p>
            <a:fld id="{91BA51A8-F229-4BDE-B1A4-268F475480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68376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68D7E-A64E-433E-88C2-F9CA4F390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" y="1944915"/>
            <a:ext cx="11201399" cy="3686628"/>
          </a:xfrm>
          <a:prstGeom prst="rect">
            <a:avLst/>
          </a:prstGeom>
        </p:spPr>
        <p:txBody>
          <a:bodyPr lIns="0" tIns="0" rIns="0" bIns="0"/>
          <a:lstStyle>
            <a:lvl1pPr marL="27432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64008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̶"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40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731520" indent="-18288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Montserrat" panose="00000500000000000000" pitchFamily="2" charset="0"/>
              <a:buChar char="◆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6F4EA1D-CA34-3869-EB47-F31A286176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299" y="5933454"/>
            <a:ext cx="11201399" cy="24963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E7271C-9BA4-921F-5118-3D1E19CC55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299" y="1349826"/>
            <a:ext cx="11201399" cy="3605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BF8FDDCD-3CDB-1521-A74A-D0D63A79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19985"/>
            <a:ext cx="9863889" cy="72094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7B0CC3E-C6AA-4E22-27C0-E331520F9F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8414" y="6451995"/>
            <a:ext cx="41107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>
                <a:solidFill>
                  <a:schemeClr val="bg1"/>
                </a:solidFill>
              </a:defRPr>
            </a:lvl1pPr>
          </a:lstStyle>
          <a:p>
            <a:fld id="{91BA51A8-F229-4BDE-B1A4-268F475480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44757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68D7E-A64E-433E-88C2-F9CA4F390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944915"/>
            <a:ext cx="5339444" cy="3686628"/>
          </a:xfrm>
          <a:prstGeom prst="rect">
            <a:avLst/>
          </a:prstGeom>
        </p:spPr>
        <p:txBody>
          <a:bodyPr lIns="0" tIns="0" rIns="0" bIns="0"/>
          <a:lstStyle>
            <a:lvl1pPr marL="27432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64008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̶"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40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731520" indent="-18288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Montserrat" panose="00000500000000000000" pitchFamily="2" charset="0"/>
              <a:buChar char="◆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6F4EA1D-CA34-3869-EB47-F31A286176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299" y="5933454"/>
            <a:ext cx="11201399" cy="24963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E7271C-9BA4-921F-5118-3D1E19CC55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299" y="1349826"/>
            <a:ext cx="11201399" cy="3605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BF8FDDCD-3CDB-1521-A74A-D0D63A79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19985"/>
            <a:ext cx="9863889" cy="72094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72B720C-266E-D8D2-DBEB-6ECAD487CEC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357254" y="1944915"/>
            <a:ext cx="5339444" cy="3686628"/>
          </a:xfrm>
          <a:prstGeom prst="rect">
            <a:avLst/>
          </a:prstGeom>
        </p:spPr>
        <p:txBody>
          <a:bodyPr lIns="0" tIns="0" rIns="0" bIns="0"/>
          <a:lstStyle>
            <a:lvl1pPr marL="27432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64008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̶"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40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731520" indent="-18288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Montserrat" panose="00000500000000000000" pitchFamily="2" charset="0"/>
              <a:buChar char="◆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16E8FB1-5252-E1CC-EF4F-3B1D94DE1C36}"/>
              </a:ext>
            </a:extLst>
          </p:cNvPr>
          <p:cNvCxnSpPr/>
          <p:nvPr userDrawn="1"/>
        </p:nvCxnSpPr>
        <p:spPr>
          <a:xfrm>
            <a:off x="6096000" y="1944915"/>
            <a:ext cx="0" cy="368662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3763351-7D26-AACF-54FD-79EC50FCC0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8414" y="6451995"/>
            <a:ext cx="41107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>
                <a:solidFill>
                  <a:schemeClr val="bg1"/>
                </a:solidFill>
              </a:defRPr>
            </a:lvl1pPr>
          </a:lstStyle>
          <a:p>
            <a:fld id="{91BA51A8-F229-4BDE-B1A4-268F475480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61379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ACE0A-B1E4-427D-98B9-C0BC7D7AF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0B13D49-F596-3F0B-F158-4F69C680F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19985"/>
            <a:ext cx="9863889" cy="72094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0172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ACE0A-B1E4-427D-98B9-C0BC7D7AF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0B13D49-F596-3F0B-F158-4F69C680F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19985"/>
            <a:ext cx="9863889" cy="72094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32984-CFFC-6FD3-70DA-4130FAC9AB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1568224"/>
            <a:ext cx="914400" cy="101531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48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01</a:t>
            </a:r>
            <a:endParaRPr lang="en-PH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0BAD1A9-96B0-5E2C-BDDB-1385BBE9FE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82965" y="1568224"/>
            <a:ext cx="3990521" cy="101531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800" b="1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200"/>
              </a:spcBef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D1C46DF-EF8C-0AC3-1355-FFF386E8B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5300" y="3207547"/>
            <a:ext cx="914400" cy="101531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48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02</a:t>
            </a:r>
            <a:endParaRPr lang="en-PH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07485BF2-17A7-6749-EBFC-7EE2FE35B4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82965" y="3207547"/>
            <a:ext cx="3990521" cy="101531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800" b="1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200"/>
              </a:spcBef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A01B9BC4-0F2D-7B49-78A7-2914C40072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5300" y="4846870"/>
            <a:ext cx="914400" cy="101531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48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03</a:t>
            </a:r>
            <a:endParaRPr lang="en-PH" dirty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A5A28FD8-7DB2-3D66-225C-5EF480D33E3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82965" y="4846870"/>
            <a:ext cx="3990521" cy="101531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800" b="1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200"/>
              </a:spcBef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34B8FD0-3985-6746-33C2-8BD4F1B136E0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539196"/>
            <a:ext cx="0" cy="432299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DCED7687-BE77-98A6-1816-B132DFD358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8515" y="1568224"/>
            <a:ext cx="914400" cy="101531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48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06</a:t>
            </a:r>
            <a:endParaRPr lang="en-PH" dirty="0"/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6128FBE7-C84C-A8E4-D7FF-7F9B4FE485A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06180" y="1568224"/>
            <a:ext cx="3990521" cy="101531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800" b="1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200"/>
              </a:spcBef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29802775-7A6D-BDF7-920F-7F36DFCD319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18515" y="3207547"/>
            <a:ext cx="914400" cy="101531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48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07</a:t>
            </a:r>
            <a:endParaRPr lang="en-PH" dirty="0"/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465558A2-23CC-1519-D8E1-3B82608D1F0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706180" y="3207547"/>
            <a:ext cx="3990521" cy="101531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800" b="1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200"/>
              </a:spcBef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921D3C2F-2489-4B09-EDC7-29718A40A9B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18515" y="4846870"/>
            <a:ext cx="914400" cy="101531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48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08</a:t>
            </a:r>
            <a:endParaRPr lang="en-PH" dirty="0"/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DF2138A5-8561-36CC-DAE8-C7C83F2A657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706180" y="4846870"/>
            <a:ext cx="3990521" cy="101531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800" b="1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200"/>
              </a:spcBef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AFA937F-8212-0585-6FC7-512FCF62610E}"/>
              </a:ext>
            </a:extLst>
          </p:cNvPr>
          <p:cNvCxnSpPr>
            <a:cxnSpLocks/>
          </p:cNvCxnSpPr>
          <p:nvPr userDrawn="1"/>
        </p:nvCxnSpPr>
        <p:spPr>
          <a:xfrm flipH="1">
            <a:off x="495299" y="2895545"/>
            <a:ext cx="507818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B26D1D4-CDC5-B7F9-95FB-79233AD9B7D2}"/>
              </a:ext>
            </a:extLst>
          </p:cNvPr>
          <p:cNvCxnSpPr>
            <a:cxnSpLocks/>
          </p:cNvCxnSpPr>
          <p:nvPr userDrawn="1"/>
        </p:nvCxnSpPr>
        <p:spPr>
          <a:xfrm flipH="1">
            <a:off x="495299" y="4534868"/>
            <a:ext cx="507818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6BEA9A3-0DD0-E863-49D0-D4007D3D6D0A}"/>
              </a:ext>
            </a:extLst>
          </p:cNvPr>
          <p:cNvCxnSpPr>
            <a:cxnSpLocks/>
          </p:cNvCxnSpPr>
          <p:nvPr userDrawn="1"/>
        </p:nvCxnSpPr>
        <p:spPr>
          <a:xfrm flipH="1">
            <a:off x="6618514" y="2895545"/>
            <a:ext cx="507818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CED96BE-3ECB-15A9-1373-21E6760D3ABC}"/>
              </a:ext>
            </a:extLst>
          </p:cNvPr>
          <p:cNvCxnSpPr>
            <a:cxnSpLocks/>
          </p:cNvCxnSpPr>
          <p:nvPr userDrawn="1"/>
        </p:nvCxnSpPr>
        <p:spPr>
          <a:xfrm flipH="1">
            <a:off x="6618514" y="4534868"/>
            <a:ext cx="507818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53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ACE0A-B1E4-427D-98B9-C0BC7D7AF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0B13D49-F596-3F0B-F158-4F69C680F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19985"/>
            <a:ext cx="9863889" cy="72094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5B9140E-C462-B793-10B3-0F7A803FE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" y="1466850"/>
            <a:ext cx="11201399" cy="4591050"/>
          </a:xfrm>
          <a:prstGeom prst="rect">
            <a:avLst/>
          </a:prstGeom>
        </p:spPr>
        <p:txBody>
          <a:bodyPr lIns="0" tIns="0" rIns="0" bIns="0"/>
          <a:lstStyle>
            <a:lvl1pPr marL="27432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64008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̶"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40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731520" indent="-18288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Montserrat" panose="00000500000000000000" pitchFamily="2" charset="0"/>
              <a:buChar char="◆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53923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FF204-E419-38FE-8317-745E6F59C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474B99-3A77-8C37-8F4D-C6DCE1C7E8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3713F6B-583D-20C5-7D7B-49D175D0D1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567542"/>
            <a:ext cx="4963886" cy="441234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 </a:t>
            </a:r>
            <a:endParaRPr lang="en-PH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11D84B6B-B3BC-D9AE-67BF-9390F88BD5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12229" y="1568224"/>
            <a:ext cx="6384470" cy="55086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400" b="1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200"/>
              </a:spcBef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Placeholder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EB232E-205C-FB66-6802-A9706069B635}"/>
              </a:ext>
            </a:extLst>
          </p:cNvPr>
          <p:cNvCxnSpPr>
            <a:cxnSpLocks/>
          </p:cNvCxnSpPr>
          <p:nvPr userDrawn="1"/>
        </p:nvCxnSpPr>
        <p:spPr>
          <a:xfrm>
            <a:off x="5312229" y="2232005"/>
            <a:ext cx="1060938" cy="0"/>
          </a:xfrm>
          <a:prstGeom prst="line">
            <a:avLst/>
          </a:prstGeom>
          <a:ln w="76200" cap="flat">
            <a:solidFill>
              <a:schemeClr val="accent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A057DF-9752-16E1-690F-496AC724B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28" y="2496456"/>
            <a:ext cx="6384470" cy="34834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6576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64008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731520" indent="-18288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Montserrat" panose="00000500000000000000" pitchFamily="2" charset="0"/>
              <a:buChar char="◆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0903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ACE0A-B1E4-427D-98B9-C0BC7D7AF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0B13D49-F596-3F0B-F158-4F69C680F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19985"/>
            <a:ext cx="9863889" cy="72094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48BDD7D-F1FF-1148-72FB-76241269EE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5301" y="3947886"/>
            <a:ext cx="3104239" cy="133483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ctr">
              <a:lnSpc>
                <a:spcPct val="100000"/>
              </a:lnSpc>
              <a:spcBef>
                <a:spcPts val="200"/>
              </a:spcBef>
              <a:buNone/>
              <a:defRPr sz="1800" b="1">
                <a:solidFill>
                  <a:schemeClr val="accent3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200"/>
              </a:spcBef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ED4D53-1AE2-A4FD-E27F-584A7480BB22}"/>
              </a:ext>
            </a:extLst>
          </p:cNvPr>
          <p:cNvCxnSpPr>
            <a:cxnSpLocks/>
          </p:cNvCxnSpPr>
          <p:nvPr userDrawn="1"/>
        </p:nvCxnSpPr>
        <p:spPr>
          <a:xfrm flipV="1">
            <a:off x="4071710" y="1756229"/>
            <a:ext cx="0" cy="412157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657B8A48-E03D-BFB3-776D-7445135729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43880" y="3947886"/>
            <a:ext cx="3104239" cy="133483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ctr">
              <a:lnSpc>
                <a:spcPct val="100000"/>
              </a:lnSpc>
              <a:spcBef>
                <a:spcPts val="200"/>
              </a:spcBef>
              <a:buNone/>
              <a:defRPr sz="1800" b="1">
                <a:solidFill>
                  <a:schemeClr val="accent3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200"/>
              </a:spcBef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29AC67E-2D1C-E3EE-36E7-87C1F678AEAD}"/>
              </a:ext>
            </a:extLst>
          </p:cNvPr>
          <p:cNvCxnSpPr>
            <a:cxnSpLocks/>
          </p:cNvCxnSpPr>
          <p:nvPr userDrawn="1"/>
        </p:nvCxnSpPr>
        <p:spPr>
          <a:xfrm flipV="1">
            <a:off x="8120289" y="1756229"/>
            <a:ext cx="0" cy="412157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B567E209-3BA3-386F-20BA-FBB133D2D9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92458" y="3947886"/>
            <a:ext cx="3104239" cy="133483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ctr">
              <a:lnSpc>
                <a:spcPct val="100000"/>
              </a:lnSpc>
              <a:spcBef>
                <a:spcPts val="200"/>
              </a:spcBef>
              <a:buNone/>
              <a:defRPr sz="1800" b="1">
                <a:solidFill>
                  <a:schemeClr val="accent3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200"/>
              </a:spcBef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27352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1D9561D-AE4F-86AC-1543-B491305BEB0C}"/>
              </a:ext>
            </a:extLst>
          </p:cNvPr>
          <p:cNvSpPr/>
          <p:nvPr userDrawn="1"/>
        </p:nvSpPr>
        <p:spPr>
          <a:xfrm flipH="1">
            <a:off x="3429694" y="0"/>
            <a:ext cx="14608286" cy="6858000"/>
          </a:xfrm>
          <a:custGeom>
            <a:avLst/>
            <a:gdLst>
              <a:gd name="connsiteX0" fmla="*/ 473880 w 14608286"/>
              <a:gd name="connsiteY0" fmla="*/ 6381461 h 6858000"/>
              <a:gd name="connsiteX1" fmla="*/ 0 w 14608286"/>
              <a:gd name="connsiteY1" fmla="*/ 6858000 h 6858000"/>
              <a:gd name="connsiteX2" fmla="*/ 473880 w 14608286"/>
              <a:gd name="connsiteY2" fmla="*/ 6858000 h 6858000"/>
              <a:gd name="connsiteX3" fmla="*/ 14608286 w 14608286"/>
              <a:gd name="connsiteY3" fmla="*/ 0 h 6858000"/>
              <a:gd name="connsiteX4" fmla="*/ 6819732 w 14608286"/>
              <a:gd name="connsiteY4" fmla="*/ 0 h 6858000"/>
              <a:gd name="connsiteX5" fmla="*/ 5845980 w 14608286"/>
              <a:gd name="connsiteY5" fmla="*/ 979216 h 6858000"/>
              <a:gd name="connsiteX6" fmla="*/ 5845980 w 14608286"/>
              <a:gd name="connsiteY6" fmla="*/ 6858000 h 6858000"/>
              <a:gd name="connsiteX7" fmla="*/ 7788554 w 1460828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608286" h="6858000">
                <a:moveTo>
                  <a:pt x="473880" y="6381461"/>
                </a:moveTo>
                <a:lnTo>
                  <a:pt x="0" y="6858000"/>
                </a:lnTo>
                <a:lnTo>
                  <a:pt x="473880" y="6858000"/>
                </a:lnTo>
                <a:close/>
                <a:moveTo>
                  <a:pt x="14608286" y="0"/>
                </a:moveTo>
                <a:lnTo>
                  <a:pt x="6819732" y="0"/>
                </a:lnTo>
                <a:lnTo>
                  <a:pt x="5845980" y="979216"/>
                </a:lnTo>
                <a:lnTo>
                  <a:pt x="5845980" y="6858000"/>
                </a:lnTo>
                <a:lnTo>
                  <a:pt x="7788554" y="6858000"/>
                </a:lnTo>
                <a:close/>
              </a:path>
            </a:pathLst>
          </a:custGeom>
          <a:blipFill>
            <a:blip r:embed="rId2"/>
            <a:srcRect/>
            <a:stretch>
              <a:fillRect l="22283" t="-21397" r="-13171" b="-76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H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B14BF510-AC82-2825-CE01-95CF7A20BB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2517" y="1520193"/>
            <a:ext cx="4542969" cy="183083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90000"/>
              </a:lnSpc>
              <a:buNone/>
              <a:defRPr sz="6000" b="1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Thank You!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B4428D1-40C5-ED4A-1860-C615789AB144}"/>
              </a:ext>
            </a:extLst>
          </p:cNvPr>
          <p:cNvCxnSpPr/>
          <p:nvPr userDrawn="1"/>
        </p:nvCxnSpPr>
        <p:spPr>
          <a:xfrm>
            <a:off x="522517" y="3683179"/>
            <a:ext cx="1060938" cy="0"/>
          </a:xfrm>
          <a:prstGeom prst="line">
            <a:avLst/>
          </a:prstGeom>
          <a:ln w="76200" cap="flat">
            <a:solidFill>
              <a:srgbClr val="83BFDC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728ED33B-29C0-82BC-22A8-D51B46533B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7" y="4523180"/>
            <a:ext cx="1611083" cy="1001324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B360A40-0C25-1D80-B64E-66A8A6E05378}"/>
              </a:ext>
            </a:extLst>
          </p:cNvPr>
          <p:cNvSpPr/>
          <p:nvPr userDrawn="1"/>
        </p:nvSpPr>
        <p:spPr>
          <a:xfrm flipH="1">
            <a:off x="3429694" y="0"/>
            <a:ext cx="8762306" cy="6858000"/>
          </a:xfrm>
          <a:custGeom>
            <a:avLst/>
            <a:gdLst>
              <a:gd name="connsiteX0" fmla="*/ 8762306 w 8762306"/>
              <a:gd name="connsiteY0" fmla="*/ 0 h 6858000"/>
              <a:gd name="connsiteX1" fmla="*/ 0 w 8762306"/>
              <a:gd name="connsiteY1" fmla="*/ 0 h 6858000"/>
              <a:gd name="connsiteX2" fmla="*/ 0 w 8762306"/>
              <a:gd name="connsiteY2" fmla="*/ 6858000 h 6858000"/>
              <a:gd name="connsiteX3" fmla="*/ 1942368 w 876230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62306" h="6858000">
                <a:moveTo>
                  <a:pt x="8762306" y="0"/>
                </a:moveTo>
                <a:lnTo>
                  <a:pt x="0" y="0"/>
                </a:lnTo>
                <a:lnTo>
                  <a:pt x="0" y="6858000"/>
                </a:lnTo>
                <a:lnTo>
                  <a:pt x="1942368" y="685800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H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1AE59DDB-289C-5E0D-CEDB-D7F314F753A7}"/>
              </a:ext>
            </a:extLst>
          </p:cNvPr>
          <p:cNvSpPr/>
          <p:nvPr userDrawn="1"/>
        </p:nvSpPr>
        <p:spPr>
          <a:xfrm flipH="1">
            <a:off x="6667500" y="4336107"/>
            <a:ext cx="3581398" cy="2521893"/>
          </a:xfrm>
          <a:prstGeom prst="parallelogram">
            <a:avLst>
              <a:gd name="adj" fmla="val 99737"/>
            </a:avLst>
          </a:prstGeom>
          <a:gradFill>
            <a:gsLst>
              <a:gs pos="0">
                <a:schemeClr val="accent3"/>
              </a:gs>
              <a:gs pos="100000">
                <a:schemeClr val="accent1">
                  <a:alpha val="8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PH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619A4379-AC68-60BE-476B-A22FBF0D0207}"/>
              </a:ext>
            </a:extLst>
          </p:cNvPr>
          <p:cNvSpPr/>
          <p:nvPr userDrawn="1"/>
        </p:nvSpPr>
        <p:spPr>
          <a:xfrm flipH="1">
            <a:off x="2454516" y="0"/>
            <a:ext cx="1950355" cy="970541"/>
          </a:xfrm>
          <a:prstGeom prst="parallelogram">
            <a:avLst>
              <a:gd name="adj" fmla="val 99737"/>
            </a:avLst>
          </a:prstGeom>
          <a:gradFill>
            <a:gsLst>
              <a:gs pos="0">
                <a:schemeClr val="accent3"/>
              </a:gs>
              <a:gs pos="100000">
                <a:schemeClr val="accent1">
                  <a:alpha val="8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45832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4FD3D5-B6AF-4F49-98A4-B55B63946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1C210-F5FD-47C1-992C-38254061999E}" type="datetime1">
              <a:rPr lang="en-US" smtClean="0"/>
              <a:t>5/21/2025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F33E1D-27D4-4402-A94C-436ACC14D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05BC6-A27E-40D1-8120-1C360F674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06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A65B6A1-418C-075A-22E1-75259C50208E}"/>
              </a:ext>
            </a:extLst>
          </p:cNvPr>
          <p:cNvSpPr/>
          <p:nvPr userDrawn="1"/>
        </p:nvSpPr>
        <p:spPr>
          <a:xfrm>
            <a:off x="2404847" y="6356350"/>
            <a:ext cx="9787153" cy="501650"/>
          </a:xfrm>
          <a:custGeom>
            <a:avLst/>
            <a:gdLst>
              <a:gd name="connsiteX0" fmla="*/ 0 w 9787153"/>
              <a:gd name="connsiteY0" fmla="*/ 0 h 501650"/>
              <a:gd name="connsiteX1" fmla="*/ 478971 w 9787153"/>
              <a:gd name="connsiteY1" fmla="*/ 0 h 501650"/>
              <a:gd name="connsiteX2" fmla="*/ 660400 w 9787153"/>
              <a:gd name="connsiteY2" fmla="*/ 0 h 501650"/>
              <a:gd name="connsiteX3" fmla="*/ 1139371 w 9787153"/>
              <a:gd name="connsiteY3" fmla="*/ 0 h 501650"/>
              <a:gd name="connsiteX4" fmla="*/ 8647782 w 9787153"/>
              <a:gd name="connsiteY4" fmla="*/ 0 h 501650"/>
              <a:gd name="connsiteX5" fmla="*/ 9126753 w 9787153"/>
              <a:gd name="connsiteY5" fmla="*/ 0 h 501650"/>
              <a:gd name="connsiteX6" fmla="*/ 9308182 w 9787153"/>
              <a:gd name="connsiteY6" fmla="*/ 0 h 501650"/>
              <a:gd name="connsiteX7" fmla="*/ 9787153 w 9787153"/>
              <a:gd name="connsiteY7" fmla="*/ 0 h 501650"/>
              <a:gd name="connsiteX8" fmla="*/ 9787153 w 9787153"/>
              <a:gd name="connsiteY8" fmla="*/ 501650 h 501650"/>
              <a:gd name="connsiteX9" fmla="*/ 9308182 w 9787153"/>
              <a:gd name="connsiteY9" fmla="*/ 501650 h 501650"/>
              <a:gd name="connsiteX10" fmla="*/ 9126753 w 9787153"/>
              <a:gd name="connsiteY10" fmla="*/ 501650 h 501650"/>
              <a:gd name="connsiteX11" fmla="*/ 8647782 w 9787153"/>
              <a:gd name="connsiteY11" fmla="*/ 501650 h 501650"/>
              <a:gd name="connsiteX12" fmla="*/ 1529479 w 9787153"/>
              <a:gd name="connsiteY12" fmla="*/ 501650 h 501650"/>
              <a:gd name="connsiteX13" fmla="*/ 1050508 w 9787153"/>
              <a:gd name="connsiteY13" fmla="*/ 501650 h 501650"/>
              <a:gd name="connsiteX14" fmla="*/ 869079 w 9787153"/>
              <a:gd name="connsiteY14" fmla="*/ 501650 h 501650"/>
              <a:gd name="connsiteX15" fmla="*/ 390108 w 9787153"/>
              <a:gd name="connsiteY15" fmla="*/ 501650 h 50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787153" h="501650">
                <a:moveTo>
                  <a:pt x="0" y="0"/>
                </a:moveTo>
                <a:lnTo>
                  <a:pt x="478971" y="0"/>
                </a:lnTo>
                <a:lnTo>
                  <a:pt x="660400" y="0"/>
                </a:lnTo>
                <a:lnTo>
                  <a:pt x="1139371" y="0"/>
                </a:lnTo>
                <a:lnTo>
                  <a:pt x="8647782" y="0"/>
                </a:lnTo>
                <a:lnTo>
                  <a:pt x="9126753" y="0"/>
                </a:lnTo>
                <a:lnTo>
                  <a:pt x="9308182" y="0"/>
                </a:lnTo>
                <a:lnTo>
                  <a:pt x="9787153" y="0"/>
                </a:lnTo>
                <a:lnTo>
                  <a:pt x="9787153" y="501650"/>
                </a:lnTo>
                <a:lnTo>
                  <a:pt x="9308182" y="501650"/>
                </a:lnTo>
                <a:lnTo>
                  <a:pt x="9126753" y="501650"/>
                </a:lnTo>
                <a:lnTo>
                  <a:pt x="8647782" y="501650"/>
                </a:lnTo>
                <a:lnTo>
                  <a:pt x="1529479" y="501650"/>
                </a:lnTo>
                <a:lnTo>
                  <a:pt x="1050508" y="501650"/>
                </a:lnTo>
                <a:lnTo>
                  <a:pt x="869079" y="501650"/>
                </a:lnTo>
                <a:lnTo>
                  <a:pt x="390108" y="501650"/>
                </a:lnTo>
                <a:close/>
              </a:path>
            </a:pathLst>
          </a:custGeom>
          <a:solidFill>
            <a:srgbClr val="2E3C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H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F0B0BA-6CA2-4C20-AEDA-4F8E477A8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19985"/>
            <a:ext cx="9863889" cy="72094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7511D16-DD95-E382-1702-409785953FBA}"/>
              </a:ext>
            </a:extLst>
          </p:cNvPr>
          <p:cNvSpPr/>
          <p:nvPr userDrawn="1"/>
        </p:nvSpPr>
        <p:spPr>
          <a:xfrm>
            <a:off x="0" y="6356350"/>
            <a:ext cx="2682665" cy="501650"/>
          </a:xfrm>
          <a:custGeom>
            <a:avLst/>
            <a:gdLst>
              <a:gd name="connsiteX0" fmla="*/ 0 w 2682665"/>
              <a:gd name="connsiteY0" fmla="*/ 0 h 501650"/>
              <a:gd name="connsiteX1" fmla="*/ 2292557 w 2682665"/>
              <a:gd name="connsiteY1" fmla="*/ 0 h 501650"/>
              <a:gd name="connsiteX2" fmla="*/ 2682665 w 2682665"/>
              <a:gd name="connsiteY2" fmla="*/ 501650 h 501650"/>
              <a:gd name="connsiteX3" fmla="*/ 0 w 2682665"/>
              <a:gd name="connsiteY3" fmla="*/ 501650 h 50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2665" h="501650">
                <a:moveTo>
                  <a:pt x="0" y="0"/>
                </a:moveTo>
                <a:lnTo>
                  <a:pt x="2292557" y="0"/>
                </a:lnTo>
                <a:lnTo>
                  <a:pt x="2682665" y="501650"/>
                </a:lnTo>
                <a:lnTo>
                  <a:pt x="0" y="50165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H" dirty="0"/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2CFC33B6-A7CD-AF63-5203-363A539808FC}"/>
              </a:ext>
            </a:extLst>
          </p:cNvPr>
          <p:cNvSpPr txBox="1">
            <a:spLocks/>
          </p:cNvSpPr>
          <p:nvPr userDrawn="1"/>
        </p:nvSpPr>
        <p:spPr>
          <a:xfrm>
            <a:off x="495300" y="6492875"/>
            <a:ext cx="2553618" cy="2936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b="0" dirty="0">
                <a:solidFill>
                  <a:schemeClr val="bg1"/>
                </a:solidFill>
              </a:rPr>
              <a:t>SCR Committee Update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C7FFC83-1AC7-1869-FF1A-5A1C1DD42EEB}"/>
              </a:ext>
            </a:extLst>
          </p:cNvPr>
          <p:cNvCxnSpPr>
            <a:cxnSpLocks/>
          </p:cNvCxnSpPr>
          <p:nvPr userDrawn="1"/>
        </p:nvCxnSpPr>
        <p:spPr>
          <a:xfrm>
            <a:off x="495300" y="1132117"/>
            <a:ext cx="1217386" cy="0"/>
          </a:xfrm>
          <a:prstGeom prst="line">
            <a:avLst/>
          </a:prstGeom>
          <a:ln w="38100">
            <a:solidFill>
              <a:srgbClr val="83B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E3D02D8E-C5D5-7C50-0A84-61D12B806D6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8671" y="284381"/>
            <a:ext cx="649732" cy="403823"/>
          </a:xfrm>
          <a:prstGeom prst="rect">
            <a:avLst/>
          </a:prstGeom>
        </p:spPr>
      </p:pic>
      <p:sp>
        <p:nvSpPr>
          <p:cNvPr id="5" name="Diamond 4">
            <a:extLst>
              <a:ext uri="{FF2B5EF4-FFF2-40B4-BE49-F238E27FC236}">
                <a16:creationId xmlns:a16="http://schemas.microsoft.com/office/drawing/2014/main" id="{60764576-D46E-00A1-06EB-73E47AB55FFE}"/>
              </a:ext>
            </a:extLst>
          </p:cNvPr>
          <p:cNvSpPr/>
          <p:nvPr userDrawn="1"/>
        </p:nvSpPr>
        <p:spPr>
          <a:xfrm>
            <a:off x="11683156" y="6228895"/>
            <a:ext cx="811324" cy="811324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" name="Diamond 3">
            <a:extLst>
              <a:ext uri="{FF2B5EF4-FFF2-40B4-BE49-F238E27FC236}">
                <a16:creationId xmlns:a16="http://schemas.microsoft.com/office/drawing/2014/main" id="{2FD597D1-6CF0-9E8B-DA9F-CF057BCB6018}"/>
              </a:ext>
            </a:extLst>
          </p:cNvPr>
          <p:cNvSpPr/>
          <p:nvPr userDrawn="1"/>
        </p:nvSpPr>
        <p:spPr>
          <a:xfrm>
            <a:off x="11785600" y="6228895"/>
            <a:ext cx="811324" cy="811324"/>
          </a:xfrm>
          <a:prstGeom prst="diamond">
            <a:avLst/>
          </a:prstGeom>
          <a:solidFill>
            <a:srgbClr val="376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85180F-20A2-4737-AD85-1FD714A5A3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8414" y="6451995"/>
            <a:ext cx="41107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>
                <a:solidFill>
                  <a:schemeClr val="bg1"/>
                </a:solidFill>
              </a:defRPr>
            </a:lvl1pPr>
          </a:lstStyle>
          <a:p>
            <a:fld id="{91BA51A8-F229-4BDE-B1A4-268F475480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09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49" r:id="rId3"/>
    <p:sldLayoutId id="2147483650" r:id="rId4"/>
    <p:sldLayoutId id="2147483660" r:id="rId5"/>
    <p:sldLayoutId id="2147483662" r:id="rId6"/>
    <p:sldLayoutId id="2147483663" r:id="rId7"/>
    <p:sldLayoutId id="2147483666" r:id="rId8"/>
    <p:sldLayoutId id="2147483665" r:id="rId9"/>
    <p:sldLayoutId id="2147483667" r:id="rId10"/>
    <p:sldLayoutId id="2147483668" r:id="rId11"/>
    <p:sldLayoutId id="2147483669" r:id="rId12"/>
    <p:sldLayoutId id="2147483670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368" userDrawn="1">
          <p15:clr>
            <a:srgbClr val="F26B43"/>
          </p15:clr>
        </p15:guide>
        <p15:guide id="4" pos="31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CF02CC-7D6E-450B-B6EA-F9379F760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1</a:t>
            </a:fld>
            <a:endParaRPr lang="en-US"/>
          </a:p>
        </p:txBody>
      </p:sp>
      <p:pic>
        <p:nvPicPr>
          <p:cNvPr id="3" name="Picture 2" descr="Light bulb on green grass">
            <a:extLst>
              <a:ext uri="{FF2B5EF4-FFF2-40B4-BE49-F238E27FC236}">
                <a16:creationId xmlns:a16="http://schemas.microsoft.com/office/drawing/2014/main" id="{20F9184A-29D0-4328-84E2-CC2A4E353B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84" r="-1" b="-1"/>
          <a:stretch/>
        </p:blipFill>
        <p:spPr>
          <a:xfrm>
            <a:off x="0" y="-750171"/>
            <a:ext cx="11438510" cy="8112522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449B4C6-A8EB-49F9-A957-D85147556A63}"/>
              </a:ext>
            </a:extLst>
          </p:cNvPr>
          <p:cNvSpPr/>
          <p:nvPr/>
        </p:nvSpPr>
        <p:spPr>
          <a:xfrm>
            <a:off x="5536792" y="-2190985"/>
            <a:ext cx="10871243" cy="10255743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solidFill>
            <a:srgbClr val="3765A1">
              <a:alpha val="74000"/>
            </a:srgbClr>
          </a:soli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C48C3FF-291A-4E5E-BEBD-724120DCAE5A}"/>
              </a:ext>
            </a:extLst>
          </p:cNvPr>
          <p:cNvSpPr/>
          <p:nvPr/>
        </p:nvSpPr>
        <p:spPr>
          <a:xfrm>
            <a:off x="-4231791" y="876763"/>
            <a:ext cx="8294161" cy="8304827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gradFill flip="none" rotWithShape="1">
            <a:gsLst>
              <a:gs pos="0">
                <a:srgbClr val="3765A1">
                  <a:alpha val="95000"/>
                </a:srgbClr>
              </a:gs>
              <a:gs pos="100000">
                <a:srgbClr val="393662">
                  <a:alpha val="62000"/>
                </a:srgbClr>
              </a:gs>
            </a:gsLst>
            <a:lin ang="13500000" scaled="1"/>
            <a:tileRect/>
          </a:gra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6B25D76-BB95-4722-B636-C1287E5523C4}"/>
              </a:ext>
            </a:extLst>
          </p:cNvPr>
          <p:cNvSpPr txBox="1">
            <a:spLocks/>
          </p:cNvSpPr>
          <p:nvPr/>
        </p:nvSpPr>
        <p:spPr>
          <a:xfrm>
            <a:off x="285402" y="4058509"/>
            <a:ext cx="3776968" cy="205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solidFill>
                  <a:schemeClr val="bg1"/>
                </a:solidFill>
              </a:rPr>
              <a:t>LTC SCR</a:t>
            </a:r>
            <a:endParaRPr lang="en-US" sz="4000" b="1" dirty="0">
              <a:solidFill>
                <a:schemeClr val="bg1"/>
              </a:solidFill>
            </a:endParaRPr>
          </a:p>
          <a:p>
            <a:r>
              <a:rPr lang="en-US" sz="4000" b="1" dirty="0">
                <a:solidFill>
                  <a:schemeClr val="bg1"/>
                </a:solidFill>
              </a:rPr>
              <a:t>Committee Update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6288A3B-779D-417A-8BEE-3A461F03A1B6}"/>
              </a:ext>
            </a:extLst>
          </p:cNvPr>
          <p:cNvSpPr/>
          <p:nvPr/>
        </p:nvSpPr>
        <p:spPr>
          <a:xfrm>
            <a:off x="6343289" y="-2219617"/>
            <a:ext cx="10871243" cy="10255743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solidFill>
            <a:srgbClr val="393662">
              <a:alpha val="82000"/>
            </a:srgbClr>
          </a:soli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1FA0CC2-606D-47C3-9397-DB6A46777D6C}"/>
              </a:ext>
            </a:extLst>
          </p:cNvPr>
          <p:cNvSpPr/>
          <p:nvPr/>
        </p:nvSpPr>
        <p:spPr>
          <a:xfrm>
            <a:off x="7368911" y="-2264067"/>
            <a:ext cx="10871243" cy="10255743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solidFill>
            <a:srgbClr val="FFFFFF"/>
          </a:soli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D65C6-4414-4929-A1A7-4AD9A1A7F466}"/>
              </a:ext>
            </a:extLst>
          </p:cNvPr>
          <p:cNvSpPr txBox="1"/>
          <p:nvPr/>
        </p:nvSpPr>
        <p:spPr>
          <a:xfrm>
            <a:off x="289200" y="6057898"/>
            <a:ext cx="2875625" cy="444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bg1"/>
                </a:solidFill>
              </a:rPr>
              <a:t>May 28, 2025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7D1C072-708B-4374-A45C-4A9A576DEAFB}"/>
              </a:ext>
            </a:extLst>
          </p:cNvPr>
          <p:cNvCxnSpPr/>
          <p:nvPr/>
        </p:nvCxnSpPr>
        <p:spPr>
          <a:xfrm>
            <a:off x="252590" y="4173970"/>
            <a:ext cx="0" cy="225768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0ACDDAB2-5D0E-4AFA-B8E5-0A6EC7A486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866" y="2266974"/>
            <a:ext cx="1869644" cy="116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0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37BC3-ECDD-DBF3-0FB6-D397B6FE0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0EF3A-5FFE-66E9-080E-4A262E7458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b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3C519A3-6116-8B1F-F7D9-FBB81FC36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529" y="376649"/>
            <a:ext cx="10287000" cy="720948"/>
          </a:xfrm>
        </p:spPr>
        <p:txBody>
          <a:bodyPr/>
          <a:lstStyle/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</a:rPr>
              <a:t>Updated Committee Charter and Policies Pertaining to SCR</a:t>
            </a:r>
            <a:endParaRPr lang="en-US" sz="1600" dirty="0">
              <a:highlight>
                <a:srgbClr val="FFFF00"/>
              </a:highlight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3CA74-7D27-CF25-209B-6E0D2A5C85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4E00969-2091-5AD4-BE6B-F87B90536C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317937"/>
              </p:ext>
            </p:extLst>
          </p:nvPr>
        </p:nvGraphicFramePr>
        <p:xfrm>
          <a:off x="491529" y="1349826"/>
          <a:ext cx="11205169" cy="37779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27019">
                  <a:extLst>
                    <a:ext uri="{9D8B030D-6E8A-4147-A177-3AD203B41FA5}">
                      <a16:colId xmlns:a16="http://schemas.microsoft.com/office/drawing/2014/main" val="3660482549"/>
                    </a:ext>
                  </a:extLst>
                </a:gridCol>
                <a:gridCol w="5499571">
                  <a:extLst>
                    <a:ext uri="{9D8B030D-6E8A-4147-A177-3AD203B41FA5}">
                      <a16:colId xmlns:a16="http://schemas.microsoft.com/office/drawing/2014/main" val="768305846"/>
                    </a:ext>
                  </a:extLst>
                </a:gridCol>
                <a:gridCol w="2878579">
                  <a:extLst>
                    <a:ext uri="{9D8B030D-6E8A-4147-A177-3AD203B41FA5}">
                      <a16:colId xmlns:a16="http://schemas.microsoft.com/office/drawing/2014/main" val="4213260902"/>
                    </a:ext>
                  </a:extLst>
                </a:gridCol>
              </a:tblGrid>
              <a:tr h="52336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Document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Proposed Revision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See documents linked in agenda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Proposed SCR Committee 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3095044"/>
                  </a:ext>
                </a:extLst>
              </a:tr>
              <a:tr h="747667">
                <a:tc>
                  <a:txBody>
                    <a:bodyPr/>
                    <a:lstStyle/>
                    <a:p>
                      <a:r>
                        <a:rPr lang="en-US" sz="1400" b="1" dirty="0"/>
                        <a:t>Sustainability and Corporate Responsibility Charter</a:t>
                      </a:r>
                      <a:endParaRPr lang="en-US" sz="1400" b="0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Renamed the former ESG committee and fine-tuned its relevant matters.</a:t>
                      </a:r>
                    </a:p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Approve the new SCR charter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793435"/>
                  </a:ext>
                </a:extLst>
              </a:tr>
              <a:tr h="971966">
                <a:tc>
                  <a:txBody>
                    <a:bodyPr/>
                    <a:lstStyle/>
                    <a:p>
                      <a:r>
                        <a:rPr lang="en-US" sz="1400" b="1" dirty="0"/>
                        <a:t>Nom – Gov Charter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Removed two paragraphs related to ESG that were added in recent years; however, the concept of diversity in the broad sense remains in renumbered paragraph 4.</a:t>
                      </a:r>
                      <a:endParaRPr lang="en-US" sz="1400" dirty="0">
                        <a:highlight>
                          <a:srgbClr val="FFFF00"/>
                        </a:highlight>
                      </a:endParaRPr>
                    </a:p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Recommend the Board adopts proposed changes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5767126"/>
                  </a:ext>
                </a:extLst>
              </a:tr>
              <a:tr h="545172">
                <a:tc>
                  <a:txBody>
                    <a:bodyPr/>
                    <a:lstStyle/>
                    <a:p>
                      <a:r>
                        <a:rPr lang="en-US" sz="1400" b="1" dirty="0"/>
                        <a:t>Vendor Code of Conduct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Streamlined, including removing UN references</a:t>
                      </a:r>
                    </a:p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Recommend the Board adopts proposed changes</a:t>
                      </a:r>
                    </a:p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1540249"/>
                  </a:ext>
                </a:extLst>
              </a:tr>
              <a:tr h="747667">
                <a:tc>
                  <a:txBody>
                    <a:bodyPr/>
                    <a:lstStyle/>
                    <a:p>
                      <a:r>
                        <a:rPr lang="en-US" sz="1400" b="1" dirty="0"/>
                        <a:t>Corporate Governance Guidelines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Updated references to newly renamed Sustainability and Corporate Responsibility Committee</a:t>
                      </a:r>
                    </a:p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Recommend the Board adopts proposed changes</a:t>
                      </a:r>
                    </a:p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477814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42E8A8F-0FEC-B55F-AB73-E9C7109CC8F6}"/>
              </a:ext>
            </a:extLst>
          </p:cNvPr>
          <p:cNvSpPr txBox="1"/>
          <p:nvPr/>
        </p:nvSpPr>
        <p:spPr>
          <a:xfrm>
            <a:off x="385394" y="5408347"/>
            <a:ext cx="115979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Note: </a:t>
            </a:r>
            <a:r>
              <a:rPr lang="en-US" sz="1600" dirty="0"/>
              <a:t>The “Environmental Sustainability Policy" and the "Human Capital and Human Rights Policy" have been retired (per their archived status on LTCReit.com).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334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0AB1E12-478A-4806-F029-6BB01F4957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5478368"/>
              </p:ext>
            </p:extLst>
          </p:nvPr>
        </p:nvGraphicFramePr>
        <p:xfrm>
          <a:off x="214467" y="1109980"/>
          <a:ext cx="11669486" cy="51257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675440">
                  <a:extLst>
                    <a:ext uri="{9D8B030D-6E8A-4147-A177-3AD203B41FA5}">
                      <a16:colId xmlns:a16="http://schemas.microsoft.com/office/drawing/2014/main" val="3167894043"/>
                    </a:ext>
                  </a:extLst>
                </a:gridCol>
                <a:gridCol w="3148168">
                  <a:extLst>
                    <a:ext uri="{9D8B030D-6E8A-4147-A177-3AD203B41FA5}">
                      <a16:colId xmlns:a16="http://schemas.microsoft.com/office/drawing/2014/main" val="1539635901"/>
                    </a:ext>
                  </a:extLst>
                </a:gridCol>
                <a:gridCol w="4313989">
                  <a:extLst>
                    <a:ext uri="{9D8B030D-6E8A-4147-A177-3AD203B41FA5}">
                      <a16:colId xmlns:a16="http://schemas.microsoft.com/office/drawing/2014/main" val="4216862724"/>
                    </a:ext>
                  </a:extLst>
                </a:gridCol>
                <a:gridCol w="3531889">
                  <a:extLst>
                    <a:ext uri="{9D8B030D-6E8A-4147-A177-3AD203B41FA5}">
                      <a16:colId xmlns:a16="http://schemas.microsoft.com/office/drawing/2014/main" val="3398860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Item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ISS Comment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Concerns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700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/>
                        <a:t>#1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Elect Directors</a:t>
                      </a:r>
                    </a:p>
                    <a:p>
                      <a:r>
                        <a:rPr lang="en-US" sz="1600" dirty="0"/>
                        <a:t>93% - 99% Support Range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 vote FOR is warranted.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1499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/>
                        <a:t>#2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Compensation</a:t>
                      </a:r>
                    </a:p>
                    <a:p>
                      <a:r>
                        <a:rPr lang="en-US" sz="1600" dirty="0"/>
                        <a:t>92% Support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Although some concerns are noted, a vote FOR this proposal is warranted as pay and performance are reasonably aligned at this time.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Medium concern: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dirty="0"/>
                        <a:t>Peer Group Benchmarking: outsized company selected peers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dirty="0"/>
                        <a:t>Severance / CIC Arrangements: Excessive Severance Basis (Legacy), also noted in 2023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0194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/>
                        <a:t>#3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Ernst &amp; Young as Auditors</a:t>
                      </a:r>
                    </a:p>
                    <a:p>
                      <a:r>
                        <a:rPr lang="en-US" sz="1600" dirty="0"/>
                        <a:t>96% Support</a:t>
                      </a:r>
                    </a:p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A vote FOR is warranted.</a:t>
                      </a:r>
                    </a:p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9155378"/>
                  </a:ext>
                </a:extLst>
              </a:tr>
              <a:tr h="308473">
                <a:tc>
                  <a:txBody>
                    <a:bodyPr/>
                    <a:lstStyle/>
                    <a:p>
                      <a:r>
                        <a:rPr lang="en-US" sz="1600" b="1" dirty="0"/>
                        <a:t>#4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Increase Authorized Common Stock</a:t>
                      </a:r>
                    </a:p>
                    <a:p>
                      <a:r>
                        <a:rPr lang="en-US" sz="1600" dirty="0"/>
                        <a:t>Support </a:t>
                      </a:r>
                    </a:p>
                    <a:p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The proposed increase in the number of authorized shares of common stock is reasonable. A vote FOR is warranted.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 substantial concerns about the company’s past use of shares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5694594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FBC746E5-B3DE-9D46-CCAD-C96052738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722" y="652240"/>
            <a:ext cx="9863889" cy="720948"/>
          </a:xfrm>
        </p:spPr>
        <p:txBody>
          <a:bodyPr/>
          <a:lstStyle/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</a:rPr>
              <a:t>ISS Proxy Report Summary: Voted </a:t>
            </a:r>
            <a:r>
              <a:rPr lang="en-US" sz="2800" i="1" u="sng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</a:rPr>
              <a:t>FOR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</a:rPr>
              <a:t> All Proposals</a:t>
            </a:r>
            <a:b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</a:rPr>
            </a:b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</a:rPr>
              <a:t>Only minor change to Governance Score – See appendix</a:t>
            </a:r>
            <a:b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E40C9-F6D6-8F0E-825A-51771E0BBC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444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59E27-3F31-4C24-3CAE-B5F798BFD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0A0BE-523F-9505-BF62-1CBCBFB39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19985"/>
            <a:ext cx="9863889" cy="720948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b="1" kern="1200" dirty="0"/>
              <a:t>ISS Proxy Report Score Impact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81E2F5-1089-6359-0E43-34530BBF3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8414" y="6451995"/>
            <a:ext cx="411079" cy="365125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91BA51A8-F229-4BDE-B1A4-268F475480CD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6" name="Content Placeholder 15">
            <a:extLst>
              <a:ext uri="{FF2B5EF4-FFF2-40B4-BE49-F238E27FC236}">
                <a16:creationId xmlns:a16="http://schemas.microsoft.com/office/drawing/2014/main" id="{520AC9A6-AA7A-8F46-17D7-8A95E28EB18D}"/>
              </a:ext>
            </a:extLst>
          </p:cNvPr>
          <p:cNvSpPr txBox="1">
            <a:spLocks/>
          </p:cNvSpPr>
          <p:nvPr/>
        </p:nvSpPr>
        <p:spPr>
          <a:xfrm>
            <a:off x="5427244" y="3624299"/>
            <a:ext cx="5668020" cy="26524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graphicFrame>
        <p:nvGraphicFramePr>
          <p:cNvPr id="11" name="Content Placeholder 11">
            <a:extLst>
              <a:ext uri="{FF2B5EF4-FFF2-40B4-BE49-F238E27FC236}">
                <a16:creationId xmlns:a16="http://schemas.microsoft.com/office/drawing/2014/main" id="{511C4268-26FE-AF11-611E-03FE83DC85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1502636"/>
              </p:ext>
            </p:extLst>
          </p:nvPr>
        </p:nvGraphicFramePr>
        <p:xfrm>
          <a:off x="299356" y="3028950"/>
          <a:ext cx="11201399" cy="3355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2EABF3E-64C4-A6D5-2569-339C91BAF4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305955"/>
              </p:ext>
            </p:extLst>
          </p:nvPr>
        </p:nvGraphicFramePr>
        <p:xfrm>
          <a:off x="2706816" y="1239073"/>
          <a:ext cx="5996312" cy="16821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84202">
                  <a:extLst>
                    <a:ext uri="{9D8B030D-6E8A-4147-A177-3AD203B41FA5}">
                      <a16:colId xmlns:a16="http://schemas.microsoft.com/office/drawing/2014/main" val="3385040371"/>
                    </a:ext>
                  </a:extLst>
                </a:gridCol>
                <a:gridCol w="1606055">
                  <a:extLst>
                    <a:ext uri="{9D8B030D-6E8A-4147-A177-3AD203B41FA5}">
                      <a16:colId xmlns:a16="http://schemas.microsoft.com/office/drawing/2014/main" val="2661270396"/>
                    </a:ext>
                  </a:extLst>
                </a:gridCol>
                <a:gridCol w="1606055">
                  <a:extLst>
                    <a:ext uri="{9D8B030D-6E8A-4147-A177-3AD203B41FA5}">
                      <a16:colId xmlns:a16="http://schemas.microsoft.com/office/drawing/2014/main" val="2218940060"/>
                    </a:ext>
                  </a:extLst>
                </a:gridCol>
              </a:tblGrid>
              <a:tr h="278454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Governance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Jan. 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May 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4008344"/>
                  </a:ext>
                </a:extLst>
              </a:tr>
              <a:tr h="2784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Overall 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0454148"/>
                  </a:ext>
                </a:extLst>
              </a:tr>
              <a:tr h="2784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Board Structure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54647"/>
                  </a:ext>
                </a:extLst>
              </a:tr>
              <a:tr h="2899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Compensation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510686"/>
                  </a:ext>
                </a:extLst>
              </a:tr>
              <a:tr h="2784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Shareholder Rights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4770149"/>
                  </a:ext>
                </a:extLst>
              </a:tr>
              <a:tr h="278454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Audit / Risk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2346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9893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5F09C-DCE4-1BB8-73AD-80A74672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 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63F586-A53C-D9BE-B9F2-43131D675B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5ADF86-8847-14B1-67D4-A890B8E037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794050"/>
              </p:ext>
            </p:extLst>
          </p:nvPr>
        </p:nvGraphicFramePr>
        <p:xfrm>
          <a:off x="495300" y="1342480"/>
          <a:ext cx="10868025" cy="3720359"/>
        </p:xfrm>
        <a:graphic>
          <a:graphicData uri="http://schemas.openxmlformats.org/drawingml/2006/table">
            <a:tbl>
              <a:tblPr firstRow="1" bandRow="1"/>
              <a:tblGrid>
                <a:gridCol w="4893619">
                  <a:extLst>
                    <a:ext uri="{9D8B030D-6E8A-4147-A177-3AD203B41FA5}">
                      <a16:colId xmlns:a16="http://schemas.microsoft.com/office/drawing/2014/main" val="1774999137"/>
                    </a:ext>
                  </a:extLst>
                </a:gridCol>
                <a:gridCol w="2038003">
                  <a:extLst>
                    <a:ext uri="{9D8B030D-6E8A-4147-A177-3AD203B41FA5}">
                      <a16:colId xmlns:a16="http://schemas.microsoft.com/office/drawing/2014/main" val="3641913255"/>
                    </a:ext>
                  </a:extLst>
                </a:gridCol>
                <a:gridCol w="2022082">
                  <a:extLst>
                    <a:ext uri="{9D8B030D-6E8A-4147-A177-3AD203B41FA5}">
                      <a16:colId xmlns:a16="http://schemas.microsoft.com/office/drawing/2014/main" val="1826558402"/>
                    </a:ext>
                  </a:extLst>
                </a:gridCol>
                <a:gridCol w="1914321">
                  <a:extLst>
                    <a:ext uri="{9D8B030D-6E8A-4147-A177-3AD203B41FA5}">
                      <a16:colId xmlns:a16="http://schemas.microsoft.com/office/drawing/2014/main" val="1328703726"/>
                    </a:ext>
                  </a:extLst>
                </a:gridCol>
              </a:tblGrid>
              <a:tr h="4832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9pPr>
                    </a:lstStyle>
                    <a:p>
                      <a:endParaRPr lang="en-US" sz="1400" dirty="0"/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337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2023</a:t>
                      </a:r>
                    </a:p>
                    <a:p>
                      <a:r>
                        <a:rPr lang="en-US" sz="1400" dirty="0"/>
                        <a:t>Actuals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765A1"/>
                      </a:solidFill>
                      <a:prstDash val="solid"/>
                      <a:miter lim="800000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3371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2024</a:t>
                      </a:r>
                    </a:p>
                    <a:p>
                      <a:r>
                        <a:rPr lang="en-US" sz="1400" dirty="0"/>
                        <a:t>Actuals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765A1"/>
                      </a:solidFill>
                      <a:prstDash val="solid"/>
                      <a:miter lim="800000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3371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2025 </a:t>
                      </a:r>
                    </a:p>
                    <a:p>
                      <a:r>
                        <a:rPr lang="en-US" sz="1400" dirty="0"/>
                        <a:t>Estimate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rgbClr val="3765A1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3765A1"/>
                      </a:solidFill>
                      <a:prstDash val="solid"/>
                      <a:miter lim="800000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3371">
                        <a:alpha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3311719"/>
                  </a:ext>
                </a:extLst>
              </a:tr>
              <a:tr h="3365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Consultant to identify &amp; implement cost-saving initiatives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  <a:alpha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$60,000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$60,000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Up to $60,000</a:t>
                      </a:r>
                      <a:endParaRPr lang="en-US" sz="140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833642"/>
                  </a:ext>
                </a:extLst>
              </a:tr>
              <a:tr h="336534">
                <a:tc>
                  <a:txBody>
                    <a:bodyPr/>
                    <a:lstStyle/>
                    <a:p>
                      <a:r>
                        <a:rPr lang="en-US" sz="1400" dirty="0"/>
                        <a:t>Utility Data Capture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  <a:alpha val="5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$75,000 measurable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$91,000 measurable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$15,000 </a:t>
                      </a:r>
                      <a:r>
                        <a:rPr lang="en-US" sz="1400" dirty="0" err="1"/>
                        <a:t>tbd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6722821"/>
                  </a:ext>
                </a:extLst>
              </a:tr>
              <a:tr h="3365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ESG Report Design*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  <a:alpha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$44,252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$35,000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$25,000*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2437825"/>
                  </a:ext>
                </a:extLst>
              </a:tr>
              <a:tr h="3365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ISS**</a:t>
                      </a:r>
                      <a:endParaRPr lang="en-US" sz="140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  <a:alpha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$16,500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$17,500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$12,000** </a:t>
                      </a:r>
                      <a:r>
                        <a:rPr lang="en-US" sz="1400" dirty="0">
                          <a:highlight>
                            <a:srgbClr val="FFFF00"/>
                          </a:highlight>
                        </a:rPr>
                        <a:t>ask P/C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7683556"/>
                  </a:ext>
                </a:extLst>
              </a:tr>
              <a:tr h="3365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ClimateCheck Annual Risk Report / New Property Reports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  <a:alpha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$405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>
                          <a:highlight>
                            <a:srgbClr val="FFFF00"/>
                          </a:highlight>
                        </a:rPr>
                        <a:t>$5,000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>
                          <a:highlight>
                            <a:srgbClr val="FFFF00"/>
                          </a:highlight>
                        </a:rPr>
                        <a:t>$5,000 </a:t>
                      </a:r>
                      <a:r>
                        <a:rPr lang="en-US" sz="1400" dirty="0"/>
                        <a:t>($135 YTD)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063181"/>
                  </a:ext>
                </a:extLst>
              </a:tr>
              <a:tr h="3365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Carbon Offsets (for discussion)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  <a:alpha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$4,500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$7,080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$4,040 YTD </a:t>
                      </a:r>
                      <a:endParaRPr lang="en-US" sz="140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2910609"/>
                  </a:ext>
                </a:extLst>
              </a:tr>
              <a:tr h="3365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Miscellaneous (requested final $$ from Hope)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  <a:alpha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$4,739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/>
                        <a:t>$</a:t>
                      </a:r>
                      <a:r>
                        <a:rPr lang="en-US" sz="1400" dirty="0">
                          <a:highlight>
                            <a:srgbClr val="FFFF00"/>
                          </a:highlight>
                        </a:rPr>
                        <a:t>5,000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dirty="0">
                          <a:highlight>
                            <a:srgbClr val="FFFF00"/>
                          </a:highlight>
                        </a:rPr>
                        <a:t>$</a:t>
                      </a:r>
                      <a:r>
                        <a:rPr lang="en-US" sz="1400" dirty="0" err="1">
                          <a:highlight>
                            <a:srgbClr val="FFFF00"/>
                          </a:highlight>
                        </a:rPr>
                        <a:t>tbd</a:t>
                      </a:r>
                      <a:r>
                        <a:rPr lang="en-US" sz="1400" dirty="0">
                          <a:highlight>
                            <a:srgbClr val="FFFF00"/>
                          </a:highlight>
                        </a:rPr>
                        <a:t> ($xx YTD)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442398"/>
                  </a:ext>
                </a:extLst>
              </a:tr>
              <a:tr h="4832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b="1" dirty="0"/>
                        <a:t>Total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3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  <a:alpha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b="1" dirty="0">
                          <a:solidFill>
                            <a:schemeClr val="accent3"/>
                          </a:solidFill>
                        </a:rPr>
                        <a:t>$213,109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3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b="1" dirty="0">
                          <a:solidFill>
                            <a:schemeClr val="accent3"/>
                          </a:solidFill>
                          <a:highlight>
                            <a:srgbClr val="FFFF00"/>
                          </a:highlight>
                        </a:rPr>
                        <a:t>$xxx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3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r>
                        <a:rPr lang="en-US" sz="1400" b="1" dirty="0">
                          <a:solidFill>
                            <a:schemeClr val="accent3"/>
                          </a:solidFill>
                          <a:highlight>
                            <a:srgbClr val="FFFF00"/>
                          </a:highlight>
                        </a:rPr>
                        <a:t>$xxx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3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436600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C761895-6E3B-644F-0872-1E0BEAE09B68}"/>
              </a:ext>
            </a:extLst>
          </p:cNvPr>
          <p:cNvSpPr txBox="1"/>
          <p:nvPr/>
        </p:nvSpPr>
        <p:spPr>
          <a:xfrm>
            <a:off x="495300" y="5515520"/>
            <a:ext cx="10868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 $17,400 paid in ‘25 for 2024 report; Estimate additional $5k - $7k for website updates</a:t>
            </a:r>
          </a:p>
          <a:p>
            <a:r>
              <a:rPr lang="en-US" sz="1400" dirty="0"/>
              <a:t>**ISS Contract expires July 26. Option to downgrade from new $19,500 to $12,000</a:t>
            </a:r>
          </a:p>
        </p:txBody>
      </p:sp>
    </p:spTree>
    <p:extLst>
      <p:ext uri="{BB962C8B-B14F-4D97-AF65-F5344CB8AC3E}">
        <p14:creationId xmlns:p14="http://schemas.microsoft.com/office/powerpoint/2010/main" val="3318984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4BF9E0-6660-E722-0B4C-893BD434D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8414" y="6451995"/>
            <a:ext cx="41107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1BA51A8-F229-4BDE-B1A4-268F475480CD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6BCB4E0-F1EA-0219-D46A-1CE78054C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19985"/>
            <a:ext cx="9863889" cy="720948"/>
          </a:xfrm>
        </p:spPr>
        <p:txBody>
          <a:bodyPr anchor="b">
            <a:normAutofit/>
          </a:bodyPr>
          <a:lstStyle/>
          <a:p>
            <a:r>
              <a:rPr lang="en-US" dirty="0"/>
              <a:t>Consultant Discussion </a:t>
            </a:r>
            <a:r>
              <a:rPr lang="en-US" dirty="0">
                <a:highlight>
                  <a:srgbClr val="FFFF00"/>
                </a:highlight>
              </a:rPr>
              <a:t>(reformat)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7B918B40-3C95-6825-FB87-97FF007748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3549884"/>
              </p:ext>
            </p:extLst>
          </p:nvPr>
        </p:nvGraphicFramePr>
        <p:xfrm>
          <a:off x="495299" y="1466850"/>
          <a:ext cx="11201399" cy="4591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5044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C4755-087B-B834-D37B-DDA041D77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46C4F-56A5-1F4D-8CBF-360BC021A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/>
              <a:t>2025 SCR Action Plan Update</a:t>
            </a:r>
            <a:endParaRPr lang="en-PH" dirty="0">
              <a:highlight>
                <a:srgbClr val="FFFF00"/>
              </a:highligh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61FC1B-1A99-5644-54CA-63D779CD81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204E79B9-E617-4E89-FDEA-D89B058390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806571"/>
              </p:ext>
            </p:extLst>
          </p:nvPr>
        </p:nvGraphicFramePr>
        <p:xfrm>
          <a:off x="495300" y="1323738"/>
          <a:ext cx="10991850" cy="485662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951071">
                  <a:extLst>
                    <a:ext uri="{9D8B030D-6E8A-4147-A177-3AD203B41FA5}">
                      <a16:colId xmlns:a16="http://schemas.microsoft.com/office/drawing/2014/main" val="2331493035"/>
                    </a:ext>
                  </a:extLst>
                </a:gridCol>
                <a:gridCol w="6040779">
                  <a:extLst>
                    <a:ext uri="{9D8B030D-6E8A-4147-A177-3AD203B41FA5}">
                      <a16:colId xmlns:a16="http://schemas.microsoft.com/office/drawing/2014/main" val="788248962"/>
                    </a:ext>
                  </a:extLst>
                </a:gridCol>
              </a:tblGrid>
              <a:tr h="293025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Timeline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3C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257072"/>
                  </a:ext>
                </a:extLst>
              </a:tr>
              <a:tr h="683725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Update website with repurposed content  from the recent Corporate Responsibility Report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spcAft>
                          <a:spcPts val="200"/>
                        </a:spcAft>
                        <a:buClr>
                          <a:srgbClr val="2E3C58"/>
                        </a:buClr>
                        <a:buFont typeface="Montserrat" panose="00000500000000000000" pitchFamily="2" charset="0"/>
                        <a:buChar char="◆"/>
                      </a:pPr>
                      <a:r>
                        <a:rPr lang="en-US" sz="12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July 15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3C58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0345134"/>
                  </a:ext>
                </a:extLst>
              </a:tr>
              <a:tr h="683725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Anthem portfolio plan identifying initiatives, associated costs, anticipated savings and implementation timelines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200"/>
                        </a:spcAft>
                        <a:buClr>
                          <a:srgbClr val="2E3C58"/>
                        </a:buClr>
                        <a:buFont typeface="Montserrat" panose="00000500000000000000" pitchFamily="2" charset="0"/>
                        <a:buChar char="◆"/>
                      </a:pPr>
                      <a:r>
                        <a:rPr 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July meeting: present steps taken and action plan to Board </a:t>
                      </a:r>
                    </a:p>
                    <a:p>
                      <a:pPr marL="171450" indent="-171450">
                        <a:spcAft>
                          <a:spcPts val="200"/>
                        </a:spcAft>
                        <a:buClr>
                          <a:srgbClr val="2E3C58"/>
                        </a:buClr>
                        <a:buFont typeface="Montserrat" panose="00000500000000000000" pitchFamily="2" charset="0"/>
                        <a:buChar char="◆"/>
                      </a:pPr>
                      <a:r>
                        <a:rPr 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August: determine consultant status based on project success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3C58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3C58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44950"/>
                  </a:ext>
                </a:extLst>
              </a:tr>
              <a:tr h="710857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Utility tracking for SHOP portfolio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200"/>
                        </a:spcAft>
                        <a:buClr>
                          <a:srgbClr val="2E3C58"/>
                        </a:buClr>
                        <a:buFont typeface="Montserrat" panose="00000500000000000000" pitchFamily="2" charset="0"/>
                        <a:buChar char="◆"/>
                      </a:pPr>
                      <a:r>
                        <a:rPr 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Ongoing</a:t>
                      </a:r>
                    </a:p>
                    <a:p>
                      <a:pPr marL="171450" indent="-171450">
                        <a:spcAft>
                          <a:spcPts val="200"/>
                        </a:spcAft>
                        <a:buClr>
                          <a:srgbClr val="2E3C58"/>
                        </a:buClr>
                        <a:buFont typeface="Montserrat" panose="00000500000000000000" pitchFamily="2" charset="0"/>
                        <a:buChar char="◆"/>
                      </a:pPr>
                      <a:r>
                        <a:rPr 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Goal: Aug. 15: Historic information 100% uploaded, analysis complete and recommendations for moving forward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3C58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3C58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726492"/>
                  </a:ext>
                </a:extLst>
              </a:tr>
              <a:tr h="71629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Utility tracking for MI Prestige LED upgrades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200"/>
                        </a:spcAft>
                        <a:buClr>
                          <a:srgbClr val="2E3C58"/>
                        </a:buClr>
                        <a:buFont typeface="Montserrat" panose="00000500000000000000" pitchFamily="2" charset="0"/>
                        <a:buChar char="◆"/>
                      </a:pPr>
                      <a:r>
                        <a:rPr 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ASAP – it is in process; we are having challenges receiving data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3C58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3C58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5146773"/>
                  </a:ext>
                </a:extLst>
              </a:tr>
              <a:tr h="5155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Update E-Playbook / connect with operators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spcAft>
                          <a:spcPts val="200"/>
                        </a:spcAft>
                        <a:buClr>
                          <a:srgbClr val="2E3C58"/>
                        </a:buClr>
                        <a:buFont typeface="Montserrat" panose="00000500000000000000" pitchFamily="2" charset="0"/>
                        <a:buChar char="◆"/>
                      </a:pPr>
                      <a:r>
                        <a:rPr lang="en-US" sz="12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Ongoing</a:t>
                      </a:r>
                    </a:p>
                    <a:p>
                      <a:pPr marL="171450" indent="-171450" algn="l" defTabSz="914400" rtl="0" eaLnBrk="1" latinLnBrk="0" hangingPunct="1">
                        <a:spcAft>
                          <a:spcPts val="200"/>
                        </a:spcAft>
                        <a:buClr>
                          <a:srgbClr val="2E3C58"/>
                        </a:buClr>
                        <a:buFont typeface="Montserrat" panose="00000500000000000000" pitchFamily="2" charset="0"/>
                        <a:buChar char="◆"/>
                      </a:pPr>
                      <a:r>
                        <a:rPr lang="en-US" sz="12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Oct. 1: Goal: connect with at least 5 operators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3C58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3C58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107540"/>
                  </a:ext>
                </a:extLst>
              </a:tr>
              <a:tr h="5155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Employee Engagement Survey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spcAft>
                          <a:spcPts val="200"/>
                        </a:spcAft>
                        <a:buClr>
                          <a:srgbClr val="2E3C58"/>
                        </a:buClr>
                        <a:buFont typeface="Montserrat" panose="00000500000000000000" pitchFamily="2" charset="0"/>
                        <a:buChar char="◆"/>
                      </a:pPr>
                      <a:r>
                        <a:rPr lang="en-US" sz="12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Nov. / Dec. deploy survey</a:t>
                      </a:r>
                    </a:p>
                    <a:p>
                      <a:pPr marL="171450" indent="-171450" algn="l" defTabSz="914400" rtl="0" eaLnBrk="1" latinLnBrk="0" hangingPunct="1">
                        <a:spcAft>
                          <a:spcPts val="200"/>
                        </a:spcAft>
                        <a:buClr>
                          <a:srgbClr val="2E3C58"/>
                        </a:buClr>
                        <a:buFont typeface="Montserrat" panose="00000500000000000000" pitchFamily="2" charset="0"/>
                        <a:buChar char="◆"/>
                      </a:pPr>
                      <a:r>
                        <a:rPr lang="en-US" sz="12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Q1: Provide Board short summary of results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3C58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3C58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114708"/>
                  </a:ext>
                </a:extLst>
              </a:tr>
              <a:tr h="737989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Climate Risk Assessment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200"/>
                        </a:spcAft>
                        <a:buClr>
                          <a:srgbClr val="2E3C58"/>
                        </a:buClr>
                        <a:buFont typeface="Montserrat" panose="00000500000000000000" pitchFamily="2" charset="0"/>
                        <a:buChar char="◆"/>
                      </a:pPr>
                      <a:r>
                        <a:rPr 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Ongoing, based on acquisitions</a:t>
                      </a:r>
                    </a:p>
                    <a:p>
                      <a:pPr marL="171450" indent="-171450">
                        <a:spcAft>
                          <a:spcPts val="200"/>
                        </a:spcAft>
                        <a:buClr>
                          <a:srgbClr val="2E3C58"/>
                        </a:buClr>
                        <a:buFont typeface="Montserrat" panose="00000500000000000000" pitchFamily="2" charset="0"/>
                        <a:buChar char="◆"/>
                      </a:pPr>
                      <a:r>
                        <a:rPr 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Nov. / Dec.: conduct refreshed comprehensive portfolio reassessment</a:t>
                      </a:r>
                    </a:p>
                    <a:p>
                      <a:pPr marL="171450" indent="-171450">
                        <a:spcAft>
                          <a:spcPts val="200"/>
                        </a:spcAft>
                        <a:buClr>
                          <a:srgbClr val="2E3C58"/>
                        </a:buClr>
                        <a:buFont typeface="Montserrat" panose="00000500000000000000" pitchFamily="2" charset="0"/>
                        <a:buChar char="◆"/>
                      </a:pPr>
                      <a:r>
                        <a:rPr 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Q1: Provide Board short summary of results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3C58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3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4825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4552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DAF0306-B93C-46A9-8C70-E80766D66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32A511B-53D3-48B4-9DAC-BB112CD903E3}"/>
              </a:ext>
            </a:extLst>
          </p:cNvPr>
          <p:cNvSpPr/>
          <p:nvPr/>
        </p:nvSpPr>
        <p:spPr>
          <a:xfrm>
            <a:off x="8578" y="-1298997"/>
            <a:ext cx="9545350" cy="9557626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gradFill flip="none" rotWithShape="1">
            <a:gsLst>
              <a:gs pos="0">
                <a:srgbClr val="3765A1">
                  <a:alpha val="42000"/>
                </a:srgbClr>
              </a:gs>
              <a:gs pos="100000">
                <a:srgbClr val="393662"/>
              </a:gs>
            </a:gsLst>
            <a:lin ang="13500000" scaled="1"/>
            <a:tileRect/>
          </a:gra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0AE61FC-645B-46B5-AF26-32EFE275425E}"/>
              </a:ext>
            </a:extLst>
          </p:cNvPr>
          <p:cNvSpPr/>
          <p:nvPr/>
        </p:nvSpPr>
        <p:spPr>
          <a:xfrm>
            <a:off x="850407" y="-1222797"/>
            <a:ext cx="9545350" cy="9557626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solidFill>
            <a:schemeClr val="bg1">
              <a:alpha val="76000"/>
            </a:schemeClr>
          </a:soli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F01019-8C02-6895-9159-D41C735BE4E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42424" y="2848444"/>
            <a:ext cx="5522685" cy="1291772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rgbClr val="3765A1"/>
                </a:solidFill>
              </a:rPr>
              <a:t>APPENDIX</a:t>
            </a:r>
            <a:endParaRPr lang="en-US" sz="7200" b="1" dirty="0">
              <a:solidFill>
                <a:srgbClr val="3765A1"/>
              </a:solidFill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4F4BA86D-C029-4F8E-BBFA-B33A5277F1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04704" y="4713499"/>
            <a:ext cx="1663514" cy="10327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31E077-EA50-31FB-9825-DC209BBC026D}"/>
              </a:ext>
            </a:extLst>
          </p:cNvPr>
          <p:cNvSpPr txBox="1"/>
          <p:nvPr/>
        </p:nvSpPr>
        <p:spPr>
          <a:xfrm>
            <a:off x="11716892" y="6735538"/>
            <a:ext cx="4665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91BA51A8-F229-4BDE-B1A4-268F475480CD}" type="slidenum">
              <a:rPr lang="en-US" sz="1200" smtClean="0">
                <a:solidFill>
                  <a:schemeClr val="bg1"/>
                </a:solidFill>
              </a:rPr>
              <a:pPr/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130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3846F-4377-AC30-739F-BEBAA8F18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3F3BD-947A-0E9E-75F0-D7519223A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 Cyber Risk Score: Unchanged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52F86F-1C38-6DA0-5B1A-57414C81CD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B6256C-19A6-40C2-C45A-085A53F451EE}"/>
              </a:ext>
            </a:extLst>
          </p:cNvPr>
          <p:cNvSpPr/>
          <p:nvPr/>
        </p:nvSpPr>
        <p:spPr>
          <a:xfrm>
            <a:off x="519653" y="1765767"/>
            <a:ext cx="4210303" cy="253942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BA2436D-C2CD-53D5-27A8-19D3BC7FA823}"/>
              </a:ext>
            </a:extLst>
          </p:cNvPr>
          <p:cNvSpPr txBox="1">
            <a:spLocks/>
          </p:cNvSpPr>
          <p:nvPr/>
        </p:nvSpPr>
        <p:spPr>
          <a:xfrm>
            <a:off x="5847301" y="1927129"/>
            <a:ext cx="2323563" cy="10064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3765A1"/>
              </a:buClr>
              <a:buNone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ea typeface="Times New Roman" panose="02020603050405020304" pitchFamily="18" charset="0"/>
              </a:rPr>
              <a:t>Predicts the likelihood that an organization will suffer a material cyber incident (breach) within the next 12 months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5D790B-72B3-1327-1FAE-AD4847B19B0A}"/>
              </a:ext>
            </a:extLst>
          </p:cNvPr>
          <p:cNvSpPr/>
          <p:nvPr/>
        </p:nvSpPr>
        <p:spPr>
          <a:xfrm>
            <a:off x="519653" y="4377406"/>
            <a:ext cx="11066198" cy="1054456"/>
          </a:xfrm>
          <a:prstGeom prst="rect">
            <a:avLst/>
          </a:prstGeom>
          <a:solidFill>
            <a:schemeClr val="accent1">
              <a:lumMod val="20000"/>
              <a:lumOff val="8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BE6461D9-5F68-F73D-101A-5961C2CD38E6}"/>
              </a:ext>
            </a:extLst>
          </p:cNvPr>
          <p:cNvSpPr txBox="1">
            <a:spLocks/>
          </p:cNvSpPr>
          <p:nvPr/>
        </p:nvSpPr>
        <p:spPr>
          <a:xfrm>
            <a:off x="4238132" y="4483241"/>
            <a:ext cx="4819986" cy="86226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3765A1"/>
              </a:buClr>
              <a:buNone/>
            </a:pPr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ea typeface="Times New Roman" panose="02020603050405020304" pitchFamily="18" charset="0"/>
              </a:rPr>
              <a:t>LTC continues to hold the best score achievable 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5A74025-6C4E-0FE7-D0DE-C0E6F6AD4300}"/>
              </a:ext>
            </a:extLst>
          </p:cNvPr>
          <p:cNvCxnSpPr>
            <a:cxnSpLocks/>
          </p:cNvCxnSpPr>
          <p:nvPr/>
        </p:nvCxnSpPr>
        <p:spPr>
          <a:xfrm>
            <a:off x="7872213" y="4838507"/>
            <a:ext cx="0" cy="46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740B5474-FD9F-B707-8282-FE0854F6BAEB}"/>
              </a:ext>
            </a:extLst>
          </p:cNvPr>
          <p:cNvSpPr txBox="1">
            <a:spLocks/>
          </p:cNvSpPr>
          <p:nvPr/>
        </p:nvSpPr>
        <p:spPr>
          <a:xfrm>
            <a:off x="5830281" y="3407391"/>
            <a:ext cx="1858588" cy="7551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3765A1"/>
              </a:buClr>
              <a:buNone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ea typeface="Times New Roman" panose="02020603050405020304" pitchFamily="18" charset="0"/>
              </a:rPr>
              <a:t>Expressed on a scale of 300 (high risk) – 850 (lower risk),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929DD929-3931-0D7A-FBFA-91311F48186D}"/>
              </a:ext>
            </a:extLst>
          </p:cNvPr>
          <p:cNvSpPr txBox="1">
            <a:spLocks/>
          </p:cNvSpPr>
          <p:nvPr/>
        </p:nvSpPr>
        <p:spPr>
          <a:xfrm>
            <a:off x="8926672" y="2507608"/>
            <a:ext cx="2458409" cy="155351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3765A1"/>
              </a:buClr>
              <a:buNone/>
            </a:pPr>
            <a:r>
              <a:rPr lang="en-US" sz="1400" dirty="0">
                <a:solidFill>
                  <a:schemeClr val="tx2">
                    <a:lumMod val="50000"/>
                  </a:schemeClr>
                </a:solidFill>
                <a:ea typeface="Times New Roman" panose="02020603050405020304" pitchFamily="18" charset="0"/>
              </a:rPr>
              <a:t>Calculated based on the behavior  of an organization, as well as firmographic information that includes company size and the industry in which the firm operates.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78B16C3-0715-C17B-A34B-F3BC3531641D}"/>
              </a:ext>
            </a:extLst>
          </p:cNvPr>
          <p:cNvSpPr/>
          <p:nvPr/>
        </p:nvSpPr>
        <p:spPr>
          <a:xfrm>
            <a:off x="4935570" y="1765767"/>
            <a:ext cx="3505542" cy="13291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A6178AF-0C97-18FF-1143-D2E3F256DF3A}"/>
              </a:ext>
            </a:extLst>
          </p:cNvPr>
          <p:cNvSpPr/>
          <p:nvPr/>
        </p:nvSpPr>
        <p:spPr>
          <a:xfrm>
            <a:off x="4935569" y="3265401"/>
            <a:ext cx="3505542" cy="10397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AC64E18-299B-0E88-CC82-5C08292E721B}"/>
              </a:ext>
            </a:extLst>
          </p:cNvPr>
          <p:cNvSpPr/>
          <p:nvPr/>
        </p:nvSpPr>
        <p:spPr>
          <a:xfrm>
            <a:off x="8641882" y="1765767"/>
            <a:ext cx="2943969" cy="253942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7" name="Freeform 79">
            <a:extLst>
              <a:ext uri="{FF2B5EF4-FFF2-40B4-BE49-F238E27FC236}">
                <a16:creationId xmlns:a16="http://schemas.microsoft.com/office/drawing/2014/main" id="{F49B3DD4-8FEF-5FE7-D70E-912AA80905A6}"/>
              </a:ext>
            </a:extLst>
          </p:cNvPr>
          <p:cNvSpPr>
            <a:spLocks noEditPoints="1"/>
          </p:cNvSpPr>
          <p:nvPr/>
        </p:nvSpPr>
        <p:spPr bwMode="auto">
          <a:xfrm>
            <a:off x="5215118" y="1984142"/>
            <a:ext cx="335616" cy="311296"/>
          </a:xfrm>
          <a:custGeom>
            <a:avLst/>
            <a:gdLst/>
            <a:ahLst/>
            <a:cxnLst>
              <a:cxn ang="0">
                <a:pos x="63" y="53"/>
              </a:cxn>
              <a:cxn ang="0">
                <a:pos x="63" y="57"/>
              </a:cxn>
              <a:cxn ang="0">
                <a:pos x="59" y="59"/>
              </a:cxn>
              <a:cxn ang="0">
                <a:pos x="4" y="59"/>
              </a:cxn>
              <a:cxn ang="0">
                <a:pos x="0" y="57"/>
              </a:cxn>
              <a:cxn ang="0">
                <a:pos x="0" y="53"/>
              </a:cxn>
              <a:cxn ang="0">
                <a:pos x="28" y="2"/>
              </a:cxn>
              <a:cxn ang="0">
                <a:pos x="32" y="0"/>
              </a:cxn>
              <a:cxn ang="0">
                <a:pos x="36" y="2"/>
              </a:cxn>
              <a:cxn ang="0">
                <a:pos x="63" y="53"/>
              </a:cxn>
              <a:cxn ang="0">
                <a:pos x="37" y="19"/>
              </a:cxn>
              <a:cxn ang="0">
                <a:pos x="37" y="19"/>
              </a:cxn>
              <a:cxn ang="0">
                <a:pos x="36" y="18"/>
              </a:cxn>
              <a:cxn ang="0">
                <a:pos x="28" y="18"/>
              </a:cxn>
              <a:cxn ang="0">
                <a:pos x="27" y="19"/>
              </a:cxn>
              <a:cxn ang="0">
                <a:pos x="27" y="19"/>
              </a:cxn>
              <a:cxn ang="0">
                <a:pos x="27" y="36"/>
              </a:cxn>
              <a:cxn ang="0">
                <a:pos x="28" y="37"/>
              </a:cxn>
              <a:cxn ang="0">
                <a:pos x="35" y="37"/>
              </a:cxn>
              <a:cxn ang="0">
                <a:pos x="36" y="36"/>
              </a:cxn>
              <a:cxn ang="0">
                <a:pos x="37" y="19"/>
              </a:cxn>
              <a:cxn ang="0">
                <a:pos x="36" y="42"/>
              </a:cxn>
              <a:cxn ang="0">
                <a:pos x="35" y="41"/>
              </a:cxn>
              <a:cxn ang="0">
                <a:pos x="28" y="41"/>
              </a:cxn>
              <a:cxn ang="0">
                <a:pos x="27" y="42"/>
              </a:cxn>
              <a:cxn ang="0">
                <a:pos x="27" y="49"/>
              </a:cxn>
              <a:cxn ang="0">
                <a:pos x="28" y="50"/>
              </a:cxn>
              <a:cxn ang="0">
                <a:pos x="35" y="50"/>
              </a:cxn>
              <a:cxn ang="0">
                <a:pos x="36" y="49"/>
              </a:cxn>
              <a:cxn ang="0">
                <a:pos x="36" y="42"/>
              </a:cxn>
            </a:cxnLst>
            <a:rect l="0" t="0" r="r" b="b"/>
            <a:pathLst>
              <a:path w="64" h="59">
                <a:moveTo>
                  <a:pt x="63" y="53"/>
                </a:moveTo>
                <a:cubicBezTo>
                  <a:pt x="64" y="54"/>
                  <a:pt x="64" y="56"/>
                  <a:pt x="63" y="57"/>
                </a:cubicBezTo>
                <a:cubicBezTo>
                  <a:pt x="62" y="59"/>
                  <a:pt x="61" y="59"/>
                  <a:pt x="59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3" y="59"/>
                  <a:pt x="1" y="59"/>
                  <a:pt x="0" y="57"/>
                </a:cubicBezTo>
                <a:cubicBezTo>
                  <a:pt x="0" y="56"/>
                  <a:pt x="0" y="54"/>
                  <a:pt x="0" y="53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1"/>
                  <a:pt x="30" y="0"/>
                  <a:pt x="32" y="0"/>
                </a:cubicBezTo>
                <a:cubicBezTo>
                  <a:pt x="33" y="0"/>
                  <a:pt x="35" y="1"/>
                  <a:pt x="36" y="2"/>
                </a:cubicBezTo>
                <a:lnTo>
                  <a:pt x="63" y="53"/>
                </a:lnTo>
                <a:close/>
                <a:moveTo>
                  <a:pt x="37" y="19"/>
                </a:moveTo>
                <a:cubicBezTo>
                  <a:pt x="37" y="19"/>
                  <a:pt x="37" y="19"/>
                  <a:pt x="37" y="19"/>
                </a:cubicBezTo>
                <a:cubicBezTo>
                  <a:pt x="36" y="18"/>
                  <a:pt x="36" y="18"/>
                  <a:pt x="36" y="18"/>
                </a:cubicBezTo>
                <a:cubicBezTo>
                  <a:pt x="28" y="18"/>
                  <a:pt x="28" y="18"/>
                  <a:pt x="28" y="18"/>
                </a:cubicBezTo>
                <a:cubicBezTo>
                  <a:pt x="28" y="18"/>
                  <a:pt x="27" y="18"/>
                  <a:pt x="27" y="19"/>
                </a:cubicBezTo>
                <a:cubicBezTo>
                  <a:pt x="27" y="19"/>
                  <a:pt x="27" y="19"/>
                  <a:pt x="27" y="19"/>
                </a:cubicBezTo>
                <a:cubicBezTo>
                  <a:pt x="27" y="36"/>
                  <a:pt x="27" y="36"/>
                  <a:pt x="27" y="36"/>
                </a:cubicBezTo>
                <a:cubicBezTo>
                  <a:pt x="27" y="36"/>
                  <a:pt x="28" y="37"/>
                  <a:pt x="28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6" y="37"/>
                  <a:pt x="36" y="36"/>
                  <a:pt x="36" y="36"/>
                </a:cubicBezTo>
                <a:lnTo>
                  <a:pt x="37" y="19"/>
                </a:lnTo>
                <a:close/>
                <a:moveTo>
                  <a:pt x="36" y="42"/>
                </a:moveTo>
                <a:cubicBezTo>
                  <a:pt x="36" y="42"/>
                  <a:pt x="36" y="41"/>
                  <a:pt x="35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1"/>
                  <a:pt x="27" y="42"/>
                  <a:pt x="27" y="42"/>
                </a:cubicBezTo>
                <a:cubicBezTo>
                  <a:pt x="27" y="49"/>
                  <a:pt x="27" y="49"/>
                  <a:pt x="27" y="49"/>
                </a:cubicBezTo>
                <a:cubicBezTo>
                  <a:pt x="27" y="50"/>
                  <a:pt x="28" y="50"/>
                  <a:pt x="28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6" y="50"/>
                  <a:pt x="36" y="50"/>
                  <a:pt x="36" y="49"/>
                </a:cubicBezTo>
                <a:lnTo>
                  <a:pt x="36" y="42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112">
            <a:extLst>
              <a:ext uri="{FF2B5EF4-FFF2-40B4-BE49-F238E27FC236}">
                <a16:creationId xmlns:a16="http://schemas.microsoft.com/office/drawing/2014/main" id="{49F9FF6A-050C-4EA1-503A-71DB557EC0C0}"/>
              </a:ext>
            </a:extLst>
          </p:cNvPr>
          <p:cNvSpPr>
            <a:spLocks noEditPoints="1"/>
          </p:cNvSpPr>
          <p:nvPr/>
        </p:nvSpPr>
        <p:spPr bwMode="auto">
          <a:xfrm>
            <a:off x="5198165" y="3480283"/>
            <a:ext cx="300529" cy="304674"/>
          </a:xfrm>
          <a:custGeom>
            <a:avLst/>
            <a:gdLst/>
            <a:ahLst/>
            <a:cxnLst>
              <a:cxn ang="0">
                <a:pos x="26" y="55"/>
              </a:cxn>
              <a:cxn ang="0">
                <a:pos x="14" y="67"/>
              </a:cxn>
              <a:cxn ang="0">
                <a:pos x="13" y="68"/>
              </a:cxn>
              <a:cxn ang="0">
                <a:pos x="12" y="67"/>
              </a:cxn>
              <a:cxn ang="0">
                <a:pos x="0" y="55"/>
              </a:cxn>
              <a:cxn ang="0">
                <a:pos x="0" y="54"/>
              </a:cxn>
              <a:cxn ang="0">
                <a:pos x="1" y="53"/>
              </a:cxn>
              <a:cxn ang="0">
                <a:pos x="8" y="53"/>
              </a:cxn>
              <a:cxn ang="0">
                <a:pos x="8" y="1"/>
              </a:cxn>
              <a:cxn ang="0">
                <a:pos x="10" y="0"/>
              </a:cxn>
              <a:cxn ang="0">
                <a:pos x="17" y="0"/>
              </a:cxn>
              <a:cxn ang="0">
                <a:pos x="18" y="1"/>
              </a:cxn>
              <a:cxn ang="0">
                <a:pos x="18" y="53"/>
              </a:cxn>
              <a:cxn ang="0">
                <a:pos x="25" y="53"/>
              </a:cxn>
              <a:cxn ang="0">
                <a:pos x="27" y="54"/>
              </a:cxn>
              <a:cxn ang="0">
                <a:pos x="26" y="55"/>
              </a:cxn>
              <a:cxn ang="0">
                <a:pos x="67" y="8"/>
              </a:cxn>
              <a:cxn ang="0">
                <a:pos x="66" y="9"/>
              </a:cxn>
              <a:cxn ang="0">
                <a:pos x="34" y="9"/>
              </a:cxn>
              <a:cxn ang="0">
                <a:pos x="33" y="8"/>
              </a:cxn>
              <a:cxn ang="0">
                <a:pos x="33" y="1"/>
              </a:cxn>
              <a:cxn ang="0">
                <a:pos x="34" y="0"/>
              </a:cxn>
              <a:cxn ang="0">
                <a:pos x="66" y="0"/>
              </a:cxn>
              <a:cxn ang="0">
                <a:pos x="67" y="1"/>
              </a:cxn>
              <a:cxn ang="0">
                <a:pos x="67" y="8"/>
              </a:cxn>
              <a:cxn ang="0">
                <a:pos x="60" y="28"/>
              </a:cxn>
              <a:cxn ang="0">
                <a:pos x="58" y="29"/>
              </a:cxn>
              <a:cxn ang="0">
                <a:pos x="34" y="29"/>
              </a:cxn>
              <a:cxn ang="0">
                <a:pos x="33" y="28"/>
              </a:cxn>
              <a:cxn ang="0">
                <a:pos x="33" y="20"/>
              </a:cxn>
              <a:cxn ang="0">
                <a:pos x="34" y="19"/>
              </a:cxn>
              <a:cxn ang="0">
                <a:pos x="58" y="19"/>
              </a:cxn>
              <a:cxn ang="0">
                <a:pos x="60" y="20"/>
              </a:cxn>
              <a:cxn ang="0">
                <a:pos x="60" y="28"/>
              </a:cxn>
              <a:cxn ang="0">
                <a:pos x="52" y="47"/>
              </a:cxn>
              <a:cxn ang="0">
                <a:pos x="51" y="48"/>
              </a:cxn>
              <a:cxn ang="0">
                <a:pos x="34" y="48"/>
              </a:cxn>
              <a:cxn ang="0">
                <a:pos x="33" y="47"/>
              </a:cxn>
              <a:cxn ang="0">
                <a:pos x="33" y="40"/>
              </a:cxn>
              <a:cxn ang="0">
                <a:pos x="34" y="39"/>
              </a:cxn>
              <a:cxn ang="0">
                <a:pos x="51" y="39"/>
              </a:cxn>
              <a:cxn ang="0">
                <a:pos x="52" y="40"/>
              </a:cxn>
              <a:cxn ang="0">
                <a:pos x="52" y="47"/>
              </a:cxn>
              <a:cxn ang="0">
                <a:pos x="45" y="67"/>
              </a:cxn>
              <a:cxn ang="0">
                <a:pos x="44" y="68"/>
              </a:cxn>
              <a:cxn ang="0">
                <a:pos x="34" y="68"/>
              </a:cxn>
              <a:cxn ang="0">
                <a:pos x="33" y="67"/>
              </a:cxn>
              <a:cxn ang="0">
                <a:pos x="33" y="59"/>
              </a:cxn>
              <a:cxn ang="0">
                <a:pos x="34" y="58"/>
              </a:cxn>
              <a:cxn ang="0">
                <a:pos x="44" y="58"/>
              </a:cxn>
              <a:cxn ang="0">
                <a:pos x="45" y="59"/>
              </a:cxn>
              <a:cxn ang="0">
                <a:pos x="45" y="67"/>
              </a:cxn>
            </a:cxnLst>
            <a:rect l="0" t="0" r="r" b="b"/>
            <a:pathLst>
              <a:path w="67" h="68">
                <a:moveTo>
                  <a:pt x="26" y="55"/>
                </a:moveTo>
                <a:cubicBezTo>
                  <a:pt x="14" y="67"/>
                  <a:pt x="14" y="67"/>
                  <a:pt x="14" y="67"/>
                </a:cubicBezTo>
                <a:cubicBezTo>
                  <a:pt x="14" y="68"/>
                  <a:pt x="14" y="68"/>
                  <a:pt x="13" y="68"/>
                </a:cubicBezTo>
                <a:cubicBezTo>
                  <a:pt x="13" y="68"/>
                  <a:pt x="13" y="68"/>
                  <a:pt x="12" y="67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4"/>
                  <a:pt x="0" y="54"/>
                </a:cubicBezTo>
                <a:cubicBezTo>
                  <a:pt x="0" y="53"/>
                  <a:pt x="1" y="53"/>
                  <a:pt x="1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1"/>
                  <a:pt x="8" y="1"/>
                  <a:pt x="8" y="1"/>
                </a:cubicBezTo>
                <a:cubicBezTo>
                  <a:pt x="8" y="0"/>
                  <a:pt x="9" y="0"/>
                  <a:pt x="1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8" y="0"/>
                  <a:pt x="18" y="0"/>
                  <a:pt x="18" y="1"/>
                </a:cubicBezTo>
                <a:cubicBezTo>
                  <a:pt x="18" y="53"/>
                  <a:pt x="18" y="53"/>
                  <a:pt x="18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6" y="53"/>
                  <a:pt x="27" y="54"/>
                  <a:pt x="27" y="54"/>
                </a:cubicBezTo>
                <a:cubicBezTo>
                  <a:pt x="27" y="55"/>
                  <a:pt x="27" y="55"/>
                  <a:pt x="26" y="55"/>
                </a:cubicBezTo>
                <a:close/>
                <a:moveTo>
                  <a:pt x="67" y="8"/>
                </a:moveTo>
                <a:cubicBezTo>
                  <a:pt x="67" y="9"/>
                  <a:pt x="66" y="9"/>
                  <a:pt x="66" y="9"/>
                </a:cubicBezTo>
                <a:cubicBezTo>
                  <a:pt x="34" y="9"/>
                  <a:pt x="34" y="9"/>
                  <a:pt x="34" y="9"/>
                </a:cubicBezTo>
                <a:cubicBezTo>
                  <a:pt x="33" y="9"/>
                  <a:pt x="33" y="9"/>
                  <a:pt x="33" y="8"/>
                </a:cubicBezTo>
                <a:cubicBezTo>
                  <a:pt x="33" y="1"/>
                  <a:pt x="33" y="1"/>
                  <a:pt x="33" y="1"/>
                </a:cubicBezTo>
                <a:cubicBezTo>
                  <a:pt x="33" y="0"/>
                  <a:pt x="33" y="0"/>
                  <a:pt x="34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6" y="0"/>
                  <a:pt x="67" y="0"/>
                  <a:pt x="67" y="1"/>
                </a:cubicBezTo>
                <a:lnTo>
                  <a:pt x="67" y="8"/>
                </a:lnTo>
                <a:close/>
                <a:moveTo>
                  <a:pt x="60" y="28"/>
                </a:moveTo>
                <a:cubicBezTo>
                  <a:pt x="60" y="28"/>
                  <a:pt x="59" y="29"/>
                  <a:pt x="58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3" y="29"/>
                  <a:pt x="33" y="28"/>
                  <a:pt x="33" y="28"/>
                </a:cubicBezTo>
                <a:cubicBezTo>
                  <a:pt x="33" y="20"/>
                  <a:pt x="33" y="20"/>
                  <a:pt x="33" y="20"/>
                </a:cubicBezTo>
                <a:cubicBezTo>
                  <a:pt x="33" y="20"/>
                  <a:pt x="33" y="19"/>
                  <a:pt x="34" y="19"/>
                </a:cubicBezTo>
                <a:cubicBezTo>
                  <a:pt x="58" y="19"/>
                  <a:pt x="58" y="19"/>
                  <a:pt x="58" y="19"/>
                </a:cubicBezTo>
                <a:cubicBezTo>
                  <a:pt x="59" y="19"/>
                  <a:pt x="60" y="20"/>
                  <a:pt x="60" y="20"/>
                </a:cubicBezTo>
                <a:lnTo>
                  <a:pt x="60" y="28"/>
                </a:lnTo>
                <a:close/>
                <a:moveTo>
                  <a:pt x="52" y="47"/>
                </a:moveTo>
                <a:cubicBezTo>
                  <a:pt x="52" y="48"/>
                  <a:pt x="52" y="48"/>
                  <a:pt x="51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3" y="48"/>
                  <a:pt x="33" y="48"/>
                  <a:pt x="33" y="47"/>
                </a:cubicBezTo>
                <a:cubicBezTo>
                  <a:pt x="33" y="40"/>
                  <a:pt x="33" y="40"/>
                  <a:pt x="33" y="40"/>
                </a:cubicBezTo>
                <a:cubicBezTo>
                  <a:pt x="33" y="39"/>
                  <a:pt x="33" y="39"/>
                  <a:pt x="34" y="39"/>
                </a:cubicBezTo>
                <a:cubicBezTo>
                  <a:pt x="51" y="39"/>
                  <a:pt x="51" y="39"/>
                  <a:pt x="51" y="39"/>
                </a:cubicBezTo>
                <a:cubicBezTo>
                  <a:pt x="52" y="39"/>
                  <a:pt x="52" y="39"/>
                  <a:pt x="52" y="40"/>
                </a:cubicBezTo>
                <a:lnTo>
                  <a:pt x="52" y="47"/>
                </a:lnTo>
                <a:close/>
                <a:moveTo>
                  <a:pt x="45" y="67"/>
                </a:moveTo>
                <a:cubicBezTo>
                  <a:pt x="45" y="67"/>
                  <a:pt x="44" y="68"/>
                  <a:pt x="44" y="68"/>
                </a:cubicBezTo>
                <a:cubicBezTo>
                  <a:pt x="34" y="68"/>
                  <a:pt x="34" y="68"/>
                  <a:pt x="34" y="68"/>
                </a:cubicBezTo>
                <a:cubicBezTo>
                  <a:pt x="33" y="68"/>
                  <a:pt x="33" y="67"/>
                  <a:pt x="33" y="67"/>
                </a:cubicBezTo>
                <a:cubicBezTo>
                  <a:pt x="33" y="59"/>
                  <a:pt x="33" y="59"/>
                  <a:pt x="33" y="59"/>
                </a:cubicBezTo>
                <a:cubicBezTo>
                  <a:pt x="33" y="59"/>
                  <a:pt x="33" y="58"/>
                  <a:pt x="34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4" y="58"/>
                  <a:pt x="45" y="59"/>
                  <a:pt x="45" y="59"/>
                </a:cubicBezTo>
                <a:lnTo>
                  <a:pt x="45" y="67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D29FFCB-25B0-C547-3DF9-CA0F01F8EF1A}"/>
              </a:ext>
            </a:extLst>
          </p:cNvPr>
          <p:cNvGrpSpPr/>
          <p:nvPr/>
        </p:nvGrpSpPr>
        <p:grpSpPr>
          <a:xfrm>
            <a:off x="8926672" y="2013284"/>
            <a:ext cx="311239" cy="253833"/>
            <a:chOff x="314325" y="911225"/>
            <a:chExt cx="327025" cy="366713"/>
          </a:xfrm>
          <a:solidFill>
            <a:schemeClr val="accent3"/>
          </a:solidFill>
        </p:grpSpPr>
        <p:sp>
          <p:nvSpPr>
            <p:cNvPr id="50" name="Rectangle 37">
              <a:extLst>
                <a:ext uri="{FF2B5EF4-FFF2-40B4-BE49-F238E27FC236}">
                  <a16:creationId xmlns:a16="http://schemas.microsoft.com/office/drawing/2014/main" id="{B69ECE84-C416-BD72-6DEF-6D87F04726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500" y="911225"/>
              <a:ext cx="47625" cy="1095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38">
              <a:extLst>
                <a:ext uri="{FF2B5EF4-FFF2-40B4-BE49-F238E27FC236}">
                  <a16:creationId xmlns:a16="http://schemas.microsoft.com/office/drawing/2014/main" id="{3781ABDE-B7D9-38CC-9566-DE777249B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500" y="1081088"/>
              <a:ext cx="47625" cy="1968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39">
              <a:extLst>
                <a:ext uri="{FF2B5EF4-FFF2-40B4-BE49-F238E27FC236}">
                  <a16:creationId xmlns:a16="http://schemas.microsoft.com/office/drawing/2014/main" id="{43768DE3-71D1-0D8B-4EA0-53237ED0D4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438" y="911225"/>
              <a:ext cx="50800" cy="2032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40">
              <a:extLst>
                <a:ext uri="{FF2B5EF4-FFF2-40B4-BE49-F238E27FC236}">
                  <a16:creationId xmlns:a16="http://schemas.microsoft.com/office/drawing/2014/main" id="{55046028-B7E5-0CF7-AB34-6418776301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438" y="1174750"/>
              <a:ext cx="50800" cy="10318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41">
              <a:extLst>
                <a:ext uri="{FF2B5EF4-FFF2-40B4-BE49-F238E27FC236}">
                  <a16:creationId xmlns:a16="http://schemas.microsoft.com/office/drawing/2014/main" id="{F9751FA1-42AE-D95C-F844-0B48D94A00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963" y="911225"/>
              <a:ext cx="49213" cy="333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42">
              <a:extLst>
                <a:ext uri="{FF2B5EF4-FFF2-40B4-BE49-F238E27FC236}">
                  <a16:creationId xmlns:a16="http://schemas.microsoft.com/office/drawing/2014/main" id="{A4094069-649F-D861-9620-47393E551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963" y="1003300"/>
              <a:ext cx="49213" cy="2746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3">
              <a:extLst>
                <a:ext uri="{FF2B5EF4-FFF2-40B4-BE49-F238E27FC236}">
                  <a16:creationId xmlns:a16="http://schemas.microsoft.com/office/drawing/2014/main" id="{3F640225-0974-0437-EAED-FCACC1630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" y="955675"/>
              <a:ext cx="90488" cy="381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4"/>
                </a:cxn>
                <a:cxn ang="0">
                  <a:pos x="13" y="24"/>
                </a:cxn>
                <a:cxn ang="0">
                  <a:pos x="44" y="24"/>
                </a:cxn>
                <a:cxn ang="0">
                  <a:pos x="57" y="24"/>
                </a:cxn>
                <a:cxn ang="0">
                  <a:pos x="57" y="0"/>
                </a:cxn>
                <a:cxn ang="0">
                  <a:pos x="44" y="0"/>
                </a:cxn>
                <a:cxn ang="0">
                  <a:pos x="13" y="0"/>
                </a:cxn>
                <a:cxn ang="0">
                  <a:pos x="0" y="0"/>
                </a:cxn>
              </a:cxnLst>
              <a:rect l="0" t="0" r="r" b="b"/>
              <a:pathLst>
                <a:path w="57" h="24">
                  <a:moveTo>
                    <a:pt x="0" y="0"/>
                  </a:moveTo>
                  <a:lnTo>
                    <a:pt x="0" y="24"/>
                  </a:lnTo>
                  <a:lnTo>
                    <a:pt x="13" y="24"/>
                  </a:lnTo>
                  <a:lnTo>
                    <a:pt x="44" y="24"/>
                  </a:lnTo>
                  <a:lnTo>
                    <a:pt x="57" y="24"/>
                  </a:lnTo>
                  <a:lnTo>
                    <a:pt x="57" y="0"/>
                  </a:lnTo>
                  <a:lnTo>
                    <a:pt x="44" y="0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id="{3E793608-1C91-3E03-D003-104BD3F84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800" y="1125538"/>
              <a:ext cx="90488" cy="39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13" y="25"/>
                </a:cxn>
                <a:cxn ang="0">
                  <a:pos x="45" y="25"/>
                </a:cxn>
                <a:cxn ang="0">
                  <a:pos x="57" y="25"/>
                </a:cxn>
                <a:cxn ang="0">
                  <a:pos x="57" y="0"/>
                </a:cxn>
                <a:cxn ang="0">
                  <a:pos x="45" y="0"/>
                </a:cxn>
                <a:cxn ang="0">
                  <a:pos x="13" y="0"/>
                </a:cxn>
                <a:cxn ang="0">
                  <a:pos x="0" y="0"/>
                </a:cxn>
              </a:cxnLst>
              <a:rect l="0" t="0" r="r" b="b"/>
              <a:pathLst>
                <a:path w="57" h="25">
                  <a:moveTo>
                    <a:pt x="0" y="0"/>
                  </a:moveTo>
                  <a:lnTo>
                    <a:pt x="0" y="25"/>
                  </a:lnTo>
                  <a:lnTo>
                    <a:pt x="13" y="25"/>
                  </a:lnTo>
                  <a:lnTo>
                    <a:pt x="45" y="25"/>
                  </a:lnTo>
                  <a:lnTo>
                    <a:pt x="57" y="25"/>
                  </a:lnTo>
                  <a:lnTo>
                    <a:pt x="57" y="0"/>
                  </a:lnTo>
                  <a:lnTo>
                    <a:pt x="45" y="0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id="{CD469381-A28C-4B89-9C44-C83F3F6C2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75" y="1031875"/>
              <a:ext cx="92075" cy="3968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0"/>
                </a:cxn>
                <a:cxn ang="0">
                  <a:pos x="0" y="25"/>
                </a:cxn>
                <a:cxn ang="0">
                  <a:pos x="14" y="25"/>
                </a:cxn>
                <a:cxn ang="0">
                  <a:pos x="44" y="25"/>
                </a:cxn>
                <a:cxn ang="0">
                  <a:pos x="58" y="25"/>
                </a:cxn>
                <a:cxn ang="0">
                  <a:pos x="58" y="0"/>
                </a:cxn>
                <a:cxn ang="0">
                  <a:pos x="44" y="0"/>
                </a:cxn>
                <a:cxn ang="0">
                  <a:pos x="14" y="0"/>
                </a:cxn>
              </a:cxnLst>
              <a:rect l="0" t="0" r="r" b="b"/>
              <a:pathLst>
                <a:path w="58" h="25">
                  <a:moveTo>
                    <a:pt x="14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14" y="25"/>
                  </a:lnTo>
                  <a:lnTo>
                    <a:pt x="44" y="25"/>
                  </a:lnTo>
                  <a:lnTo>
                    <a:pt x="58" y="25"/>
                  </a:lnTo>
                  <a:lnTo>
                    <a:pt x="58" y="0"/>
                  </a:lnTo>
                  <a:lnTo>
                    <a:pt x="4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2F42FF8F-C2A8-0AF3-C45D-8A3E9AF87475}"/>
              </a:ext>
            </a:extLst>
          </p:cNvPr>
          <p:cNvSpPr txBox="1">
            <a:spLocks/>
          </p:cNvSpPr>
          <p:nvPr/>
        </p:nvSpPr>
        <p:spPr>
          <a:xfrm>
            <a:off x="463371" y="4494162"/>
            <a:ext cx="4266585" cy="86226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3765A1"/>
              </a:buClr>
              <a:buNone/>
            </a:pPr>
            <a:r>
              <a:rPr lang="en-US" b="1" dirty="0">
                <a:solidFill>
                  <a:schemeClr val="accent3"/>
                </a:solidFill>
                <a:ea typeface="Times New Roman" panose="02020603050405020304" pitchFamily="18" charset="0"/>
              </a:rPr>
              <a:t>Good News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EB90D218-56E9-1495-D6BA-28CC3DE6B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45" y="1850739"/>
            <a:ext cx="3173568" cy="239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80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02D23-6FE1-798E-F341-C656DAD0A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3429C-7735-8284-7B19-CCCB4517C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 Scores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B20EE9-7BA6-D369-17B1-0C68B84008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B9D4D2C2-7BFC-EC60-CC3E-D8BACB482B6A}"/>
              </a:ext>
            </a:extLst>
          </p:cNvPr>
          <p:cNvGraphicFramePr>
            <a:graphicFrameLocks noGrp="1"/>
          </p:cNvGraphicFramePr>
          <p:nvPr/>
        </p:nvGraphicFramePr>
        <p:xfrm>
          <a:off x="1145415" y="1428347"/>
          <a:ext cx="8079119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3386">
                  <a:extLst>
                    <a:ext uri="{9D8B030D-6E8A-4147-A177-3AD203B41FA5}">
                      <a16:colId xmlns:a16="http://schemas.microsoft.com/office/drawing/2014/main" val="2903671166"/>
                    </a:ext>
                  </a:extLst>
                </a:gridCol>
                <a:gridCol w="878184">
                  <a:extLst>
                    <a:ext uri="{9D8B030D-6E8A-4147-A177-3AD203B41FA5}">
                      <a16:colId xmlns:a16="http://schemas.microsoft.com/office/drawing/2014/main" val="2440110053"/>
                    </a:ext>
                  </a:extLst>
                </a:gridCol>
                <a:gridCol w="950124">
                  <a:extLst>
                    <a:ext uri="{9D8B030D-6E8A-4147-A177-3AD203B41FA5}">
                      <a16:colId xmlns:a16="http://schemas.microsoft.com/office/drawing/2014/main" val="1168268577"/>
                    </a:ext>
                  </a:extLst>
                </a:gridCol>
                <a:gridCol w="987857">
                  <a:extLst>
                    <a:ext uri="{9D8B030D-6E8A-4147-A177-3AD203B41FA5}">
                      <a16:colId xmlns:a16="http://schemas.microsoft.com/office/drawing/2014/main" val="1191988219"/>
                    </a:ext>
                  </a:extLst>
                </a:gridCol>
                <a:gridCol w="912392">
                  <a:extLst>
                    <a:ext uri="{9D8B030D-6E8A-4147-A177-3AD203B41FA5}">
                      <a16:colId xmlns:a16="http://schemas.microsoft.com/office/drawing/2014/main" val="4097634169"/>
                    </a:ext>
                  </a:extLst>
                </a:gridCol>
                <a:gridCol w="912392">
                  <a:extLst>
                    <a:ext uri="{9D8B030D-6E8A-4147-A177-3AD203B41FA5}">
                      <a16:colId xmlns:a16="http://schemas.microsoft.com/office/drawing/2014/main" val="2239584808"/>
                    </a:ext>
                  </a:extLst>
                </a:gridCol>
                <a:gridCol w="912392">
                  <a:extLst>
                    <a:ext uri="{9D8B030D-6E8A-4147-A177-3AD203B41FA5}">
                      <a16:colId xmlns:a16="http://schemas.microsoft.com/office/drawing/2014/main" val="2075373767"/>
                    </a:ext>
                  </a:extLst>
                </a:gridCol>
                <a:gridCol w="912392">
                  <a:extLst>
                    <a:ext uri="{9D8B030D-6E8A-4147-A177-3AD203B41FA5}">
                      <a16:colId xmlns:a16="http://schemas.microsoft.com/office/drawing/2014/main" val="1583144930"/>
                    </a:ext>
                  </a:extLst>
                </a:gridCol>
              </a:tblGrid>
              <a:tr h="199374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Environment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July 2023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Oct. 2023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April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July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Oct.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Jan. 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May 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3640890"/>
                  </a:ext>
                </a:extLst>
              </a:tr>
              <a:tr h="1906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Overall 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6682023"/>
                  </a:ext>
                </a:extLst>
              </a:tr>
              <a:tr h="1906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Risk &amp; Opportunity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742378"/>
                  </a:ext>
                </a:extLst>
              </a:tr>
              <a:tr h="1906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Carbon &amp; Climate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6362982"/>
                  </a:ext>
                </a:extLst>
              </a:tr>
              <a:tr h="1906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Natural Resources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9318090"/>
                  </a:ext>
                </a:extLst>
              </a:tr>
              <a:tr h="190693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Waste &amp; Toxicity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102769"/>
                  </a:ext>
                </a:extLst>
              </a:tr>
            </a:tbl>
          </a:graphicData>
        </a:graphic>
      </p:graphicFrame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86D10BDB-BC67-DD24-2D69-5FC6283DBBD0}"/>
              </a:ext>
            </a:extLst>
          </p:cNvPr>
          <p:cNvGraphicFramePr>
            <a:graphicFrameLocks noGrp="1"/>
          </p:cNvGraphicFramePr>
          <p:nvPr/>
        </p:nvGraphicFramePr>
        <p:xfrm>
          <a:off x="1145416" y="3023476"/>
          <a:ext cx="8079116" cy="152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5102">
                  <a:extLst>
                    <a:ext uri="{9D8B030D-6E8A-4147-A177-3AD203B41FA5}">
                      <a16:colId xmlns:a16="http://schemas.microsoft.com/office/drawing/2014/main" val="2903671166"/>
                    </a:ext>
                  </a:extLst>
                </a:gridCol>
                <a:gridCol w="896468">
                  <a:extLst>
                    <a:ext uri="{9D8B030D-6E8A-4147-A177-3AD203B41FA5}">
                      <a16:colId xmlns:a16="http://schemas.microsoft.com/office/drawing/2014/main" val="2440110053"/>
                    </a:ext>
                  </a:extLst>
                </a:gridCol>
                <a:gridCol w="968785">
                  <a:extLst>
                    <a:ext uri="{9D8B030D-6E8A-4147-A177-3AD203B41FA5}">
                      <a16:colId xmlns:a16="http://schemas.microsoft.com/office/drawing/2014/main" val="1168268577"/>
                    </a:ext>
                  </a:extLst>
                </a:gridCol>
                <a:gridCol w="969201">
                  <a:extLst>
                    <a:ext uri="{9D8B030D-6E8A-4147-A177-3AD203B41FA5}">
                      <a16:colId xmlns:a16="http://schemas.microsoft.com/office/drawing/2014/main" val="1714875630"/>
                    </a:ext>
                  </a:extLst>
                </a:gridCol>
                <a:gridCol w="912390">
                  <a:extLst>
                    <a:ext uri="{9D8B030D-6E8A-4147-A177-3AD203B41FA5}">
                      <a16:colId xmlns:a16="http://schemas.microsoft.com/office/drawing/2014/main" val="3212271466"/>
                    </a:ext>
                  </a:extLst>
                </a:gridCol>
                <a:gridCol w="912390">
                  <a:extLst>
                    <a:ext uri="{9D8B030D-6E8A-4147-A177-3AD203B41FA5}">
                      <a16:colId xmlns:a16="http://schemas.microsoft.com/office/drawing/2014/main" val="199106967"/>
                    </a:ext>
                  </a:extLst>
                </a:gridCol>
                <a:gridCol w="912390">
                  <a:extLst>
                    <a:ext uri="{9D8B030D-6E8A-4147-A177-3AD203B41FA5}">
                      <a16:colId xmlns:a16="http://schemas.microsoft.com/office/drawing/2014/main" val="4066085962"/>
                    </a:ext>
                  </a:extLst>
                </a:gridCol>
                <a:gridCol w="912390">
                  <a:extLst>
                    <a:ext uri="{9D8B030D-6E8A-4147-A177-3AD203B41FA5}">
                      <a16:colId xmlns:a16="http://schemas.microsoft.com/office/drawing/2014/main" val="3889950528"/>
                    </a:ext>
                  </a:extLst>
                </a:gridCol>
              </a:tblGrid>
              <a:tr h="224849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Social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July 2023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Oct. 2023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April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July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Oct.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Jan. 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May 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3640890"/>
                  </a:ext>
                </a:extLst>
              </a:tr>
              <a:tr h="2248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Overall 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6682023"/>
                  </a:ext>
                </a:extLst>
              </a:tr>
              <a:tr h="224849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Human Rights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133219"/>
                  </a:ext>
                </a:extLst>
              </a:tr>
              <a:tr h="2248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Labor, Health, &amp; Safety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6362982"/>
                  </a:ext>
                </a:extLst>
              </a:tr>
              <a:tr h="2248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Stakeholders  &amp; Society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9318090"/>
                  </a:ext>
                </a:extLst>
              </a:tr>
            </a:tbl>
          </a:graphicData>
        </a:graphic>
      </p:graphicFrame>
      <p:graphicFrame>
        <p:nvGraphicFramePr>
          <p:cNvPr id="10" name="Table 8">
            <a:extLst>
              <a:ext uri="{FF2B5EF4-FFF2-40B4-BE49-F238E27FC236}">
                <a16:creationId xmlns:a16="http://schemas.microsoft.com/office/drawing/2014/main" id="{6CF068E8-1661-895E-47F3-BB4A664E9267}"/>
              </a:ext>
            </a:extLst>
          </p:cNvPr>
          <p:cNvGraphicFramePr>
            <a:graphicFrameLocks noGrp="1"/>
          </p:cNvGraphicFramePr>
          <p:nvPr/>
        </p:nvGraphicFramePr>
        <p:xfrm>
          <a:off x="1145415" y="4655041"/>
          <a:ext cx="8088021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02507">
                  <a:extLst>
                    <a:ext uri="{9D8B030D-6E8A-4147-A177-3AD203B41FA5}">
                      <a16:colId xmlns:a16="http://schemas.microsoft.com/office/drawing/2014/main" val="2903671166"/>
                    </a:ext>
                  </a:extLst>
                </a:gridCol>
                <a:gridCol w="835343">
                  <a:extLst>
                    <a:ext uri="{9D8B030D-6E8A-4147-A177-3AD203B41FA5}">
                      <a16:colId xmlns:a16="http://schemas.microsoft.com/office/drawing/2014/main" val="292740434"/>
                    </a:ext>
                  </a:extLst>
                </a:gridCol>
                <a:gridCol w="998990">
                  <a:extLst>
                    <a:ext uri="{9D8B030D-6E8A-4147-A177-3AD203B41FA5}">
                      <a16:colId xmlns:a16="http://schemas.microsoft.com/office/drawing/2014/main" val="378262278"/>
                    </a:ext>
                  </a:extLst>
                </a:gridCol>
                <a:gridCol w="953581">
                  <a:extLst>
                    <a:ext uri="{9D8B030D-6E8A-4147-A177-3AD203B41FA5}">
                      <a16:colId xmlns:a16="http://schemas.microsoft.com/office/drawing/2014/main" val="2325907583"/>
                    </a:ext>
                  </a:extLst>
                </a:gridCol>
                <a:gridCol w="924400">
                  <a:extLst>
                    <a:ext uri="{9D8B030D-6E8A-4147-A177-3AD203B41FA5}">
                      <a16:colId xmlns:a16="http://schemas.microsoft.com/office/drawing/2014/main" val="1957583427"/>
                    </a:ext>
                  </a:extLst>
                </a:gridCol>
                <a:gridCol w="924400">
                  <a:extLst>
                    <a:ext uri="{9D8B030D-6E8A-4147-A177-3AD203B41FA5}">
                      <a16:colId xmlns:a16="http://schemas.microsoft.com/office/drawing/2014/main" val="2516078843"/>
                    </a:ext>
                  </a:extLst>
                </a:gridCol>
                <a:gridCol w="924400">
                  <a:extLst>
                    <a:ext uri="{9D8B030D-6E8A-4147-A177-3AD203B41FA5}">
                      <a16:colId xmlns:a16="http://schemas.microsoft.com/office/drawing/2014/main" val="4141655089"/>
                    </a:ext>
                  </a:extLst>
                </a:gridCol>
                <a:gridCol w="924400">
                  <a:extLst>
                    <a:ext uri="{9D8B030D-6E8A-4147-A177-3AD203B41FA5}">
                      <a16:colId xmlns:a16="http://schemas.microsoft.com/office/drawing/2014/main" val="39479911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Governance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July 2023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Oct. 2023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April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July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Oct.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Jan. 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May 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3640890"/>
                  </a:ext>
                </a:extLst>
              </a:tr>
              <a:tr h="1973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Overall 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6682023"/>
                  </a:ext>
                </a:extLst>
              </a:tr>
              <a:tr h="2369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Board Structure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742378"/>
                  </a:ext>
                </a:extLst>
              </a:tr>
              <a:tr h="1973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Compensation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6362982"/>
                  </a:ext>
                </a:extLst>
              </a:tr>
              <a:tr h="2369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Shareholder Rights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9318090"/>
                  </a:ext>
                </a:extLst>
              </a:tr>
              <a:tr h="197334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Audit / Risk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102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0966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F10D17-544F-CD39-CC06-3C47367C2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8414" y="6451995"/>
            <a:ext cx="41107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1BA51A8-F229-4BDE-B1A4-268F475480CD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57BBBD-EA39-D43C-A875-FC925DB09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19985"/>
            <a:ext cx="9863889" cy="720948"/>
          </a:xfrm>
        </p:spPr>
        <p:txBody>
          <a:bodyPr anchor="b">
            <a:normAutofit/>
          </a:bodyPr>
          <a:lstStyle/>
          <a:p>
            <a:r>
              <a:rPr lang="en-US" dirty="0"/>
              <a:t>Environmental Potential Sc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A05429-9652-0843-E1F1-B0C75AC91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" y="1466850"/>
            <a:ext cx="11201399" cy="4591050"/>
          </a:xfrm>
        </p:spPr>
        <p:txBody>
          <a:bodyPr>
            <a:normAutofit/>
          </a:bodyPr>
          <a:lstStyle/>
          <a:p>
            <a:pPr lvl="1">
              <a:defRPr b="1"/>
            </a:pPr>
            <a:r>
              <a:rPr lang="en-US" sz="2000" b="1" dirty="0"/>
              <a:t>Does the company sustainability disclosure identify specific salient risks that its activities and business relationships pose on the environment</a:t>
            </a:r>
          </a:p>
          <a:p>
            <a:pPr lvl="2">
              <a:defRPr b="1"/>
            </a:pPr>
            <a:r>
              <a:rPr lang="en-US" sz="2000" b="0" dirty="0"/>
              <a:t>Answer went from NO to YES</a:t>
            </a:r>
          </a:p>
          <a:p>
            <a:pPr lvl="1">
              <a:defRPr b="1"/>
            </a:pPr>
            <a:endParaRPr lang="en-US" sz="2000" b="0" dirty="0"/>
          </a:p>
          <a:p>
            <a:pPr lvl="1">
              <a:defRPr b="1"/>
            </a:pPr>
            <a:r>
              <a:rPr lang="en-US" sz="2000" b="1" dirty="0"/>
              <a:t>What is the disclosed proportion of corporate operations in high water stress areas</a:t>
            </a:r>
          </a:p>
          <a:p>
            <a:pPr lvl="2">
              <a:defRPr b="1"/>
            </a:pPr>
            <a:r>
              <a:rPr lang="en-US" sz="2000" b="0" dirty="0"/>
              <a:t>Answer went from “Not disclosed” to “Some operations”</a:t>
            </a:r>
          </a:p>
          <a:p>
            <a:pPr marL="365760" lvl="1" indent="0">
              <a:buNone/>
              <a:defRPr b="1"/>
            </a:pPr>
            <a:endParaRPr lang="en-US" sz="2000" b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08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CCFBA-66D6-8A5C-F946-761135764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6CF8D-4009-A204-FAAC-96400AE10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ISS: LTC &amp; Peers: Environment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C865E3-65D4-A70B-576A-2B9BE42F0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A3C367B-BF96-9A85-C952-B0F62DD1A9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493845"/>
              </p:ext>
            </p:extLst>
          </p:nvPr>
        </p:nvGraphicFramePr>
        <p:xfrm>
          <a:off x="1735669" y="1590055"/>
          <a:ext cx="7611750" cy="3677890"/>
        </p:xfrm>
        <a:graphic>
          <a:graphicData uri="http://schemas.openxmlformats.org/drawingml/2006/table">
            <a:tbl>
              <a:tblPr firstRow="1" bandRow="1"/>
              <a:tblGrid>
                <a:gridCol w="1511075">
                  <a:extLst>
                    <a:ext uri="{9D8B030D-6E8A-4147-A177-3AD203B41FA5}">
                      <a16:colId xmlns:a16="http://schemas.microsoft.com/office/drawing/2014/main" val="963533516"/>
                    </a:ext>
                  </a:extLst>
                </a:gridCol>
                <a:gridCol w="871525">
                  <a:extLst>
                    <a:ext uri="{9D8B030D-6E8A-4147-A177-3AD203B41FA5}">
                      <a16:colId xmlns:a16="http://schemas.microsoft.com/office/drawing/2014/main" val="1283568815"/>
                    </a:ext>
                  </a:extLst>
                </a:gridCol>
                <a:gridCol w="871525">
                  <a:extLst>
                    <a:ext uri="{9D8B030D-6E8A-4147-A177-3AD203B41FA5}">
                      <a16:colId xmlns:a16="http://schemas.microsoft.com/office/drawing/2014/main" val="3460136593"/>
                    </a:ext>
                  </a:extLst>
                </a:gridCol>
                <a:gridCol w="871525">
                  <a:extLst>
                    <a:ext uri="{9D8B030D-6E8A-4147-A177-3AD203B41FA5}">
                      <a16:colId xmlns:a16="http://schemas.microsoft.com/office/drawing/2014/main" val="2961196150"/>
                    </a:ext>
                  </a:extLst>
                </a:gridCol>
                <a:gridCol w="871525">
                  <a:extLst>
                    <a:ext uri="{9D8B030D-6E8A-4147-A177-3AD203B41FA5}">
                      <a16:colId xmlns:a16="http://schemas.microsoft.com/office/drawing/2014/main" val="1418897260"/>
                    </a:ext>
                  </a:extLst>
                </a:gridCol>
                <a:gridCol w="871525">
                  <a:extLst>
                    <a:ext uri="{9D8B030D-6E8A-4147-A177-3AD203B41FA5}">
                      <a16:colId xmlns:a16="http://schemas.microsoft.com/office/drawing/2014/main" val="2557824393"/>
                    </a:ext>
                  </a:extLst>
                </a:gridCol>
                <a:gridCol w="871525">
                  <a:extLst>
                    <a:ext uri="{9D8B030D-6E8A-4147-A177-3AD203B41FA5}">
                      <a16:colId xmlns:a16="http://schemas.microsoft.com/office/drawing/2014/main" val="710851144"/>
                    </a:ext>
                  </a:extLst>
                </a:gridCol>
                <a:gridCol w="871525">
                  <a:extLst>
                    <a:ext uri="{9D8B030D-6E8A-4147-A177-3AD203B41FA5}">
                      <a16:colId xmlns:a16="http://schemas.microsoft.com/office/drawing/2014/main" val="3255487195"/>
                    </a:ext>
                  </a:extLst>
                </a:gridCol>
              </a:tblGrid>
              <a:tr h="6075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algn="l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Environment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July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2023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Oct. 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2023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April 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July 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Oct. 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Jan. 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May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163466"/>
                  </a:ext>
                </a:extLst>
              </a:tr>
              <a:tr h="6062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LTC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  <a:alpha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591132"/>
                  </a:ext>
                </a:extLst>
              </a:tr>
              <a:tr h="6062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l">
                        <a:buFontTx/>
                        <a:buNone/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CareTrust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  <a:alpha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9222977"/>
                  </a:ext>
                </a:extLst>
              </a:tr>
              <a:tr h="6062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NHI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  <a:alpha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5283946"/>
                  </a:ext>
                </a:extLst>
              </a:tr>
              <a:tr h="6452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Omega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  <a:alpha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5955060"/>
                  </a:ext>
                </a:extLst>
              </a:tr>
              <a:tr h="6062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Sabra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  <a:alpha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1410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436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EE9E0-DE7D-C183-70CD-6CB1EC942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7E194-AE85-E8F7-2C87-D87E04C2A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ISS: LTC &amp; Peers: Social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B9057B-2EEC-35EF-21E1-51321DB41D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036E3AE-5E54-DA11-0B38-D796358AF8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749541"/>
              </p:ext>
            </p:extLst>
          </p:nvPr>
        </p:nvGraphicFramePr>
        <p:xfrm>
          <a:off x="1778060" y="1590055"/>
          <a:ext cx="7340619" cy="3677889"/>
        </p:xfrm>
        <a:graphic>
          <a:graphicData uri="http://schemas.openxmlformats.org/drawingml/2006/table">
            <a:tbl>
              <a:tblPr firstRow="1" bandRow="1"/>
              <a:tblGrid>
                <a:gridCol w="1511076">
                  <a:extLst>
                    <a:ext uri="{9D8B030D-6E8A-4147-A177-3AD203B41FA5}">
                      <a16:colId xmlns:a16="http://schemas.microsoft.com/office/drawing/2014/main" val="2829251339"/>
                    </a:ext>
                  </a:extLst>
                </a:gridCol>
                <a:gridCol w="871525">
                  <a:extLst>
                    <a:ext uri="{9D8B030D-6E8A-4147-A177-3AD203B41FA5}">
                      <a16:colId xmlns:a16="http://schemas.microsoft.com/office/drawing/2014/main" val="876839004"/>
                    </a:ext>
                  </a:extLst>
                </a:gridCol>
                <a:gridCol w="871525">
                  <a:extLst>
                    <a:ext uri="{9D8B030D-6E8A-4147-A177-3AD203B41FA5}">
                      <a16:colId xmlns:a16="http://schemas.microsoft.com/office/drawing/2014/main" val="568709238"/>
                    </a:ext>
                  </a:extLst>
                </a:gridCol>
                <a:gridCol w="871525">
                  <a:extLst>
                    <a:ext uri="{9D8B030D-6E8A-4147-A177-3AD203B41FA5}">
                      <a16:colId xmlns:a16="http://schemas.microsoft.com/office/drawing/2014/main" val="349835973"/>
                    </a:ext>
                  </a:extLst>
                </a:gridCol>
                <a:gridCol w="871525">
                  <a:extLst>
                    <a:ext uri="{9D8B030D-6E8A-4147-A177-3AD203B41FA5}">
                      <a16:colId xmlns:a16="http://schemas.microsoft.com/office/drawing/2014/main" val="2480237414"/>
                    </a:ext>
                  </a:extLst>
                </a:gridCol>
                <a:gridCol w="871525">
                  <a:extLst>
                    <a:ext uri="{9D8B030D-6E8A-4147-A177-3AD203B41FA5}">
                      <a16:colId xmlns:a16="http://schemas.microsoft.com/office/drawing/2014/main" val="1669846252"/>
                    </a:ext>
                  </a:extLst>
                </a:gridCol>
                <a:gridCol w="600393">
                  <a:extLst>
                    <a:ext uri="{9D8B030D-6E8A-4147-A177-3AD203B41FA5}">
                      <a16:colId xmlns:a16="http://schemas.microsoft.com/office/drawing/2014/main" val="3105456002"/>
                    </a:ext>
                  </a:extLst>
                </a:gridCol>
                <a:gridCol w="871525">
                  <a:extLst>
                    <a:ext uri="{9D8B030D-6E8A-4147-A177-3AD203B41FA5}">
                      <a16:colId xmlns:a16="http://schemas.microsoft.com/office/drawing/2014/main" val="1968427756"/>
                    </a:ext>
                  </a:extLst>
                </a:gridCol>
              </a:tblGrid>
              <a:tr h="6224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algn="l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Social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July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2023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Oct.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 2023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April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July 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Oct.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Jan.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May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352685"/>
                  </a:ext>
                </a:extLst>
              </a:tr>
              <a:tr h="611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LTC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  <a:alpha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3679997"/>
                  </a:ext>
                </a:extLst>
              </a:tr>
              <a:tr h="611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l">
                        <a:buFontTx/>
                        <a:buNone/>
                      </a:pPr>
                      <a:r>
                        <a:rPr lang="en-US" sz="1200" b="1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CareTrust</a:t>
                      </a:r>
                      <a:endParaRPr lang="en-US" sz="12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  <a:alpha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927213"/>
                  </a:ext>
                </a:extLst>
              </a:tr>
              <a:tr h="611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NHI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  <a:alpha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89196"/>
                  </a:ext>
                </a:extLst>
              </a:tr>
              <a:tr h="611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Omega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  <a:alpha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565077"/>
                  </a:ext>
                </a:extLst>
              </a:tr>
              <a:tr h="611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algn="l"/>
                      <a:r>
                        <a:rPr lang="en-US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Sabra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3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  <a:alpha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3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3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3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3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3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ontserrat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4337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3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122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2032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BB714-742C-419D-0CAF-C893BAB64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22363CD-9BA6-2C31-941E-DE6105E1C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37E311A-28D2-4A1F-C20A-E12493B0A074}"/>
              </a:ext>
            </a:extLst>
          </p:cNvPr>
          <p:cNvSpPr/>
          <p:nvPr/>
        </p:nvSpPr>
        <p:spPr>
          <a:xfrm>
            <a:off x="8578" y="-1298997"/>
            <a:ext cx="9545350" cy="9557626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gradFill flip="none" rotWithShape="1">
            <a:gsLst>
              <a:gs pos="0">
                <a:srgbClr val="3765A1">
                  <a:alpha val="42000"/>
                </a:srgbClr>
              </a:gs>
              <a:gs pos="100000">
                <a:srgbClr val="393662"/>
              </a:gs>
            </a:gsLst>
            <a:lin ang="13500000" scaled="1"/>
            <a:tileRect/>
          </a:gra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6E8F6D4-2169-6A15-347F-8DB2D5027370}"/>
              </a:ext>
            </a:extLst>
          </p:cNvPr>
          <p:cNvSpPr/>
          <p:nvPr/>
        </p:nvSpPr>
        <p:spPr>
          <a:xfrm>
            <a:off x="850407" y="-1222797"/>
            <a:ext cx="9545350" cy="9557626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solidFill>
            <a:schemeClr val="bg1">
              <a:alpha val="76000"/>
            </a:schemeClr>
          </a:soli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D9CB55-190E-3099-6680-C6575F6B779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42424" y="2848444"/>
            <a:ext cx="5522685" cy="1291772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solidFill>
                  <a:srgbClr val="3765A1"/>
                </a:solidFill>
              </a:rPr>
              <a:t>Thank You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4B586411-1F6F-8520-47ED-E5999CD050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04704" y="4713499"/>
            <a:ext cx="1663514" cy="10327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AD0DAE-417F-B105-317D-551DDB293E0C}"/>
              </a:ext>
            </a:extLst>
          </p:cNvPr>
          <p:cNvSpPr txBox="1"/>
          <p:nvPr/>
        </p:nvSpPr>
        <p:spPr>
          <a:xfrm>
            <a:off x="11716892" y="6735538"/>
            <a:ext cx="4665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91BA51A8-F229-4BDE-B1A4-268F475480CD}" type="slidenum">
              <a:rPr lang="en-US" sz="1200" smtClean="0">
                <a:solidFill>
                  <a:schemeClr val="bg1"/>
                </a:solidFill>
              </a:rPr>
              <a:pPr/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076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765A1"/>
      </a:accent1>
      <a:accent2>
        <a:srgbClr val="2E3C58"/>
      </a:accent2>
      <a:accent3>
        <a:srgbClr val="143371"/>
      </a:accent3>
      <a:accent4>
        <a:srgbClr val="BFE5DF"/>
      </a:accent4>
      <a:accent5>
        <a:srgbClr val="FF8FA8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6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440454BC669E43B461E9955A69E54E" ma:contentTypeVersion="11" ma:contentTypeDescription="Create a new document." ma:contentTypeScope="" ma:versionID="833246ddf885341b223ea1b4796dcedf">
  <xsd:schema xmlns:xsd="http://www.w3.org/2001/XMLSchema" xmlns:xs="http://www.w3.org/2001/XMLSchema" xmlns:p="http://schemas.microsoft.com/office/2006/metadata/properties" xmlns:ns3="b893d782-0cad-4af1-8390-dcb2b46bbde0" xmlns:ns4="55aeb99d-36e0-459f-a607-d05e2f9f8258" targetNamespace="http://schemas.microsoft.com/office/2006/metadata/properties" ma:root="true" ma:fieldsID="dffbba47eff71774385f5b284c0074d7" ns3:_="" ns4:_="">
    <xsd:import namespace="b893d782-0cad-4af1-8390-dcb2b46bbde0"/>
    <xsd:import namespace="55aeb99d-36e0-459f-a607-d05e2f9f825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3d782-0cad-4af1-8390-dcb2b46bbd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aeb99d-36e0-459f-a607-d05e2f9f825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EE37E2B-FF52-4DEC-BAA4-E29AD0DCEE5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2C74F2-BAE1-4A25-B5D8-86BBAD086C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93d782-0cad-4af1-8390-dcb2b46bbde0"/>
    <ds:schemaRef ds:uri="55aeb99d-36e0-459f-a607-d05e2f9f82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FE598C-2E6B-4F74-888D-E454C7547129}">
  <ds:schemaRefs>
    <ds:schemaRef ds:uri="http://purl.org/dc/dcmitype/"/>
    <ds:schemaRef ds:uri="http://schemas.microsoft.com/office/2006/metadata/properties"/>
    <ds:schemaRef ds:uri="http://www.w3.org/XML/1998/namespace"/>
    <ds:schemaRef ds:uri="http://purl.org/dc/elements/1.1/"/>
    <ds:schemaRef ds:uri="b893d782-0cad-4af1-8390-dcb2b46bbde0"/>
    <ds:schemaRef ds:uri="55aeb99d-36e0-459f-a607-d05e2f9f82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50061</TotalTime>
  <Words>1421</Words>
  <Application>Microsoft Office PowerPoint</Application>
  <PresentationFormat>Widescreen</PresentationFormat>
  <Paragraphs>436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Times New Roman</vt:lpstr>
      <vt:lpstr>Montserrat</vt:lpstr>
      <vt:lpstr>Arial</vt:lpstr>
      <vt:lpstr>Calibri</vt:lpstr>
      <vt:lpstr>Wingdings</vt:lpstr>
      <vt:lpstr>Office Theme</vt:lpstr>
      <vt:lpstr>PowerPoint Presentation</vt:lpstr>
      <vt:lpstr>Updated Committee Charter and Policies Pertaining to SCR</vt:lpstr>
      <vt:lpstr>ISS Proxy Report Summary: Voted FOR All Proposals Only minor change to Governance Score – See appendix </vt:lpstr>
      <vt:lpstr>ISS Proxy Report Score Impact</vt:lpstr>
      <vt:lpstr>Budget Overview</vt:lpstr>
      <vt:lpstr>Consultant Discussion (reformat)</vt:lpstr>
      <vt:lpstr>2025 SCR Action Plan Update</vt:lpstr>
      <vt:lpstr>APPENDIX</vt:lpstr>
      <vt:lpstr>ISS Cyber Risk Score: Unchanged</vt:lpstr>
      <vt:lpstr>ISS Scores </vt:lpstr>
      <vt:lpstr>Environmental Potential Sc</vt:lpstr>
      <vt:lpstr>ISS: LTC &amp; Peers: Environment</vt:lpstr>
      <vt:lpstr>ISS: LTC &amp; Peers: Social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ESG Committee Update</dc:title>
  <dc:creator>Mandi Hogan</dc:creator>
  <cp:lastModifiedBy>Mandi Hogan</cp:lastModifiedBy>
  <cp:revision>1017</cp:revision>
  <cp:lastPrinted>2022-04-11T17:00:08Z</cp:lastPrinted>
  <dcterms:created xsi:type="dcterms:W3CDTF">2022-03-29T21:55:29Z</dcterms:created>
  <dcterms:modified xsi:type="dcterms:W3CDTF">2025-05-22T08:37:11Z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0x010100FC440454BC669E43B461E9955A69E54E</vt:lpwstr>
  </property>
</Properties>
</file>