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8" r:id="rId4"/>
    <p:sldId id="257" r:id="rId5"/>
    <p:sldId id="259" r:id="rId6"/>
    <p:sldId id="260" r:id="rId7"/>
    <p:sldId id="261" r:id="rId8"/>
    <p:sldId id="262" r:id="rId9"/>
    <p:sldId id="265" r:id="rId10"/>
    <p:sldId id="266" r:id="rId11"/>
    <p:sldId id="267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2554"/>
    <a:srgbClr val="E32554"/>
    <a:srgbClr val="1E71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1AF1A7-DFFE-4975-A9BA-D4D0B5A4A6CA}" v="15" dt="2025-05-20T12:15:20.9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92" autoAdjust="0"/>
    <p:restoredTop sz="94660"/>
  </p:normalViewPr>
  <p:slideViewPr>
    <p:cSldViewPr snapToGrid="0">
      <p:cViewPr>
        <p:scale>
          <a:sx n="78" d="100"/>
          <a:sy n="78" d="100"/>
        </p:scale>
        <p:origin x="344" y="6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Lewkovitz" userId="a01717e93a1f42df" providerId="LiveId" clId="{761AF1A7-DFFE-4975-A9BA-D4D0B5A4A6CA}"/>
    <pc:docChg chg="delSld modSld sldOrd">
      <pc:chgData name="Mark Lewkovitz" userId="a01717e93a1f42df" providerId="LiveId" clId="{761AF1A7-DFFE-4975-A9BA-D4D0B5A4A6CA}" dt="2025-05-20T12:15:20.992" v="20" actId="1076"/>
      <pc:docMkLst>
        <pc:docMk/>
      </pc:docMkLst>
      <pc:sldChg chg="ord">
        <pc:chgData name="Mark Lewkovitz" userId="a01717e93a1f42df" providerId="LiveId" clId="{761AF1A7-DFFE-4975-A9BA-D4D0B5A4A6CA}" dt="2025-05-20T12:10:23.800" v="1"/>
        <pc:sldMkLst>
          <pc:docMk/>
          <pc:sldMk cId="1750261440" sldId="256"/>
        </pc:sldMkLst>
      </pc:sldChg>
      <pc:sldChg chg="addSp modSp ord">
        <pc:chgData name="Mark Lewkovitz" userId="a01717e93a1f42df" providerId="LiveId" clId="{761AF1A7-DFFE-4975-A9BA-D4D0B5A4A6CA}" dt="2025-05-20T12:15:20.992" v="20" actId="1076"/>
        <pc:sldMkLst>
          <pc:docMk/>
          <pc:sldMk cId="3103064865" sldId="257"/>
        </pc:sldMkLst>
        <pc:picChg chg="add mod">
          <ac:chgData name="Mark Lewkovitz" userId="a01717e93a1f42df" providerId="LiveId" clId="{761AF1A7-DFFE-4975-A9BA-D4D0B5A4A6CA}" dt="2025-05-20T12:12:36.219" v="5" actId="1076"/>
          <ac:picMkLst>
            <pc:docMk/>
            <pc:sldMk cId="3103064865" sldId="257"/>
            <ac:picMk id="4104" creationId="{42738F44-E081-9789-CBA2-5E52DAE31C10}"/>
          </ac:picMkLst>
        </pc:picChg>
        <pc:picChg chg="add mod">
          <ac:chgData name="Mark Lewkovitz" userId="a01717e93a1f42df" providerId="LiveId" clId="{761AF1A7-DFFE-4975-A9BA-D4D0B5A4A6CA}" dt="2025-05-20T12:12:56.048" v="7" actId="1076"/>
          <ac:picMkLst>
            <pc:docMk/>
            <pc:sldMk cId="3103064865" sldId="257"/>
            <ac:picMk id="4106" creationId="{9524854F-4D4E-B10E-199C-C4E4A165A0DA}"/>
          </ac:picMkLst>
        </pc:picChg>
        <pc:picChg chg="add mod">
          <ac:chgData name="Mark Lewkovitz" userId="a01717e93a1f42df" providerId="LiveId" clId="{761AF1A7-DFFE-4975-A9BA-D4D0B5A4A6CA}" dt="2025-05-20T12:15:00.831" v="16" actId="1076"/>
          <ac:picMkLst>
            <pc:docMk/>
            <pc:sldMk cId="3103064865" sldId="257"/>
            <ac:picMk id="4108" creationId="{A05A6F7A-9FB8-45D6-D984-312A31D15419}"/>
          </ac:picMkLst>
        </pc:picChg>
        <pc:picChg chg="add mod">
          <ac:chgData name="Mark Lewkovitz" userId="a01717e93a1f42df" providerId="LiveId" clId="{761AF1A7-DFFE-4975-A9BA-D4D0B5A4A6CA}" dt="2025-05-20T12:14:58.104" v="14" actId="1076"/>
          <ac:picMkLst>
            <pc:docMk/>
            <pc:sldMk cId="3103064865" sldId="257"/>
            <ac:picMk id="4110" creationId="{269D1A14-86E8-DC8D-EA9C-AF539DEBB535}"/>
          </ac:picMkLst>
        </pc:picChg>
        <pc:picChg chg="add mod">
          <ac:chgData name="Mark Lewkovitz" userId="a01717e93a1f42df" providerId="LiveId" clId="{761AF1A7-DFFE-4975-A9BA-D4D0B5A4A6CA}" dt="2025-05-20T12:14:59.519" v="15" actId="1076"/>
          <ac:picMkLst>
            <pc:docMk/>
            <pc:sldMk cId="3103064865" sldId="257"/>
            <ac:picMk id="4112" creationId="{48629100-44CE-7C0F-A8B1-AE3AEAB0D023}"/>
          </ac:picMkLst>
        </pc:picChg>
        <pc:picChg chg="add mod">
          <ac:chgData name="Mark Lewkovitz" userId="a01717e93a1f42df" providerId="LiveId" clId="{761AF1A7-DFFE-4975-A9BA-D4D0B5A4A6CA}" dt="2025-05-20T12:15:20.992" v="20" actId="1076"/>
          <ac:picMkLst>
            <pc:docMk/>
            <pc:sldMk cId="3103064865" sldId="257"/>
            <ac:picMk id="4114" creationId="{E99AC498-F2E5-4A6B-E9F4-13D10A5BD148}"/>
          </ac:picMkLst>
        </pc:picChg>
      </pc:sldChg>
      <pc:sldChg chg="del">
        <pc:chgData name="Mark Lewkovitz" userId="a01717e93a1f42df" providerId="LiveId" clId="{761AF1A7-DFFE-4975-A9BA-D4D0B5A4A6CA}" dt="2025-05-20T12:11:02.361" v="3" actId="47"/>
        <pc:sldMkLst>
          <pc:docMk/>
          <pc:sldMk cId="63018035" sldId="268"/>
        </pc:sldMkLst>
      </pc:sldChg>
      <pc:sldChg chg="del">
        <pc:chgData name="Mark Lewkovitz" userId="a01717e93a1f42df" providerId="LiveId" clId="{761AF1A7-DFFE-4975-A9BA-D4D0B5A4A6CA}" dt="2025-05-20T12:10:59.084" v="2" actId="47"/>
        <pc:sldMkLst>
          <pc:docMk/>
          <pc:sldMk cId="2404661003" sldId="2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B3647-69B4-C574-3AC9-30C20EB3D1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7B6407-BBE0-EE06-76D5-C061E6B264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10DB2F-352D-67A7-A07E-EE2DDCF50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94CD-37F8-44E1-BA43-EFD58EE4A253}" type="datetimeFigureOut">
              <a:rPr lang="en-AU" smtClean="0"/>
              <a:t>18/05/2025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F36C4-8C12-955C-84C1-B9B7DD9C6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ADAFA-8067-892C-A202-1E01B19F2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2FC0-4110-4522-98C9-064D9EB337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3682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593AC-4DDD-D4E2-B245-1258FA12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0A0509-5CC6-C089-79D3-1EC55CCA48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25D1E-69FE-4209-5009-3A00F0216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94CD-37F8-44E1-BA43-EFD58EE4A253}" type="datetimeFigureOut">
              <a:rPr lang="en-AU" smtClean="0"/>
              <a:t>18/05/2025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5119C7-AB49-E0B3-E3E5-8643CCE1A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283971-E4C2-1960-7A61-4B17A9325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2FC0-4110-4522-98C9-064D9EB337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7661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78A072-1F92-C3AC-372F-7B0FE1DD3E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77D215-A188-6BB3-4EBD-2FBD7DB664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2D4D89-A16D-7739-64FB-D5BA3FE55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94CD-37F8-44E1-BA43-EFD58EE4A253}" type="datetimeFigureOut">
              <a:rPr lang="en-AU" smtClean="0"/>
              <a:t>18/05/2025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A5959-5AA3-4542-8AE1-6E3272065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404C9-27A2-FE8C-CCFA-874EB4B61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2FC0-4110-4522-98C9-064D9EB337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22272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D0206-F006-6AAC-F46C-3DAB9F91C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7256"/>
            <a:ext cx="10515600" cy="4719707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74D8B-9897-B612-49F1-E6D8E9E69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051915" y="6356350"/>
            <a:ext cx="2052815" cy="365125"/>
          </a:xfrm>
        </p:spPr>
        <p:txBody>
          <a:bodyPr/>
          <a:lstStyle>
            <a:lvl1pPr>
              <a:defRPr sz="900" i="1"/>
            </a:lvl1pPr>
          </a:lstStyle>
          <a:p>
            <a:r>
              <a:rPr lang="en-AU"/>
              <a:t>STRICTLY CONFIDENTIAL</a:t>
            </a:r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7448D-09E9-098C-49EC-B616E8A5B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5260" y="6356350"/>
            <a:ext cx="406940" cy="365125"/>
          </a:xfrm>
        </p:spPr>
        <p:txBody>
          <a:bodyPr/>
          <a:lstStyle>
            <a:lvl1pPr>
              <a:defRPr sz="1200"/>
            </a:lvl1pPr>
          </a:lstStyle>
          <a:p>
            <a:fld id="{1A482FC0-4110-4522-98C9-064D9EB337EA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CDBDE0-61E4-C78A-58C2-CA0F85EE565A}"/>
              </a:ext>
            </a:extLst>
          </p:cNvPr>
          <p:cNvSpPr txBox="1"/>
          <p:nvPr userDrawn="1"/>
        </p:nvSpPr>
        <p:spPr>
          <a:xfrm>
            <a:off x="591763" y="6181065"/>
            <a:ext cx="1420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SYMMETRY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D66BD7-378E-9E7E-F938-506C53A1872B}"/>
              </a:ext>
            </a:extLst>
          </p:cNvPr>
          <p:cNvSpPr txBox="1"/>
          <p:nvPr userDrawn="1"/>
        </p:nvSpPr>
        <p:spPr>
          <a:xfrm>
            <a:off x="677477" y="6443598"/>
            <a:ext cx="119546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/>
              <a:t>                     CAPITAL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FE18ACC-CC2D-F3A5-B033-ADEE6E596BBC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06076" y="6130971"/>
            <a:ext cx="502209" cy="625254"/>
            <a:chOff x="359763" y="2783683"/>
            <a:chExt cx="3230381" cy="4021851"/>
          </a:xfrm>
        </p:grpSpPr>
        <p:pic>
          <p:nvPicPr>
            <p:cNvPr id="10" name="Picture 9" descr="1 | Dark Blue | North Sails VX One Design Asymmetric">
              <a:extLst>
                <a:ext uri="{FF2B5EF4-FFF2-40B4-BE49-F238E27FC236}">
                  <a16:creationId xmlns:a16="http://schemas.microsoft.com/office/drawing/2014/main" id="{3D129879-CD91-067A-BC5E-D09A5857A2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9763" y="2783683"/>
              <a:ext cx="3230381" cy="40218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8" descr="1 | White | North Sails VX One Design Asymmetric">
              <a:extLst>
                <a:ext uri="{FF2B5EF4-FFF2-40B4-BE49-F238E27FC236}">
                  <a16:creationId xmlns:a16="http://schemas.microsoft.com/office/drawing/2014/main" id="{978FC6FB-C286-8613-292C-C15049F4563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066" y="3352164"/>
              <a:ext cx="2679790" cy="34533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C41FBC61-0C0E-EB54-A3B4-FA6F83F4F78C}"/>
                </a:ext>
              </a:extLst>
            </p:cNvPr>
            <p:cNvSpPr/>
            <p:nvPr/>
          </p:nvSpPr>
          <p:spPr>
            <a:xfrm>
              <a:off x="1139408" y="4717686"/>
              <a:ext cx="1701228" cy="439545"/>
            </a:xfrm>
            <a:prstGeom prst="roundRect">
              <a:avLst/>
            </a:prstGeom>
            <a:solidFill>
              <a:srgbClr val="1E71B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E2C91C1-ACBB-16B8-92C4-BC43A8DCC77F}"/>
              </a:ext>
            </a:extLst>
          </p:cNvPr>
          <p:cNvCxnSpPr>
            <a:cxnSpLocks/>
          </p:cNvCxnSpPr>
          <p:nvPr userDrawn="1"/>
        </p:nvCxnSpPr>
        <p:spPr>
          <a:xfrm>
            <a:off x="352968" y="6083028"/>
            <a:ext cx="114045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C5B6A7E-338F-3C6F-1EC8-705F60F81A5A}"/>
              </a:ext>
            </a:extLst>
          </p:cNvPr>
          <p:cNvCxnSpPr>
            <a:cxnSpLocks/>
          </p:cNvCxnSpPr>
          <p:nvPr userDrawn="1"/>
        </p:nvCxnSpPr>
        <p:spPr>
          <a:xfrm>
            <a:off x="352968" y="440988"/>
            <a:ext cx="114045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D5D0DD5-B69F-8467-EC68-2CAF95115BB5}"/>
              </a:ext>
            </a:extLst>
          </p:cNvPr>
          <p:cNvCxnSpPr>
            <a:cxnSpLocks/>
          </p:cNvCxnSpPr>
          <p:nvPr userDrawn="1"/>
        </p:nvCxnSpPr>
        <p:spPr>
          <a:xfrm>
            <a:off x="352968" y="1271081"/>
            <a:ext cx="114045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DB9B004-4A84-A2CE-178D-EACA22C5254F}"/>
              </a:ext>
            </a:extLst>
          </p:cNvPr>
          <p:cNvSpPr txBox="1"/>
          <p:nvPr userDrawn="1"/>
        </p:nvSpPr>
        <p:spPr>
          <a:xfrm>
            <a:off x="319392" y="516016"/>
            <a:ext cx="11404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[</a:t>
            </a:r>
            <a:r>
              <a:rPr lang="en-AU" b="1" dirty="0"/>
              <a:t>Key page title goes here]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513DAB3-D3AB-81CA-DE00-3C9C229981B8}"/>
              </a:ext>
            </a:extLst>
          </p:cNvPr>
          <p:cNvSpPr txBox="1"/>
          <p:nvPr userDrawn="1"/>
        </p:nvSpPr>
        <p:spPr>
          <a:xfrm>
            <a:off x="319392" y="876158"/>
            <a:ext cx="114045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/>
              <a:t>[Sub-heading goes here]</a:t>
            </a:r>
          </a:p>
        </p:txBody>
      </p:sp>
    </p:spTree>
    <p:extLst>
      <p:ext uri="{BB962C8B-B14F-4D97-AF65-F5344CB8AC3E}">
        <p14:creationId xmlns:p14="http://schemas.microsoft.com/office/powerpoint/2010/main" val="1224741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EFE02-CC1F-4F87-74F0-1110CCB30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6DF236-CE7D-039F-2643-5F96845648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425E6-AAC3-9DB9-33C3-94442E7B3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94CD-37F8-44E1-BA43-EFD58EE4A253}" type="datetimeFigureOut">
              <a:rPr lang="en-AU" smtClean="0"/>
              <a:t>18/05/2025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80CA8-54F8-B6DD-FBEF-69C219BA6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815C78-438D-5051-A1FF-95053B07D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2FC0-4110-4522-98C9-064D9EB337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8617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430EE-C02F-70D5-E1F1-F976A10CC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BEFD6-0EEF-7F07-F7F0-E8E8819756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7D4609-6A4A-1163-DD33-D33EFF1062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28DF3A-4BA1-618D-5588-5FA243B72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94CD-37F8-44E1-BA43-EFD58EE4A253}" type="datetimeFigureOut">
              <a:rPr lang="en-AU" smtClean="0"/>
              <a:t>18/05/2025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B1B3F7-C3B5-2CBA-B22F-4FD3C86BE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A1459E-CA71-1272-AD6E-A841F3B87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2FC0-4110-4522-98C9-064D9EB337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261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CF5E6-788E-B962-746A-353D48C4E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E5BBD4-F180-BC00-F234-25B858747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2893B2-460D-6C7F-4B3F-4D61B159BC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F53B1A-A4D6-A502-00AB-66DE080410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D7B125-3793-925E-0E19-6F4CF17018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9262CF-99E2-4EE7-9A1C-B317DA0B7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94CD-37F8-44E1-BA43-EFD58EE4A253}" type="datetimeFigureOut">
              <a:rPr lang="en-AU" smtClean="0"/>
              <a:t>18/05/2025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889863-AFA1-F7E3-F21F-BEF990457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4D7522-50B7-850F-0D56-8777BD41A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2FC0-4110-4522-98C9-064D9EB337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8984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5B376-30FB-0531-C269-E2EA6E783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F2A778-D9DC-9C00-5F0E-57C24D1DC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94CD-37F8-44E1-BA43-EFD58EE4A253}" type="datetimeFigureOut">
              <a:rPr lang="en-AU" smtClean="0"/>
              <a:t>18/05/2025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0ECF6C-C9E6-AB29-9A29-69B7B4BE1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F5F5DF-8DFE-BCF3-96CE-26BB34321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2FC0-4110-4522-98C9-064D9EB337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5571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60DF09-EAE8-DDF0-FF24-F623A3781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94CD-37F8-44E1-BA43-EFD58EE4A253}" type="datetimeFigureOut">
              <a:rPr lang="en-AU" smtClean="0"/>
              <a:t>18/05/2025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88B626-97F7-83B1-BD9B-EA0270D47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5801BA-603C-FAD3-A62F-CB3BB69B6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2FC0-4110-4522-98C9-064D9EB337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0724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DAAEB-7F74-F231-48AE-A31BEAF27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198C4-A6E3-E7F7-2191-FD781B199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A3FD41-3206-E89C-FF04-29CEE3A5FD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903B17-BFFB-F946-609E-DB4A0E457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94CD-37F8-44E1-BA43-EFD58EE4A253}" type="datetimeFigureOut">
              <a:rPr lang="en-AU" smtClean="0"/>
              <a:t>18/05/2025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32ADF1-DC5D-130E-866C-5B1BB49E6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82BBFE-2E98-C73D-CC1B-C3A22759E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2FC0-4110-4522-98C9-064D9EB337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0860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692C8-47F6-8282-D913-CF2F67ECA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A9D319-4C79-72A7-144E-2AA3A7D63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C6208B-1BE4-03C1-2BA8-C82E49E87C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265E95-5E15-D6AD-B54F-7110C1525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894CD-37F8-44E1-BA43-EFD58EE4A253}" type="datetimeFigureOut">
              <a:rPr lang="en-AU" smtClean="0"/>
              <a:t>18/05/2025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90EC9-14AD-4A52-D069-54582ACB9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9FDC72-2C41-5BBB-5D5E-86721ED4F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2FC0-4110-4522-98C9-064D9EB337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849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DB335A-B009-D988-42EA-2AC1D6A26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5D0A59-19C6-1046-2A6A-3D4186A579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5E2AD-1AD1-732A-9230-1B03922593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B894CD-37F8-44E1-BA43-EFD58EE4A253}" type="datetimeFigureOut">
              <a:rPr lang="en-AU" smtClean="0"/>
              <a:t>18/05/2025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A6B082-CC97-2A30-5556-F034F4AD84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80B147-EC37-8C6D-DB59-ACCC6B42B8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482FC0-4110-4522-98C9-064D9EB337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748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2.png"/><Relationship Id="rId7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B0F83D74-1987-4650-6D96-CCE6041762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948" y="1633112"/>
            <a:ext cx="4314293" cy="1492709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B18AD27-8A61-475A-A80A-28D91C689B6F}"/>
              </a:ext>
            </a:extLst>
          </p:cNvPr>
          <p:cNvCxnSpPr>
            <a:cxnSpLocks/>
          </p:cNvCxnSpPr>
          <p:nvPr/>
        </p:nvCxnSpPr>
        <p:spPr>
          <a:xfrm>
            <a:off x="444692" y="3353972"/>
            <a:ext cx="114045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0975E9A-569A-D90E-5E62-66B283B13E47}"/>
              </a:ext>
            </a:extLst>
          </p:cNvPr>
          <p:cNvCxnSpPr>
            <a:cxnSpLocks/>
          </p:cNvCxnSpPr>
          <p:nvPr/>
        </p:nvCxnSpPr>
        <p:spPr>
          <a:xfrm>
            <a:off x="444692" y="4184065"/>
            <a:ext cx="114045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B17A185B-DFF4-36BB-8138-42AD99C5A75D}"/>
              </a:ext>
            </a:extLst>
          </p:cNvPr>
          <p:cNvSpPr txBox="1"/>
          <p:nvPr/>
        </p:nvSpPr>
        <p:spPr>
          <a:xfrm>
            <a:off x="411116" y="3429000"/>
            <a:ext cx="11404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/>
              <a:t>Independent Boutique Corporate Advisory Services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47FF37C-6495-CAB3-18BD-823FD0F03F9F}"/>
              </a:ext>
            </a:extLst>
          </p:cNvPr>
          <p:cNvSpPr txBox="1"/>
          <p:nvPr/>
        </p:nvSpPr>
        <p:spPr>
          <a:xfrm>
            <a:off x="411116" y="3789142"/>
            <a:ext cx="114045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/>
              <a:t>Introductory Credentials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0B28C8E-7EE3-CEAD-7458-7574B9007589}"/>
              </a:ext>
            </a:extLst>
          </p:cNvPr>
          <p:cNvSpPr txBox="1"/>
          <p:nvPr/>
        </p:nvSpPr>
        <p:spPr>
          <a:xfrm>
            <a:off x="411116" y="5014158"/>
            <a:ext cx="114045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/>
              <a:t>May 2025</a:t>
            </a:r>
          </a:p>
        </p:txBody>
      </p:sp>
    </p:spTree>
    <p:extLst>
      <p:ext uri="{BB962C8B-B14F-4D97-AF65-F5344CB8AC3E}">
        <p14:creationId xmlns:p14="http://schemas.microsoft.com/office/powerpoint/2010/main" val="667837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7F522C-CCFD-7ECB-D0FA-1C8EB7D98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9AC5704-5683-1D55-FCF4-CD6362D173B5}"/>
              </a:ext>
            </a:extLst>
          </p:cNvPr>
          <p:cNvSpPr txBox="1"/>
          <p:nvPr/>
        </p:nvSpPr>
        <p:spPr>
          <a:xfrm>
            <a:off x="591763" y="6181065"/>
            <a:ext cx="1420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SYMMETRY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E6BCA1-88D2-8E09-E711-0011556B0878}"/>
              </a:ext>
            </a:extLst>
          </p:cNvPr>
          <p:cNvSpPr txBox="1"/>
          <p:nvPr/>
        </p:nvSpPr>
        <p:spPr>
          <a:xfrm>
            <a:off x="677477" y="6443598"/>
            <a:ext cx="119546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/>
              <a:t>                     CAPITAL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F408133-0711-07EA-3587-2FE52963AC82}"/>
              </a:ext>
            </a:extLst>
          </p:cNvPr>
          <p:cNvGrpSpPr>
            <a:grpSpLocks noChangeAspect="1"/>
          </p:cNvGrpSpPr>
          <p:nvPr/>
        </p:nvGrpSpPr>
        <p:grpSpPr>
          <a:xfrm>
            <a:off x="206076" y="6130971"/>
            <a:ext cx="502209" cy="625254"/>
            <a:chOff x="359763" y="2783683"/>
            <a:chExt cx="3230381" cy="4021851"/>
          </a:xfrm>
        </p:grpSpPr>
        <p:pic>
          <p:nvPicPr>
            <p:cNvPr id="11" name="Picture 10" descr="1 | Dark Blue | North Sails VX One Design Asymmetric">
              <a:extLst>
                <a:ext uri="{FF2B5EF4-FFF2-40B4-BE49-F238E27FC236}">
                  <a16:creationId xmlns:a16="http://schemas.microsoft.com/office/drawing/2014/main" id="{B0325AC4-FADE-C8A9-3764-1B1BA605944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9763" y="2783683"/>
              <a:ext cx="3230381" cy="40218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8" descr="1 | White | North Sails VX One Design Asymmetric">
              <a:extLst>
                <a:ext uri="{FF2B5EF4-FFF2-40B4-BE49-F238E27FC236}">
                  <a16:creationId xmlns:a16="http://schemas.microsoft.com/office/drawing/2014/main" id="{4F8A5CB3-62F1-3DB8-EC24-F85EACA4330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066" y="3352164"/>
              <a:ext cx="2679790" cy="34533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6F6418F3-5A61-97EC-24E0-739AD20FBBA9}"/>
                </a:ext>
              </a:extLst>
            </p:cNvPr>
            <p:cNvSpPr/>
            <p:nvPr/>
          </p:nvSpPr>
          <p:spPr>
            <a:xfrm>
              <a:off x="1139408" y="4717686"/>
              <a:ext cx="1701228" cy="439545"/>
            </a:xfrm>
            <a:prstGeom prst="roundRect">
              <a:avLst/>
            </a:prstGeom>
            <a:solidFill>
              <a:srgbClr val="1E71B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9519EAD-95EC-0BD0-EACB-58D043445909}"/>
              </a:ext>
            </a:extLst>
          </p:cNvPr>
          <p:cNvCxnSpPr>
            <a:cxnSpLocks/>
          </p:cNvCxnSpPr>
          <p:nvPr/>
        </p:nvCxnSpPr>
        <p:spPr>
          <a:xfrm>
            <a:off x="352968" y="6083028"/>
            <a:ext cx="114045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7224F69-C19D-122B-530B-E390A1EFEE1D}"/>
              </a:ext>
            </a:extLst>
          </p:cNvPr>
          <p:cNvCxnSpPr>
            <a:cxnSpLocks/>
          </p:cNvCxnSpPr>
          <p:nvPr/>
        </p:nvCxnSpPr>
        <p:spPr>
          <a:xfrm>
            <a:off x="352968" y="440988"/>
            <a:ext cx="114045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ACA103B-A901-63F8-41A6-167171529BA2}"/>
              </a:ext>
            </a:extLst>
          </p:cNvPr>
          <p:cNvCxnSpPr>
            <a:cxnSpLocks/>
          </p:cNvCxnSpPr>
          <p:nvPr/>
        </p:nvCxnSpPr>
        <p:spPr>
          <a:xfrm>
            <a:off x="352968" y="1271081"/>
            <a:ext cx="114045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B2B72AC3-F3EF-03EA-1CD0-1EEAAA3F942A}"/>
              </a:ext>
            </a:extLst>
          </p:cNvPr>
          <p:cNvSpPr txBox="1"/>
          <p:nvPr/>
        </p:nvSpPr>
        <p:spPr>
          <a:xfrm>
            <a:off x="319392" y="516016"/>
            <a:ext cx="11404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Transaction experience</a:t>
            </a:r>
            <a:endParaRPr lang="en-AU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F987EB8-72B3-D28C-A5DF-DED8BE6B917D}"/>
              </a:ext>
            </a:extLst>
          </p:cNvPr>
          <p:cNvSpPr txBox="1"/>
          <p:nvPr/>
        </p:nvSpPr>
        <p:spPr>
          <a:xfrm>
            <a:off x="319392" y="876158"/>
            <a:ext cx="114045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/>
              <a:t>Extensive </a:t>
            </a:r>
            <a:r>
              <a:rPr lang="en-AU" sz="1400" dirty="0" err="1"/>
              <a:t>sellside</a:t>
            </a:r>
            <a:r>
              <a:rPr lang="en-AU" sz="1400" dirty="0"/>
              <a:t> M&amp;A, buyside M&amp;A and capital raising experience </a:t>
            </a:r>
          </a:p>
        </p:txBody>
      </p:sp>
    </p:spTree>
    <p:extLst>
      <p:ext uri="{BB962C8B-B14F-4D97-AF65-F5344CB8AC3E}">
        <p14:creationId xmlns:p14="http://schemas.microsoft.com/office/powerpoint/2010/main" val="1431178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2CB226-4E1F-D482-1E7A-7B5914DB8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30F049B-C54D-2DAF-2C72-ED6EBCEF1353}"/>
              </a:ext>
            </a:extLst>
          </p:cNvPr>
          <p:cNvSpPr txBox="1"/>
          <p:nvPr/>
        </p:nvSpPr>
        <p:spPr>
          <a:xfrm>
            <a:off x="591763" y="6181065"/>
            <a:ext cx="1420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SYMMETRY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37B4635-A62C-064A-7A3D-F9EF9021D3AF}"/>
              </a:ext>
            </a:extLst>
          </p:cNvPr>
          <p:cNvSpPr txBox="1"/>
          <p:nvPr/>
        </p:nvSpPr>
        <p:spPr>
          <a:xfrm>
            <a:off x="677477" y="6443598"/>
            <a:ext cx="119546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/>
              <a:t>                     CAPITAL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321446F-2F57-8F7B-BD84-768A1DC5E428}"/>
              </a:ext>
            </a:extLst>
          </p:cNvPr>
          <p:cNvGrpSpPr>
            <a:grpSpLocks noChangeAspect="1"/>
          </p:cNvGrpSpPr>
          <p:nvPr/>
        </p:nvGrpSpPr>
        <p:grpSpPr>
          <a:xfrm>
            <a:off x="206076" y="6130971"/>
            <a:ext cx="502209" cy="625254"/>
            <a:chOff x="359763" y="2783683"/>
            <a:chExt cx="3230381" cy="4021851"/>
          </a:xfrm>
        </p:grpSpPr>
        <p:pic>
          <p:nvPicPr>
            <p:cNvPr id="11" name="Picture 10" descr="1 | Dark Blue | North Sails VX One Design Asymmetric">
              <a:extLst>
                <a:ext uri="{FF2B5EF4-FFF2-40B4-BE49-F238E27FC236}">
                  <a16:creationId xmlns:a16="http://schemas.microsoft.com/office/drawing/2014/main" id="{64C225F5-96AC-A1DC-4838-1FD85B9C51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9763" y="2783683"/>
              <a:ext cx="3230381" cy="40218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8" descr="1 | White | North Sails VX One Design Asymmetric">
              <a:extLst>
                <a:ext uri="{FF2B5EF4-FFF2-40B4-BE49-F238E27FC236}">
                  <a16:creationId xmlns:a16="http://schemas.microsoft.com/office/drawing/2014/main" id="{EA586E1F-EC16-C70E-ADCE-F599C1DBF24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066" y="3352164"/>
              <a:ext cx="2679790" cy="34533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E4E4B479-75CE-B407-54C9-7A531D9EE1A1}"/>
                </a:ext>
              </a:extLst>
            </p:cNvPr>
            <p:cNvSpPr/>
            <p:nvPr/>
          </p:nvSpPr>
          <p:spPr>
            <a:xfrm>
              <a:off x="1139408" y="4717686"/>
              <a:ext cx="1701228" cy="439545"/>
            </a:xfrm>
            <a:prstGeom prst="roundRect">
              <a:avLst/>
            </a:prstGeom>
            <a:solidFill>
              <a:srgbClr val="1E71B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CBE6E65-39F7-48FD-AE48-EF1EC73AA3D5}"/>
              </a:ext>
            </a:extLst>
          </p:cNvPr>
          <p:cNvCxnSpPr>
            <a:cxnSpLocks/>
          </p:cNvCxnSpPr>
          <p:nvPr/>
        </p:nvCxnSpPr>
        <p:spPr>
          <a:xfrm>
            <a:off x="352968" y="6083028"/>
            <a:ext cx="114045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858E3E1-9075-60A5-C16E-DA23FEC76F0E}"/>
              </a:ext>
            </a:extLst>
          </p:cNvPr>
          <p:cNvCxnSpPr>
            <a:cxnSpLocks/>
          </p:cNvCxnSpPr>
          <p:nvPr/>
        </p:nvCxnSpPr>
        <p:spPr>
          <a:xfrm>
            <a:off x="352968" y="440988"/>
            <a:ext cx="114045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3BD9E6B-1258-8D8A-2A66-2508120F3ADB}"/>
              </a:ext>
            </a:extLst>
          </p:cNvPr>
          <p:cNvCxnSpPr>
            <a:cxnSpLocks/>
          </p:cNvCxnSpPr>
          <p:nvPr/>
        </p:nvCxnSpPr>
        <p:spPr>
          <a:xfrm>
            <a:off x="352968" y="1271081"/>
            <a:ext cx="114045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9DDBA189-3295-7F97-79B1-D9A5B917E0A6}"/>
              </a:ext>
            </a:extLst>
          </p:cNvPr>
          <p:cNvSpPr txBox="1"/>
          <p:nvPr/>
        </p:nvSpPr>
        <p:spPr>
          <a:xfrm>
            <a:off x="319392" y="516016"/>
            <a:ext cx="11404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Broad sector experience</a:t>
            </a:r>
            <a:endParaRPr lang="en-AU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7FA9EEB-2E2E-1072-E769-6CA31494F31C}"/>
              </a:ext>
            </a:extLst>
          </p:cNvPr>
          <p:cNvSpPr txBox="1"/>
          <p:nvPr/>
        </p:nvSpPr>
        <p:spPr>
          <a:xfrm>
            <a:off x="319392" y="876158"/>
            <a:ext cx="114045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/>
              <a:t>Insights and relationships spanning private equity, financial services, industrials and services</a:t>
            </a:r>
          </a:p>
        </p:txBody>
      </p:sp>
    </p:spTree>
    <p:extLst>
      <p:ext uri="{BB962C8B-B14F-4D97-AF65-F5344CB8AC3E}">
        <p14:creationId xmlns:p14="http://schemas.microsoft.com/office/powerpoint/2010/main" val="3398484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34343EB-1634-FA08-4F93-FFE44F2C5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2968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3ECDB9F-69EC-15D9-0512-E03D8154C0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406" y="96871"/>
            <a:ext cx="690904" cy="86363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2E68557-637B-EAC9-9DA4-639D4005131A}"/>
              </a:ext>
            </a:extLst>
          </p:cNvPr>
          <p:cNvSpPr txBox="1"/>
          <p:nvPr/>
        </p:nvSpPr>
        <p:spPr>
          <a:xfrm>
            <a:off x="944381" y="345978"/>
            <a:ext cx="6820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SYMMETRY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341A45-DF26-DDEF-5D3A-29640497A2F6}"/>
              </a:ext>
            </a:extLst>
          </p:cNvPr>
          <p:cNvSpPr txBox="1"/>
          <p:nvPr/>
        </p:nvSpPr>
        <p:spPr>
          <a:xfrm>
            <a:off x="944381" y="570957"/>
            <a:ext cx="68205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/>
              <a:t>                     CAPITAL</a:t>
            </a:r>
            <a:endParaRPr lang="en-AU" sz="1000" dirty="0"/>
          </a:p>
        </p:txBody>
      </p:sp>
    </p:spTree>
    <p:extLst>
      <p:ext uri="{BB962C8B-B14F-4D97-AF65-F5344CB8AC3E}">
        <p14:creationId xmlns:p14="http://schemas.microsoft.com/office/powerpoint/2010/main" val="1750261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F5A9C3-0979-2CD4-2C4D-6C43E56F2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E483ECB6-147B-46F5-F955-DECFECC97A45}"/>
              </a:ext>
            </a:extLst>
          </p:cNvPr>
          <p:cNvGrpSpPr/>
          <p:nvPr/>
        </p:nvGrpSpPr>
        <p:grpSpPr>
          <a:xfrm>
            <a:off x="359763" y="115434"/>
            <a:ext cx="659567" cy="1000593"/>
            <a:chOff x="3352800" y="0"/>
            <a:chExt cx="5486400" cy="6858000"/>
          </a:xfrm>
        </p:grpSpPr>
        <p:pic>
          <p:nvPicPr>
            <p:cNvPr id="1034" name="Picture 10" descr="1 | Dark Blue | North Sails VX One Design Asymmetric">
              <a:extLst>
                <a:ext uri="{FF2B5EF4-FFF2-40B4-BE49-F238E27FC236}">
                  <a16:creationId xmlns:a16="http://schemas.microsoft.com/office/drawing/2014/main" id="{231CA8EF-7E13-3767-5F25-1F22589CD24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2800" y="0"/>
              <a:ext cx="5486400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1 | White | North Sails VX One Design Asymmetric">
              <a:extLst>
                <a:ext uri="{FF2B5EF4-FFF2-40B4-BE49-F238E27FC236}">
                  <a16:creationId xmlns:a16="http://schemas.microsoft.com/office/drawing/2014/main" id="{3529E4E1-A256-4EBD-F74A-3C9E38D2E1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86431" y="848300"/>
              <a:ext cx="4710910" cy="5888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377F4F82-8DF8-31C4-D13D-E73675531B75}"/>
                </a:ext>
              </a:extLst>
            </p:cNvPr>
            <p:cNvSpPr/>
            <p:nvPr/>
          </p:nvSpPr>
          <p:spPr>
            <a:xfrm>
              <a:off x="4676931" y="3297836"/>
              <a:ext cx="2885607" cy="749508"/>
            </a:xfrm>
            <a:prstGeom prst="roundRect">
              <a:avLst/>
            </a:prstGeom>
            <a:solidFill>
              <a:srgbClr val="1E71B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DB3818B3-5461-CC4D-A8B6-28D7D9CE0695}"/>
              </a:ext>
            </a:extLst>
          </p:cNvPr>
          <p:cNvSpPr txBox="1"/>
          <p:nvPr/>
        </p:nvSpPr>
        <p:spPr>
          <a:xfrm>
            <a:off x="846943" y="414402"/>
            <a:ext cx="6820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SYMMETRY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7188319-AABF-CF4D-950F-54233FE61C70}"/>
              </a:ext>
            </a:extLst>
          </p:cNvPr>
          <p:cNvSpPr txBox="1"/>
          <p:nvPr/>
        </p:nvSpPr>
        <p:spPr>
          <a:xfrm>
            <a:off x="933137" y="705867"/>
            <a:ext cx="68205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/>
              <a:t>                     CAPITAL</a:t>
            </a:r>
          </a:p>
        </p:txBody>
      </p:sp>
      <p:pic>
        <p:nvPicPr>
          <p:cNvPr id="4098" name="Picture 2" descr="1 | Dark Blue | North Sails VX One Design Asymmetric">
            <a:extLst>
              <a:ext uri="{FF2B5EF4-FFF2-40B4-BE49-F238E27FC236}">
                <a16:creationId xmlns:a16="http://schemas.microsoft.com/office/drawing/2014/main" id="{82892DE2-EDBC-8570-28EB-73337C3203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01384"/>
            <a:ext cx="3693576" cy="4616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1 | Arctic White | North Sails VX One Design Asymmetric">
            <a:extLst>
              <a:ext uri="{FF2B5EF4-FFF2-40B4-BE49-F238E27FC236}">
                <a16:creationId xmlns:a16="http://schemas.microsoft.com/office/drawing/2014/main" id="{D3E8D72E-D53B-E9D8-0667-4E06E465E4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4258" y="1746354"/>
            <a:ext cx="3621624" cy="4527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1 | Custom Color | North Sails VXOne Spinnaker">
            <a:extLst>
              <a:ext uri="{FF2B5EF4-FFF2-40B4-BE49-F238E27FC236}">
                <a16:creationId xmlns:a16="http://schemas.microsoft.com/office/drawing/2014/main" id="{878F93EF-851D-73DA-714D-75DEA85252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8904" y="1581462"/>
            <a:ext cx="3789514" cy="4736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6242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BE4978-7F2C-7F68-6FEA-138E8DDB7B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C2C9C56A-E514-7384-692E-BE818F78B020}"/>
              </a:ext>
            </a:extLst>
          </p:cNvPr>
          <p:cNvGrpSpPr/>
          <p:nvPr/>
        </p:nvGrpSpPr>
        <p:grpSpPr>
          <a:xfrm>
            <a:off x="359763" y="115434"/>
            <a:ext cx="659567" cy="1000593"/>
            <a:chOff x="3352800" y="0"/>
            <a:chExt cx="5486400" cy="6858000"/>
          </a:xfrm>
        </p:grpSpPr>
        <p:pic>
          <p:nvPicPr>
            <p:cNvPr id="1034" name="Picture 10" descr="1 | Dark Blue | North Sails VX One Design Asymmetric">
              <a:extLst>
                <a:ext uri="{FF2B5EF4-FFF2-40B4-BE49-F238E27FC236}">
                  <a16:creationId xmlns:a16="http://schemas.microsoft.com/office/drawing/2014/main" id="{DE746E84-FA00-908A-0A9D-A4B239F3604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2800" y="0"/>
              <a:ext cx="5486400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1 | White | North Sails VX One Design Asymmetric">
              <a:extLst>
                <a:ext uri="{FF2B5EF4-FFF2-40B4-BE49-F238E27FC236}">
                  <a16:creationId xmlns:a16="http://schemas.microsoft.com/office/drawing/2014/main" id="{4537CFFF-1EA3-562A-0CC6-E082A58027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86431" y="848300"/>
              <a:ext cx="4710910" cy="5888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5E087C7D-A9E0-D685-FEA9-D4B60DD34824}"/>
                </a:ext>
              </a:extLst>
            </p:cNvPr>
            <p:cNvSpPr/>
            <p:nvPr/>
          </p:nvSpPr>
          <p:spPr>
            <a:xfrm>
              <a:off x="4676931" y="3297836"/>
              <a:ext cx="2885607" cy="749508"/>
            </a:xfrm>
            <a:prstGeom prst="roundRect">
              <a:avLst/>
            </a:prstGeom>
            <a:solidFill>
              <a:srgbClr val="1E71B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E0273C4B-852F-991C-E88F-6CA79FF0480F}"/>
              </a:ext>
            </a:extLst>
          </p:cNvPr>
          <p:cNvSpPr txBox="1"/>
          <p:nvPr/>
        </p:nvSpPr>
        <p:spPr>
          <a:xfrm>
            <a:off x="846943" y="414402"/>
            <a:ext cx="6820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SYMMETRY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F122126-A525-82DA-938F-0D8BA5E57920}"/>
              </a:ext>
            </a:extLst>
          </p:cNvPr>
          <p:cNvSpPr txBox="1"/>
          <p:nvPr/>
        </p:nvSpPr>
        <p:spPr>
          <a:xfrm>
            <a:off x="933137" y="705867"/>
            <a:ext cx="68205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/>
              <a:t>                     CAPITAL</a:t>
            </a:r>
          </a:p>
        </p:txBody>
      </p:sp>
      <p:pic>
        <p:nvPicPr>
          <p:cNvPr id="4104" name="Picture 8" descr="Asymmetric spinnaker - E-Scow - UK ...">
            <a:extLst>
              <a:ext uri="{FF2B5EF4-FFF2-40B4-BE49-F238E27FC236}">
                <a16:creationId xmlns:a16="http://schemas.microsoft.com/office/drawing/2014/main" id="{42738F44-E081-9789-CBA2-5E52DAE31C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231" y="2128838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Asymmetrical Spinnakers | Downwind ...">
            <a:extLst>
              <a:ext uri="{FF2B5EF4-FFF2-40B4-BE49-F238E27FC236}">
                <a16:creationId xmlns:a16="http://schemas.microsoft.com/office/drawing/2014/main" id="{9524854F-4D4E-B10E-199C-C4E4A165A0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382" y="1697492"/>
            <a:ext cx="18478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A2 - Racing Spinnakers - UK Sailmakers">
            <a:extLst>
              <a:ext uri="{FF2B5EF4-FFF2-40B4-BE49-F238E27FC236}">
                <a16:creationId xmlns:a16="http://schemas.microsoft.com/office/drawing/2014/main" id="{A05A6F7A-9FB8-45D6-D984-312A31D154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6770" y="828977"/>
            <a:ext cx="1724025" cy="264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0" name="Picture 14" descr="Racing Downwind Sails - Quantum Sails">
            <a:extLst>
              <a:ext uri="{FF2B5EF4-FFF2-40B4-BE49-F238E27FC236}">
                <a16:creationId xmlns:a16="http://schemas.microsoft.com/office/drawing/2014/main" id="{269D1A14-86E8-DC8D-EA9C-AF539DEBB5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1804" y="414402"/>
            <a:ext cx="1876425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2" name="Picture 16" descr="Asymmetrical Spinnakers: A2 Light Air ...">
            <a:extLst>
              <a:ext uri="{FF2B5EF4-FFF2-40B4-BE49-F238E27FC236}">
                <a16:creationId xmlns:a16="http://schemas.microsoft.com/office/drawing/2014/main" id="{48629100-44CE-7C0F-A8B1-AE3AEAB0D0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196" y="3429000"/>
            <a:ext cx="1800225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4" name="Picture 18" descr="Quality Standard Asymmetric Spinnaker ...">
            <a:extLst>
              <a:ext uri="{FF2B5EF4-FFF2-40B4-BE49-F238E27FC236}">
                <a16:creationId xmlns:a16="http://schemas.microsoft.com/office/drawing/2014/main" id="{E99AC498-F2E5-4A6B-E9F4-13D10A5BD1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5024" y="4009008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3064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AE4F7-98ED-5610-EB38-A901DF4C38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A264B1A-DC7B-FD9A-8F97-D10E4B4DD52F}"/>
              </a:ext>
            </a:extLst>
          </p:cNvPr>
          <p:cNvGrpSpPr/>
          <p:nvPr/>
        </p:nvGrpSpPr>
        <p:grpSpPr>
          <a:xfrm>
            <a:off x="359763" y="115434"/>
            <a:ext cx="659567" cy="1000593"/>
            <a:chOff x="3352800" y="0"/>
            <a:chExt cx="5486400" cy="6858000"/>
          </a:xfrm>
        </p:grpSpPr>
        <p:pic>
          <p:nvPicPr>
            <p:cNvPr id="1034" name="Picture 10" descr="1 | Dark Blue | North Sails VX One Design Asymmetric">
              <a:extLst>
                <a:ext uri="{FF2B5EF4-FFF2-40B4-BE49-F238E27FC236}">
                  <a16:creationId xmlns:a16="http://schemas.microsoft.com/office/drawing/2014/main" id="{141775E7-71EA-164D-78CB-BFBC7672401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2800" y="0"/>
              <a:ext cx="5486400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1 | White | North Sails VX One Design Asymmetric">
              <a:extLst>
                <a:ext uri="{FF2B5EF4-FFF2-40B4-BE49-F238E27FC236}">
                  <a16:creationId xmlns:a16="http://schemas.microsoft.com/office/drawing/2014/main" id="{BD501A37-B153-1E9B-65DE-15C6ACE26A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86431" y="848300"/>
              <a:ext cx="4710910" cy="5888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1E49D5FF-4EFF-800C-CBCF-AE8C99931052}"/>
                </a:ext>
              </a:extLst>
            </p:cNvPr>
            <p:cNvSpPr/>
            <p:nvPr/>
          </p:nvSpPr>
          <p:spPr>
            <a:xfrm>
              <a:off x="4676931" y="3297836"/>
              <a:ext cx="2885607" cy="749508"/>
            </a:xfrm>
            <a:prstGeom prst="roundRect">
              <a:avLst/>
            </a:prstGeom>
            <a:solidFill>
              <a:srgbClr val="1E71B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DE9AAA7E-71F5-0F3C-DCA8-BE4DA40E6BBE}"/>
              </a:ext>
            </a:extLst>
          </p:cNvPr>
          <p:cNvSpPr txBox="1"/>
          <p:nvPr/>
        </p:nvSpPr>
        <p:spPr>
          <a:xfrm>
            <a:off x="846943" y="414402"/>
            <a:ext cx="6820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SYMMETRY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164B5C0-D75C-8E90-ED7B-7AF93C927788}"/>
              </a:ext>
            </a:extLst>
          </p:cNvPr>
          <p:cNvSpPr txBox="1"/>
          <p:nvPr/>
        </p:nvSpPr>
        <p:spPr>
          <a:xfrm>
            <a:off x="933137" y="705867"/>
            <a:ext cx="68205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/>
              <a:t>                     CAPITAL</a:t>
            </a:r>
          </a:p>
        </p:txBody>
      </p:sp>
      <p:pic>
        <p:nvPicPr>
          <p:cNvPr id="3" name="Picture 10" descr="1 | Dark Blue | North Sails VX One Design Asymmetric">
            <a:extLst>
              <a:ext uri="{FF2B5EF4-FFF2-40B4-BE49-F238E27FC236}">
                <a16:creationId xmlns:a16="http://schemas.microsoft.com/office/drawing/2014/main" id="{5B875129-C6AF-7852-280E-1BF3B22500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63" y="2783683"/>
            <a:ext cx="3230381" cy="4021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8" descr="1 | White | North Sails VX One Design Asymmetric">
            <a:extLst>
              <a:ext uri="{FF2B5EF4-FFF2-40B4-BE49-F238E27FC236}">
                <a16:creationId xmlns:a16="http://schemas.microsoft.com/office/drawing/2014/main" id="{89301F7E-AF80-2678-7AC4-519C5E6633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66" y="3352164"/>
            <a:ext cx="2679790" cy="3453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00D4837-510B-ACCD-53BF-CD70162F38A4}"/>
              </a:ext>
            </a:extLst>
          </p:cNvPr>
          <p:cNvSpPr/>
          <p:nvPr/>
        </p:nvSpPr>
        <p:spPr>
          <a:xfrm>
            <a:off x="1139408" y="4717686"/>
            <a:ext cx="1701228" cy="439545"/>
          </a:xfrm>
          <a:prstGeom prst="roundRect">
            <a:avLst/>
          </a:prstGeom>
          <a:solidFill>
            <a:srgbClr val="1E71B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0917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D4189-968F-10DE-1C2A-FAC5D8C55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3EBB3035-E227-C9CB-8709-A7CFB47FE509}"/>
              </a:ext>
            </a:extLst>
          </p:cNvPr>
          <p:cNvGrpSpPr/>
          <p:nvPr/>
        </p:nvGrpSpPr>
        <p:grpSpPr>
          <a:xfrm>
            <a:off x="3470222" y="2029838"/>
            <a:ext cx="659567" cy="1000593"/>
            <a:chOff x="3352800" y="0"/>
            <a:chExt cx="5486400" cy="6858000"/>
          </a:xfrm>
        </p:grpSpPr>
        <p:pic>
          <p:nvPicPr>
            <p:cNvPr id="1034" name="Picture 10" descr="1 | Dark Blue | North Sails VX One Design Asymmetric">
              <a:extLst>
                <a:ext uri="{FF2B5EF4-FFF2-40B4-BE49-F238E27FC236}">
                  <a16:creationId xmlns:a16="http://schemas.microsoft.com/office/drawing/2014/main" id="{621AF0EC-DF6E-7141-43AB-40A336367D4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2800" y="0"/>
              <a:ext cx="5486400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1 | White | North Sails VX One Design Asymmetric">
              <a:extLst>
                <a:ext uri="{FF2B5EF4-FFF2-40B4-BE49-F238E27FC236}">
                  <a16:creationId xmlns:a16="http://schemas.microsoft.com/office/drawing/2014/main" id="{94B31C69-64BA-B9BA-90D6-643165AE59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86431" y="848300"/>
              <a:ext cx="4710910" cy="58886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F864CC38-C984-A47F-5097-8FC15DA6E6F5}"/>
                </a:ext>
              </a:extLst>
            </p:cNvPr>
            <p:cNvSpPr/>
            <p:nvPr/>
          </p:nvSpPr>
          <p:spPr>
            <a:xfrm>
              <a:off x="4676931" y="3297836"/>
              <a:ext cx="2885607" cy="749508"/>
            </a:xfrm>
            <a:prstGeom prst="roundRect">
              <a:avLst/>
            </a:prstGeom>
            <a:solidFill>
              <a:srgbClr val="1E71B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AEA277CA-AC1A-5E68-74B6-ABE252CBA57F}"/>
              </a:ext>
            </a:extLst>
          </p:cNvPr>
          <p:cNvSpPr txBox="1"/>
          <p:nvPr/>
        </p:nvSpPr>
        <p:spPr>
          <a:xfrm>
            <a:off x="846943" y="414402"/>
            <a:ext cx="6820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SYMMETRY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E010806-77CB-5393-6942-78F8D059B13C}"/>
              </a:ext>
            </a:extLst>
          </p:cNvPr>
          <p:cNvSpPr txBox="1"/>
          <p:nvPr/>
        </p:nvSpPr>
        <p:spPr>
          <a:xfrm>
            <a:off x="933137" y="705867"/>
            <a:ext cx="68205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/>
              <a:t>                     CAPITAL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974CAE9-21F6-4490-04B4-175D55320D30}"/>
              </a:ext>
            </a:extLst>
          </p:cNvPr>
          <p:cNvGrpSpPr>
            <a:grpSpLocks noChangeAspect="1"/>
          </p:cNvGrpSpPr>
          <p:nvPr/>
        </p:nvGrpSpPr>
        <p:grpSpPr>
          <a:xfrm>
            <a:off x="352968" y="326701"/>
            <a:ext cx="634587" cy="790066"/>
            <a:chOff x="359763" y="2783683"/>
            <a:chExt cx="3230381" cy="4021851"/>
          </a:xfrm>
        </p:grpSpPr>
        <p:pic>
          <p:nvPicPr>
            <p:cNvPr id="3" name="Picture 10" descr="1 | Dark Blue | North Sails VX One Design Asymmetric">
              <a:extLst>
                <a:ext uri="{FF2B5EF4-FFF2-40B4-BE49-F238E27FC236}">
                  <a16:creationId xmlns:a16="http://schemas.microsoft.com/office/drawing/2014/main" id="{C9A23C2C-7AFC-7A80-3EA5-A326A4D7C9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9763" y="2783683"/>
              <a:ext cx="3230381" cy="40218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8" descr="1 | White | North Sails VX One Design Asymmetric">
              <a:extLst>
                <a:ext uri="{FF2B5EF4-FFF2-40B4-BE49-F238E27FC236}">
                  <a16:creationId xmlns:a16="http://schemas.microsoft.com/office/drawing/2014/main" id="{098E1C3D-9273-26F7-149A-893AD3C9E29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066" y="3352164"/>
              <a:ext cx="2679790" cy="34533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C2F6EE6E-1F66-DE5A-78FD-B69B555C9579}"/>
                </a:ext>
              </a:extLst>
            </p:cNvPr>
            <p:cNvSpPr/>
            <p:nvPr/>
          </p:nvSpPr>
          <p:spPr>
            <a:xfrm>
              <a:off x="1139408" y="4717686"/>
              <a:ext cx="1701228" cy="439545"/>
            </a:xfrm>
            <a:prstGeom prst="roundRect">
              <a:avLst/>
            </a:prstGeom>
            <a:solidFill>
              <a:srgbClr val="1E71B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1469867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62900-30F5-AC73-2AB0-33128418A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278C0C34-971E-5181-67C3-D7961A64C6E3}"/>
              </a:ext>
            </a:extLst>
          </p:cNvPr>
          <p:cNvSpPr txBox="1"/>
          <p:nvPr/>
        </p:nvSpPr>
        <p:spPr>
          <a:xfrm>
            <a:off x="846943" y="414402"/>
            <a:ext cx="1420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SYMMETRY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E6DF0D1-192F-DECB-874F-16AA156A0F7E}"/>
              </a:ext>
            </a:extLst>
          </p:cNvPr>
          <p:cNvSpPr txBox="1"/>
          <p:nvPr/>
        </p:nvSpPr>
        <p:spPr>
          <a:xfrm>
            <a:off x="933137" y="705867"/>
            <a:ext cx="119546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/>
              <a:t>                     CAPITAL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86910E7-E74D-D990-5C2E-3673817A9AED}"/>
              </a:ext>
            </a:extLst>
          </p:cNvPr>
          <p:cNvGrpSpPr>
            <a:grpSpLocks noChangeAspect="1"/>
          </p:cNvGrpSpPr>
          <p:nvPr/>
        </p:nvGrpSpPr>
        <p:grpSpPr>
          <a:xfrm>
            <a:off x="352968" y="326701"/>
            <a:ext cx="634587" cy="790066"/>
            <a:chOff x="359763" y="2783683"/>
            <a:chExt cx="3230381" cy="4021851"/>
          </a:xfrm>
        </p:grpSpPr>
        <p:pic>
          <p:nvPicPr>
            <p:cNvPr id="3" name="Picture 10" descr="1 | Dark Blue | North Sails VX One Design Asymmetric">
              <a:extLst>
                <a:ext uri="{FF2B5EF4-FFF2-40B4-BE49-F238E27FC236}">
                  <a16:creationId xmlns:a16="http://schemas.microsoft.com/office/drawing/2014/main" id="{EF3F26A3-444D-7BBE-BBCB-23F1DB2AD0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9763" y="2783683"/>
              <a:ext cx="3230381" cy="40218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8" descr="1 | White | North Sails VX One Design Asymmetric">
              <a:extLst>
                <a:ext uri="{FF2B5EF4-FFF2-40B4-BE49-F238E27FC236}">
                  <a16:creationId xmlns:a16="http://schemas.microsoft.com/office/drawing/2014/main" id="{41311163-6627-3C8A-DC18-A6122694CEB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066" y="3352164"/>
              <a:ext cx="2679790" cy="34533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FF415A86-F68C-5C5B-0346-4CADB2CAF0EF}"/>
                </a:ext>
              </a:extLst>
            </p:cNvPr>
            <p:cNvSpPr/>
            <p:nvPr/>
          </p:nvSpPr>
          <p:spPr>
            <a:xfrm>
              <a:off x="1139408" y="4717686"/>
              <a:ext cx="1701228" cy="439545"/>
            </a:xfrm>
            <a:prstGeom prst="roundRect">
              <a:avLst/>
            </a:prstGeom>
            <a:solidFill>
              <a:srgbClr val="1E71B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pic>
        <p:nvPicPr>
          <p:cNvPr id="5122" name="Picture 2" descr="1 | Red | North Sails VX One Design Asymmetric">
            <a:extLst>
              <a:ext uri="{FF2B5EF4-FFF2-40B4-BE49-F238E27FC236}">
                <a16:creationId xmlns:a16="http://schemas.microsoft.com/office/drawing/2014/main" id="{A265092D-C757-D2A7-6093-B5075E3991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439" y="326701"/>
            <a:ext cx="54864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1 | Dark Blue | North Sails VX One Design Asymmetric">
            <a:extLst>
              <a:ext uri="{FF2B5EF4-FFF2-40B4-BE49-F238E27FC236}">
                <a16:creationId xmlns:a16="http://schemas.microsoft.com/office/drawing/2014/main" id="{17233303-A905-C291-B2B1-3068078B3C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5512" y="1361234"/>
            <a:ext cx="4135786" cy="5759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1 | Dark Blue | North Sails VX One Design Asymmetric">
            <a:extLst>
              <a:ext uri="{FF2B5EF4-FFF2-40B4-BE49-F238E27FC236}">
                <a16:creationId xmlns:a16="http://schemas.microsoft.com/office/drawing/2014/main" id="{BC19219B-FAC2-335F-E865-CDAAEE0BBF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214" y="2029838"/>
            <a:ext cx="2930576" cy="3059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1 | White | North Sails VX One Design Asymmetric">
            <a:extLst>
              <a:ext uri="{FF2B5EF4-FFF2-40B4-BE49-F238E27FC236}">
                <a16:creationId xmlns:a16="http://schemas.microsoft.com/office/drawing/2014/main" id="{45E49048-E89B-C3A4-98E0-4A8B9E3CCE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424" y="2408261"/>
            <a:ext cx="2516346" cy="2626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E7A394F9-C7D7-F131-8987-220FF172312A}"/>
              </a:ext>
            </a:extLst>
          </p:cNvPr>
          <p:cNvSpPr/>
          <p:nvPr/>
        </p:nvSpPr>
        <p:spPr>
          <a:xfrm rot="21205132">
            <a:off x="6212305" y="3363036"/>
            <a:ext cx="2594415" cy="481942"/>
          </a:xfrm>
          <a:prstGeom prst="ellipse">
            <a:avLst/>
          </a:prstGeom>
          <a:solidFill>
            <a:srgbClr val="E625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6707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F7A91-4C4D-0CC0-EE9D-B7DBF2B51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DF64334-606C-F808-070C-7677BC965273}"/>
              </a:ext>
            </a:extLst>
          </p:cNvPr>
          <p:cNvSpPr txBox="1"/>
          <p:nvPr/>
        </p:nvSpPr>
        <p:spPr>
          <a:xfrm>
            <a:off x="591763" y="6181065"/>
            <a:ext cx="1420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SYMMETRY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C17C4E-166B-62DA-518D-58516DE210FC}"/>
              </a:ext>
            </a:extLst>
          </p:cNvPr>
          <p:cNvSpPr txBox="1"/>
          <p:nvPr/>
        </p:nvSpPr>
        <p:spPr>
          <a:xfrm>
            <a:off x="677477" y="6443598"/>
            <a:ext cx="119546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/>
              <a:t>                     CAPITAL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72B61A6-CEFA-C15B-B60E-084CD830F8BB}"/>
              </a:ext>
            </a:extLst>
          </p:cNvPr>
          <p:cNvGrpSpPr>
            <a:grpSpLocks noChangeAspect="1"/>
          </p:cNvGrpSpPr>
          <p:nvPr/>
        </p:nvGrpSpPr>
        <p:grpSpPr>
          <a:xfrm>
            <a:off x="206076" y="6130971"/>
            <a:ext cx="502209" cy="625254"/>
            <a:chOff x="359763" y="2783683"/>
            <a:chExt cx="3230381" cy="4021851"/>
          </a:xfrm>
        </p:grpSpPr>
        <p:pic>
          <p:nvPicPr>
            <p:cNvPr id="11" name="Picture 10" descr="1 | Dark Blue | North Sails VX One Design Asymmetric">
              <a:extLst>
                <a:ext uri="{FF2B5EF4-FFF2-40B4-BE49-F238E27FC236}">
                  <a16:creationId xmlns:a16="http://schemas.microsoft.com/office/drawing/2014/main" id="{5F1EB25D-F456-8DE4-2995-CA3EC56C3CF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9763" y="2783683"/>
              <a:ext cx="3230381" cy="40218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8" descr="1 | White | North Sails VX One Design Asymmetric">
              <a:extLst>
                <a:ext uri="{FF2B5EF4-FFF2-40B4-BE49-F238E27FC236}">
                  <a16:creationId xmlns:a16="http://schemas.microsoft.com/office/drawing/2014/main" id="{B465776C-E072-AA8C-8959-68A24A50A81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066" y="3352164"/>
              <a:ext cx="2679790" cy="34533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F845A0F6-E9ED-2361-118F-CB8646A6EDBB}"/>
                </a:ext>
              </a:extLst>
            </p:cNvPr>
            <p:cNvSpPr/>
            <p:nvPr/>
          </p:nvSpPr>
          <p:spPr>
            <a:xfrm>
              <a:off x="1139408" y="4717686"/>
              <a:ext cx="1701228" cy="439545"/>
            </a:xfrm>
            <a:prstGeom prst="roundRect">
              <a:avLst/>
            </a:prstGeom>
            <a:solidFill>
              <a:srgbClr val="1E71B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CF2F01F-9B96-AE71-9C09-BE1759FED3F7}"/>
              </a:ext>
            </a:extLst>
          </p:cNvPr>
          <p:cNvCxnSpPr>
            <a:cxnSpLocks/>
          </p:cNvCxnSpPr>
          <p:nvPr/>
        </p:nvCxnSpPr>
        <p:spPr>
          <a:xfrm>
            <a:off x="352968" y="6083028"/>
            <a:ext cx="114045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D926A71-6736-1BD1-209C-3EB2C8379397}"/>
              </a:ext>
            </a:extLst>
          </p:cNvPr>
          <p:cNvCxnSpPr>
            <a:cxnSpLocks/>
          </p:cNvCxnSpPr>
          <p:nvPr/>
        </p:nvCxnSpPr>
        <p:spPr>
          <a:xfrm>
            <a:off x="352968" y="440988"/>
            <a:ext cx="114045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63B8196-B018-5E21-2B5F-B0384A3FF5F0}"/>
              </a:ext>
            </a:extLst>
          </p:cNvPr>
          <p:cNvCxnSpPr>
            <a:cxnSpLocks/>
          </p:cNvCxnSpPr>
          <p:nvPr/>
        </p:nvCxnSpPr>
        <p:spPr>
          <a:xfrm>
            <a:off x="352968" y="1271081"/>
            <a:ext cx="114045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7460CDA6-E7DD-2476-F611-7C46D600C7F2}"/>
              </a:ext>
            </a:extLst>
          </p:cNvPr>
          <p:cNvSpPr txBox="1"/>
          <p:nvPr/>
        </p:nvSpPr>
        <p:spPr>
          <a:xfrm>
            <a:off x="319392" y="516016"/>
            <a:ext cx="11404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[</a:t>
            </a:r>
            <a:r>
              <a:rPr lang="en-AU" b="1" dirty="0"/>
              <a:t>Key page title goes here]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19B98D3-49D5-2402-8976-8140782713A0}"/>
              </a:ext>
            </a:extLst>
          </p:cNvPr>
          <p:cNvSpPr txBox="1"/>
          <p:nvPr/>
        </p:nvSpPr>
        <p:spPr>
          <a:xfrm>
            <a:off x="319392" y="876158"/>
            <a:ext cx="114045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/>
              <a:t>[Sub-heading goes here]</a:t>
            </a:r>
          </a:p>
        </p:txBody>
      </p:sp>
    </p:spTree>
    <p:extLst>
      <p:ext uri="{BB962C8B-B14F-4D97-AF65-F5344CB8AC3E}">
        <p14:creationId xmlns:p14="http://schemas.microsoft.com/office/powerpoint/2010/main" val="3192310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54E87F-C885-F9AC-0EF7-D76368D40A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F8C1078-1288-77F7-EC3F-38C361AEFEA9}"/>
              </a:ext>
            </a:extLst>
          </p:cNvPr>
          <p:cNvSpPr txBox="1"/>
          <p:nvPr/>
        </p:nvSpPr>
        <p:spPr>
          <a:xfrm>
            <a:off x="591763" y="6181065"/>
            <a:ext cx="1420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SYMMETRY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B5085D-EF17-E44D-6D8A-A34BCF751843}"/>
              </a:ext>
            </a:extLst>
          </p:cNvPr>
          <p:cNvSpPr txBox="1"/>
          <p:nvPr/>
        </p:nvSpPr>
        <p:spPr>
          <a:xfrm>
            <a:off x="677477" y="6443598"/>
            <a:ext cx="119546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/>
              <a:t>                     CAPITAL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AF9F56C-22E2-9880-76F1-9FDDD15C7B50}"/>
              </a:ext>
            </a:extLst>
          </p:cNvPr>
          <p:cNvGrpSpPr>
            <a:grpSpLocks noChangeAspect="1"/>
          </p:cNvGrpSpPr>
          <p:nvPr/>
        </p:nvGrpSpPr>
        <p:grpSpPr>
          <a:xfrm>
            <a:off x="206076" y="6130971"/>
            <a:ext cx="502209" cy="625254"/>
            <a:chOff x="359763" y="2783683"/>
            <a:chExt cx="3230381" cy="4021851"/>
          </a:xfrm>
        </p:grpSpPr>
        <p:pic>
          <p:nvPicPr>
            <p:cNvPr id="11" name="Picture 10" descr="1 | Dark Blue | North Sails VX One Design Asymmetric">
              <a:extLst>
                <a:ext uri="{FF2B5EF4-FFF2-40B4-BE49-F238E27FC236}">
                  <a16:creationId xmlns:a16="http://schemas.microsoft.com/office/drawing/2014/main" id="{D6C85FFB-DCBF-2FF0-902C-B83A55E8E56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9763" y="2783683"/>
              <a:ext cx="3230381" cy="40218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8" descr="1 | White | North Sails VX One Design Asymmetric">
              <a:extLst>
                <a:ext uri="{FF2B5EF4-FFF2-40B4-BE49-F238E27FC236}">
                  <a16:creationId xmlns:a16="http://schemas.microsoft.com/office/drawing/2014/main" id="{A17BFB2C-623E-8B70-37DE-EA597F05A9A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066" y="3352164"/>
              <a:ext cx="2679790" cy="34533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2D7FC7BD-A6ED-6FC7-A9E6-753EA8422D2C}"/>
                </a:ext>
              </a:extLst>
            </p:cNvPr>
            <p:cNvSpPr/>
            <p:nvPr/>
          </p:nvSpPr>
          <p:spPr>
            <a:xfrm>
              <a:off x="1139408" y="4717686"/>
              <a:ext cx="1701228" cy="439545"/>
            </a:xfrm>
            <a:prstGeom prst="roundRect">
              <a:avLst/>
            </a:prstGeom>
            <a:solidFill>
              <a:srgbClr val="1E71B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86E4D02-FDF4-4E87-F01F-C02DEBEDD090}"/>
              </a:ext>
            </a:extLst>
          </p:cNvPr>
          <p:cNvCxnSpPr>
            <a:cxnSpLocks/>
          </p:cNvCxnSpPr>
          <p:nvPr/>
        </p:nvCxnSpPr>
        <p:spPr>
          <a:xfrm>
            <a:off x="352968" y="6083028"/>
            <a:ext cx="114045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8BB52EC-192A-D386-A9C2-5772ECAD67BD}"/>
              </a:ext>
            </a:extLst>
          </p:cNvPr>
          <p:cNvCxnSpPr>
            <a:cxnSpLocks/>
          </p:cNvCxnSpPr>
          <p:nvPr/>
        </p:nvCxnSpPr>
        <p:spPr>
          <a:xfrm>
            <a:off x="352968" y="440988"/>
            <a:ext cx="114045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89FD740-1976-960C-B93C-67E112985828}"/>
              </a:ext>
            </a:extLst>
          </p:cNvPr>
          <p:cNvCxnSpPr>
            <a:cxnSpLocks/>
          </p:cNvCxnSpPr>
          <p:nvPr/>
        </p:nvCxnSpPr>
        <p:spPr>
          <a:xfrm>
            <a:off x="352968" y="1271081"/>
            <a:ext cx="114045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7DC906FF-F796-3E64-28B3-F6A78C2246C2}"/>
              </a:ext>
            </a:extLst>
          </p:cNvPr>
          <p:cNvSpPr txBox="1"/>
          <p:nvPr/>
        </p:nvSpPr>
        <p:spPr>
          <a:xfrm>
            <a:off x="319392" y="516016"/>
            <a:ext cx="11404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Introducing Asymmetry Capital</a:t>
            </a:r>
            <a:endParaRPr lang="en-AU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3397E19-6CF4-5D36-DDB4-777503B37298}"/>
              </a:ext>
            </a:extLst>
          </p:cNvPr>
          <p:cNvSpPr txBox="1"/>
          <p:nvPr/>
        </p:nvSpPr>
        <p:spPr>
          <a:xfrm>
            <a:off x="319392" y="876158"/>
            <a:ext cx="114045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/>
              <a:t>An independent boutique corporate advisory firm focussed on senior attention to detail and execution excellence</a:t>
            </a:r>
          </a:p>
        </p:txBody>
      </p:sp>
    </p:spTree>
    <p:extLst>
      <p:ext uri="{BB962C8B-B14F-4D97-AF65-F5344CB8AC3E}">
        <p14:creationId xmlns:p14="http://schemas.microsoft.com/office/powerpoint/2010/main" val="2752702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2816</TotalTime>
  <Words>101</Words>
  <Application>Microsoft Office PowerPoint</Application>
  <PresentationFormat>Widescreen</PresentationFormat>
  <Paragraphs>31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Lewkovitz</dc:creator>
  <cp:lastModifiedBy>Mark Lewkovitz</cp:lastModifiedBy>
  <cp:revision>1</cp:revision>
  <dcterms:created xsi:type="dcterms:W3CDTF">2025-05-18T13:19:11Z</dcterms:created>
  <dcterms:modified xsi:type="dcterms:W3CDTF">2025-05-20T12:15:29Z</dcterms:modified>
</cp:coreProperties>
</file>