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613" r:id="rId3"/>
    <p:sldId id="658" r:id="rId4"/>
    <p:sldId id="660" r:id="rId5"/>
    <p:sldId id="673" r:id="rId6"/>
    <p:sldId id="689" r:id="rId7"/>
    <p:sldId id="690" r:id="rId8"/>
    <p:sldId id="726" r:id="rId9"/>
    <p:sldId id="696" r:id="rId10"/>
    <p:sldId id="654" r:id="rId11"/>
    <p:sldId id="728" r:id="rId12"/>
    <p:sldId id="587" r:id="rId13"/>
    <p:sldId id="700" r:id="rId14"/>
    <p:sldId id="693" r:id="rId15"/>
    <p:sldId id="697" r:id="rId16"/>
  </p:sldIdLst>
  <p:sldSz cx="12192000" cy="6858000"/>
  <p:notesSz cx="7315200" cy="96012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EDCE3B-F1D2-6424-296E-28826FB697DC}" name="Benjamin Rieck" initials="BR" userId="S::bjrieck@angioconsult.de::f6927a8d-9f21-43d5-a04e-cf6f2b7da4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5"/>
    <a:srgbClr val="969696"/>
    <a:srgbClr val="FF0066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7" autoAdjust="0"/>
    <p:restoredTop sz="92263" autoAdjust="0"/>
  </p:normalViewPr>
  <p:slideViewPr>
    <p:cSldViewPr snapToGrid="0">
      <p:cViewPr varScale="1">
        <p:scale>
          <a:sx n="77" d="100"/>
          <a:sy n="77" d="100"/>
        </p:scale>
        <p:origin x="730" y="62"/>
      </p:cViewPr>
      <p:guideLst/>
    </p:cSldViewPr>
  </p:slideViewPr>
  <p:outlineViewPr>
    <p:cViewPr>
      <p:scale>
        <a:sx n="33" d="100"/>
        <a:sy n="33" d="100"/>
      </p:scale>
      <p:origin x="0" y="-823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37375-4CE7-4507-A56C-060A97802C49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5AF67A7-30C2-4F36-A91A-D7D3D667EDC1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400" noProof="0" dirty="0"/>
            <a:t>Severe primary MR not treated</a:t>
          </a:r>
        </a:p>
        <a:p>
          <a:r>
            <a:rPr lang="en-US" sz="1400" b="1" noProof="0" dirty="0"/>
            <a:t>1,4M patients</a:t>
          </a:r>
        </a:p>
      </dgm:t>
    </dgm:pt>
    <dgm:pt modelId="{62DEE6D6-7823-4D68-8025-8ADB6FA229DA}" type="parTrans" cxnId="{EDB854EA-EB96-47A5-BACF-874D3F2EF2C0}">
      <dgm:prSet/>
      <dgm:spPr/>
      <dgm:t>
        <a:bodyPr/>
        <a:lstStyle/>
        <a:p>
          <a:endParaRPr lang="en-US" sz="2000"/>
        </a:p>
      </dgm:t>
    </dgm:pt>
    <dgm:pt modelId="{EF53F1D1-83C1-4783-8E16-D6BD036CC52E}" type="sibTrans" cxnId="{EDB854EA-EB96-47A5-BACF-874D3F2EF2C0}">
      <dgm:prSet/>
      <dgm:spPr/>
      <dgm:t>
        <a:bodyPr/>
        <a:lstStyle/>
        <a:p>
          <a:endParaRPr lang="en-US" sz="2000"/>
        </a:p>
      </dgm:t>
    </dgm:pt>
    <dgm:pt modelId="{0249C5D6-B5E6-4839-BDF0-2418902C083D}">
      <dgm:prSet phldrT="[Text]" custT="1"/>
      <dgm:spPr>
        <a:solidFill>
          <a:srgbClr val="969696"/>
        </a:solidFill>
      </dgm:spPr>
      <dgm:t>
        <a:bodyPr/>
        <a:lstStyle/>
        <a:p>
          <a:r>
            <a:rPr lang="en-US" sz="1400" dirty="0"/>
            <a:t>Barlow type, complex, not </a:t>
          </a:r>
          <a:r>
            <a:rPr lang="en-US" sz="1400" noProof="0" dirty="0"/>
            <a:t>treated</a:t>
          </a:r>
        </a:p>
        <a:p>
          <a:r>
            <a:rPr lang="en-US" sz="1400" b="1" noProof="0" dirty="0"/>
            <a:t>230K patients</a:t>
          </a:r>
        </a:p>
      </dgm:t>
    </dgm:pt>
    <dgm:pt modelId="{ADE38ECE-EEA9-4F05-AC90-D4ED9C9CA299}" type="parTrans" cxnId="{2F4A7031-DCE6-4A05-8A49-90B2A08706A8}">
      <dgm:prSet/>
      <dgm:spPr/>
      <dgm:t>
        <a:bodyPr/>
        <a:lstStyle/>
        <a:p>
          <a:endParaRPr lang="en-US" sz="2000"/>
        </a:p>
      </dgm:t>
    </dgm:pt>
    <dgm:pt modelId="{E90547AE-8F11-4CA3-ACD0-083A367203DC}" type="sibTrans" cxnId="{2F4A7031-DCE6-4A05-8A49-90B2A08706A8}">
      <dgm:prSet/>
      <dgm:spPr/>
      <dgm:t>
        <a:bodyPr/>
        <a:lstStyle/>
        <a:p>
          <a:endParaRPr lang="en-US" sz="2000"/>
        </a:p>
      </dgm:t>
    </dgm:pt>
    <dgm:pt modelId="{FC95506A-4A6B-482D-B265-A0BAC60CC23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/>
            <a:t>Barlow type, complex but treated</a:t>
          </a:r>
        </a:p>
        <a:p>
          <a:r>
            <a:rPr lang="en-US" sz="1400" b="1" dirty="0"/>
            <a:t>24K patients annually</a:t>
          </a:r>
        </a:p>
        <a:p>
          <a:r>
            <a:rPr lang="en-US" sz="1800" b="1" dirty="0"/>
            <a:t>500 M$</a:t>
          </a:r>
        </a:p>
      </dgm:t>
    </dgm:pt>
    <dgm:pt modelId="{F2543C5B-E3F6-41C5-A348-0D08B345E7C5}" type="parTrans" cxnId="{006041ED-E149-4E60-B806-B57330EE2555}">
      <dgm:prSet/>
      <dgm:spPr/>
      <dgm:t>
        <a:bodyPr/>
        <a:lstStyle/>
        <a:p>
          <a:endParaRPr lang="en-US" sz="2000"/>
        </a:p>
      </dgm:t>
    </dgm:pt>
    <dgm:pt modelId="{4B477A03-919E-41ED-9BF4-7DE0186EE8E8}" type="sibTrans" cxnId="{006041ED-E149-4E60-B806-B57330EE2555}">
      <dgm:prSet/>
      <dgm:spPr/>
      <dgm:t>
        <a:bodyPr/>
        <a:lstStyle/>
        <a:p>
          <a:endParaRPr lang="en-US" sz="2000"/>
        </a:p>
      </dgm:t>
    </dgm:pt>
    <dgm:pt modelId="{F1180A22-903C-48D8-A481-0934547D0606}" type="pres">
      <dgm:prSet presAssocID="{69D37375-4CE7-4507-A56C-060A97802C49}" presName="Name0" presStyleCnt="0">
        <dgm:presLayoutVars>
          <dgm:chMax val="7"/>
          <dgm:resizeHandles val="exact"/>
        </dgm:presLayoutVars>
      </dgm:prSet>
      <dgm:spPr/>
    </dgm:pt>
    <dgm:pt modelId="{647A88D5-AF03-47DB-8295-072ABB2037D8}" type="pres">
      <dgm:prSet presAssocID="{69D37375-4CE7-4507-A56C-060A97802C49}" presName="comp1" presStyleCnt="0"/>
      <dgm:spPr/>
    </dgm:pt>
    <dgm:pt modelId="{61F48B55-50B0-4F2E-A8AA-AB7D4AF14EC8}" type="pres">
      <dgm:prSet presAssocID="{69D37375-4CE7-4507-A56C-060A97802C49}" presName="circle1" presStyleLbl="node1" presStyleIdx="0" presStyleCnt="3"/>
      <dgm:spPr/>
    </dgm:pt>
    <dgm:pt modelId="{BEECD177-7ED0-4D4D-B475-B464D4A041A0}" type="pres">
      <dgm:prSet presAssocID="{69D37375-4CE7-4507-A56C-060A97802C49}" presName="c1text" presStyleLbl="node1" presStyleIdx="0" presStyleCnt="3">
        <dgm:presLayoutVars>
          <dgm:bulletEnabled val="1"/>
        </dgm:presLayoutVars>
      </dgm:prSet>
      <dgm:spPr/>
    </dgm:pt>
    <dgm:pt modelId="{2B2E3C96-4AA6-42D7-8715-297E2F47CDA8}" type="pres">
      <dgm:prSet presAssocID="{69D37375-4CE7-4507-A56C-060A97802C49}" presName="comp2" presStyleCnt="0"/>
      <dgm:spPr/>
    </dgm:pt>
    <dgm:pt modelId="{80A5DD8A-EBDB-42AF-90C0-58CDF2F8C9F4}" type="pres">
      <dgm:prSet presAssocID="{69D37375-4CE7-4507-A56C-060A97802C49}" presName="circle2" presStyleLbl="node1" presStyleIdx="1" presStyleCnt="3"/>
      <dgm:spPr/>
    </dgm:pt>
    <dgm:pt modelId="{2435D0B8-725B-4705-853D-78C7E10DD93D}" type="pres">
      <dgm:prSet presAssocID="{69D37375-4CE7-4507-A56C-060A97802C49}" presName="c2text" presStyleLbl="node1" presStyleIdx="1" presStyleCnt="3">
        <dgm:presLayoutVars>
          <dgm:bulletEnabled val="1"/>
        </dgm:presLayoutVars>
      </dgm:prSet>
      <dgm:spPr/>
    </dgm:pt>
    <dgm:pt modelId="{E1D11E9F-4879-4D5D-A923-511E2C980BB9}" type="pres">
      <dgm:prSet presAssocID="{69D37375-4CE7-4507-A56C-060A97802C49}" presName="comp3" presStyleCnt="0"/>
      <dgm:spPr/>
    </dgm:pt>
    <dgm:pt modelId="{5A0A1B89-DF9B-4A52-8939-7351A64870A8}" type="pres">
      <dgm:prSet presAssocID="{69D37375-4CE7-4507-A56C-060A97802C49}" presName="circle3" presStyleLbl="node1" presStyleIdx="2" presStyleCnt="3"/>
      <dgm:spPr/>
    </dgm:pt>
    <dgm:pt modelId="{64ED4743-5297-4915-B0B0-66116213F1E9}" type="pres">
      <dgm:prSet presAssocID="{69D37375-4CE7-4507-A56C-060A97802C49}" presName="c3text" presStyleLbl="node1" presStyleIdx="2" presStyleCnt="3">
        <dgm:presLayoutVars>
          <dgm:bulletEnabled val="1"/>
        </dgm:presLayoutVars>
      </dgm:prSet>
      <dgm:spPr/>
    </dgm:pt>
  </dgm:ptLst>
  <dgm:cxnLst>
    <dgm:cxn modelId="{234F2324-972E-4463-AC27-0E9AFB18D421}" type="presOf" srcId="{0249C5D6-B5E6-4839-BDF0-2418902C083D}" destId="{2435D0B8-725B-4705-853D-78C7E10DD93D}" srcOrd="1" destOrd="0" presId="urn:microsoft.com/office/officeart/2005/8/layout/venn2"/>
    <dgm:cxn modelId="{2F4A7031-DCE6-4A05-8A49-90B2A08706A8}" srcId="{69D37375-4CE7-4507-A56C-060A97802C49}" destId="{0249C5D6-B5E6-4839-BDF0-2418902C083D}" srcOrd="1" destOrd="0" parTransId="{ADE38ECE-EEA9-4F05-AC90-D4ED9C9CA299}" sibTransId="{E90547AE-8F11-4CA3-ACD0-083A367203DC}"/>
    <dgm:cxn modelId="{3A882484-263B-4E7A-ABA7-770D2929687A}" type="presOf" srcId="{35AF67A7-30C2-4F36-A91A-D7D3D667EDC1}" destId="{61F48B55-50B0-4F2E-A8AA-AB7D4AF14EC8}" srcOrd="0" destOrd="0" presId="urn:microsoft.com/office/officeart/2005/8/layout/venn2"/>
    <dgm:cxn modelId="{C016BB97-6661-4299-A988-987844EE9FAD}" type="presOf" srcId="{35AF67A7-30C2-4F36-A91A-D7D3D667EDC1}" destId="{BEECD177-7ED0-4D4D-B475-B464D4A041A0}" srcOrd="1" destOrd="0" presId="urn:microsoft.com/office/officeart/2005/8/layout/venn2"/>
    <dgm:cxn modelId="{A0597899-232E-4743-A238-8A1AA89B6EC2}" type="presOf" srcId="{FC95506A-4A6B-482D-B265-A0BAC60CC232}" destId="{64ED4743-5297-4915-B0B0-66116213F1E9}" srcOrd="1" destOrd="0" presId="urn:microsoft.com/office/officeart/2005/8/layout/venn2"/>
    <dgm:cxn modelId="{A5FA4CE4-54B2-4037-A92C-F06F3A336915}" type="presOf" srcId="{69D37375-4CE7-4507-A56C-060A97802C49}" destId="{F1180A22-903C-48D8-A481-0934547D0606}" srcOrd="0" destOrd="0" presId="urn:microsoft.com/office/officeart/2005/8/layout/venn2"/>
    <dgm:cxn modelId="{D60BBCE9-CAE9-45B2-9131-094FF7E976C3}" type="presOf" srcId="{0249C5D6-B5E6-4839-BDF0-2418902C083D}" destId="{80A5DD8A-EBDB-42AF-90C0-58CDF2F8C9F4}" srcOrd="0" destOrd="0" presId="urn:microsoft.com/office/officeart/2005/8/layout/venn2"/>
    <dgm:cxn modelId="{EDB854EA-EB96-47A5-BACF-874D3F2EF2C0}" srcId="{69D37375-4CE7-4507-A56C-060A97802C49}" destId="{35AF67A7-30C2-4F36-A91A-D7D3D667EDC1}" srcOrd="0" destOrd="0" parTransId="{62DEE6D6-7823-4D68-8025-8ADB6FA229DA}" sibTransId="{EF53F1D1-83C1-4783-8E16-D6BD036CC52E}"/>
    <dgm:cxn modelId="{006041ED-E149-4E60-B806-B57330EE2555}" srcId="{69D37375-4CE7-4507-A56C-060A97802C49}" destId="{FC95506A-4A6B-482D-B265-A0BAC60CC232}" srcOrd="2" destOrd="0" parTransId="{F2543C5B-E3F6-41C5-A348-0D08B345E7C5}" sibTransId="{4B477A03-919E-41ED-9BF4-7DE0186EE8E8}"/>
    <dgm:cxn modelId="{D8CCA2FD-A857-42C3-942D-5D791A585439}" type="presOf" srcId="{FC95506A-4A6B-482D-B265-A0BAC60CC232}" destId="{5A0A1B89-DF9B-4A52-8939-7351A64870A8}" srcOrd="0" destOrd="0" presId="urn:microsoft.com/office/officeart/2005/8/layout/venn2"/>
    <dgm:cxn modelId="{9BE57C74-BB66-41B0-B97E-462477DF0A95}" type="presParOf" srcId="{F1180A22-903C-48D8-A481-0934547D0606}" destId="{647A88D5-AF03-47DB-8295-072ABB2037D8}" srcOrd="0" destOrd="0" presId="urn:microsoft.com/office/officeart/2005/8/layout/venn2"/>
    <dgm:cxn modelId="{B27D322A-B764-42A5-9CF9-747D85D42DA7}" type="presParOf" srcId="{647A88D5-AF03-47DB-8295-072ABB2037D8}" destId="{61F48B55-50B0-4F2E-A8AA-AB7D4AF14EC8}" srcOrd="0" destOrd="0" presId="urn:microsoft.com/office/officeart/2005/8/layout/venn2"/>
    <dgm:cxn modelId="{B281D56B-3B14-4598-AACC-196D49E682DB}" type="presParOf" srcId="{647A88D5-AF03-47DB-8295-072ABB2037D8}" destId="{BEECD177-7ED0-4D4D-B475-B464D4A041A0}" srcOrd="1" destOrd="0" presId="urn:microsoft.com/office/officeart/2005/8/layout/venn2"/>
    <dgm:cxn modelId="{B7B1B832-7CD2-4CD2-81A8-807139EA869F}" type="presParOf" srcId="{F1180A22-903C-48D8-A481-0934547D0606}" destId="{2B2E3C96-4AA6-42D7-8715-297E2F47CDA8}" srcOrd="1" destOrd="0" presId="urn:microsoft.com/office/officeart/2005/8/layout/venn2"/>
    <dgm:cxn modelId="{2E4F1A17-7E4B-481F-AFE0-572E64B9D0A7}" type="presParOf" srcId="{2B2E3C96-4AA6-42D7-8715-297E2F47CDA8}" destId="{80A5DD8A-EBDB-42AF-90C0-58CDF2F8C9F4}" srcOrd="0" destOrd="0" presId="urn:microsoft.com/office/officeart/2005/8/layout/venn2"/>
    <dgm:cxn modelId="{7A32558A-23DA-4C10-A0A6-CC5263736A92}" type="presParOf" srcId="{2B2E3C96-4AA6-42D7-8715-297E2F47CDA8}" destId="{2435D0B8-725B-4705-853D-78C7E10DD93D}" srcOrd="1" destOrd="0" presId="urn:microsoft.com/office/officeart/2005/8/layout/venn2"/>
    <dgm:cxn modelId="{488CD075-46B4-4EAF-8C5D-6D6C97017FAA}" type="presParOf" srcId="{F1180A22-903C-48D8-A481-0934547D0606}" destId="{E1D11E9F-4879-4D5D-A923-511E2C980BB9}" srcOrd="2" destOrd="0" presId="urn:microsoft.com/office/officeart/2005/8/layout/venn2"/>
    <dgm:cxn modelId="{30920DEA-70E8-44DD-8910-1226AFA9C5E1}" type="presParOf" srcId="{E1D11E9F-4879-4D5D-A923-511E2C980BB9}" destId="{5A0A1B89-DF9B-4A52-8939-7351A64870A8}" srcOrd="0" destOrd="0" presId="urn:microsoft.com/office/officeart/2005/8/layout/venn2"/>
    <dgm:cxn modelId="{90D680FC-7EBF-4E32-B5C0-2A756689B8E2}" type="presParOf" srcId="{E1D11E9F-4879-4D5D-A923-511E2C980BB9}" destId="{64ED4743-5297-4915-B0B0-66116213F1E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69C6C3-E36B-4152-AABD-6A919643CD79}" type="doc">
      <dgm:prSet loTypeId="urn:microsoft.com/office/officeart/2005/8/layout/process3" loCatId="process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DFDE9C3-2830-4BBE-A802-2784D21E966B}">
      <dgm:prSet phldrT="[Text]" custT="1"/>
      <dgm:spPr/>
      <dgm:t>
        <a:bodyPr/>
        <a:lstStyle/>
        <a:p>
          <a:r>
            <a:rPr lang="en-US" sz="1600" noProof="0" dirty="0"/>
            <a:t>Patients</a:t>
          </a:r>
        </a:p>
      </dgm:t>
    </dgm:pt>
    <dgm:pt modelId="{A4EC3621-65F0-461F-B431-330C98320CF3}" type="parTrans" cxnId="{6357800F-C390-41EF-8B38-AE33D9779E11}">
      <dgm:prSet/>
      <dgm:spPr/>
      <dgm:t>
        <a:bodyPr/>
        <a:lstStyle/>
        <a:p>
          <a:endParaRPr lang="en-US" sz="1200"/>
        </a:p>
      </dgm:t>
    </dgm:pt>
    <dgm:pt modelId="{85FE21D1-3A4F-4C32-9725-F412CB7D4616}" type="sibTrans" cxnId="{6357800F-C390-41EF-8B38-AE33D9779E11}">
      <dgm:prSet custT="1"/>
      <dgm:spPr/>
      <dgm:t>
        <a:bodyPr/>
        <a:lstStyle/>
        <a:p>
          <a:endParaRPr lang="en-US" sz="1200"/>
        </a:p>
      </dgm:t>
    </dgm:pt>
    <dgm:pt modelId="{9A8E2788-DFE0-49B3-A024-C493F961DF38}">
      <dgm:prSet phldrT="[Text]" custT="1"/>
      <dgm:spPr/>
      <dgm:t>
        <a:bodyPr/>
        <a:lstStyle/>
        <a:p>
          <a:r>
            <a:rPr lang="en-US" sz="1200" noProof="0" dirty="0"/>
            <a:t>Benefit from a new transcatheter treatment, specifically if complex mitral regurgitation</a:t>
          </a:r>
        </a:p>
      </dgm:t>
    </dgm:pt>
    <dgm:pt modelId="{55803104-2BB5-410B-A4C3-04FB4A7A9091}" type="parTrans" cxnId="{D0267E9F-E754-4203-9D91-D4767E63E40F}">
      <dgm:prSet/>
      <dgm:spPr/>
      <dgm:t>
        <a:bodyPr/>
        <a:lstStyle/>
        <a:p>
          <a:endParaRPr lang="en-US" sz="1200"/>
        </a:p>
      </dgm:t>
    </dgm:pt>
    <dgm:pt modelId="{9F514B65-59E1-4EBA-9F13-22F6A1447793}" type="sibTrans" cxnId="{D0267E9F-E754-4203-9D91-D4767E63E40F}">
      <dgm:prSet/>
      <dgm:spPr/>
      <dgm:t>
        <a:bodyPr/>
        <a:lstStyle/>
        <a:p>
          <a:endParaRPr lang="en-US" sz="1200"/>
        </a:p>
      </dgm:t>
    </dgm:pt>
    <dgm:pt modelId="{BEA2E4C2-3AA3-43FF-92E4-A4534C5A9491}">
      <dgm:prSet phldrT="[Text]" custT="1"/>
      <dgm:spPr/>
      <dgm:t>
        <a:bodyPr/>
        <a:lstStyle/>
        <a:p>
          <a:r>
            <a:rPr lang="en-US" sz="1600" noProof="0" dirty="0"/>
            <a:t>Cardiologists</a:t>
          </a:r>
        </a:p>
      </dgm:t>
    </dgm:pt>
    <dgm:pt modelId="{F94465E6-7A5E-48FB-BD83-5FDC7911CF73}" type="parTrans" cxnId="{E70A8570-6F96-479A-B508-F3DEC4154795}">
      <dgm:prSet/>
      <dgm:spPr/>
      <dgm:t>
        <a:bodyPr/>
        <a:lstStyle/>
        <a:p>
          <a:endParaRPr lang="en-US" sz="1200"/>
        </a:p>
      </dgm:t>
    </dgm:pt>
    <dgm:pt modelId="{47C617D9-1F72-49B5-94D6-A36168789060}" type="sibTrans" cxnId="{E70A8570-6F96-479A-B508-F3DEC4154795}">
      <dgm:prSet custT="1"/>
      <dgm:spPr/>
      <dgm:t>
        <a:bodyPr/>
        <a:lstStyle/>
        <a:p>
          <a:endParaRPr lang="en-US" sz="1200"/>
        </a:p>
      </dgm:t>
    </dgm:pt>
    <dgm:pt modelId="{451EC642-8910-4A41-A56F-695B3E04A246}">
      <dgm:prSet phldrT="[Text]" custT="1"/>
      <dgm:spPr/>
      <dgm:t>
        <a:bodyPr/>
        <a:lstStyle/>
        <a:p>
          <a:r>
            <a:rPr lang="en-US" sz="1200" noProof="0" dirty="0"/>
            <a:t>A new option for complex MR, </a:t>
          </a:r>
          <a:r>
            <a:rPr lang="en-US" sz="1200" b="1" noProof="0" dirty="0"/>
            <a:t>better results</a:t>
          </a:r>
        </a:p>
      </dgm:t>
    </dgm:pt>
    <dgm:pt modelId="{B5A4BAA6-A7CC-4EA8-8BE7-9965FB343A92}" type="parTrans" cxnId="{03E85955-EEEF-4D78-A7D4-9394AAE5854C}">
      <dgm:prSet/>
      <dgm:spPr/>
      <dgm:t>
        <a:bodyPr/>
        <a:lstStyle/>
        <a:p>
          <a:endParaRPr lang="en-US" sz="1200"/>
        </a:p>
      </dgm:t>
    </dgm:pt>
    <dgm:pt modelId="{08B62CCA-C3CF-414C-A72F-9BE60DECA4F9}" type="sibTrans" cxnId="{03E85955-EEEF-4D78-A7D4-9394AAE5854C}">
      <dgm:prSet/>
      <dgm:spPr/>
      <dgm:t>
        <a:bodyPr/>
        <a:lstStyle/>
        <a:p>
          <a:endParaRPr lang="en-US" sz="1200"/>
        </a:p>
      </dgm:t>
    </dgm:pt>
    <dgm:pt modelId="{DB794E7B-4423-4D72-A92C-3BDB66FE0E27}">
      <dgm:prSet phldrT="[Text]" custT="1"/>
      <dgm:spPr/>
      <dgm:t>
        <a:bodyPr/>
        <a:lstStyle/>
        <a:p>
          <a:r>
            <a:rPr lang="en-US" sz="1600" noProof="0" dirty="0"/>
            <a:t>Hospitals</a:t>
          </a:r>
        </a:p>
      </dgm:t>
    </dgm:pt>
    <dgm:pt modelId="{BA5C8669-6344-4522-BDD9-CAA642A92484}" type="parTrans" cxnId="{EDC8BBA9-E33B-4F87-B35F-CBA2DE128728}">
      <dgm:prSet/>
      <dgm:spPr/>
      <dgm:t>
        <a:bodyPr/>
        <a:lstStyle/>
        <a:p>
          <a:endParaRPr lang="en-US" sz="1200"/>
        </a:p>
      </dgm:t>
    </dgm:pt>
    <dgm:pt modelId="{D7F85CFA-A873-4ECE-9A72-3D6BEED68D43}" type="sibTrans" cxnId="{EDC8BBA9-E33B-4F87-B35F-CBA2DE128728}">
      <dgm:prSet custT="1"/>
      <dgm:spPr/>
      <dgm:t>
        <a:bodyPr/>
        <a:lstStyle/>
        <a:p>
          <a:endParaRPr lang="en-US" sz="1200"/>
        </a:p>
      </dgm:t>
    </dgm:pt>
    <dgm:pt modelId="{1BD70A09-0A03-41CA-98F7-AB6E73C12F50}">
      <dgm:prSet phldrT="[Text]" custT="1"/>
      <dgm:spPr/>
      <dgm:t>
        <a:bodyPr/>
        <a:lstStyle/>
        <a:p>
          <a:r>
            <a:rPr lang="en-US" sz="1200" noProof="0" dirty="0"/>
            <a:t>Toolbox for mitral regurgitation</a:t>
          </a:r>
        </a:p>
      </dgm:t>
    </dgm:pt>
    <dgm:pt modelId="{AC27DD08-94FA-4A7C-BE11-6BE140716C84}" type="parTrans" cxnId="{BCB6362F-4850-494A-BF69-0A17BC3FC838}">
      <dgm:prSet/>
      <dgm:spPr/>
      <dgm:t>
        <a:bodyPr/>
        <a:lstStyle/>
        <a:p>
          <a:endParaRPr lang="en-US" sz="1200"/>
        </a:p>
      </dgm:t>
    </dgm:pt>
    <dgm:pt modelId="{2C30D43C-C54C-4F5D-A3E4-4B26E8AF3F88}" type="sibTrans" cxnId="{BCB6362F-4850-494A-BF69-0A17BC3FC838}">
      <dgm:prSet/>
      <dgm:spPr/>
      <dgm:t>
        <a:bodyPr/>
        <a:lstStyle/>
        <a:p>
          <a:endParaRPr lang="en-US" sz="1200"/>
        </a:p>
      </dgm:t>
    </dgm:pt>
    <dgm:pt modelId="{3D47290E-1A28-4A09-AAF0-797A28469810}">
      <dgm:prSet phldrT="[Text]" custT="1"/>
      <dgm:spPr/>
      <dgm:t>
        <a:bodyPr/>
        <a:lstStyle/>
        <a:p>
          <a:r>
            <a:rPr lang="en-US" sz="1200" noProof="0" dirty="0"/>
            <a:t>An opportunity to treat </a:t>
          </a:r>
          <a:r>
            <a:rPr lang="en-US" sz="1200" b="1" noProof="0" dirty="0"/>
            <a:t>more patients</a:t>
          </a:r>
        </a:p>
      </dgm:t>
    </dgm:pt>
    <dgm:pt modelId="{842D78C8-C013-43ED-BAD2-70F6EA6AB770}" type="parTrans" cxnId="{9EBC60D6-4C8D-4C01-8A8B-624F3D67EA81}">
      <dgm:prSet/>
      <dgm:spPr/>
      <dgm:t>
        <a:bodyPr/>
        <a:lstStyle/>
        <a:p>
          <a:endParaRPr lang="en-US" sz="1200"/>
        </a:p>
      </dgm:t>
    </dgm:pt>
    <dgm:pt modelId="{21683C7B-A50C-4A6D-BBE0-A1752B43756B}" type="sibTrans" cxnId="{9EBC60D6-4C8D-4C01-8A8B-624F3D67EA81}">
      <dgm:prSet/>
      <dgm:spPr/>
      <dgm:t>
        <a:bodyPr/>
        <a:lstStyle/>
        <a:p>
          <a:endParaRPr lang="en-US" sz="1200"/>
        </a:p>
      </dgm:t>
    </dgm:pt>
    <dgm:pt modelId="{348974BB-DAD3-4B0F-B22F-7281610B2FA3}">
      <dgm:prSet phldrT="[Text]" custT="1"/>
      <dgm:spPr/>
      <dgm:t>
        <a:bodyPr/>
        <a:lstStyle/>
        <a:p>
          <a:r>
            <a:rPr lang="en-US" sz="1200" noProof="0" dirty="0"/>
            <a:t>2 options for repair, TEER and </a:t>
          </a:r>
          <a:r>
            <a:rPr lang="en-US" sz="1200" noProof="0" dirty="0" err="1"/>
            <a:t>MithraX</a:t>
          </a:r>
          <a:endParaRPr lang="en-US" sz="1200" noProof="0" dirty="0"/>
        </a:p>
      </dgm:t>
    </dgm:pt>
    <dgm:pt modelId="{325471BA-4E91-4856-9B62-43ABDFE040EF}" type="parTrans" cxnId="{70A7A2BB-B6BF-4252-8E30-F92E18C6DA98}">
      <dgm:prSet/>
      <dgm:spPr/>
      <dgm:t>
        <a:bodyPr/>
        <a:lstStyle/>
        <a:p>
          <a:endParaRPr lang="en-US" sz="1200"/>
        </a:p>
      </dgm:t>
    </dgm:pt>
    <dgm:pt modelId="{C52C4BA8-C7A4-45AA-A7B5-EA7F0BDBA647}" type="sibTrans" cxnId="{70A7A2BB-B6BF-4252-8E30-F92E18C6DA98}">
      <dgm:prSet/>
      <dgm:spPr/>
      <dgm:t>
        <a:bodyPr/>
        <a:lstStyle/>
        <a:p>
          <a:endParaRPr lang="en-US" sz="1200"/>
        </a:p>
      </dgm:t>
    </dgm:pt>
    <dgm:pt modelId="{EBFB03A5-C7A7-4A3A-A554-F47459C27DE2}">
      <dgm:prSet phldrT="[Text]" custT="1"/>
      <dgm:spPr/>
      <dgm:t>
        <a:bodyPr/>
        <a:lstStyle/>
        <a:p>
          <a:r>
            <a:rPr lang="en-US" sz="1200" noProof="0" dirty="0"/>
            <a:t>1 technology for replacement</a:t>
          </a:r>
        </a:p>
      </dgm:t>
    </dgm:pt>
    <dgm:pt modelId="{BF5F65B2-58CE-4900-82FC-810C698C2B64}" type="parTrans" cxnId="{523CD868-A625-48B4-B770-A73EC54C8896}">
      <dgm:prSet/>
      <dgm:spPr/>
      <dgm:t>
        <a:bodyPr/>
        <a:lstStyle/>
        <a:p>
          <a:endParaRPr lang="en-US" sz="1200"/>
        </a:p>
      </dgm:t>
    </dgm:pt>
    <dgm:pt modelId="{45E3EE5D-B06C-4A3C-9770-8EF9992138B5}" type="sibTrans" cxnId="{523CD868-A625-48B4-B770-A73EC54C8896}">
      <dgm:prSet/>
      <dgm:spPr/>
      <dgm:t>
        <a:bodyPr/>
        <a:lstStyle/>
        <a:p>
          <a:endParaRPr lang="en-US" sz="1200"/>
        </a:p>
      </dgm:t>
    </dgm:pt>
    <dgm:pt modelId="{9E6A0AAB-6714-4F00-A18C-28B65B7CB695}">
      <dgm:prSet phldrT="[Text]" custT="1"/>
      <dgm:spPr/>
      <dgm:t>
        <a:bodyPr/>
        <a:lstStyle/>
        <a:p>
          <a:r>
            <a:rPr lang="en-US" sz="1600" noProof="0" dirty="0"/>
            <a:t>Payer</a:t>
          </a:r>
        </a:p>
      </dgm:t>
    </dgm:pt>
    <dgm:pt modelId="{7BE657A8-6256-4241-8B9C-86B15E5A5EA7}" type="parTrans" cxnId="{CA9F8605-D217-437C-B8CC-6A697798021D}">
      <dgm:prSet/>
      <dgm:spPr/>
      <dgm:t>
        <a:bodyPr/>
        <a:lstStyle/>
        <a:p>
          <a:endParaRPr lang="en-US" sz="1200"/>
        </a:p>
      </dgm:t>
    </dgm:pt>
    <dgm:pt modelId="{67ECAF12-BBB0-47C4-8A1F-4D77557D4167}" type="sibTrans" cxnId="{CA9F8605-D217-437C-B8CC-6A697798021D}">
      <dgm:prSet custT="1"/>
      <dgm:spPr/>
      <dgm:t>
        <a:bodyPr/>
        <a:lstStyle/>
        <a:p>
          <a:endParaRPr lang="en-US" sz="1200"/>
        </a:p>
      </dgm:t>
    </dgm:pt>
    <dgm:pt modelId="{BC4D3F33-73F7-40B4-B158-B664663EFCB5}">
      <dgm:prSet phldrT="[Text]" custT="1"/>
      <dgm:spPr/>
      <dgm:t>
        <a:bodyPr/>
        <a:lstStyle/>
        <a:p>
          <a:r>
            <a:rPr lang="en-US" sz="1200" noProof="0" dirty="0"/>
            <a:t>Leveraging existing reimbursement scheme for TEER (25 K$ per case)</a:t>
          </a:r>
        </a:p>
      </dgm:t>
    </dgm:pt>
    <dgm:pt modelId="{48060BA8-EEB7-4EFD-A224-E8B2912AB37A}" type="parTrans" cxnId="{E2D54872-20A8-42C5-8805-58A8DB847699}">
      <dgm:prSet/>
      <dgm:spPr/>
      <dgm:t>
        <a:bodyPr/>
        <a:lstStyle/>
        <a:p>
          <a:endParaRPr lang="en-US" sz="1200"/>
        </a:p>
      </dgm:t>
    </dgm:pt>
    <dgm:pt modelId="{F74BA0A2-2813-411C-9F02-CACEEDE7ABF8}" type="sibTrans" cxnId="{E2D54872-20A8-42C5-8805-58A8DB847699}">
      <dgm:prSet/>
      <dgm:spPr/>
      <dgm:t>
        <a:bodyPr/>
        <a:lstStyle/>
        <a:p>
          <a:endParaRPr lang="en-US" sz="1200"/>
        </a:p>
      </dgm:t>
    </dgm:pt>
    <dgm:pt modelId="{C46304A4-8596-4FD3-8D74-0AEAB9986BCD}">
      <dgm:prSet phldrT="[Text]" custT="1"/>
      <dgm:spPr/>
      <dgm:t>
        <a:bodyPr/>
        <a:lstStyle/>
        <a:p>
          <a:r>
            <a:rPr lang="en-US" sz="1600" noProof="0" dirty="0"/>
            <a:t>Channel</a:t>
          </a:r>
        </a:p>
      </dgm:t>
    </dgm:pt>
    <dgm:pt modelId="{2B92CA0E-7F8A-466C-A2F8-560D2B580B6A}" type="parTrans" cxnId="{1E3328EF-397D-4ECC-8B24-2D8860E62725}">
      <dgm:prSet/>
      <dgm:spPr/>
      <dgm:t>
        <a:bodyPr/>
        <a:lstStyle/>
        <a:p>
          <a:endParaRPr lang="en-US" sz="1200"/>
        </a:p>
      </dgm:t>
    </dgm:pt>
    <dgm:pt modelId="{D2AD981F-8F4C-4A8D-A7FE-7D43B44B4DEE}" type="sibTrans" cxnId="{1E3328EF-397D-4ECC-8B24-2D8860E62725}">
      <dgm:prSet/>
      <dgm:spPr/>
      <dgm:t>
        <a:bodyPr/>
        <a:lstStyle/>
        <a:p>
          <a:endParaRPr lang="en-US" sz="1200"/>
        </a:p>
      </dgm:t>
    </dgm:pt>
    <dgm:pt modelId="{931ACA97-204D-4A18-8BE7-B101EBBA4A16}">
      <dgm:prSet phldrT="[Text]" custT="1"/>
      <dgm:spPr/>
      <dgm:t>
        <a:bodyPr/>
        <a:lstStyle/>
        <a:p>
          <a:r>
            <a:rPr lang="en-US" sz="1200" noProof="0" dirty="0"/>
            <a:t>Partnership with strategic players (licensing / exit)</a:t>
          </a:r>
        </a:p>
      </dgm:t>
    </dgm:pt>
    <dgm:pt modelId="{980242F2-037B-4475-BD33-623C934812CA}" type="parTrans" cxnId="{CA773AF8-08D2-4DAD-827A-7D3101445E93}">
      <dgm:prSet/>
      <dgm:spPr/>
      <dgm:t>
        <a:bodyPr/>
        <a:lstStyle/>
        <a:p>
          <a:endParaRPr lang="en-US" sz="1200"/>
        </a:p>
      </dgm:t>
    </dgm:pt>
    <dgm:pt modelId="{4450B888-828C-45A0-9ACB-C6D382A519D3}" type="sibTrans" cxnId="{CA773AF8-08D2-4DAD-827A-7D3101445E93}">
      <dgm:prSet/>
      <dgm:spPr/>
      <dgm:t>
        <a:bodyPr/>
        <a:lstStyle/>
        <a:p>
          <a:endParaRPr lang="en-US" sz="1200"/>
        </a:p>
      </dgm:t>
    </dgm:pt>
    <dgm:pt modelId="{C1267C14-851E-4EC7-B282-2E8B9944C997}">
      <dgm:prSet phldrT="[Text]" custT="1"/>
      <dgm:spPr/>
      <dgm:t>
        <a:bodyPr/>
        <a:lstStyle/>
        <a:p>
          <a:r>
            <a:rPr lang="en-US" sz="1200" noProof="0" dirty="0"/>
            <a:t>Let’s treat many untreated patients.</a:t>
          </a:r>
        </a:p>
      </dgm:t>
    </dgm:pt>
    <dgm:pt modelId="{9A0E06A5-BAA1-471C-82EC-A7C3474A5B55}" type="parTrans" cxnId="{172ECD7E-0164-4E90-B7F7-F8FF6FB05B26}">
      <dgm:prSet/>
      <dgm:spPr/>
      <dgm:t>
        <a:bodyPr/>
        <a:lstStyle/>
        <a:p>
          <a:endParaRPr lang="en-US"/>
        </a:p>
      </dgm:t>
    </dgm:pt>
    <dgm:pt modelId="{B7BFEE29-F135-4DFD-A8FE-9AA0899DD4D9}" type="sibTrans" cxnId="{172ECD7E-0164-4E90-B7F7-F8FF6FB05B26}">
      <dgm:prSet/>
      <dgm:spPr/>
      <dgm:t>
        <a:bodyPr/>
        <a:lstStyle/>
        <a:p>
          <a:endParaRPr lang="en-US"/>
        </a:p>
      </dgm:t>
    </dgm:pt>
    <dgm:pt modelId="{5D385F60-F158-4041-AC9F-97B0FE1115F3}">
      <dgm:prSet phldrT="[Text]" custT="1"/>
      <dgm:spPr/>
      <dgm:t>
        <a:bodyPr/>
        <a:lstStyle/>
        <a:p>
          <a:r>
            <a:rPr lang="fr-BE" sz="1200" noProof="0" dirty="0"/>
            <a:t>(Distribution network)</a:t>
          </a:r>
          <a:endParaRPr lang="en-US" sz="1200" noProof="0" dirty="0"/>
        </a:p>
      </dgm:t>
    </dgm:pt>
    <dgm:pt modelId="{46E10F7C-A977-443F-A8EA-754F35797479}" type="parTrans" cxnId="{4AC27EA7-1868-4C5F-916F-798E2DC79AF2}">
      <dgm:prSet/>
      <dgm:spPr/>
      <dgm:t>
        <a:bodyPr/>
        <a:lstStyle/>
        <a:p>
          <a:endParaRPr lang="en-US"/>
        </a:p>
      </dgm:t>
    </dgm:pt>
    <dgm:pt modelId="{445FE287-8AB9-4EF5-82BA-C0E1F9EC6BFA}" type="sibTrans" cxnId="{4AC27EA7-1868-4C5F-916F-798E2DC79AF2}">
      <dgm:prSet/>
      <dgm:spPr/>
      <dgm:t>
        <a:bodyPr/>
        <a:lstStyle/>
        <a:p>
          <a:endParaRPr lang="en-US"/>
        </a:p>
      </dgm:t>
    </dgm:pt>
    <dgm:pt modelId="{C79522CA-B375-4D67-B2E9-8369C724F8B2}">
      <dgm:prSet phldrT="[Text]" custT="1"/>
      <dgm:spPr/>
      <dgm:t>
        <a:bodyPr/>
        <a:lstStyle/>
        <a:p>
          <a:r>
            <a:rPr lang="en-US" sz="1200" b="0" dirty="0"/>
            <a:t>CPT Code 33418 / 33419</a:t>
          </a:r>
          <a:endParaRPr lang="en-US" sz="1200" b="0" noProof="0" dirty="0"/>
        </a:p>
      </dgm:t>
    </dgm:pt>
    <dgm:pt modelId="{8D774A58-C5A8-42D7-9C20-63AC962A8C1B}" type="parTrans" cxnId="{E5173490-CE5B-4704-940D-2236443C0354}">
      <dgm:prSet/>
      <dgm:spPr/>
      <dgm:t>
        <a:bodyPr/>
        <a:lstStyle/>
        <a:p>
          <a:endParaRPr lang="en-US"/>
        </a:p>
      </dgm:t>
    </dgm:pt>
    <dgm:pt modelId="{816C1FF8-268A-4F09-8007-D47723F0A428}" type="sibTrans" cxnId="{E5173490-CE5B-4704-940D-2236443C0354}">
      <dgm:prSet/>
      <dgm:spPr/>
      <dgm:t>
        <a:bodyPr/>
        <a:lstStyle/>
        <a:p>
          <a:endParaRPr lang="en-US"/>
        </a:p>
      </dgm:t>
    </dgm:pt>
    <dgm:pt modelId="{1F11657F-B208-4A49-A2DF-5FB619CF2540}">
      <dgm:prSet phldrT="[Text]" custT="1"/>
      <dgm:spPr/>
      <dgm:t>
        <a:bodyPr/>
        <a:lstStyle/>
        <a:p>
          <a:endParaRPr lang="en-US" sz="1200" noProof="0" dirty="0"/>
        </a:p>
      </dgm:t>
    </dgm:pt>
    <dgm:pt modelId="{B1F92DBD-5CB3-4211-93A1-D22665FAF9CD}" type="parTrans" cxnId="{30DE5D3B-F3DB-49B2-8665-08A4CFA7F4A4}">
      <dgm:prSet/>
      <dgm:spPr/>
      <dgm:t>
        <a:bodyPr/>
        <a:lstStyle/>
        <a:p>
          <a:endParaRPr lang="en-US"/>
        </a:p>
      </dgm:t>
    </dgm:pt>
    <dgm:pt modelId="{EABAEE5B-A85F-4AF0-859D-6D78B6EE528D}" type="sibTrans" cxnId="{30DE5D3B-F3DB-49B2-8665-08A4CFA7F4A4}">
      <dgm:prSet/>
      <dgm:spPr/>
      <dgm:t>
        <a:bodyPr/>
        <a:lstStyle/>
        <a:p>
          <a:endParaRPr lang="en-US"/>
        </a:p>
      </dgm:t>
    </dgm:pt>
    <dgm:pt modelId="{0C2E9991-A116-46E6-8168-D26B143112B3}" type="pres">
      <dgm:prSet presAssocID="{7469C6C3-E36B-4152-AABD-6A919643CD79}" presName="linearFlow" presStyleCnt="0">
        <dgm:presLayoutVars>
          <dgm:dir/>
          <dgm:animLvl val="lvl"/>
          <dgm:resizeHandles val="exact"/>
        </dgm:presLayoutVars>
      </dgm:prSet>
      <dgm:spPr/>
    </dgm:pt>
    <dgm:pt modelId="{699F65F6-1DE3-4AE9-8347-29DDC1EF087E}" type="pres">
      <dgm:prSet presAssocID="{7DFDE9C3-2830-4BBE-A802-2784D21E966B}" presName="composite" presStyleCnt="0"/>
      <dgm:spPr/>
    </dgm:pt>
    <dgm:pt modelId="{89925348-1647-435E-BA68-F0A4B348E56F}" type="pres">
      <dgm:prSet presAssocID="{7DFDE9C3-2830-4BBE-A802-2784D21E966B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2B3CF1F-AD76-4B25-A5EA-B2504258349F}" type="pres">
      <dgm:prSet presAssocID="{7DFDE9C3-2830-4BBE-A802-2784D21E966B}" presName="parSh" presStyleLbl="node1" presStyleIdx="0" presStyleCnt="5"/>
      <dgm:spPr/>
    </dgm:pt>
    <dgm:pt modelId="{82E97AAD-9E03-43B7-B93D-8FE267275A53}" type="pres">
      <dgm:prSet presAssocID="{7DFDE9C3-2830-4BBE-A802-2784D21E966B}" presName="desTx" presStyleLbl="fgAcc1" presStyleIdx="0" presStyleCnt="5">
        <dgm:presLayoutVars>
          <dgm:bulletEnabled val="1"/>
        </dgm:presLayoutVars>
      </dgm:prSet>
      <dgm:spPr/>
    </dgm:pt>
    <dgm:pt modelId="{53F33E93-BEDF-4288-89D3-6FD08C6106CC}" type="pres">
      <dgm:prSet presAssocID="{85FE21D1-3A4F-4C32-9725-F412CB7D4616}" presName="sibTrans" presStyleLbl="sibTrans2D1" presStyleIdx="0" presStyleCnt="4"/>
      <dgm:spPr/>
    </dgm:pt>
    <dgm:pt modelId="{173337EC-4B54-4D77-B891-D3123E9DF988}" type="pres">
      <dgm:prSet presAssocID="{85FE21D1-3A4F-4C32-9725-F412CB7D4616}" presName="connTx" presStyleLbl="sibTrans2D1" presStyleIdx="0" presStyleCnt="4"/>
      <dgm:spPr/>
    </dgm:pt>
    <dgm:pt modelId="{CFA0DAD8-440A-4B8D-AD59-010779A77848}" type="pres">
      <dgm:prSet presAssocID="{BEA2E4C2-3AA3-43FF-92E4-A4534C5A9491}" presName="composite" presStyleCnt="0"/>
      <dgm:spPr/>
    </dgm:pt>
    <dgm:pt modelId="{F163D25C-754A-4AE5-B87A-1EB4C44A7228}" type="pres">
      <dgm:prSet presAssocID="{BEA2E4C2-3AA3-43FF-92E4-A4534C5A9491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CF8E710-D9D5-46D0-A174-33136FEA94CB}" type="pres">
      <dgm:prSet presAssocID="{BEA2E4C2-3AA3-43FF-92E4-A4534C5A9491}" presName="parSh" presStyleLbl="node1" presStyleIdx="1" presStyleCnt="5"/>
      <dgm:spPr/>
    </dgm:pt>
    <dgm:pt modelId="{5E4CFEBE-6DB3-4E06-B0AF-573D2488E74A}" type="pres">
      <dgm:prSet presAssocID="{BEA2E4C2-3AA3-43FF-92E4-A4534C5A9491}" presName="desTx" presStyleLbl="fgAcc1" presStyleIdx="1" presStyleCnt="5">
        <dgm:presLayoutVars>
          <dgm:bulletEnabled val="1"/>
        </dgm:presLayoutVars>
      </dgm:prSet>
      <dgm:spPr/>
    </dgm:pt>
    <dgm:pt modelId="{64D7A372-066B-45CE-8945-62C3F317912A}" type="pres">
      <dgm:prSet presAssocID="{47C617D9-1F72-49B5-94D6-A36168789060}" presName="sibTrans" presStyleLbl="sibTrans2D1" presStyleIdx="1" presStyleCnt="4"/>
      <dgm:spPr/>
    </dgm:pt>
    <dgm:pt modelId="{E6BE4B60-BEF5-459D-95D2-2F2900F4B680}" type="pres">
      <dgm:prSet presAssocID="{47C617D9-1F72-49B5-94D6-A36168789060}" presName="connTx" presStyleLbl="sibTrans2D1" presStyleIdx="1" presStyleCnt="4"/>
      <dgm:spPr/>
    </dgm:pt>
    <dgm:pt modelId="{351FCCDC-EED4-46EA-901E-903D5B36657C}" type="pres">
      <dgm:prSet presAssocID="{DB794E7B-4423-4D72-A92C-3BDB66FE0E27}" presName="composite" presStyleCnt="0"/>
      <dgm:spPr/>
    </dgm:pt>
    <dgm:pt modelId="{AC6B6ACB-DE5E-49EC-920F-0BAB54064B4C}" type="pres">
      <dgm:prSet presAssocID="{DB794E7B-4423-4D72-A92C-3BDB66FE0E27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57DC698B-2CF9-4EB6-AD00-4B58574CA1FE}" type="pres">
      <dgm:prSet presAssocID="{DB794E7B-4423-4D72-A92C-3BDB66FE0E27}" presName="parSh" presStyleLbl="node1" presStyleIdx="2" presStyleCnt="5"/>
      <dgm:spPr/>
    </dgm:pt>
    <dgm:pt modelId="{51176A6B-08C9-4593-B121-7802962484B2}" type="pres">
      <dgm:prSet presAssocID="{DB794E7B-4423-4D72-A92C-3BDB66FE0E27}" presName="desTx" presStyleLbl="fgAcc1" presStyleIdx="2" presStyleCnt="5">
        <dgm:presLayoutVars>
          <dgm:bulletEnabled val="1"/>
        </dgm:presLayoutVars>
      </dgm:prSet>
      <dgm:spPr/>
    </dgm:pt>
    <dgm:pt modelId="{E306C0FB-4892-4168-8E6D-D6B5B2F8CB3A}" type="pres">
      <dgm:prSet presAssocID="{D7F85CFA-A873-4ECE-9A72-3D6BEED68D43}" presName="sibTrans" presStyleLbl="sibTrans2D1" presStyleIdx="2" presStyleCnt="4"/>
      <dgm:spPr/>
    </dgm:pt>
    <dgm:pt modelId="{6DC3665C-6CED-4379-8F16-65E94F3575B2}" type="pres">
      <dgm:prSet presAssocID="{D7F85CFA-A873-4ECE-9A72-3D6BEED68D43}" presName="connTx" presStyleLbl="sibTrans2D1" presStyleIdx="2" presStyleCnt="4"/>
      <dgm:spPr/>
    </dgm:pt>
    <dgm:pt modelId="{E5676FA1-D414-4D96-A0E2-6DBBEBB1140E}" type="pres">
      <dgm:prSet presAssocID="{9E6A0AAB-6714-4F00-A18C-28B65B7CB695}" presName="composite" presStyleCnt="0"/>
      <dgm:spPr/>
    </dgm:pt>
    <dgm:pt modelId="{C1D60204-9C36-4E7F-87F8-6BE640E2C008}" type="pres">
      <dgm:prSet presAssocID="{9E6A0AAB-6714-4F00-A18C-28B65B7CB695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FE5811E-58F5-4849-AE23-5EBA136BAFFA}" type="pres">
      <dgm:prSet presAssocID="{9E6A0AAB-6714-4F00-A18C-28B65B7CB695}" presName="parSh" presStyleLbl="node1" presStyleIdx="3" presStyleCnt="5"/>
      <dgm:spPr/>
    </dgm:pt>
    <dgm:pt modelId="{7B681419-F87E-4FAD-8B24-5AF28EE5862D}" type="pres">
      <dgm:prSet presAssocID="{9E6A0AAB-6714-4F00-A18C-28B65B7CB695}" presName="desTx" presStyleLbl="fgAcc1" presStyleIdx="3" presStyleCnt="5">
        <dgm:presLayoutVars>
          <dgm:bulletEnabled val="1"/>
        </dgm:presLayoutVars>
      </dgm:prSet>
      <dgm:spPr/>
    </dgm:pt>
    <dgm:pt modelId="{A7BCF70D-6977-479F-BA21-71CF626A8AD9}" type="pres">
      <dgm:prSet presAssocID="{67ECAF12-BBB0-47C4-8A1F-4D77557D4167}" presName="sibTrans" presStyleLbl="sibTrans2D1" presStyleIdx="3" presStyleCnt="4"/>
      <dgm:spPr/>
    </dgm:pt>
    <dgm:pt modelId="{701216D0-C686-4BB4-B316-76672CA6FB58}" type="pres">
      <dgm:prSet presAssocID="{67ECAF12-BBB0-47C4-8A1F-4D77557D4167}" presName="connTx" presStyleLbl="sibTrans2D1" presStyleIdx="3" presStyleCnt="4"/>
      <dgm:spPr/>
    </dgm:pt>
    <dgm:pt modelId="{7D4D927E-45E1-49CC-9F4F-E9290D1FB401}" type="pres">
      <dgm:prSet presAssocID="{C46304A4-8596-4FD3-8D74-0AEAB9986BCD}" presName="composite" presStyleCnt="0"/>
      <dgm:spPr/>
    </dgm:pt>
    <dgm:pt modelId="{68810040-D2BF-43EF-935F-23CA85F8DDBD}" type="pres">
      <dgm:prSet presAssocID="{C46304A4-8596-4FD3-8D74-0AEAB9986BCD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D098D85-4487-4F70-BA52-4BE521FB1417}" type="pres">
      <dgm:prSet presAssocID="{C46304A4-8596-4FD3-8D74-0AEAB9986BCD}" presName="parSh" presStyleLbl="node1" presStyleIdx="4" presStyleCnt="5"/>
      <dgm:spPr/>
    </dgm:pt>
    <dgm:pt modelId="{9B60ACA8-71C1-471E-BD3C-E71FAE86D465}" type="pres">
      <dgm:prSet presAssocID="{C46304A4-8596-4FD3-8D74-0AEAB9986BCD}" presName="desTx" presStyleLbl="fgAcc1" presStyleIdx="4" presStyleCnt="5">
        <dgm:presLayoutVars>
          <dgm:bulletEnabled val="1"/>
        </dgm:presLayoutVars>
      </dgm:prSet>
      <dgm:spPr/>
    </dgm:pt>
  </dgm:ptLst>
  <dgm:cxnLst>
    <dgm:cxn modelId="{81212F05-5070-4144-BF27-606DDD48239E}" type="presOf" srcId="{DB794E7B-4423-4D72-A92C-3BDB66FE0E27}" destId="{57DC698B-2CF9-4EB6-AD00-4B58574CA1FE}" srcOrd="1" destOrd="0" presId="urn:microsoft.com/office/officeart/2005/8/layout/process3"/>
    <dgm:cxn modelId="{CA9F8605-D217-437C-B8CC-6A697798021D}" srcId="{7469C6C3-E36B-4152-AABD-6A919643CD79}" destId="{9E6A0AAB-6714-4F00-A18C-28B65B7CB695}" srcOrd="3" destOrd="0" parTransId="{7BE657A8-6256-4241-8B9C-86B15E5A5EA7}" sibTransId="{67ECAF12-BBB0-47C4-8A1F-4D77557D4167}"/>
    <dgm:cxn modelId="{6641770A-DC48-446C-A94D-9C9A6605EB29}" type="presOf" srcId="{C46304A4-8596-4FD3-8D74-0AEAB9986BCD}" destId="{4D098D85-4487-4F70-BA52-4BE521FB1417}" srcOrd="1" destOrd="0" presId="urn:microsoft.com/office/officeart/2005/8/layout/process3"/>
    <dgm:cxn modelId="{6357800F-C390-41EF-8B38-AE33D9779E11}" srcId="{7469C6C3-E36B-4152-AABD-6A919643CD79}" destId="{7DFDE9C3-2830-4BBE-A802-2784D21E966B}" srcOrd="0" destOrd="0" parTransId="{A4EC3621-65F0-461F-B431-330C98320CF3}" sibTransId="{85FE21D1-3A4F-4C32-9725-F412CB7D4616}"/>
    <dgm:cxn modelId="{C9423111-CD97-4A46-8E66-A19602655605}" type="presOf" srcId="{3D47290E-1A28-4A09-AAF0-797A28469810}" destId="{5E4CFEBE-6DB3-4E06-B0AF-573D2488E74A}" srcOrd="0" destOrd="1" presId="urn:microsoft.com/office/officeart/2005/8/layout/process3"/>
    <dgm:cxn modelId="{A6502116-30F9-4BA9-8B17-558EE5824F95}" type="presOf" srcId="{47C617D9-1F72-49B5-94D6-A36168789060}" destId="{E6BE4B60-BEF5-459D-95D2-2F2900F4B680}" srcOrd="1" destOrd="0" presId="urn:microsoft.com/office/officeart/2005/8/layout/process3"/>
    <dgm:cxn modelId="{BA65AF1B-FA84-47CE-B307-8B0E8370C9EE}" type="presOf" srcId="{9E6A0AAB-6714-4F00-A18C-28B65B7CB695}" destId="{C1D60204-9C36-4E7F-87F8-6BE640E2C008}" srcOrd="0" destOrd="0" presId="urn:microsoft.com/office/officeart/2005/8/layout/process3"/>
    <dgm:cxn modelId="{799FF81D-0BCF-427A-9C01-713DE272CFD6}" type="presOf" srcId="{451EC642-8910-4A41-A56F-695B3E04A246}" destId="{5E4CFEBE-6DB3-4E06-B0AF-573D2488E74A}" srcOrd="0" destOrd="0" presId="urn:microsoft.com/office/officeart/2005/8/layout/process3"/>
    <dgm:cxn modelId="{3E875C29-76AF-41AF-92E4-65B9D9BBA67B}" type="presOf" srcId="{D7F85CFA-A873-4ECE-9A72-3D6BEED68D43}" destId="{E306C0FB-4892-4168-8E6D-D6B5B2F8CB3A}" srcOrd="0" destOrd="0" presId="urn:microsoft.com/office/officeart/2005/8/layout/process3"/>
    <dgm:cxn modelId="{024A442A-75C3-4334-8529-C5851A7C7162}" type="presOf" srcId="{7469C6C3-E36B-4152-AABD-6A919643CD79}" destId="{0C2E9991-A116-46E6-8168-D26B143112B3}" srcOrd="0" destOrd="0" presId="urn:microsoft.com/office/officeart/2005/8/layout/process3"/>
    <dgm:cxn modelId="{BCB6362F-4850-494A-BF69-0A17BC3FC838}" srcId="{DB794E7B-4423-4D72-A92C-3BDB66FE0E27}" destId="{1BD70A09-0A03-41CA-98F7-AB6E73C12F50}" srcOrd="0" destOrd="0" parTransId="{AC27DD08-94FA-4A7C-BE11-6BE140716C84}" sibTransId="{2C30D43C-C54C-4F5D-A3E4-4B26E8AF3F88}"/>
    <dgm:cxn modelId="{8F046E38-3050-4C3D-8FB4-2A21F76F9EBF}" type="presOf" srcId="{85FE21D1-3A4F-4C32-9725-F412CB7D4616}" destId="{173337EC-4B54-4D77-B891-D3123E9DF988}" srcOrd="1" destOrd="0" presId="urn:microsoft.com/office/officeart/2005/8/layout/process3"/>
    <dgm:cxn modelId="{30DE5D3B-F3DB-49B2-8665-08A4CFA7F4A4}" srcId="{9E6A0AAB-6714-4F00-A18C-28B65B7CB695}" destId="{1F11657F-B208-4A49-A2DF-5FB619CF2540}" srcOrd="2" destOrd="0" parTransId="{B1F92DBD-5CB3-4211-93A1-D22665FAF9CD}" sibTransId="{EABAEE5B-A85F-4AF0-859D-6D78B6EE528D}"/>
    <dgm:cxn modelId="{7A6E773E-3B05-4F0E-9C4B-BD31EE59398D}" type="presOf" srcId="{C79522CA-B375-4D67-B2E9-8369C724F8B2}" destId="{7B681419-F87E-4FAD-8B24-5AF28EE5862D}" srcOrd="0" destOrd="1" presId="urn:microsoft.com/office/officeart/2005/8/layout/process3"/>
    <dgm:cxn modelId="{8EAC695E-AF1A-42C3-966C-25E02FD10CD1}" type="presOf" srcId="{9A8E2788-DFE0-49B3-A024-C493F961DF38}" destId="{82E97AAD-9E03-43B7-B93D-8FE267275A53}" srcOrd="0" destOrd="0" presId="urn:microsoft.com/office/officeart/2005/8/layout/process3"/>
    <dgm:cxn modelId="{12508E41-CE67-4D14-B47C-37565BAD1CAC}" type="presOf" srcId="{931ACA97-204D-4A18-8BE7-B101EBBA4A16}" destId="{9B60ACA8-71C1-471E-BD3C-E71FAE86D465}" srcOrd="0" destOrd="1" presId="urn:microsoft.com/office/officeart/2005/8/layout/process3"/>
    <dgm:cxn modelId="{00223444-BC1B-495A-8F73-6ACCD1C791E7}" type="presOf" srcId="{1BD70A09-0A03-41CA-98F7-AB6E73C12F50}" destId="{51176A6B-08C9-4593-B121-7802962484B2}" srcOrd="0" destOrd="0" presId="urn:microsoft.com/office/officeart/2005/8/layout/process3"/>
    <dgm:cxn modelId="{523CD868-A625-48B4-B770-A73EC54C8896}" srcId="{DB794E7B-4423-4D72-A92C-3BDB66FE0E27}" destId="{EBFB03A5-C7A7-4A3A-A554-F47459C27DE2}" srcOrd="2" destOrd="0" parTransId="{BF5F65B2-58CE-4900-82FC-810C698C2B64}" sibTransId="{45E3EE5D-B06C-4A3C-9770-8EF9992138B5}"/>
    <dgm:cxn modelId="{E70A8570-6F96-479A-B508-F3DEC4154795}" srcId="{7469C6C3-E36B-4152-AABD-6A919643CD79}" destId="{BEA2E4C2-3AA3-43FF-92E4-A4534C5A9491}" srcOrd="1" destOrd="0" parTransId="{F94465E6-7A5E-48FB-BD83-5FDC7911CF73}" sibTransId="{47C617D9-1F72-49B5-94D6-A36168789060}"/>
    <dgm:cxn modelId="{E2D54872-20A8-42C5-8805-58A8DB847699}" srcId="{9E6A0AAB-6714-4F00-A18C-28B65B7CB695}" destId="{BC4D3F33-73F7-40B4-B158-B664663EFCB5}" srcOrd="0" destOrd="0" parTransId="{48060BA8-EEB7-4EFD-A224-E8B2912AB37A}" sibTransId="{F74BA0A2-2813-411C-9F02-CACEEDE7ABF8}"/>
    <dgm:cxn modelId="{76A39B54-D742-4781-ADBF-3C3B64766E2D}" type="presOf" srcId="{BEA2E4C2-3AA3-43FF-92E4-A4534C5A9491}" destId="{7CF8E710-D9D5-46D0-A174-33136FEA94CB}" srcOrd="1" destOrd="0" presId="urn:microsoft.com/office/officeart/2005/8/layout/process3"/>
    <dgm:cxn modelId="{03E85955-EEEF-4D78-A7D4-9394AAE5854C}" srcId="{BEA2E4C2-3AA3-43FF-92E4-A4534C5A9491}" destId="{451EC642-8910-4A41-A56F-695B3E04A246}" srcOrd="0" destOrd="0" parTransId="{B5A4BAA6-A7CC-4EA8-8BE7-9965FB343A92}" sibTransId="{08B62CCA-C3CF-414C-A72F-9BE60DECA4F9}"/>
    <dgm:cxn modelId="{C6194A59-2250-4537-B0BD-4970018AE8E0}" type="presOf" srcId="{1F11657F-B208-4A49-A2DF-5FB619CF2540}" destId="{7B681419-F87E-4FAD-8B24-5AF28EE5862D}" srcOrd="0" destOrd="2" presId="urn:microsoft.com/office/officeart/2005/8/layout/process3"/>
    <dgm:cxn modelId="{474B257E-89A8-4D90-A319-3DFC43D119E4}" type="presOf" srcId="{85FE21D1-3A4F-4C32-9725-F412CB7D4616}" destId="{53F33E93-BEDF-4288-89D3-6FD08C6106CC}" srcOrd="0" destOrd="0" presId="urn:microsoft.com/office/officeart/2005/8/layout/process3"/>
    <dgm:cxn modelId="{172ECD7E-0164-4E90-B7F7-F8FF6FB05B26}" srcId="{7DFDE9C3-2830-4BBE-A802-2784D21E966B}" destId="{C1267C14-851E-4EC7-B282-2E8B9944C997}" srcOrd="1" destOrd="0" parTransId="{9A0E06A5-BAA1-471C-82EC-A7C3474A5B55}" sibTransId="{B7BFEE29-F135-4DFD-A8FE-9AA0899DD4D9}"/>
    <dgm:cxn modelId="{5110AB7F-91D8-48D9-96AE-C6DE70C70F5B}" type="presOf" srcId="{67ECAF12-BBB0-47C4-8A1F-4D77557D4167}" destId="{A7BCF70D-6977-479F-BA21-71CF626A8AD9}" srcOrd="0" destOrd="0" presId="urn:microsoft.com/office/officeart/2005/8/layout/process3"/>
    <dgm:cxn modelId="{E5173490-CE5B-4704-940D-2236443C0354}" srcId="{9E6A0AAB-6714-4F00-A18C-28B65B7CB695}" destId="{C79522CA-B375-4D67-B2E9-8369C724F8B2}" srcOrd="1" destOrd="0" parTransId="{8D774A58-C5A8-42D7-9C20-63AC962A8C1B}" sibTransId="{816C1FF8-268A-4F09-8007-D47723F0A428}"/>
    <dgm:cxn modelId="{3B259593-385F-47E5-8194-E152AE678A21}" type="presOf" srcId="{C1267C14-851E-4EC7-B282-2E8B9944C997}" destId="{82E97AAD-9E03-43B7-B93D-8FE267275A53}" srcOrd="0" destOrd="1" presId="urn:microsoft.com/office/officeart/2005/8/layout/process3"/>
    <dgm:cxn modelId="{D41F3D96-3083-489F-B718-95108A5FB288}" type="presOf" srcId="{67ECAF12-BBB0-47C4-8A1F-4D77557D4167}" destId="{701216D0-C686-4BB4-B316-76672CA6FB58}" srcOrd="1" destOrd="0" presId="urn:microsoft.com/office/officeart/2005/8/layout/process3"/>
    <dgm:cxn modelId="{BF7AAD98-18CE-4B26-80F1-122F7AA1E4D4}" type="presOf" srcId="{47C617D9-1F72-49B5-94D6-A36168789060}" destId="{64D7A372-066B-45CE-8945-62C3F317912A}" srcOrd="0" destOrd="0" presId="urn:microsoft.com/office/officeart/2005/8/layout/process3"/>
    <dgm:cxn modelId="{D0267E9F-E754-4203-9D91-D4767E63E40F}" srcId="{7DFDE9C3-2830-4BBE-A802-2784D21E966B}" destId="{9A8E2788-DFE0-49B3-A024-C493F961DF38}" srcOrd="0" destOrd="0" parTransId="{55803104-2BB5-410B-A4C3-04FB4A7A9091}" sibTransId="{9F514B65-59E1-4EBA-9F13-22F6A1447793}"/>
    <dgm:cxn modelId="{19F430A1-ADB3-4658-BAE0-D43281CF8000}" type="presOf" srcId="{C46304A4-8596-4FD3-8D74-0AEAB9986BCD}" destId="{68810040-D2BF-43EF-935F-23CA85F8DDBD}" srcOrd="0" destOrd="0" presId="urn:microsoft.com/office/officeart/2005/8/layout/process3"/>
    <dgm:cxn modelId="{8A946AA7-05E3-4125-B6DA-EDE17DA351B5}" type="presOf" srcId="{EBFB03A5-C7A7-4A3A-A554-F47459C27DE2}" destId="{51176A6B-08C9-4593-B121-7802962484B2}" srcOrd="0" destOrd="2" presId="urn:microsoft.com/office/officeart/2005/8/layout/process3"/>
    <dgm:cxn modelId="{4AC27EA7-1868-4C5F-916F-798E2DC79AF2}" srcId="{C46304A4-8596-4FD3-8D74-0AEAB9986BCD}" destId="{5D385F60-F158-4041-AC9F-97B0FE1115F3}" srcOrd="0" destOrd="0" parTransId="{46E10F7C-A977-443F-A8EA-754F35797479}" sibTransId="{445FE287-8AB9-4EF5-82BA-C0E1F9EC6BFA}"/>
    <dgm:cxn modelId="{EDC8BBA9-E33B-4F87-B35F-CBA2DE128728}" srcId="{7469C6C3-E36B-4152-AABD-6A919643CD79}" destId="{DB794E7B-4423-4D72-A92C-3BDB66FE0E27}" srcOrd="2" destOrd="0" parTransId="{BA5C8669-6344-4522-BDD9-CAA642A92484}" sibTransId="{D7F85CFA-A873-4ECE-9A72-3D6BEED68D43}"/>
    <dgm:cxn modelId="{70A7A2BB-B6BF-4252-8E30-F92E18C6DA98}" srcId="{DB794E7B-4423-4D72-A92C-3BDB66FE0E27}" destId="{348974BB-DAD3-4B0F-B22F-7281610B2FA3}" srcOrd="1" destOrd="0" parTransId="{325471BA-4E91-4856-9B62-43ABDFE040EF}" sibTransId="{C52C4BA8-C7A4-45AA-A7B5-EA7F0BDBA647}"/>
    <dgm:cxn modelId="{C57418C6-AA7A-41DA-85D8-DBF4BD2C11DF}" type="presOf" srcId="{BC4D3F33-73F7-40B4-B158-B664663EFCB5}" destId="{7B681419-F87E-4FAD-8B24-5AF28EE5862D}" srcOrd="0" destOrd="0" presId="urn:microsoft.com/office/officeart/2005/8/layout/process3"/>
    <dgm:cxn modelId="{ADEF62CF-E58E-4E40-93F5-159FA30CE955}" type="presOf" srcId="{7DFDE9C3-2830-4BBE-A802-2784D21E966B}" destId="{89925348-1647-435E-BA68-F0A4B348E56F}" srcOrd="0" destOrd="0" presId="urn:microsoft.com/office/officeart/2005/8/layout/process3"/>
    <dgm:cxn modelId="{2EEEB1CF-1EE0-49C7-987F-460C059A4556}" type="presOf" srcId="{BEA2E4C2-3AA3-43FF-92E4-A4534C5A9491}" destId="{F163D25C-754A-4AE5-B87A-1EB4C44A7228}" srcOrd="0" destOrd="0" presId="urn:microsoft.com/office/officeart/2005/8/layout/process3"/>
    <dgm:cxn modelId="{CBC6D1D5-3394-4723-BA63-52C4F2F90FAC}" type="presOf" srcId="{5D385F60-F158-4041-AC9F-97B0FE1115F3}" destId="{9B60ACA8-71C1-471E-BD3C-E71FAE86D465}" srcOrd="0" destOrd="0" presId="urn:microsoft.com/office/officeart/2005/8/layout/process3"/>
    <dgm:cxn modelId="{9EBC60D6-4C8D-4C01-8A8B-624F3D67EA81}" srcId="{BEA2E4C2-3AA3-43FF-92E4-A4534C5A9491}" destId="{3D47290E-1A28-4A09-AAF0-797A28469810}" srcOrd="1" destOrd="0" parTransId="{842D78C8-C013-43ED-BAD2-70F6EA6AB770}" sibTransId="{21683C7B-A50C-4A6D-BBE0-A1752B43756B}"/>
    <dgm:cxn modelId="{D88DD1DB-BB89-46FB-85D4-0DF26107EAF5}" type="presOf" srcId="{DB794E7B-4423-4D72-A92C-3BDB66FE0E27}" destId="{AC6B6ACB-DE5E-49EC-920F-0BAB54064B4C}" srcOrd="0" destOrd="0" presId="urn:microsoft.com/office/officeart/2005/8/layout/process3"/>
    <dgm:cxn modelId="{314C86EB-9544-4CB0-8553-C4EFC092442E}" type="presOf" srcId="{7DFDE9C3-2830-4BBE-A802-2784D21E966B}" destId="{E2B3CF1F-AD76-4B25-A5EA-B2504258349F}" srcOrd="1" destOrd="0" presId="urn:microsoft.com/office/officeart/2005/8/layout/process3"/>
    <dgm:cxn modelId="{1E3328EF-397D-4ECC-8B24-2D8860E62725}" srcId="{7469C6C3-E36B-4152-AABD-6A919643CD79}" destId="{C46304A4-8596-4FD3-8D74-0AEAB9986BCD}" srcOrd="4" destOrd="0" parTransId="{2B92CA0E-7F8A-466C-A2F8-560D2B580B6A}" sibTransId="{D2AD981F-8F4C-4A8D-A7FE-7D43B44B4DEE}"/>
    <dgm:cxn modelId="{7519B8F4-1BF1-418D-90CB-9CA1A6AE3B0F}" type="presOf" srcId="{348974BB-DAD3-4B0F-B22F-7281610B2FA3}" destId="{51176A6B-08C9-4593-B121-7802962484B2}" srcOrd="0" destOrd="1" presId="urn:microsoft.com/office/officeart/2005/8/layout/process3"/>
    <dgm:cxn modelId="{8CF6B4F6-5070-465E-BA26-389CAFE34AC8}" type="presOf" srcId="{9E6A0AAB-6714-4F00-A18C-28B65B7CB695}" destId="{5FE5811E-58F5-4849-AE23-5EBA136BAFFA}" srcOrd="1" destOrd="0" presId="urn:microsoft.com/office/officeart/2005/8/layout/process3"/>
    <dgm:cxn modelId="{CA773AF8-08D2-4DAD-827A-7D3101445E93}" srcId="{C46304A4-8596-4FD3-8D74-0AEAB9986BCD}" destId="{931ACA97-204D-4A18-8BE7-B101EBBA4A16}" srcOrd="1" destOrd="0" parTransId="{980242F2-037B-4475-BD33-623C934812CA}" sibTransId="{4450B888-828C-45A0-9ACB-C6D382A519D3}"/>
    <dgm:cxn modelId="{60BCC2F8-6A9C-44F5-8A2B-6EE4CDEE9200}" type="presOf" srcId="{D7F85CFA-A873-4ECE-9A72-3D6BEED68D43}" destId="{6DC3665C-6CED-4379-8F16-65E94F3575B2}" srcOrd="1" destOrd="0" presId="urn:microsoft.com/office/officeart/2005/8/layout/process3"/>
    <dgm:cxn modelId="{B898EEEC-AEAD-4799-A2F6-59ECFDB24DCD}" type="presParOf" srcId="{0C2E9991-A116-46E6-8168-D26B143112B3}" destId="{699F65F6-1DE3-4AE9-8347-29DDC1EF087E}" srcOrd="0" destOrd="0" presId="urn:microsoft.com/office/officeart/2005/8/layout/process3"/>
    <dgm:cxn modelId="{CF8E2F2A-A9F6-4BB0-AB58-1FF795A8F6C1}" type="presParOf" srcId="{699F65F6-1DE3-4AE9-8347-29DDC1EF087E}" destId="{89925348-1647-435E-BA68-F0A4B348E56F}" srcOrd="0" destOrd="0" presId="urn:microsoft.com/office/officeart/2005/8/layout/process3"/>
    <dgm:cxn modelId="{2635B902-AD76-4CD3-9058-7CE5DB7450E0}" type="presParOf" srcId="{699F65F6-1DE3-4AE9-8347-29DDC1EF087E}" destId="{E2B3CF1F-AD76-4B25-A5EA-B2504258349F}" srcOrd="1" destOrd="0" presId="urn:microsoft.com/office/officeart/2005/8/layout/process3"/>
    <dgm:cxn modelId="{52CB41FF-A740-4BED-A9AA-E9A1B0B50F64}" type="presParOf" srcId="{699F65F6-1DE3-4AE9-8347-29DDC1EF087E}" destId="{82E97AAD-9E03-43B7-B93D-8FE267275A53}" srcOrd="2" destOrd="0" presId="urn:microsoft.com/office/officeart/2005/8/layout/process3"/>
    <dgm:cxn modelId="{7994DD71-AA8E-4191-81CF-C1F149732FE8}" type="presParOf" srcId="{0C2E9991-A116-46E6-8168-D26B143112B3}" destId="{53F33E93-BEDF-4288-89D3-6FD08C6106CC}" srcOrd="1" destOrd="0" presId="urn:microsoft.com/office/officeart/2005/8/layout/process3"/>
    <dgm:cxn modelId="{62E73A5B-0DCF-4864-9689-3CC0CA67C25A}" type="presParOf" srcId="{53F33E93-BEDF-4288-89D3-6FD08C6106CC}" destId="{173337EC-4B54-4D77-B891-D3123E9DF988}" srcOrd="0" destOrd="0" presId="urn:microsoft.com/office/officeart/2005/8/layout/process3"/>
    <dgm:cxn modelId="{180E0044-781F-4C0F-BBF9-EA8D05ADCA83}" type="presParOf" srcId="{0C2E9991-A116-46E6-8168-D26B143112B3}" destId="{CFA0DAD8-440A-4B8D-AD59-010779A77848}" srcOrd="2" destOrd="0" presId="urn:microsoft.com/office/officeart/2005/8/layout/process3"/>
    <dgm:cxn modelId="{E2BB341C-3116-4FAC-B643-BF4274932C5B}" type="presParOf" srcId="{CFA0DAD8-440A-4B8D-AD59-010779A77848}" destId="{F163D25C-754A-4AE5-B87A-1EB4C44A7228}" srcOrd="0" destOrd="0" presId="urn:microsoft.com/office/officeart/2005/8/layout/process3"/>
    <dgm:cxn modelId="{D67205B4-0B70-42E5-8F72-91B3A377BA05}" type="presParOf" srcId="{CFA0DAD8-440A-4B8D-AD59-010779A77848}" destId="{7CF8E710-D9D5-46D0-A174-33136FEA94CB}" srcOrd="1" destOrd="0" presId="urn:microsoft.com/office/officeart/2005/8/layout/process3"/>
    <dgm:cxn modelId="{72B444A2-95E1-49E8-A6E7-92507AED7061}" type="presParOf" srcId="{CFA0DAD8-440A-4B8D-AD59-010779A77848}" destId="{5E4CFEBE-6DB3-4E06-B0AF-573D2488E74A}" srcOrd="2" destOrd="0" presId="urn:microsoft.com/office/officeart/2005/8/layout/process3"/>
    <dgm:cxn modelId="{0E6A7667-278D-4DB4-9745-D85BE5F0A771}" type="presParOf" srcId="{0C2E9991-A116-46E6-8168-D26B143112B3}" destId="{64D7A372-066B-45CE-8945-62C3F317912A}" srcOrd="3" destOrd="0" presId="urn:microsoft.com/office/officeart/2005/8/layout/process3"/>
    <dgm:cxn modelId="{2AF46F4B-62C8-473A-BCF5-83A8C338E559}" type="presParOf" srcId="{64D7A372-066B-45CE-8945-62C3F317912A}" destId="{E6BE4B60-BEF5-459D-95D2-2F2900F4B680}" srcOrd="0" destOrd="0" presId="urn:microsoft.com/office/officeart/2005/8/layout/process3"/>
    <dgm:cxn modelId="{AB06625E-80F2-492E-99A4-F9CD9BBA9387}" type="presParOf" srcId="{0C2E9991-A116-46E6-8168-D26B143112B3}" destId="{351FCCDC-EED4-46EA-901E-903D5B36657C}" srcOrd="4" destOrd="0" presId="urn:microsoft.com/office/officeart/2005/8/layout/process3"/>
    <dgm:cxn modelId="{20DD928E-1A3F-41BF-BEBD-411B1D9A5233}" type="presParOf" srcId="{351FCCDC-EED4-46EA-901E-903D5B36657C}" destId="{AC6B6ACB-DE5E-49EC-920F-0BAB54064B4C}" srcOrd="0" destOrd="0" presId="urn:microsoft.com/office/officeart/2005/8/layout/process3"/>
    <dgm:cxn modelId="{7AAE9F7C-EDB0-4E54-92A5-9CD5E29E62C7}" type="presParOf" srcId="{351FCCDC-EED4-46EA-901E-903D5B36657C}" destId="{57DC698B-2CF9-4EB6-AD00-4B58574CA1FE}" srcOrd="1" destOrd="0" presId="urn:microsoft.com/office/officeart/2005/8/layout/process3"/>
    <dgm:cxn modelId="{23D7414F-0112-4925-B173-A52141291662}" type="presParOf" srcId="{351FCCDC-EED4-46EA-901E-903D5B36657C}" destId="{51176A6B-08C9-4593-B121-7802962484B2}" srcOrd="2" destOrd="0" presId="urn:microsoft.com/office/officeart/2005/8/layout/process3"/>
    <dgm:cxn modelId="{6A344AC5-1E27-48FC-9D08-1B913A4395FA}" type="presParOf" srcId="{0C2E9991-A116-46E6-8168-D26B143112B3}" destId="{E306C0FB-4892-4168-8E6D-D6B5B2F8CB3A}" srcOrd="5" destOrd="0" presId="urn:microsoft.com/office/officeart/2005/8/layout/process3"/>
    <dgm:cxn modelId="{302D23B5-82A6-4CFE-8A14-B84A3EF86027}" type="presParOf" srcId="{E306C0FB-4892-4168-8E6D-D6B5B2F8CB3A}" destId="{6DC3665C-6CED-4379-8F16-65E94F3575B2}" srcOrd="0" destOrd="0" presId="urn:microsoft.com/office/officeart/2005/8/layout/process3"/>
    <dgm:cxn modelId="{FE42BF3E-5058-4933-B3DE-E073E3F628A2}" type="presParOf" srcId="{0C2E9991-A116-46E6-8168-D26B143112B3}" destId="{E5676FA1-D414-4D96-A0E2-6DBBEBB1140E}" srcOrd="6" destOrd="0" presId="urn:microsoft.com/office/officeart/2005/8/layout/process3"/>
    <dgm:cxn modelId="{5238E30F-9EC6-4DEA-A7C2-E3992FB055E1}" type="presParOf" srcId="{E5676FA1-D414-4D96-A0E2-6DBBEBB1140E}" destId="{C1D60204-9C36-4E7F-87F8-6BE640E2C008}" srcOrd="0" destOrd="0" presId="urn:microsoft.com/office/officeart/2005/8/layout/process3"/>
    <dgm:cxn modelId="{8E094ECC-0CB4-4ACB-A660-82F885CBA758}" type="presParOf" srcId="{E5676FA1-D414-4D96-A0E2-6DBBEBB1140E}" destId="{5FE5811E-58F5-4849-AE23-5EBA136BAFFA}" srcOrd="1" destOrd="0" presId="urn:microsoft.com/office/officeart/2005/8/layout/process3"/>
    <dgm:cxn modelId="{6146E239-0140-49C3-992D-3B4057BCAD63}" type="presParOf" srcId="{E5676FA1-D414-4D96-A0E2-6DBBEBB1140E}" destId="{7B681419-F87E-4FAD-8B24-5AF28EE5862D}" srcOrd="2" destOrd="0" presId="urn:microsoft.com/office/officeart/2005/8/layout/process3"/>
    <dgm:cxn modelId="{6769AD12-8135-45AA-822E-2C05ED0D0A10}" type="presParOf" srcId="{0C2E9991-A116-46E6-8168-D26B143112B3}" destId="{A7BCF70D-6977-479F-BA21-71CF626A8AD9}" srcOrd="7" destOrd="0" presId="urn:microsoft.com/office/officeart/2005/8/layout/process3"/>
    <dgm:cxn modelId="{0098F3AE-FD5E-44D3-B427-B356AA70FAD4}" type="presParOf" srcId="{A7BCF70D-6977-479F-BA21-71CF626A8AD9}" destId="{701216D0-C686-4BB4-B316-76672CA6FB58}" srcOrd="0" destOrd="0" presId="urn:microsoft.com/office/officeart/2005/8/layout/process3"/>
    <dgm:cxn modelId="{8B19E0FA-7298-471C-A345-EA3C86A9057F}" type="presParOf" srcId="{0C2E9991-A116-46E6-8168-D26B143112B3}" destId="{7D4D927E-45E1-49CC-9F4F-E9290D1FB401}" srcOrd="8" destOrd="0" presId="urn:microsoft.com/office/officeart/2005/8/layout/process3"/>
    <dgm:cxn modelId="{24966D15-95F5-4B04-A950-3E7ED81DC3FD}" type="presParOf" srcId="{7D4D927E-45E1-49CC-9F4F-E9290D1FB401}" destId="{68810040-D2BF-43EF-935F-23CA85F8DDBD}" srcOrd="0" destOrd="0" presId="urn:microsoft.com/office/officeart/2005/8/layout/process3"/>
    <dgm:cxn modelId="{67339536-DFF2-4975-A46E-A808F39BEE65}" type="presParOf" srcId="{7D4D927E-45E1-49CC-9F4F-E9290D1FB401}" destId="{4D098D85-4487-4F70-BA52-4BE521FB1417}" srcOrd="1" destOrd="0" presId="urn:microsoft.com/office/officeart/2005/8/layout/process3"/>
    <dgm:cxn modelId="{FED5020D-0E3C-4152-8D2F-4AE540A8D8CF}" type="presParOf" srcId="{7D4D927E-45E1-49CC-9F4F-E9290D1FB401}" destId="{9B60ACA8-71C1-471E-BD3C-E71FAE86D4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23C088-9FA8-4659-AB25-7FBAC8AE65EB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CBDFF9E-EE33-4645-8349-C3B1603933CD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900" noProof="0" dirty="0"/>
            <a:t>Olivier Decuypere</a:t>
          </a:r>
        </a:p>
      </dgm:t>
    </dgm:pt>
    <dgm:pt modelId="{B403CFA4-E4EA-4986-B57A-C0F787424579}" type="parTrans" cxnId="{3C46A5FC-99F6-42E5-9DD7-362E405FF95A}">
      <dgm:prSet/>
      <dgm:spPr/>
      <dgm:t>
        <a:bodyPr/>
        <a:lstStyle/>
        <a:p>
          <a:endParaRPr lang="en-US" sz="900"/>
        </a:p>
      </dgm:t>
    </dgm:pt>
    <dgm:pt modelId="{613A1FC9-5C0F-4584-9FBA-645A0FCFEEEE}" type="sibTrans" cxnId="{3C46A5FC-99F6-42E5-9DD7-362E405FF95A}">
      <dgm:prSet custT="1"/>
      <dgm:spPr/>
      <dgm:t>
        <a:bodyPr/>
        <a:lstStyle/>
        <a:p>
          <a:r>
            <a:rPr lang="en-US" sz="900" noProof="0" dirty="0"/>
            <a:t>CEO</a:t>
          </a:r>
        </a:p>
      </dgm:t>
    </dgm:pt>
    <dgm:pt modelId="{AC07C3B8-3278-427B-86B3-C635B7B5ECA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900" noProof="0" dirty="0"/>
            <a:t>Didier de Cannière</a:t>
          </a:r>
        </a:p>
      </dgm:t>
    </dgm:pt>
    <dgm:pt modelId="{4311ADBE-2C3F-46D2-955E-190C50064E6E}" type="parTrans" cxnId="{A5E84644-AA78-4046-8747-5EE943777E86}">
      <dgm:prSet/>
      <dgm:spPr/>
      <dgm:t>
        <a:bodyPr/>
        <a:lstStyle/>
        <a:p>
          <a:endParaRPr lang="en-US" sz="900" noProof="0" dirty="0"/>
        </a:p>
      </dgm:t>
    </dgm:pt>
    <dgm:pt modelId="{B1DBFC28-42E7-45A7-AEA5-65E10B391B8B}" type="sibTrans" cxnId="{A5E84644-AA78-4046-8747-5EE943777E86}">
      <dgm:prSet custT="1"/>
      <dgm:spPr/>
      <dgm:t>
        <a:bodyPr/>
        <a:lstStyle/>
        <a:p>
          <a:r>
            <a:rPr lang="en-US" sz="900" noProof="0" dirty="0"/>
            <a:t>CMO</a:t>
          </a:r>
        </a:p>
      </dgm:t>
    </dgm:pt>
    <dgm:pt modelId="{B4911DDD-F1A6-47DC-8261-16E5404FF10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900" noProof="0" dirty="0"/>
            <a:t>Xavier Bollen</a:t>
          </a:r>
        </a:p>
      </dgm:t>
    </dgm:pt>
    <dgm:pt modelId="{1E7AC4F4-9AFE-42D5-8187-A10FE06DE687}" type="parTrans" cxnId="{D8430843-80B7-4916-8F38-B7F4112F74CC}">
      <dgm:prSet/>
      <dgm:spPr/>
      <dgm:t>
        <a:bodyPr/>
        <a:lstStyle/>
        <a:p>
          <a:endParaRPr lang="en-US" sz="900" noProof="0" dirty="0"/>
        </a:p>
      </dgm:t>
    </dgm:pt>
    <dgm:pt modelId="{A1F460C2-19FE-418C-9B4E-1EE4B9D42E02}" type="sibTrans" cxnId="{D8430843-80B7-4916-8F38-B7F4112F74CC}">
      <dgm:prSet custT="1"/>
      <dgm:spPr/>
      <dgm:t>
        <a:bodyPr/>
        <a:lstStyle/>
        <a:p>
          <a:r>
            <a:rPr lang="en-US" sz="900" noProof="0" dirty="0"/>
            <a:t>R&amp;D</a:t>
          </a:r>
        </a:p>
      </dgm:t>
    </dgm:pt>
    <dgm:pt modelId="{B1BEB300-EA86-4F07-A5CA-F31552F03A48}">
      <dgm:prSet phldrT="[Text]" custT="1"/>
      <dgm:spPr/>
      <dgm:t>
        <a:bodyPr/>
        <a:lstStyle/>
        <a:p>
          <a:r>
            <a:rPr lang="en-US" sz="900" noProof="0" dirty="0" err="1"/>
            <a:t>Veranex</a:t>
          </a:r>
          <a:endParaRPr lang="en-US" sz="900" noProof="0" dirty="0"/>
        </a:p>
      </dgm:t>
    </dgm:pt>
    <dgm:pt modelId="{BC217D08-AC06-4462-AB62-19D97A708CAD}" type="parTrans" cxnId="{E9405353-489E-40CE-934A-7DFF9A0F15AD}">
      <dgm:prSet/>
      <dgm:spPr/>
      <dgm:t>
        <a:bodyPr/>
        <a:lstStyle/>
        <a:p>
          <a:endParaRPr lang="en-US" sz="900" noProof="0" dirty="0"/>
        </a:p>
      </dgm:t>
    </dgm:pt>
    <dgm:pt modelId="{C7D28EBC-71BD-4109-ACDC-639ECE52772B}" type="sibTrans" cxnId="{E9405353-489E-40CE-934A-7DFF9A0F15AD}">
      <dgm:prSet custT="1"/>
      <dgm:spPr/>
      <dgm:t>
        <a:bodyPr/>
        <a:lstStyle/>
        <a:p>
          <a:r>
            <a:rPr lang="en-US" sz="900" noProof="0" dirty="0"/>
            <a:t>Pre-clinical</a:t>
          </a:r>
        </a:p>
      </dgm:t>
    </dgm:pt>
    <dgm:pt modelId="{E93448A3-6374-4518-AB62-18034E49BEE5}">
      <dgm:prSet phldrT="[Text]" custT="1"/>
      <dgm:spPr>
        <a:solidFill>
          <a:srgbClr val="FF0505"/>
        </a:solidFill>
      </dgm:spPr>
      <dgm:t>
        <a:bodyPr/>
        <a:lstStyle/>
        <a:p>
          <a:r>
            <a:rPr lang="en-US" sz="900" noProof="0" dirty="0"/>
            <a:t>Ludovic Melly</a:t>
          </a:r>
        </a:p>
      </dgm:t>
    </dgm:pt>
    <dgm:pt modelId="{2A93E14B-82BB-4AA6-9E54-0595014AD0A7}" type="parTrans" cxnId="{14CF31BE-247C-4ED9-A85D-F53736B5993D}">
      <dgm:prSet/>
      <dgm:spPr/>
      <dgm:t>
        <a:bodyPr/>
        <a:lstStyle/>
        <a:p>
          <a:endParaRPr lang="en-US" sz="900" noProof="0" dirty="0"/>
        </a:p>
      </dgm:t>
    </dgm:pt>
    <dgm:pt modelId="{D3DBF5BD-38FD-4FDB-B5DE-C7C92BC2935A}" type="sibTrans" cxnId="{14CF31BE-247C-4ED9-A85D-F53736B5993D}">
      <dgm:prSet custT="1"/>
      <dgm:spPr/>
      <dgm:t>
        <a:bodyPr/>
        <a:lstStyle/>
        <a:p>
          <a:r>
            <a:rPr lang="en-US" sz="900" noProof="0" dirty="0"/>
            <a:t>Advisor</a:t>
          </a:r>
        </a:p>
      </dgm:t>
    </dgm:pt>
    <dgm:pt modelId="{D9773C50-6B1C-4D2A-A433-B942EBAB2A81}">
      <dgm:prSet phldrT="[Text]" custT="1"/>
      <dgm:spPr/>
      <dgm:t>
        <a:bodyPr/>
        <a:lstStyle/>
        <a:p>
          <a:r>
            <a:rPr lang="en-US" sz="900" noProof="0" dirty="0" err="1"/>
            <a:t>Cisteo</a:t>
          </a:r>
          <a:r>
            <a:rPr lang="en-US" sz="900" noProof="0" dirty="0"/>
            <a:t> Medical (3)</a:t>
          </a:r>
        </a:p>
      </dgm:t>
    </dgm:pt>
    <dgm:pt modelId="{62D7DB5F-60CE-4384-994E-F9D837CB2F92}" type="parTrans" cxnId="{39EDD965-1397-436D-B65A-9B2E4D5E674E}">
      <dgm:prSet/>
      <dgm:spPr/>
      <dgm:t>
        <a:bodyPr/>
        <a:lstStyle/>
        <a:p>
          <a:endParaRPr lang="en-US" sz="900" noProof="0" dirty="0"/>
        </a:p>
      </dgm:t>
    </dgm:pt>
    <dgm:pt modelId="{4E5D003F-43E2-47C2-8855-82D878F9DB5B}" type="sibTrans" cxnId="{39EDD965-1397-436D-B65A-9B2E4D5E674E}">
      <dgm:prSet custT="1"/>
      <dgm:spPr/>
      <dgm:t>
        <a:bodyPr/>
        <a:lstStyle/>
        <a:p>
          <a:r>
            <a:rPr lang="en-US" sz="900" noProof="0" dirty="0"/>
            <a:t>R&amp;D Implants</a:t>
          </a:r>
        </a:p>
      </dgm:t>
    </dgm:pt>
    <dgm:pt modelId="{E3DD6B67-885B-4C52-8181-107E2400A635}">
      <dgm:prSet phldrT="[Text]" custT="1"/>
      <dgm:spPr/>
      <dgm:t>
        <a:bodyPr/>
        <a:lstStyle/>
        <a:p>
          <a:r>
            <a:rPr lang="en-US" sz="900" noProof="0" dirty="0"/>
            <a:t>Incite Medical (3)</a:t>
          </a:r>
        </a:p>
      </dgm:t>
    </dgm:pt>
    <dgm:pt modelId="{33AA6B3C-0D07-46C5-985C-54125545BB75}" type="parTrans" cxnId="{33B666FF-B32F-4C7F-9E60-51FD5A346E84}">
      <dgm:prSet/>
      <dgm:spPr/>
      <dgm:t>
        <a:bodyPr/>
        <a:lstStyle/>
        <a:p>
          <a:endParaRPr lang="en-US" sz="900" noProof="0" dirty="0"/>
        </a:p>
      </dgm:t>
    </dgm:pt>
    <dgm:pt modelId="{15DB4185-5D4A-4070-BC1A-6ABF0A8CCD21}" type="sibTrans" cxnId="{33B666FF-B32F-4C7F-9E60-51FD5A346E84}">
      <dgm:prSet custT="1"/>
      <dgm:spPr/>
      <dgm:t>
        <a:bodyPr/>
        <a:lstStyle/>
        <a:p>
          <a:r>
            <a:rPr lang="en-US" sz="900" noProof="0" dirty="0"/>
            <a:t>R&amp;D Catheter</a:t>
          </a:r>
        </a:p>
      </dgm:t>
    </dgm:pt>
    <dgm:pt modelId="{39AA4133-74EF-44F5-8416-CD46CD7E09D4}">
      <dgm:prSet phldrT="[Text]" custT="1"/>
      <dgm:spPr/>
      <dgm:t>
        <a:bodyPr/>
        <a:lstStyle/>
        <a:p>
          <a:r>
            <a:rPr lang="en-US" sz="900" noProof="0" dirty="0" err="1"/>
            <a:t>Calysta</a:t>
          </a:r>
          <a:endParaRPr lang="en-US" sz="900" noProof="0" dirty="0"/>
        </a:p>
      </dgm:t>
    </dgm:pt>
    <dgm:pt modelId="{064C0013-F963-4289-9F11-F03581F70230}" type="parTrans" cxnId="{25ADF992-7E74-4CA2-AED2-0FDE17D02F0B}">
      <dgm:prSet/>
      <dgm:spPr/>
      <dgm:t>
        <a:bodyPr/>
        <a:lstStyle/>
        <a:p>
          <a:endParaRPr lang="en-US" sz="900" noProof="0" dirty="0"/>
        </a:p>
      </dgm:t>
    </dgm:pt>
    <dgm:pt modelId="{5EDA6260-F6DD-4551-BA9B-48E7D7AAF5D3}" type="sibTrans" cxnId="{25ADF992-7E74-4CA2-AED2-0FDE17D02F0B}">
      <dgm:prSet custT="1"/>
      <dgm:spPr/>
      <dgm:t>
        <a:bodyPr/>
        <a:lstStyle/>
        <a:p>
          <a:r>
            <a:rPr lang="en-US" sz="900" noProof="0" dirty="0"/>
            <a:t>IP</a:t>
          </a:r>
        </a:p>
      </dgm:t>
    </dgm:pt>
    <dgm:pt modelId="{58A6F11B-D4F2-466E-8311-50BC1C22BBD3}">
      <dgm:prSet phldrT="[Text]" custT="1"/>
      <dgm:spPr/>
      <dgm:t>
        <a:bodyPr/>
        <a:lstStyle/>
        <a:p>
          <a:r>
            <a:rPr lang="en-US" sz="900" noProof="0" dirty="0"/>
            <a:t>Lime</a:t>
          </a:r>
        </a:p>
      </dgm:t>
    </dgm:pt>
    <dgm:pt modelId="{9132289B-BDD5-4534-B2A4-D88C0D731904}" type="parTrans" cxnId="{07A939D6-89BA-40FD-A8D2-D40CEAB44B0D}">
      <dgm:prSet/>
      <dgm:spPr/>
      <dgm:t>
        <a:bodyPr/>
        <a:lstStyle/>
        <a:p>
          <a:endParaRPr lang="en-US" sz="900" noProof="0" dirty="0"/>
        </a:p>
      </dgm:t>
    </dgm:pt>
    <dgm:pt modelId="{EAF83AA1-4FB4-4E94-AD54-77575E77CDC1}" type="sibTrans" cxnId="{07A939D6-89BA-40FD-A8D2-D40CEAB44B0D}">
      <dgm:prSet custT="1"/>
      <dgm:spPr/>
      <dgm:t>
        <a:bodyPr/>
        <a:lstStyle/>
        <a:p>
          <a:r>
            <a:rPr lang="en-US" sz="900" noProof="0" dirty="0"/>
            <a:t>Legal</a:t>
          </a:r>
        </a:p>
      </dgm:t>
    </dgm:pt>
    <dgm:pt modelId="{F2C64D1C-559F-4C84-8083-37863151E030}">
      <dgm:prSet phldrT="[Text]" custT="1"/>
      <dgm:spPr/>
      <dgm:t>
        <a:bodyPr/>
        <a:lstStyle/>
        <a:p>
          <a:r>
            <a:rPr lang="en-US" sz="900" noProof="0" dirty="0"/>
            <a:t>TBD</a:t>
          </a:r>
        </a:p>
      </dgm:t>
    </dgm:pt>
    <dgm:pt modelId="{60A11F6E-2D7B-453D-80D9-5D876D62C1AC}" type="parTrans" cxnId="{7784CF49-EC04-402B-932A-BB7F4FE76E97}">
      <dgm:prSet/>
      <dgm:spPr/>
      <dgm:t>
        <a:bodyPr/>
        <a:lstStyle/>
        <a:p>
          <a:endParaRPr lang="en-US" sz="900" noProof="0" dirty="0"/>
        </a:p>
      </dgm:t>
    </dgm:pt>
    <dgm:pt modelId="{B6C615F1-14F6-4BE7-84E4-BDE0061E5041}" type="sibTrans" cxnId="{7784CF49-EC04-402B-932A-BB7F4FE76E97}">
      <dgm:prSet custT="1"/>
      <dgm:spPr/>
      <dgm:t>
        <a:bodyPr/>
        <a:lstStyle/>
        <a:p>
          <a:r>
            <a:rPr lang="en-US" sz="900" noProof="0" dirty="0"/>
            <a:t>RAQA</a:t>
          </a:r>
        </a:p>
      </dgm:t>
    </dgm:pt>
    <dgm:pt modelId="{766B48F0-A99D-4881-A516-B06A2F09FDB3}">
      <dgm:prSet phldrT="[Text]" custT="1"/>
      <dgm:spPr/>
      <dgm:t>
        <a:bodyPr/>
        <a:lstStyle/>
        <a:p>
          <a:r>
            <a:rPr lang="en-US" sz="900" noProof="0" dirty="0"/>
            <a:t>Scientific Ad Board (5)</a:t>
          </a:r>
        </a:p>
      </dgm:t>
    </dgm:pt>
    <dgm:pt modelId="{5E52E965-AA3D-4DEB-8827-199AE9C542C8}" type="parTrans" cxnId="{3D151A71-02D9-42E3-8312-AA0B154E5AB9}">
      <dgm:prSet/>
      <dgm:spPr/>
      <dgm:t>
        <a:bodyPr/>
        <a:lstStyle/>
        <a:p>
          <a:endParaRPr lang="en-US" sz="900" noProof="0" dirty="0"/>
        </a:p>
      </dgm:t>
    </dgm:pt>
    <dgm:pt modelId="{E2D4E899-BF4C-4FFF-B60A-5D8166600781}" type="sibTrans" cxnId="{3D151A71-02D9-42E3-8312-AA0B154E5AB9}">
      <dgm:prSet custT="1"/>
      <dgm:spPr/>
      <dgm:t>
        <a:bodyPr/>
        <a:lstStyle/>
        <a:p>
          <a:r>
            <a:rPr lang="en-US" sz="900" noProof="0" dirty="0"/>
            <a:t>Advisors</a:t>
          </a:r>
        </a:p>
      </dgm:t>
    </dgm:pt>
    <dgm:pt modelId="{8F459258-5F4B-41F9-84EE-F1088E81F6A8}">
      <dgm:prSet phldrT="[Text]" custT="1"/>
      <dgm:spPr/>
      <dgm:t>
        <a:bodyPr/>
        <a:lstStyle/>
        <a:p>
          <a:r>
            <a:rPr lang="fr-BE" sz="900" noProof="0" dirty="0"/>
            <a:t>QbD</a:t>
          </a:r>
          <a:endParaRPr lang="en-US" sz="900" noProof="0" dirty="0"/>
        </a:p>
      </dgm:t>
    </dgm:pt>
    <dgm:pt modelId="{6156E332-3CB4-4094-A5E5-6F70EDBB9391}" type="parTrans" cxnId="{7EFA9676-534F-40D1-9B84-3AAAF7354057}">
      <dgm:prSet/>
      <dgm:spPr/>
      <dgm:t>
        <a:bodyPr/>
        <a:lstStyle/>
        <a:p>
          <a:endParaRPr lang="en-US" sz="900"/>
        </a:p>
      </dgm:t>
    </dgm:pt>
    <dgm:pt modelId="{61064017-14AA-4EAD-91A7-3505A6ADA6C6}" type="sibTrans" cxnId="{7EFA9676-534F-40D1-9B84-3AAAF7354057}">
      <dgm:prSet custT="1"/>
      <dgm:spPr/>
      <dgm:t>
        <a:bodyPr/>
        <a:lstStyle/>
        <a:p>
          <a:r>
            <a:rPr lang="fr-BE" sz="900" dirty="0"/>
            <a:t>Clinical</a:t>
          </a:r>
          <a:endParaRPr lang="en-US" sz="900" dirty="0"/>
        </a:p>
      </dgm:t>
    </dgm:pt>
    <dgm:pt modelId="{DDF07965-5E58-45E3-BD5F-81465FFF0826}">
      <dgm:prSet phldrT="[Text]" custT="1"/>
      <dgm:spPr/>
      <dgm:t>
        <a:bodyPr/>
        <a:lstStyle/>
        <a:p>
          <a:r>
            <a:rPr lang="fr-BE" sz="900" noProof="0" dirty="0" err="1"/>
            <a:t>Precision</a:t>
          </a:r>
          <a:r>
            <a:rPr lang="fr-BE" sz="900" noProof="0" dirty="0"/>
            <a:t> Life Science Partners</a:t>
          </a:r>
          <a:endParaRPr lang="en-US" sz="900" noProof="0" dirty="0"/>
        </a:p>
      </dgm:t>
    </dgm:pt>
    <dgm:pt modelId="{A18203D2-B297-4A30-9865-5DA9CFAB8ACD}" type="parTrans" cxnId="{3F24FF62-D7B7-462D-BF5B-B32DAA079293}">
      <dgm:prSet/>
      <dgm:spPr/>
      <dgm:t>
        <a:bodyPr/>
        <a:lstStyle/>
        <a:p>
          <a:endParaRPr lang="en-US" sz="900"/>
        </a:p>
      </dgm:t>
    </dgm:pt>
    <dgm:pt modelId="{501E5E0C-327F-4951-BD6E-30C733D71718}" type="sibTrans" cxnId="{3F24FF62-D7B7-462D-BF5B-B32DAA079293}">
      <dgm:prSet custT="1"/>
      <dgm:spPr/>
      <dgm:t>
        <a:bodyPr/>
        <a:lstStyle/>
        <a:p>
          <a:r>
            <a:rPr lang="fr-BE" sz="900" dirty="0"/>
            <a:t>Strategic support</a:t>
          </a:r>
          <a:endParaRPr lang="en-US" sz="900" dirty="0"/>
        </a:p>
      </dgm:t>
    </dgm:pt>
    <dgm:pt modelId="{4BE9C86A-6EC6-4C5A-A10F-BAAC27BEDF8B}">
      <dgm:prSet phldrT="[Text]" custT="1"/>
      <dgm:spPr/>
      <dgm:t>
        <a:bodyPr/>
        <a:lstStyle/>
        <a:p>
          <a:r>
            <a:rPr lang="fr-BE" sz="900" noProof="0" dirty="0"/>
            <a:t>Silver Arrow</a:t>
          </a:r>
        </a:p>
        <a:p>
          <a:r>
            <a:rPr lang="fr-BE" sz="900" noProof="0" dirty="0"/>
            <a:t>Henk Joost</a:t>
          </a:r>
          <a:endParaRPr lang="en-US" sz="900" noProof="0" dirty="0"/>
        </a:p>
      </dgm:t>
    </dgm:pt>
    <dgm:pt modelId="{4463BCE7-887D-48A7-BABA-FC774C9258A0}" type="parTrans" cxnId="{6556CFDA-BB8B-4D46-A692-4F8F658DED3A}">
      <dgm:prSet/>
      <dgm:spPr/>
      <dgm:t>
        <a:bodyPr/>
        <a:lstStyle/>
        <a:p>
          <a:endParaRPr lang="en-US" sz="900"/>
        </a:p>
      </dgm:t>
    </dgm:pt>
    <dgm:pt modelId="{E59B2ECA-8C71-4AF5-933A-0C1B4158EF08}" type="sibTrans" cxnId="{6556CFDA-BB8B-4D46-A692-4F8F658DED3A}">
      <dgm:prSet custT="1"/>
      <dgm:spPr/>
      <dgm:t>
        <a:bodyPr/>
        <a:lstStyle/>
        <a:p>
          <a:r>
            <a:rPr lang="fr-BE" sz="900" dirty="0"/>
            <a:t>Strategic support</a:t>
          </a:r>
          <a:endParaRPr lang="en-US" sz="900" dirty="0"/>
        </a:p>
      </dgm:t>
    </dgm:pt>
    <dgm:pt modelId="{4BFED4E5-0414-4351-ACBB-7058A79BACD5}">
      <dgm:prSet phldrT="[Text]" custT="1"/>
      <dgm:spPr/>
      <dgm:t>
        <a:bodyPr/>
        <a:lstStyle/>
        <a:p>
          <a:r>
            <a:rPr lang="fr-BE" sz="900" noProof="0" dirty="0" err="1"/>
            <a:t>Angioconsult</a:t>
          </a:r>
          <a:endParaRPr lang="fr-BE" sz="900" noProof="0" dirty="0"/>
        </a:p>
        <a:p>
          <a:r>
            <a:rPr lang="fr-BE" sz="900" noProof="0" dirty="0"/>
            <a:t>Benjamin Rieck</a:t>
          </a:r>
          <a:endParaRPr lang="en-US" sz="900" noProof="0" dirty="0"/>
        </a:p>
      </dgm:t>
    </dgm:pt>
    <dgm:pt modelId="{4B3E19BC-50A5-4008-BAF3-9E5140430A80}" type="parTrans" cxnId="{0198490F-4765-4185-8783-0020FC351426}">
      <dgm:prSet/>
      <dgm:spPr/>
      <dgm:t>
        <a:bodyPr/>
        <a:lstStyle/>
        <a:p>
          <a:endParaRPr lang="en-US"/>
        </a:p>
      </dgm:t>
    </dgm:pt>
    <dgm:pt modelId="{5223FD3F-FF4E-4A7C-9158-D35FA517DDF6}" type="sibTrans" cxnId="{0198490F-4765-4185-8783-0020FC351426}">
      <dgm:prSet/>
      <dgm:spPr/>
      <dgm:t>
        <a:bodyPr/>
        <a:lstStyle/>
        <a:p>
          <a:r>
            <a:rPr lang="fr-BE" dirty="0"/>
            <a:t>Strategic support</a:t>
          </a:r>
          <a:endParaRPr lang="en-US" dirty="0"/>
        </a:p>
      </dgm:t>
    </dgm:pt>
    <dgm:pt modelId="{3BE61D6E-B015-4588-B15B-67B663DECF37}" type="pres">
      <dgm:prSet presAssocID="{E823C088-9FA8-4659-AB25-7FBAC8AE65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829F35-5461-4B5F-8993-1E170423F545}" type="pres">
      <dgm:prSet presAssocID="{ECBDFF9E-EE33-4645-8349-C3B1603933CD}" presName="hierRoot1" presStyleCnt="0">
        <dgm:presLayoutVars>
          <dgm:hierBranch val="init"/>
        </dgm:presLayoutVars>
      </dgm:prSet>
      <dgm:spPr/>
    </dgm:pt>
    <dgm:pt modelId="{FFA82D08-4191-4E12-A7FF-EBCE5816DBBC}" type="pres">
      <dgm:prSet presAssocID="{ECBDFF9E-EE33-4645-8349-C3B1603933CD}" presName="rootComposite1" presStyleCnt="0"/>
      <dgm:spPr/>
    </dgm:pt>
    <dgm:pt modelId="{3E48DB36-AD06-4605-BD70-C84B01F98F0F}" type="pres">
      <dgm:prSet presAssocID="{ECBDFF9E-EE33-4645-8349-C3B1603933CD}" presName="rootText1" presStyleLbl="node0" presStyleIdx="0" presStyleCnt="1">
        <dgm:presLayoutVars>
          <dgm:chMax/>
          <dgm:chPref val="3"/>
        </dgm:presLayoutVars>
      </dgm:prSet>
      <dgm:spPr/>
    </dgm:pt>
    <dgm:pt modelId="{7781932A-22BE-4CA4-A0E1-0D6A52EA01CA}" type="pres">
      <dgm:prSet presAssocID="{ECBDFF9E-EE33-4645-8349-C3B1603933CD}" presName="titleText1" presStyleLbl="fgAcc0" presStyleIdx="0" presStyleCnt="1">
        <dgm:presLayoutVars>
          <dgm:chMax val="0"/>
          <dgm:chPref val="0"/>
        </dgm:presLayoutVars>
      </dgm:prSet>
      <dgm:spPr/>
    </dgm:pt>
    <dgm:pt modelId="{D2D3FD0F-7034-422B-A6EF-0F1A2126F95F}" type="pres">
      <dgm:prSet presAssocID="{ECBDFF9E-EE33-4645-8349-C3B1603933CD}" presName="rootConnector1" presStyleLbl="node1" presStyleIdx="0" presStyleCnt="14"/>
      <dgm:spPr/>
    </dgm:pt>
    <dgm:pt modelId="{A44A7569-362D-4B72-911A-E6D27DCD971A}" type="pres">
      <dgm:prSet presAssocID="{ECBDFF9E-EE33-4645-8349-C3B1603933CD}" presName="hierChild2" presStyleCnt="0"/>
      <dgm:spPr/>
    </dgm:pt>
    <dgm:pt modelId="{E996297B-D575-4D13-8984-248880EEAB5E}" type="pres">
      <dgm:prSet presAssocID="{4311ADBE-2C3F-46D2-955E-190C50064E6E}" presName="Name37" presStyleLbl="parChTrans1D2" presStyleIdx="0" presStyleCnt="6"/>
      <dgm:spPr/>
    </dgm:pt>
    <dgm:pt modelId="{58D269F3-BE45-4A71-A855-33F237A212AD}" type="pres">
      <dgm:prSet presAssocID="{AC07C3B8-3278-427B-86B3-C635B7B5ECA5}" presName="hierRoot2" presStyleCnt="0">
        <dgm:presLayoutVars>
          <dgm:hierBranch val="l"/>
        </dgm:presLayoutVars>
      </dgm:prSet>
      <dgm:spPr/>
    </dgm:pt>
    <dgm:pt modelId="{7475966A-8247-43C8-BC26-1E053022E15B}" type="pres">
      <dgm:prSet presAssocID="{AC07C3B8-3278-427B-86B3-C635B7B5ECA5}" presName="rootComposite" presStyleCnt="0"/>
      <dgm:spPr/>
    </dgm:pt>
    <dgm:pt modelId="{78B09D12-EE65-4808-8550-4089660B6F89}" type="pres">
      <dgm:prSet presAssocID="{AC07C3B8-3278-427B-86B3-C635B7B5ECA5}" presName="rootText" presStyleLbl="node1" presStyleIdx="0" presStyleCnt="14">
        <dgm:presLayoutVars>
          <dgm:chMax/>
          <dgm:chPref val="3"/>
        </dgm:presLayoutVars>
      </dgm:prSet>
      <dgm:spPr/>
    </dgm:pt>
    <dgm:pt modelId="{65366BDB-F548-4B71-9EEA-E86CB307018A}" type="pres">
      <dgm:prSet presAssocID="{AC07C3B8-3278-427B-86B3-C635B7B5ECA5}" presName="titleText2" presStyleLbl="fgAcc1" presStyleIdx="0" presStyleCnt="14">
        <dgm:presLayoutVars>
          <dgm:chMax val="0"/>
          <dgm:chPref val="0"/>
        </dgm:presLayoutVars>
      </dgm:prSet>
      <dgm:spPr/>
    </dgm:pt>
    <dgm:pt modelId="{A5ED3722-FEC5-43FF-8E98-30C2F09A5B0F}" type="pres">
      <dgm:prSet presAssocID="{AC07C3B8-3278-427B-86B3-C635B7B5ECA5}" presName="rootConnector" presStyleLbl="node2" presStyleIdx="0" presStyleCnt="0"/>
      <dgm:spPr/>
    </dgm:pt>
    <dgm:pt modelId="{2C84C4D5-E709-4BDB-8AAB-3BABECF0303C}" type="pres">
      <dgm:prSet presAssocID="{AC07C3B8-3278-427B-86B3-C635B7B5ECA5}" presName="hierChild4" presStyleCnt="0"/>
      <dgm:spPr/>
    </dgm:pt>
    <dgm:pt modelId="{9B4CF7AE-393B-49CE-B391-E31BA88CB4BD}" type="pres">
      <dgm:prSet presAssocID="{2A93E14B-82BB-4AA6-9E54-0595014AD0A7}" presName="Name44" presStyleLbl="parChTrans1D3" presStyleIdx="0" presStyleCnt="8"/>
      <dgm:spPr/>
    </dgm:pt>
    <dgm:pt modelId="{42F24FEF-4EC1-4D9C-BD27-B5C9813BB6EB}" type="pres">
      <dgm:prSet presAssocID="{E93448A3-6374-4518-AB62-18034E49BEE5}" presName="hierRoot2" presStyleCnt="0">
        <dgm:presLayoutVars>
          <dgm:hierBranch val="init"/>
        </dgm:presLayoutVars>
      </dgm:prSet>
      <dgm:spPr/>
    </dgm:pt>
    <dgm:pt modelId="{F1E731D8-360B-46D3-A248-2E1AFAF4D1C7}" type="pres">
      <dgm:prSet presAssocID="{E93448A3-6374-4518-AB62-18034E49BEE5}" presName="rootComposite" presStyleCnt="0"/>
      <dgm:spPr/>
    </dgm:pt>
    <dgm:pt modelId="{2D6CF6EF-C2F5-47D1-ABFC-5255D50DF996}" type="pres">
      <dgm:prSet presAssocID="{E93448A3-6374-4518-AB62-18034E49BEE5}" presName="rootText" presStyleLbl="node1" presStyleIdx="1" presStyleCnt="14">
        <dgm:presLayoutVars>
          <dgm:chMax/>
          <dgm:chPref val="3"/>
        </dgm:presLayoutVars>
      </dgm:prSet>
      <dgm:spPr/>
    </dgm:pt>
    <dgm:pt modelId="{738B3A12-DE25-4D7C-8055-2E21FDC24558}" type="pres">
      <dgm:prSet presAssocID="{E93448A3-6374-4518-AB62-18034E49BEE5}" presName="titleText2" presStyleLbl="fgAcc1" presStyleIdx="1" presStyleCnt="14">
        <dgm:presLayoutVars>
          <dgm:chMax val="0"/>
          <dgm:chPref val="0"/>
        </dgm:presLayoutVars>
      </dgm:prSet>
      <dgm:spPr/>
    </dgm:pt>
    <dgm:pt modelId="{5A1D4EDB-0B23-4149-95D1-FD27CCBA705E}" type="pres">
      <dgm:prSet presAssocID="{E93448A3-6374-4518-AB62-18034E49BEE5}" presName="rootConnector" presStyleLbl="node3" presStyleIdx="0" presStyleCnt="0"/>
      <dgm:spPr/>
    </dgm:pt>
    <dgm:pt modelId="{2E31597A-D216-4874-BF93-FAFB2687C98F}" type="pres">
      <dgm:prSet presAssocID="{E93448A3-6374-4518-AB62-18034E49BEE5}" presName="hierChild4" presStyleCnt="0"/>
      <dgm:spPr/>
    </dgm:pt>
    <dgm:pt modelId="{57A36F00-C0F2-4192-8F1D-0DB965E43F02}" type="pres">
      <dgm:prSet presAssocID="{E93448A3-6374-4518-AB62-18034E49BEE5}" presName="hierChild5" presStyleCnt="0"/>
      <dgm:spPr/>
    </dgm:pt>
    <dgm:pt modelId="{83451192-9C41-4BBA-9DAE-94D862A7D32C}" type="pres">
      <dgm:prSet presAssocID="{5E52E965-AA3D-4DEB-8827-199AE9C542C8}" presName="Name44" presStyleLbl="parChTrans1D3" presStyleIdx="1" presStyleCnt="8"/>
      <dgm:spPr/>
    </dgm:pt>
    <dgm:pt modelId="{416EBAAD-C41B-4D0B-9C18-57BA3593DA84}" type="pres">
      <dgm:prSet presAssocID="{766B48F0-A99D-4881-A516-B06A2F09FDB3}" presName="hierRoot2" presStyleCnt="0">
        <dgm:presLayoutVars>
          <dgm:hierBranch val="l"/>
        </dgm:presLayoutVars>
      </dgm:prSet>
      <dgm:spPr/>
    </dgm:pt>
    <dgm:pt modelId="{1248E0C3-832D-47AC-BCB8-5C10F9641D44}" type="pres">
      <dgm:prSet presAssocID="{766B48F0-A99D-4881-A516-B06A2F09FDB3}" presName="rootComposite" presStyleCnt="0"/>
      <dgm:spPr/>
    </dgm:pt>
    <dgm:pt modelId="{08BF6AA4-8B5F-4045-ADA1-A61F7389689C}" type="pres">
      <dgm:prSet presAssocID="{766B48F0-A99D-4881-A516-B06A2F09FDB3}" presName="rootText" presStyleLbl="node1" presStyleIdx="2" presStyleCnt="14">
        <dgm:presLayoutVars>
          <dgm:chMax/>
          <dgm:chPref val="3"/>
        </dgm:presLayoutVars>
      </dgm:prSet>
      <dgm:spPr/>
    </dgm:pt>
    <dgm:pt modelId="{AE0A3FAA-CFAD-468E-89A5-06087A3BB44E}" type="pres">
      <dgm:prSet presAssocID="{766B48F0-A99D-4881-A516-B06A2F09FDB3}" presName="titleText2" presStyleLbl="fgAcc1" presStyleIdx="2" presStyleCnt="14">
        <dgm:presLayoutVars>
          <dgm:chMax val="0"/>
          <dgm:chPref val="0"/>
        </dgm:presLayoutVars>
      </dgm:prSet>
      <dgm:spPr/>
    </dgm:pt>
    <dgm:pt modelId="{05E4B0CE-84C8-48C4-AA6B-2248894AA6A6}" type="pres">
      <dgm:prSet presAssocID="{766B48F0-A99D-4881-A516-B06A2F09FDB3}" presName="rootConnector" presStyleLbl="node3" presStyleIdx="0" presStyleCnt="0"/>
      <dgm:spPr/>
    </dgm:pt>
    <dgm:pt modelId="{F74D5830-75A0-46E8-96A2-EA5CF8C72602}" type="pres">
      <dgm:prSet presAssocID="{766B48F0-A99D-4881-A516-B06A2F09FDB3}" presName="hierChild4" presStyleCnt="0"/>
      <dgm:spPr/>
    </dgm:pt>
    <dgm:pt modelId="{A4B15AED-3EBF-45ED-AD07-17B0D73F378A}" type="pres">
      <dgm:prSet presAssocID="{766B48F0-A99D-4881-A516-B06A2F09FDB3}" presName="hierChild5" presStyleCnt="0"/>
      <dgm:spPr/>
    </dgm:pt>
    <dgm:pt modelId="{ABD1870D-B988-475F-9BA6-B782EE335D2B}" type="pres">
      <dgm:prSet presAssocID="{AC07C3B8-3278-427B-86B3-C635B7B5ECA5}" presName="hierChild5" presStyleCnt="0"/>
      <dgm:spPr/>
    </dgm:pt>
    <dgm:pt modelId="{9370B93E-64C1-4B40-B565-F3776504F32A}" type="pres">
      <dgm:prSet presAssocID="{1E7AC4F4-9AFE-42D5-8187-A10FE06DE687}" presName="Name37" presStyleLbl="parChTrans1D2" presStyleIdx="1" presStyleCnt="6"/>
      <dgm:spPr/>
    </dgm:pt>
    <dgm:pt modelId="{50B2A9F9-26F1-4C78-A256-B9CF1403387B}" type="pres">
      <dgm:prSet presAssocID="{B4911DDD-F1A6-47DC-8261-16E5404FF10E}" presName="hierRoot2" presStyleCnt="0">
        <dgm:presLayoutVars>
          <dgm:hierBranch val="l"/>
        </dgm:presLayoutVars>
      </dgm:prSet>
      <dgm:spPr/>
    </dgm:pt>
    <dgm:pt modelId="{0F57EFB5-06B2-40BA-83D6-EA12126B3F87}" type="pres">
      <dgm:prSet presAssocID="{B4911DDD-F1A6-47DC-8261-16E5404FF10E}" presName="rootComposite" presStyleCnt="0"/>
      <dgm:spPr/>
    </dgm:pt>
    <dgm:pt modelId="{5D40DED1-3EF5-4902-93EA-C23580AB7F1F}" type="pres">
      <dgm:prSet presAssocID="{B4911DDD-F1A6-47DC-8261-16E5404FF10E}" presName="rootText" presStyleLbl="node1" presStyleIdx="3" presStyleCnt="14">
        <dgm:presLayoutVars>
          <dgm:chMax/>
          <dgm:chPref val="3"/>
        </dgm:presLayoutVars>
      </dgm:prSet>
      <dgm:spPr/>
    </dgm:pt>
    <dgm:pt modelId="{4324D3AC-B7DA-4AA3-8ECB-9C8E6D70561B}" type="pres">
      <dgm:prSet presAssocID="{B4911DDD-F1A6-47DC-8261-16E5404FF10E}" presName="titleText2" presStyleLbl="fgAcc1" presStyleIdx="3" presStyleCnt="14">
        <dgm:presLayoutVars>
          <dgm:chMax val="0"/>
          <dgm:chPref val="0"/>
        </dgm:presLayoutVars>
      </dgm:prSet>
      <dgm:spPr/>
    </dgm:pt>
    <dgm:pt modelId="{B9B19A7D-922A-4767-B531-6AC64055C4F9}" type="pres">
      <dgm:prSet presAssocID="{B4911DDD-F1A6-47DC-8261-16E5404FF10E}" presName="rootConnector" presStyleLbl="node2" presStyleIdx="0" presStyleCnt="0"/>
      <dgm:spPr/>
    </dgm:pt>
    <dgm:pt modelId="{DF9998C8-995A-4D90-9A1E-D8D9ED85047A}" type="pres">
      <dgm:prSet presAssocID="{B4911DDD-F1A6-47DC-8261-16E5404FF10E}" presName="hierChild4" presStyleCnt="0"/>
      <dgm:spPr/>
    </dgm:pt>
    <dgm:pt modelId="{698A20B8-C7E0-4735-8DEF-C471DC31A68E}" type="pres">
      <dgm:prSet presAssocID="{62D7DB5F-60CE-4384-994E-F9D837CB2F92}" presName="Name44" presStyleLbl="parChTrans1D3" presStyleIdx="2" presStyleCnt="8"/>
      <dgm:spPr/>
    </dgm:pt>
    <dgm:pt modelId="{57E647C7-AE83-4FF5-B9E2-1A0F40A49BFF}" type="pres">
      <dgm:prSet presAssocID="{D9773C50-6B1C-4D2A-A433-B942EBAB2A81}" presName="hierRoot2" presStyleCnt="0">
        <dgm:presLayoutVars>
          <dgm:hierBranch val="init"/>
        </dgm:presLayoutVars>
      </dgm:prSet>
      <dgm:spPr/>
    </dgm:pt>
    <dgm:pt modelId="{F54E0B96-8CE2-4891-995B-7C4DB34E5167}" type="pres">
      <dgm:prSet presAssocID="{D9773C50-6B1C-4D2A-A433-B942EBAB2A81}" presName="rootComposite" presStyleCnt="0"/>
      <dgm:spPr/>
    </dgm:pt>
    <dgm:pt modelId="{7EF4D7A2-EA03-41BF-99DF-FC2A2CF03EBC}" type="pres">
      <dgm:prSet presAssocID="{D9773C50-6B1C-4D2A-A433-B942EBAB2A81}" presName="rootText" presStyleLbl="node1" presStyleIdx="4" presStyleCnt="14">
        <dgm:presLayoutVars>
          <dgm:chMax/>
          <dgm:chPref val="3"/>
        </dgm:presLayoutVars>
      </dgm:prSet>
      <dgm:spPr/>
    </dgm:pt>
    <dgm:pt modelId="{8D5717E9-CA0F-4EED-A220-F2D945435FA6}" type="pres">
      <dgm:prSet presAssocID="{D9773C50-6B1C-4D2A-A433-B942EBAB2A81}" presName="titleText2" presStyleLbl="fgAcc1" presStyleIdx="4" presStyleCnt="14">
        <dgm:presLayoutVars>
          <dgm:chMax val="0"/>
          <dgm:chPref val="0"/>
        </dgm:presLayoutVars>
      </dgm:prSet>
      <dgm:spPr/>
    </dgm:pt>
    <dgm:pt modelId="{A339CE2A-9AB8-424B-BF5E-C066B40FF918}" type="pres">
      <dgm:prSet presAssocID="{D9773C50-6B1C-4D2A-A433-B942EBAB2A81}" presName="rootConnector" presStyleLbl="node3" presStyleIdx="0" presStyleCnt="0"/>
      <dgm:spPr/>
    </dgm:pt>
    <dgm:pt modelId="{E48772CA-8629-40CC-824A-4DAA0B087C56}" type="pres">
      <dgm:prSet presAssocID="{D9773C50-6B1C-4D2A-A433-B942EBAB2A81}" presName="hierChild4" presStyleCnt="0"/>
      <dgm:spPr/>
    </dgm:pt>
    <dgm:pt modelId="{3869D72F-C188-4A1A-96FB-4689CBD95736}" type="pres">
      <dgm:prSet presAssocID="{D9773C50-6B1C-4D2A-A433-B942EBAB2A81}" presName="hierChild5" presStyleCnt="0"/>
      <dgm:spPr/>
    </dgm:pt>
    <dgm:pt modelId="{7A0FBB8C-9365-41C3-848F-A3FB588FCAA7}" type="pres">
      <dgm:prSet presAssocID="{33AA6B3C-0D07-46C5-985C-54125545BB75}" presName="Name44" presStyleLbl="parChTrans1D3" presStyleIdx="3" presStyleCnt="8"/>
      <dgm:spPr/>
    </dgm:pt>
    <dgm:pt modelId="{086883BD-7512-4011-9F16-B51A39808190}" type="pres">
      <dgm:prSet presAssocID="{E3DD6B67-885B-4C52-8181-107E2400A635}" presName="hierRoot2" presStyleCnt="0">
        <dgm:presLayoutVars>
          <dgm:hierBranch val="init"/>
        </dgm:presLayoutVars>
      </dgm:prSet>
      <dgm:spPr/>
    </dgm:pt>
    <dgm:pt modelId="{68B1FEDB-4014-4457-8BA6-A8569B79599A}" type="pres">
      <dgm:prSet presAssocID="{E3DD6B67-885B-4C52-8181-107E2400A635}" presName="rootComposite" presStyleCnt="0"/>
      <dgm:spPr/>
    </dgm:pt>
    <dgm:pt modelId="{C892FF32-5BBA-45B7-B0D7-3B211B625250}" type="pres">
      <dgm:prSet presAssocID="{E3DD6B67-885B-4C52-8181-107E2400A635}" presName="rootText" presStyleLbl="node1" presStyleIdx="5" presStyleCnt="14">
        <dgm:presLayoutVars>
          <dgm:chMax/>
          <dgm:chPref val="3"/>
        </dgm:presLayoutVars>
      </dgm:prSet>
      <dgm:spPr/>
    </dgm:pt>
    <dgm:pt modelId="{54855850-B419-4653-8A40-E6D9E9A2AC45}" type="pres">
      <dgm:prSet presAssocID="{E3DD6B67-885B-4C52-8181-107E2400A635}" presName="titleText2" presStyleLbl="fgAcc1" presStyleIdx="5" presStyleCnt="14">
        <dgm:presLayoutVars>
          <dgm:chMax val="0"/>
          <dgm:chPref val="0"/>
        </dgm:presLayoutVars>
      </dgm:prSet>
      <dgm:spPr/>
    </dgm:pt>
    <dgm:pt modelId="{104C59A7-F5EC-418D-BC7D-22EC927682AB}" type="pres">
      <dgm:prSet presAssocID="{E3DD6B67-885B-4C52-8181-107E2400A635}" presName="rootConnector" presStyleLbl="node3" presStyleIdx="0" presStyleCnt="0"/>
      <dgm:spPr/>
    </dgm:pt>
    <dgm:pt modelId="{DBFD8B04-9BF6-460E-AE65-17ACCABC3C3B}" type="pres">
      <dgm:prSet presAssocID="{E3DD6B67-885B-4C52-8181-107E2400A635}" presName="hierChild4" presStyleCnt="0"/>
      <dgm:spPr/>
    </dgm:pt>
    <dgm:pt modelId="{F431CA6B-6BC0-4094-966C-8A977CA6013A}" type="pres">
      <dgm:prSet presAssocID="{E3DD6B67-885B-4C52-8181-107E2400A635}" presName="hierChild5" presStyleCnt="0"/>
      <dgm:spPr/>
    </dgm:pt>
    <dgm:pt modelId="{EF6B1DCA-DCB9-4FFB-9D20-A6E2B54BFEFE}" type="pres">
      <dgm:prSet presAssocID="{B4911DDD-F1A6-47DC-8261-16E5404FF10E}" presName="hierChild5" presStyleCnt="0"/>
      <dgm:spPr/>
    </dgm:pt>
    <dgm:pt modelId="{A8FB6596-4F53-47BC-914D-AEAE9E56B5B7}" type="pres">
      <dgm:prSet presAssocID="{BC217D08-AC06-4462-AB62-19D97A708CAD}" presName="Name37" presStyleLbl="parChTrans1D2" presStyleIdx="2" presStyleCnt="6"/>
      <dgm:spPr/>
    </dgm:pt>
    <dgm:pt modelId="{2EC73C53-1917-4926-B8F0-3FBB22457A1B}" type="pres">
      <dgm:prSet presAssocID="{B1BEB300-EA86-4F07-A5CA-F31552F03A48}" presName="hierRoot2" presStyleCnt="0">
        <dgm:presLayoutVars>
          <dgm:hierBranch val="init"/>
        </dgm:presLayoutVars>
      </dgm:prSet>
      <dgm:spPr/>
    </dgm:pt>
    <dgm:pt modelId="{001023B5-A45B-4B18-9E05-D977A09A536E}" type="pres">
      <dgm:prSet presAssocID="{B1BEB300-EA86-4F07-A5CA-F31552F03A48}" presName="rootComposite" presStyleCnt="0"/>
      <dgm:spPr/>
    </dgm:pt>
    <dgm:pt modelId="{52C0409E-D8C2-46B3-9A27-724CC61D2E93}" type="pres">
      <dgm:prSet presAssocID="{B1BEB300-EA86-4F07-A5CA-F31552F03A48}" presName="rootText" presStyleLbl="node1" presStyleIdx="6" presStyleCnt="14">
        <dgm:presLayoutVars>
          <dgm:chMax/>
          <dgm:chPref val="3"/>
        </dgm:presLayoutVars>
      </dgm:prSet>
      <dgm:spPr/>
    </dgm:pt>
    <dgm:pt modelId="{7BFD5AC0-941B-437D-B05D-FD4A60F19FB8}" type="pres">
      <dgm:prSet presAssocID="{B1BEB300-EA86-4F07-A5CA-F31552F03A48}" presName="titleText2" presStyleLbl="fgAcc1" presStyleIdx="6" presStyleCnt="14">
        <dgm:presLayoutVars>
          <dgm:chMax val="0"/>
          <dgm:chPref val="0"/>
        </dgm:presLayoutVars>
      </dgm:prSet>
      <dgm:spPr/>
    </dgm:pt>
    <dgm:pt modelId="{9E3DA14B-1134-4636-85B6-1BA233EC0EDF}" type="pres">
      <dgm:prSet presAssocID="{B1BEB300-EA86-4F07-A5CA-F31552F03A48}" presName="rootConnector" presStyleLbl="node2" presStyleIdx="0" presStyleCnt="0"/>
      <dgm:spPr/>
    </dgm:pt>
    <dgm:pt modelId="{DDDA22B0-F577-4DE0-8A57-F11CD1F38EA3}" type="pres">
      <dgm:prSet presAssocID="{B1BEB300-EA86-4F07-A5CA-F31552F03A48}" presName="hierChild4" presStyleCnt="0"/>
      <dgm:spPr/>
    </dgm:pt>
    <dgm:pt modelId="{B6E0A83D-D726-4FA2-B43D-2B8877C56017}" type="pres">
      <dgm:prSet presAssocID="{6156E332-3CB4-4094-A5E5-6F70EDBB9391}" presName="Name37" presStyleLbl="parChTrans1D3" presStyleIdx="4" presStyleCnt="8"/>
      <dgm:spPr/>
    </dgm:pt>
    <dgm:pt modelId="{7DBA229A-F6B2-43D3-B1C0-78E59932FAAD}" type="pres">
      <dgm:prSet presAssocID="{8F459258-5F4B-41F9-84EE-F1088E81F6A8}" presName="hierRoot2" presStyleCnt="0">
        <dgm:presLayoutVars>
          <dgm:hierBranch val="init"/>
        </dgm:presLayoutVars>
      </dgm:prSet>
      <dgm:spPr/>
    </dgm:pt>
    <dgm:pt modelId="{230471C8-8323-475B-A808-6CA89D937E0F}" type="pres">
      <dgm:prSet presAssocID="{8F459258-5F4B-41F9-84EE-F1088E81F6A8}" presName="rootComposite" presStyleCnt="0"/>
      <dgm:spPr/>
    </dgm:pt>
    <dgm:pt modelId="{28B93211-D141-4518-9C24-B3A160FFE7A3}" type="pres">
      <dgm:prSet presAssocID="{8F459258-5F4B-41F9-84EE-F1088E81F6A8}" presName="rootText" presStyleLbl="node1" presStyleIdx="7" presStyleCnt="14">
        <dgm:presLayoutVars>
          <dgm:chMax/>
          <dgm:chPref val="3"/>
        </dgm:presLayoutVars>
      </dgm:prSet>
      <dgm:spPr/>
    </dgm:pt>
    <dgm:pt modelId="{EEEE1E05-DF4F-44BF-B301-9D7C5B006DCE}" type="pres">
      <dgm:prSet presAssocID="{8F459258-5F4B-41F9-84EE-F1088E81F6A8}" presName="titleText2" presStyleLbl="fgAcc1" presStyleIdx="7" presStyleCnt="14">
        <dgm:presLayoutVars>
          <dgm:chMax val="0"/>
          <dgm:chPref val="0"/>
        </dgm:presLayoutVars>
      </dgm:prSet>
      <dgm:spPr/>
    </dgm:pt>
    <dgm:pt modelId="{98792033-4751-4520-B3C3-13D3F03AFE07}" type="pres">
      <dgm:prSet presAssocID="{8F459258-5F4B-41F9-84EE-F1088E81F6A8}" presName="rootConnector" presStyleLbl="node3" presStyleIdx="0" presStyleCnt="0"/>
      <dgm:spPr/>
    </dgm:pt>
    <dgm:pt modelId="{FD85C8B2-8869-4E16-8E26-11A52D28AA0D}" type="pres">
      <dgm:prSet presAssocID="{8F459258-5F4B-41F9-84EE-F1088E81F6A8}" presName="hierChild4" presStyleCnt="0"/>
      <dgm:spPr/>
    </dgm:pt>
    <dgm:pt modelId="{2E824280-571D-4D53-A48D-3A39FA32DE4D}" type="pres">
      <dgm:prSet presAssocID="{8F459258-5F4B-41F9-84EE-F1088E81F6A8}" presName="hierChild5" presStyleCnt="0"/>
      <dgm:spPr/>
    </dgm:pt>
    <dgm:pt modelId="{DD2CAF7D-3DB6-46D1-95F4-42C21ECE4A5E}" type="pres">
      <dgm:prSet presAssocID="{B1BEB300-EA86-4F07-A5CA-F31552F03A48}" presName="hierChild5" presStyleCnt="0"/>
      <dgm:spPr/>
    </dgm:pt>
    <dgm:pt modelId="{684E5592-7799-4518-B093-E874D063932F}" type="pres">
      <dgm:prSet presAssocID="{60A11F6E-2D7B-453D-80D9-5D876D62C1AC}" presName="Name37" presStyleLbl="parChTrans1D2" presStyleIdx="3" presStyleCnt="6"/>
      <dgm:spPr/>
    </dgm:pt>
    <dgm:pt modelId="{73C469E3-D49F-4694-9DE5-88AA7E9B5482}" type="pres">
      <dgm:prSet presAssocID="{F2C64D1C-559F-4C84-8083-37863151E030}" presName="hierRoot2" presStyleCnt="0">
        <dgm:presLayoutVars>
          <dgm:hierBranch val="init"/>
        </dgm:presLayoutVars>
      </dgm:prSet>
      <dgm:spPr/>
    </dgm:pt>
    <dgm:pt modelId="{E521F4DF-858D-4D44-B56F-2AF09B81C9F0}" type="pres">
      <dgm:prSet presAssocID="{F2C64D1C-559F-4C84-8083-37863151E030}" presName="rootComposite" presStyleCnt="0"/>
      <dgm:spPr/>
    </dgm:pt>
    <dgm:pt modelId="{ADEAFC8D-1C76-4E28-B389-5C3DA720597F}" type="pres">
      <dgm:prSet presAssocID="{F2C64D1C-559F-4C84-8083-37863151E030}" presName="rootText" presStyleLbl="node1" presStyleIdx="8" presStyleCnt="14">
        <dgm:presLayoutVars>
          <dgm:chMax/>
          <dgm:chPref val="3"/>
        </dgm:presLayoutVars>
      </dgm:prSet>
      <dgm:spPr/>
    </dgm:pt>
    <dgm:pt modelId="{7B41AB73-D89E-410B-8BA4-E9090052E558}" type="pres">
      <dgm:prSet presAssocID="{F2C64D1C-559F-4C84-8083-37863151E030}" presName="titleText2" presStyleLbl="fgAcc1" presStyleIdx="8" presStyleCnt="14">
        <dgm:presLayoutVars>
          <dgm:chMax val="0"/>
          <dgm:chPref val="0"/>
        </dgm:presLayoutVars>
      </dgm:prSet>
      <dgm:spPr/>
    </dgm:pt>
    <dgm:pt modelId="{59D1EC2D-6D3A-4410-88A5-93E7D406775F}" type="pres">
      <dgm:prSet presAssocID="{F2C64D1C-559F-4C84-8083-37863151E030}" presName="rootConnector" presStyleLbl="node2" presStyleIdx="0" presStyleCnt="0"/>
      <dgm:spPr/>
    </dgm:pt>
    <dgm:pt modelId="{E3432382-A84F-4819-A3F7-8555140E1C0B}" type="pres">
      <dgm:prSet presAssocID="{F2C64D1C-559F-4C84-8083-37863151E030}" presName="hierChild4" presStyleCnt="0"/>
      <dgm:spPr/>
    </dgm:pt>
    <dgm:pt modelId="{FABACC1F-DF1E-42E0-B143-2257163FFCBC}" type="pres">
      <dgm:prSet presAssocID="{F2C64D1C-559F-4C84-8083-37863151E030}" presName="hierChild5" presStyleCnt="0"/>
      <dgm:spPr/>
    </dgm:pt>
    <dgm:pt modelId="{F3975BA4-F5F4-4D20-A7E1-32F28FDF97D6}" type="pres">
      <dgm:prSet presAssocID="{9132289B-BDD5-4534-B2A4-D88C0D731904}" presName="Name37" presStyleLbl="parChTrans1D2" presStyleIdx="4" presStyleCnt="6"/>
      <dgm:spPr/>
    </dgm:pt>
    <dgm:pt modelId="{618A5AFA-E45C-465A-A879-3DD36B1C9EDE}" type="pres">
      <dgm:prSet presAssocID="{58A6F11B-D4F2-466E-8311-50BC1C22BBD3}" presName="hierRoot2" presStyleCnt="0">
        <dgm:presLayoutVars>
          <dgm:hierBranch val="init"/>
        </dgm:presLayoutVars>
      </dgm:prSet>
      <dgm:spPr/>
    </dgm:pt>
    <dgm:pt modelId="{01A83689-F3D5-441E-8119-3A7FD38CD5D9}" type="pres">
      <dgm:prSet presAssocID="{58A6F11B-D4F2-466E-8311-50BC1C22BBD3}" presName="rootComposite" presStyleCnt="0"/>
      <dgm:spPr/>
    </dgm:pt>
    <dgm:pt modelId="{93AC1C3B-3CF4-4F81-B39A-A368D720CAD5}" type="pres">
      <dgm:prSet presAssocID="{58A6F11B-D4F2-466E-8311-50BC1C22BBD3}" presName="rootText" presStyleLbl="node1" presStyleIdx="9" presStyleCnt="14">
        <dgm:presLayoutVars>
          <dgm:chMax/>
          <dgm:chPref val="3"/>
        </dgm:presLayoutVars>
      </dgm:prSet>
      <dgm:spPr/>
    </dgm:pt>
    <dgm:pt modelId="{549BDEF2-5204-4678-8F82-A383C0E09997}" type="pres">
      <dgm:prSet presAssocID="{58A6F11B-D4F2-466E-8311-50BC1C22BBD3}" presName="titleText2" presStyleLbl="fgAcc1" presStyleIdx="9" presStyleCnt="14">
        <dgm:presLayoutVars>
          <dgm:chMax val="0"/>
          <dgm:chPref val="0"/>
        </dgm:presLayoutVars>
      </dgm:prSet>
      <dgm:spPr/>
    </dgm:pt>
    <dgm:pt modelId="{BF1A2361-3F4B-4CC0-A8DF-EAFBB4243938}" type="pres">
      <dgm:prSet presAssocID="{58A6F11B-D4F2-466E-8311-50BC1C22BBD3}" presName="rootConnector" presStyleLbl="node2" presStyleIdx="0" presStyleCnt="0"/>
      <dgm:spPr/>
    </dgm:pt>
    <dgm:pt modelId="{FEC93862-D8FF-4B5B-B443-68374A0A1D79}" type="pres">
      <dgm:prSet presAssocID="{58A6F11B-D4F2-466E-8311-50BC1C22BBD3}" presName="hierChild4" presStyleCnt="0"/>
      <dgm:spPr/>
    </dgm:pt>
    <dgm:pt modelId="{8C5676BE-C44B-4898-829C-CB8566FE0F9E}" type="pres">
      <dgm:prSet presAssocID="{064C0013-F963-4289-9F11-F03581F70230}" presName="Name37" presStyleLbl="parChTrans1D3" presStyleIdx="5" presStyleCnt="8"/>
      <dgm:spPr/>
    </dgm:pt>
    <dgm:pt modelId="{00E11A4D-1251-4F45-9433-E47D4211F51F}" type="pres">
      <dgm:prSet presAssocID="{39AA4133-74EF-44F5-8416-CD46CD7E09D4}" presName="hierRoot2" presStyleCnt="0">
        <dgm:presLayoutVars>
          <dgm:hierBranch val="init"/>
        </dgm:presLayoutVars>
      </dgm:prSet>
      <dgm:spPr/>
    </dgm:pt>
    <dgm:pt modelId="{CD274DC2-312D-406F-BDE9-327BA815CB9D}" type="pres">
      <dgm:prSet presAssocID="{39AA4133-74EF-44F5-8416-CD46CD7E09D4}" presName="rootComposite" presStyleCnt="0"/>
      <dgm:spPr/>
    </dgm:pt>
    <dgm:pt modelId="{C31401B3-0347-4138-9EB6-476E218EF99E}" type="pres">
      <dgm:prSet presAssocID="{39AA4133-74EF-44F5-8416-CD46CD7E09D4}" presName="rootText" presStyleLbl="node1" presStyleIdx="10" presStyleCnt="14">
        <dgm:presLayoutVars>
          <dgm:chMax/>
          <dgm:chPref val="3"/>
        </dgm:presLayoutVars>
      </dgm:prSet>
      <dgm:spPr/>
    </dgm:pt>
    <dgm:pt modelId="{E060C3F2-D379-4800-B374-7459E6F4A6AB}" type="pres">
      <dgm:prSet presAssocID="{39AA4133-74EF-44F5-8416-CD46CD7E09D4}" presName="titleText2" presStyleLbl="fgAcc1" presStyleIdx="10" presStyleCnt="14">
        <dgm:presLayoutVars>
          <dgm:chMax val="0"/>
          <dgm:chPref val="0"/>
        </dgm:presLayoutVars>
      </dgm:prSet>
      <dgm:spPr/>
    </dgm:pt>
    <dgm:pt modelId="{1D52F759-CCD9-49B2-8899-B5856D9E7F5B}" type="pres">
      <dgm:prSet presAssocID="{39AA4133-74EF-44F5-8416-CD46CD7E09D4}" presName="rootConnector" presStyleLbl="node3" presStyleIdx="0" presStyleCnt="0"/>
      <dgm:spPr/>
    </dgm:pt>
    <dgm:pt modelId="{C4C42B53-A743-4BAD-B403-F21E33AFFFBA}" type="pres">
      <dgm:prSet presAssocID="{39AA4133-74EF-44F5-8416-CD46CD7E09D4}" presName="hierChild4" presStyleCnt="0"/>
      <dgm:spPr/>
    </dgm:pt>
    <dgm:pt modelId="{F9737817-0CDA-4160-9D4E-EE2BF62B3133}" type="pres">
      <dgm:prSet presAssocID="{39AA4133-74EF-44F5-8416-CD46CD7E09D4}" presName="hierChild5" presStyleCnt="0"/>
      <dgm:spPr/>
    </dgm:pt>
    <dgm:pt modelId="{DBFEE447-1849-4F84-9035-A2C13863F006}" type="pres">
      <dgm:prSet presAssocID="{58A6F11B-D4F2-466E-8311-50BC1C22BBD3}" presName="hierChild5" presStyleCnt="0"/>
      <dgm:spPr/>
    </dgm:pt>
    <dgm:pt modelId="{4C93959E-9220-4EE7-9697-8B6BD5B7E247}" type="pres">
      <dgm:prSet presAssocID="{A18203D2-B297-4A30-9865-5DA9CFAB8ACD}" presName="Name37" presStyleLbl="parChTrans1D2" presStyleIdx="5" presStyleCnt="6"/>
      <dgm:spPr/>
    </dgm:pt>
    <dgm:pt modelId="{950F532F-A50F-471E-8B0D-CF6095DE24B4}" type="pres">
      <dgm:prSet presAssocID="{DDF07965-5E58-45E3-BD5F-81465FFF0826}" presName="hierRoot2" presStyleCnt="0">
        <dgm:presLayoutVars>
          <dgm:hierBranch val="l"/>
        </dgm:presLayoutVars>
      </dgm:prSet>
      <dgm:spPr/>
    </dgm:pt>
    <dgm:pt modelId="{588A1269-BB20-4FAE-9620-B89A319A473A}" type="pres">
      <dgm:prSet presAssocID="{DDF07965-5E58-45E3-BD5F-81465FFF0826}" presName="rootComposite" presStyleCnt="0"/>
      <dgm:spPr/>
    </dgm:pt>
    <dgm:pt modelId="{557DB9AE-8317-4169-8C21-3223A70ADE4F}" type="pres">
      <dgm:prSet presAssocID="{DDF07965-5E58-45E3-BD5F-81465FFF0826}" presName="rootText" presStyleLbl="node1" presStyleIdx="11" presStyleCnt="14">
        <dgm:presLayoutVars>
          <dgm:chMax/>
          <dgm:chPref val="3"/>
        </dgm:presLayoutVars>
      </dgm:prSet>
      <dgm:spPr/>
    </dgm:pt>
    <dgm:pt modelId="{9ED33BE3-A86B-4EAA-BCBB-C5CAF7D56066}" type="pres">
      <dgm:prSet presAssocID="{DDF07965-5E58-45E3-BD5F-81465FFF0826}" presName="titleText2" presStyleLbl="fgAcc1" presStyleIdx="11" presStyleCnt="14">
        <dgm:presLayoutVars>
          <dgm:chMax val="0"/>
          <dgm:chPref val="0"/>
        </dgm:presLayoutVars>
      </dgm:prSet>
      <dgm:spPr/>
    </dgm:pt>
    <dgm:pt modelId="{DE0C121F-5554-42A2-85A8-B6092A673FFE}" type="pres">
      <dgm:prSet presAssocID="{DDF07965-5E58-45E3-BD5F-81465FFF0826}" presName="rootConnector" presStyleLbl="node2" presStyleIdx="0" presStyleCnt="0"/>
      <dgm:spPr/>
    </dgm:pt>
    <dgm:pt modelId="{3391624D-E873-4663-98B3-1EDD2728908A}" type="pres">
      <dgm:prSet presAssocID="{DDF07965-5E58-45E3-BD5F-81465FFF0826}" presName="hierChild4" presStyleCnt="0"/>
      <dgm:spPr/>
    </dgm:pt>
    <dgm:pt modelId="{898DB3A8-2EA0-458E-AAA9-5630BB8F4D29}" type="pres">
      <dgm:prSet presAssocID="{4B3E19BC-50A5-4008-BAF3-9E5140430A80}" presName="Name44" presStyleLbl="parChTrans1D3" presStyleIdx="6" presStyleCnt="8"/>
      <dgm:spPr/>
    </dgm:pt>
    <dgm:pt modelId="{1E2DAC54-3112-4EBC-B73A-1EBEAD3E45DD}" type="pres">
      <dgm:prSet presAssocID="{4BFED4E5-0414-4351-ACBB-7058A79BACD5}" presName="hierRoot2" presStyleCnt="0">
        <dgm:presLayoutVars>
          <dgm:hierBranch val="l"/>
        </dgm:presLayoutVars>
      </dgm:prSet>
      <dgm:spPr/>
    </dgm:pt>
    <dgm:pt modelId="{359D99C1-29C6-47AF-AE7D-E8B03AE2FA02}" type="pres">
      <dgm:prSet presAssocID="{4BFED4E5-0414-4351-ACBB-7058A79BACD5}" presName="rootComposite" presStyleCnt="0"/>
      <dgm:spPr/>
    </dgm:pt>
    <dgm:pt modelId="{D5799BB5-4CC1-457B-84BE-E2C7047601B0}" type="pres">
      <dgm:prSet presAssocID="{4BFED4E5-0414-4351-ACBB-7058A79BACD5}" presName="rootText" presStyleLbl="node1" presStyleIdx="12" presStyleCnt="14">
        <dgm:presLayoutVars>
          <dgm:chMax/>
          <dgm:chPref val="3"/>
        </dgm:presLayoutVars>
      </dgm:prSet>
      <dgm:spPr/>
    </dgm:pt>
    <dgm:pt modelId="{C58EA2B4-9641-42B1-889A-F24C1ABE914C}" type="pres">
      <dgm:prSet presAssocID="{4BFED4E5-0414-4351-ACBB-7058A79BACD5}" presName="titleText2" presStyleLbl="fgAcc1" presStyleIdx="12" presStyleCnt="14">
        <dgm:presLayoutVars>
          <dgm:chMax val="0"/>
          <dgm:chPref val="0"/>
        </dgm:presLayoutVars>
      </dgm:prSet>
      <dgm:spPr/>
    </dgm:pt>
    <dgm:pt modelId="{CAB53E68-248B-4F1A-9A38-53FB2149E744}" type="pres">
      <dgm:prSet presAssocID="{4BFED4E5-0414-4351-ACBB-7058A79BACD5}" presName="rootConnector" presStyleLbl="node3" presStyleIdx="0" presStyleCnt="0"/>
      <dgm:spPr/>
    </dgm:pt>
    <dgm:pt modelId="{0B409869-060C-4EA6-9D94-C91CE50FA1C4}" type="pres">
      <dgm:prSet presAssocID="{4BFED4E5-0414-4351-ACBB-7058A79BACD5}" presName="hierChild4" presStyleCnt="0"/>
      <dgm:spPr/>
    </dgm:pt>
    <dgm:pt modelId="{5EF5EB8C-E972-44C9-AB26-A6EA02716022}" type="pres">
      <dgm:prSet presAssocID="{4BFED4E5-0414-4351-ACBB-7058A79BACD5}" presName="hierChild5" presStyleCnt="0"/>
      <dgm:spPr/>
    </dgm:pt>
    <dgm:pt modelId="{2C2EA352-545F-425F-A5CC-C3CF2E9F01F6}" type="pres">
      <dgm:prSet presAssocID="{4463BCE7-887D-48A7-BABA-FC774C9258A0}" presName="Name44" presStyleLbl="parChTrans1D3" presStyleIdx="7" presStyleCnt="8"/>
      <dgm:spPr/>
    </dgm:pt>
    <dgm:pt modelId="{4C47837F-BD92-45D6-9FC7-92A635F0E3CF}" type="pres">
      <dgm:prSet presAssocID="{4BE9C86A-6EC6-4C5A-A10F-BAAC27BEDF8B}" presName="hierRoot2" presStyleCnt="0">
        <dgm:presLayoutVars>
          <dgm:hierBranch val="init"/>
        </dgm:presLayoutVars>
      </dgm:prSet>
      <dgm:spPr/>
    </dgm:pt>
    <dgm:pt modelId="{76571840-3CD8-411A-9C94-E347DC3E046E}" type="pres">
      <dgm:prSet presAssocID="{4BE9C86A-6EC6-4C5A-A10F-BAAC27BEDF8B}" presName="rootComposite" presStyleCnt="0"/>
      <dgm:spPr/>
    </dgm:pt>
    <dgm:pt modelId="{117A78F4-82B3-4B57-B529-B173891E9692}" type="pres">
      <dgm:prSet presAssocID="{4BE9C86A-6EC6-4C5A-A10F-BAAC27BEDF8B}" presName="rootText" presStyleLbl="node1" presStyleIdx="13" presStyleCnt="14">
        <dgm:presLayoutVars>
          <dgm:chMax/>
          <dgm:chPref val="3"/>
        </dgm:presLayoutVars>
      </dgm:prSet>
      <dgm:spPr/>
    </dgm:pt>
    <dgm:pt modelId="{2856BF9C-75B7-44D3-811B-D0AE4C81DC72}" type="pres">
      <dgm:prSet presAssocID="{4BE9C86A-6EC6-4C5A-A10F-BAAC27BEDF8B}" presName="titleText2" presStyleLbl="fgAcc1" presStyleIdx="13" presStyleCnt="14">
        <dgm:presLayoutVars>
          <dgm:chMax val="0"/>
          <dgm:chPref val="0"/>
        </dgm:presLayoutVars>
      </dgm:prSet>
      <dgm:spPr/>
    </dgm:pt>
    <dgm:pt modelId="{4A950E6D-5095-4CBE-8026-27D800A74EB0}" type="pres">
      <dgm:prSet presAssocID="{4BE9C86A-6EC6-4C5A-A10F-BAAC27BEDF8B}" presName="rootConnector" presStyleLbl="node3" presStyleIdx="0" presStyleCnt="0"/>
      <dgm:spPr/>
    </dgm:pt>
    <dgm:pt modelId="{4E3163A9-D4B3-4F07-87AF-7AFC02523B69}" type="pres">
      <dgm:prSet presAssocID="{4BE9C86A-6EC6-4C5A-A10F-BAAC27BEDF8B}" presName="hierChild4" presStyleCnt="0"/>
      <dgm:spPr/>
    </dgm:pt>
    <dgm:pt modelId="{05F3063F-86DA-4F4E-B45A-1EC4723960FD}" type="pres">
      <dgm:prSet presAssocID="{4BE9C86A-6EC6-4C5A-A10F-BAAC27BEDF8B}" presName="hierChild5" presStyleCnt="0"/>
      <dgm:spPr/>
    </dgm:pt>
    <dgm:pt modelId="{B48C5F86-8C48-45EB-B307-9BEF326F1BAA}" type="pres">
      <dgm:prSet presAssocID="{DDF07965-5E58-45E3-BD5F-81465FFF0826}" presName="hierChild5" presStyleCnt="0"/>
      <dgm:spPr/>
    </dgm:pt>
    <dgm:pt modelId="{C2CEF8D0-BB2F-467A-A45D-30A986307393}" type="pres">
      <dgm:prSet presAssocID="{ECBDFF9E-EE33-4645-8349-C3B1603933CD}" presName="hierChild3" presStyleCnt="0"/>
      <dgm:spPr/>
    </dgm:pt>
  </dgm:ptLst>
  <dgm:cxnLst>
    <dgm:cxn modelId="{2E5D1B08-B3C8-4AA8-9BB2-ADC460CD531A}" type="presOf" srcId="{DDF07965-5E58-45E3-BD5F-81465FFF0826}" destId="{DE0C121F-5554-42A2-85A8-B6092A673FFE}" srcOrd="1" destOrd="0" presId="urn:microsoft.com/office/officeart/2008/layout/NameandTitleOrganizationalChart"/>
    <dgm:cxn modelId="{8F284A09-D8D9-4A9B-B132-D9369111EA16}" type="presOf" srcId="{B6C615F1-14F6-4BE7-84E4-BDE0061E5041}" destId="{7B41AB73-D89E-410B-8BA4-E9090052E558}" srcOrd="0" destOrd="0" presId="urn:microsoft.com/office/officeart/2008/layout/NameandTitleOrganizationalChart"/>
    <dgm:cxn modelId="{B498160D-445D-47D0-B2A8-74C9C6F7B349}" type="presOf" srcId="{501E5E0C-327F-4951-BD6E-30C733D71718}" destId="{9ED33BE3-A86B-4EAA-BCBB-C5CAF7D56066}" srcOrd="0" destOrd="0" presId="urn:microsoft.com/office/officeart/2008/layout/NameandTitleOrganizationalChart"/>
    <dgm:cxn modelId="{4966030F-5117-4D7B-97D3-AC7928634F57}" type="presOf" srcId="{D9773C50-6B1C-4D2A-A433-B942EBAB2A81}" destId="{A339CE2A-9AB8-424B-BF5E-C066B40FF918}" srcOrd="1" destOrd="0" presId="urn:microsoft.com/office/officeart/2008/layout/NameandTitleOrganizationalChart"/>
    <dgm:cxn modelId="{0198490F-4765-4185-8783-0020FC351426}" srcId="{DDF07965-5E58-45E3-BD5F-81465FFF0826}" destId="{4BFED4E5-0414-4351-ACBB-7058A79BACD5}" srcOrd="0" destOrd="0" parTransId="{4B3E19BC-50A5-4008-BAF3-9E5140430A80}" sibTransId="{5223FD3F-FF4E-4A7C-9158-D35FA517DDF6}"/>
    <dgm:cxn modelId="{CAC52711-BB4B-495B-A33F-C4EE9081C26D}" type="presOf" srcId="{C7D28EBC-71BD-4109-ACDC-639ECE52772B}" destId="{7BFD5AC0-941B-437D-B05D-FD4A60F19FB8}" srcOrd="0" destOrd="0" presId="urn:microsoft.com/office/officeart/2008/layout/NameandTitleOrganizationalChart"/>
    <dgm:cxn modelId="{B80D0412-1E62-41F8-9745-1492A7097DF3}" type="presOf" srcId="{39AA4133-74EF-44F5-8416-CD46CD7E09D4}" destId="{1D52F759-CCD9-49B2-8899-B5856D9E7F5B}" srcOrd="1" destOrd="0" presId="urn:microsoft.com/office/officeart/2008/layout/NameandTitleOrganizationalChart"/>
    <dgm:cxn modelId="{A225562A-4CF3-4098-8E9B-B3F5CC74ACEB}" type="presOf" srcId="{61064017-14AA-4EAD-91A7-3505A6ADA6C6}" destId="{EEEE1E05-DF4F-44BF-B301-9D7C5B006DCE}" srcOrd="0" destOrd="0" presId="urn:microsoft.com/office/officeart/2008/layout/NameandTitleOrganizationalChart"/>
    <dgm:cxn modelId="{E8940931-F56B-49B2-B60D-9D3552BA1AAE}" type="presOf" srcId="{33AA6B3C-0D07-46C5-985C-54125545BB75}" destId="{7A0FBB8C-9365-41C3-848F-A3FB588FCAA7}" srcOrd="0" destOrd="0" presId="urn:microsoft.com/office/officeart/2008/layout/NameandTitleOrganizationalChart"/>
    <dgm:cxn modelId="{95A5D032-BD5F-42EF-ADD4-8D2949E96A0A}" type="presOf" srcId="{58A6F11B-D4F2-466E-8311-50BC1C22BBD3}" destId="{BF1A2361-3F4B-4CC0-A8DF-EAFBB4243938}" srcOrd="1" destOrd="0" presId="urn:microsoft.com/office/officeart/2008/layout/NameandTitleOrganizationalChart"/>
    <dgm:cxn modelId="{F11AA63A-2659-4FC0-BF91-D0BA04917EFC}" type="presOf" srcId="{ECBDFF9E-EE33-4645-8349-C3B1603933CD}" destId="{3E48DB36-AD06-4605-BD70-C84B01F98F0F}" srcOrd="0" destOrd="0" presId="urn:microsoft.com/office/officeart/2008/layout/NameandTitleOrganizationalChart"/>
    <dgm:cxn modelId="{4AB95B3B-95A7-47FE-B045-2EE62E502180}" type="presOf" srcId="{4BE9C86A-6EC6-4C5A-A10F-BAAC27BEDF8B}" destId="{117A78F4-82B3-4B57-B529-B173891E9692}" srcOrd="0" destOrd="0" presId="urn:microsoft.com/office/officeart/2008/layout/NameandTitleOrganizationalChart"/>
    <dgm:cxn modelId="{7AFC1A5E-93EB-4FB5-883A-6C50416A9673}" type="presOf" srcId="{EAF83AA1-4FB4-4E94-AD54-77575E77CDC1}" destId="{549BDEF2-5204-4678-8F82-A383C0E09997}" srcOrd="0" destOrd="0" presId="urn:microsoft.com/office/officeart/2008/layout/NameandTitleOrganizationalChart"/>
    <dgm:cxn modelId="{CF29275F-FC77-4250-9312-A3D27A0B3FB4}" type="presOf" srcId="{4463BCE7-887D-48A7-BABA-FC774C9258A0}" destId="{2C2EA352-545F-425F-A5CC-C3CF2E9F01F6}" srcOrd="0" destOrd="0" presId="urn:microsoft.com/office/officeart/2008/layout/NameandTitleOrganizationalChart"/>
    <dgm:cxn modelId="{3F24FF62-D7B7-462D-BF5B-B32DAA079293}" srcId="{ECBDFF9E-EE33-4645-8349-C3B1603933CD}" destId="{DDF07965-5E58-45E3-BD5F-81465FFF0826}" srcOrd="5" destOrd="0" parTransId="{A18203D2-B297-4A30-9865-5DA9CFAB8ACD}" sibTransId="{501E5E0C-327F-4951-BD6E-30C733D71718}"/>
    <dgm:cxn modelId="{D8430843-80B7-4916-8F38-B7F4112F74CC}" srcId="{ECBDFF9E-EE33-4645-8349-C3B1603933CD}" destId="{B4911DDD-F1A6-47DC-8261-16E5404FF10E}" srcOrd="1" destOrd="0" parTransId="{1E7AC4F4-9AFE-42D5-8187-A10FE06DE687}" sibTransId="{A1F460C2-19FE-418C-9B4E-1EE4B9D42E02}"/>
    <dgm:cxn modelId="{A5E84644-AA78-4046-8747-5EE943777E86}" srcId="{ECBDFF9E-EE33-4645-8349-C3B1603933CD}" destId="{AC07C3B8-3278-427B-86B3-C635B7B5ECA5}" srcOrd="0" destOrd="0" parTransId="{4311ADBE-2C3F-46D2-955E-190C50064E6E}" sibTransId="{B1DBFC28-42E7-45A7-AEA5-65E10B391B8B}"/>
    <dgm:cxn modelId="{39EDD965-1397-436D-B65A-9B2E4D5E674E}" srcId="{B4911DDD-F1A6-47DC-8261-16E5404FF10E}" destId="{D9773C50-6B1C-4D2A-A433-B942EBAB2A81}" srcOrd="0" destOrd="0" parTransId="{62D7DB5F-60CE-4384-994E-F9D837CB2F92}" sibTransId="{4E5D003F-43E2-47C2-8855-82D878F9DB5B}"/>
    <dgm:cxn modelId="{E9768D66-0333-4962-995D-5520A6946FFD}" type="presOf" srcId="{613A1FC9-5C0F-4584-9FBA-645A0FCFEEEE}" destId="{7781932A-22BE-4CA4-A0E1-0D6A52EA01CA}" srcOrd="0" destOrd="0" presId="urn:microsoft.com/office/officeart/2008/layout/NameandTitleOrganizationalChart"/>
    <dgm:cxn modelId="{7784CF49-EC04-402B-932A-BB7F4FE76E97}" srcId="{ECBDFF9E-EE33-4645-8349-C3B1603933CD}" destId="{F2C64D1C-559F-4C84-8083-37863151E030}" srcOrd="3" destOrd="0" parTransId="{60A11F6E-2D7B-453D-80D9-5D876D62C1AC}" sibTransId="{B6C615F1-14F6-4BE7-84E4-BDE0061E5041}"/>
    <dgm:cxn modelId="{BDD1E14B-8AC4-43AE-9D8C-C79B712984E6}" type="presOf" srcId="{E3DD6B67-885B-4C52-8181-107E2400A635}" destId="{C892FF32-5BBA-45B7-B0D7-3B211B625250}" srcOrd="0" destOrd="0" presId="urn:microsoft.com/office/officeart/2008/layout/NameandTitleOrganizationalChart"/>
    <dgm:cxn modelId="{1FCFE96C-0E13-4D3D-A77D-5C02D63282F6}" type="presOf" srcId="{9132289B-BDD5-4534-B2A4-D88C0D731904}" destId="{F3975BA4-F5F4-4D20-A7E1-32F28FDF97D6}" srcOrd="0" destOrd="0" presId="urn:microsoft.com/office/officeart/2008/layout/NameandTitleOrganizationalChart"/>
    <dgm:cxn modelId="{121C4B4E-DEA7-477B-A232-E651DDDED2BD}" type="presOf" srcId="{15DB4185-5D4A-4070-BC1A-6ABF0A8CCD21}" destId="{54855850-B419-4653-8A40-E6D9E9A2AC45}" srcOrd="0" destOrd="0" presId="urn:microsoft.com/office/officeart/2008/layout/NameandTitleOrganizationalChart"/>
    <dgm:cxn modelId="{B0083170-8994-4B73-A29F-182D06F934A7}" type="presOf" srcId="{A1F460C2-19FE-418C-9B4E-1EE4B9D42E02}" destId="{4324D3AC-B7DA-4AA3-8ECB-9C8E6D70561B}" srcOrd="0" destOrd="0" presId="urn:microsoft.com/office/officeart/2008/layout/NameandTitleOrganizationalChart"/>
    <dgm:cxn modelId="{C6A3AA70-2149-41DA-B05F-C83555A22C2A}" type="presOf" srcId="{6156E332-3CB4-4094-A5E5-6F70EDBB9391}" destId="{B6E0A83D-D726-4FA2-B43D-2B8877C56017}" srcOrd="0" destOrd="0" presId="urn:microsoft.com/office/officeart/2008/layout/NameandTitleOrganizationalChart"/>
    <dgm:cxn modelId="{3D151A71-02D9-42E3-8312-AA0B154E5AB9}" srcId="{AC07C3B8-3278-427B-86B3-C635B7B5ECA5}" destId="{766B48F0-A99D-4881-A516-B06A2F09FDB3}" srcOrd="1" destOrd="0" parTransId="{5E52E965-AA3D-4DEB-8827-199AE9C542C8}" sibTransId="{E2D4E899-BF4C-4FFF-B60A-5D8166600781}"/>
    <dgm:cxn modelId="{F2D24252-4C39-41D4-AB61-519968FD3016}" type="presOf" srcId="{A18203D2-B297-4A30-9865-5DA9CFAB8ACD}" destId="{4C93959E-9220-4EE7-9697-8B6BD5B7E247}" srcOrd="0" destOrd="0" presId="urn:microsoft.com/office/officeart/2008/layout/NameandTitleOrganizationalChart"/>
    <dgm:cxn modelId="{E9405353-489E-40CE-934A-7DFF9A0F15AD}" srcId="{ECBDFF9E-EE33-4645-8349-C3B1603933CD}" destId="{B1BEB300-EA86-4F07-A5CA-F31552F03A48}" srcOrd="2" destOrd="0" parTransId="{BC217D08-AC06-4462-AB62-19D97A708CAD}" sibTransId="{C7D28EBC-71BD-4109-ACDC-639ECE52772B}"/>
    <dgm:cxn modelId="{4E726276-289B-44E8-9702-9A519A619FD1}" type="presOf" srcId="{D3DBF5BD-38FD-4FDB-B5DE-C7C92BC2935A}" destId="{738B3A12-DE25-4D7C-8055-2E21FDC24558}" srcOrd="0" destOrd="0" presId="urn:microsoft.com/office/officeart/2008/layout/NameandTitleOrganizationalChart"/>
    <dgm:cxn modelId="{AEA78476-1D70-4043-8EBA-F87158A88561}" type="presOf" srcId="{5E52E965-AA3D-4DEB-8827-199AE9C542C8}" destId="{83451192-9C41-4BBA-9DAE-94D862A7D32C}" srcOrd="0" destOrd="0" presId="urn:microsoft.com/office/officeart/2008/layout/NameandTitleOrganizationalChart"/>
    <dgm:cxn modelId="{7EFA9676-534F-40D1-9B84-3AAAF7354057}" srcId="{B1BEB300-EA86-4F07-A5CA-F31552F03A48}" destId="{8F459258-5F4B-41F9-84EE-F1088E81F6A8}" srcOrd="0" destOrd="0" parTransId="{6156E332-3CB4-4094-A5E5-6F70EDBB9391}" sibTransId="{61064017-14AA-4EAD-91A7-3505A6ADA6C6}"/>
    <dgm:cxn modelId="{D00D9C7B-4496-4193-AD02-367B09470931}" type="presOf" srcId="{8F459258-5F4B-41F9-84EE-F1088E81F6A8}" destId="{28B93211-D141-4518-9C24-B3A160FFE7A3}" srcOrd="0" destOrd="0" presId="urn:microsoft.com/office/officeart/2008/layout/NameandTitleOrganizationalChart"/>
    <dgm:cxn modelId="{CEF0167C-2211-4255-9442-BBBAA64828A2}" type="presOf" srcId="{064C0013-F963-4289-9F11-F03581F70230}" destId="{8C5676BE-C44B-4898-829C-CB8566FE0F9E}" srcOrd="0" destOrd="0" presId="urn:microsoft.com/office/officeart/2008/layout/NameandTitleOrganizationalChart"/>
    <dgm:cxn modelId="{63EBAF80-C483-467D-A717-C5D507772FDB}" type="presOf" srcId="{F2C64D1C-559F-4C84-8083-37863151E030}" destId="{59D1EC2D-6D3A-4410-88A5-93E7D406775F}" srcOrd="1" destOrd="0" presId="urn:microsoft.com/office/officeart/2008/layout/NameandTitleOrganizationalChart"/>
    <dgm:cxn modelId="{20237C86-8E13-4D14-AA8F-122FE9F72FA1}" type="presOf" srcId="{BC217D08-AC06-4462-AB62-19D97A708CAD}" destId="{A8FB6596-4F53-47BC-914D-AEAE9E56B5B7}" srcOrd="0" destOrd="0" presId="urn:microsoft.com/office/officeart/2008/layout/NameandTitleOrganizationalChart"/>
    <dgm:cxn modelId="{7F370689-D0E7-4493-9B38-CA2FB9356214}" type="presOf" srcId="{E59B2ECA-8C71-4AF5-933A-0C1B4158EF08}" destId="{2856BF9C-75B7-44D3-811B-D0AE4C81DC72}" srcOrd="0" destOrd="0" presId="urn:microsoft.com/office/officeart/2008/layout/NameandTitleOrganizationalChart"/>
    <dgm:cxn modelId="{D438428A-F494-468E-B1D1-C060BF1A28E4}" type="presOf" srcId="{8F459258-5F4B-41F9-84EE-F1088E81F6A8}" destId="{98792033-4751-4520-B3C3-13D3F03AFE07}" srcOrd="1" destOrd="0" presId="urn:microsoft.com/office/officeart/2008/layout/NameandTitleOrganizationalChart"/>
    <dgm:cxn modelId="{AEE6C48B-A30A-4467-B8F2-3AC6B9808595}" type="presOf" srcId="{5223FD3F-FF4E-4A7C-9158-D35FA517DDF6}" destId="{C58EA2B4-9641-42B1-889A-F24C1ABE914C}" srcOrd="0" destOrd="0" presId="urn:microsoft.com/office/officeart/2008/layout/NameandTitleOrganizationalChart"/>
    <dgm:cxn modelId="{314DB68D-52B1-46AC-AA28-55DF69810C66}" type="presOf" srcId="{58A6F11B-D4F2-466E-8311-50BC1C22BBD3}" destId="{93AC1C3B-3CF4-4F81-B39A-A368D720CAD5}" srcOrd="0" destOrd="0" presId="urn:microsoft.com/office/officeart/2008/layout/NameandTitleOrganizationalChart"/>
    <dgm:cxn modelId="{405B7B91-210D-4D14-9B9F-20508781461C}" type="presOf" srcId="{AC07C3B8-3278-427B-86B3-C635B7B5ECA5}" destId="{A5ED3722-FEC5-43FF-8E98-30C2F09A5B0F}" srcOrd="1" destOrd="0" presId="urn:microsoft.com/office/officeart/2008/layout/NameandTitleOrganizationalChart"/>
    <dgm:cxn modelId="{25ADF992-7E74-4CA2-AED2-0FDE17D02F0B}" srcId="{58A6F11B-D4F2-466E-8311-50BC1C22BBD3}" destId="{39AA4133-74EF-44F5-8416-CD46CD7E09D4}" srcOrd="0" destOrd="0" parTransId="{064C0013-F963-4289-9F11-F03581F70230}" sibTransId="{5EDA6260-F6DD-4551-BA9B-48E7D7AAF5D3}"/>
    <dgm:cxn modelId="{9E8A879E-ED54-472E-9698-66C6C13DD4A3}" type="presOf" srcId="{B1BEB300-EA86-4F07-A5CA-F31552F03A48}" destId="{9E3DA14B-1134-4636-85B6-1BA233EC0EDF}" srcOrd="1" destOrd="0" presId="urn:microsoft.com/office/officeart/2008/layout/NameandTitleOrganizationalChart"/>
    <dgm:cxn modelId="{EE452FA2-533C-40CB-B6D5-F3140DE4C95E}" type="presOf" srcId="{4BE9C86A-6EC6-4C5A-A10F-BAAC27BEDF8B}" destId="{4A950E6D-5095-4CBE-8026-27D800A74EB0}" srcOrd="1" destOrd="0" presId="urn:microsoft.com/office/officeart/2008/layout/NameandTitleOrganizationalChart"/>
    <dgm:cxn modelId="{3F5854A2-0B64-41D8-9050-6DA034369E02}" type="presOf" srcId="{766B48F0-A99D-4881-A516-B06A2F09FDB3}" destId="{08BF6AA4-8B5F-4045-ADA1-A61F7389689C}" srcOrd="0" destOrd="0" presId="urn:microsoft.com/office/officeart/2008/layout/NameandTitleOrganizationalChart"/>
    <dgm:cxn modelId="{ABB0CCA3-E585-4883-A24C-B5E5543B9656}" type="presOf" srcId="{ECBDFF9E-EE33-4645-8349-C3B1603933CD}" destId="{D2D3FD0F-7034-422B-A6EF-0F1A2126F95F}" srcOrd="1" destOrd="0" presId="urn:microsoft.com/office/officeart/2008/layout/NameandTitleOrganizationalChart"/>
    <dgm:cxn modelId="{B2925FA6-13F8-45FD-B6B3-57DC8C8DCF5F}" type="presOf" srcId="{DDF07965-5E58-45E3-BD5F-81465FFF0826}" destId="{557DB9AE-8317-4169-8C21-3223A70ADE4F}" srcOrd="0" destOrd="0" presId="urn:microsoft.com/office/officeart/2008/layout/NameandTitleOrganizationalChart"/>
    <dgm:cxn modelId="{1C879BA7-A6F9-49E8-96DD-FF2F37101EB0}" type="presOf" srcId="{E823C088-9FA8-4659-AB25-7FBAC8AE65EB}" destId="{3BE61D6E-B015-4588-B15B-67B663DECF37}" srcOrd="0" destOrd="0" presId="urn:microsoft.com/office/officeart/2008/layout/NameandTitleOrganizationalChart"/>
    <dgm:cxn modelId="{100679A8-41DE-45F5-8D0A-94BC727C6916}" type="presOf" srcId="{2A93E14B-82BB-4AA6-9E54-0595014AD0A7}" destId="{9B4CF7AE-393B-49CE-B391-E31BA88CB4BD}" srcOrd="0" destOrd="0" presId="urn:microsoft.com/office/officeart/2008/layout/NameandTitleOrganizationalChart"/>
    <dgm:cxn modelId="{36C18FA8-5392-4198-843D-5B307319643B}" type="presOf" srcId="{60A11F6E-2D7B-453D-80D9-5D876D62C1AC}" destId="{684E5592-7799-4518-B093-E874D063932F}" srcOrd="0" destOrd="0" presId="urn:microsoft.com/office/officeart/2008/layout/NameandTitleOrganizationalChart"/>
    <dgm:cxn modelId="{E673E1AB-5656-4DE0-9450-FD1AE2E4001C}" type="presOf" srcId="{4311ADBE-2C3F-46D2-955E-190C50064E6E}" destId="{E996297B-D575-4D13-8984-248880EEAB5E}" srcOrd="0" destOrd="0" presId="urn:microsoft.com/office/officeart/2008/layout/NameandTitleOrganizationalChart"/>
    <dgm:cxn modelId="{586FF7AB-2D4C-46B7-A8A2-85A6AA586EA7}" type="presOf" srcId="{F2C64D1C-559F-4C84-8083-37863151E030}" destId="{ADEAFC8D-1C76-4E28-B389-5C3DA720597F}" srcOrd="0" destOrd="0" presId="urn:microsoft.com/office/officeart/2008/layout/NameandTitleOrganizationalChart"/>
    <dgm:cxn modelId="{2D9AC5B7-EA2B-4712-85D3-5EE6FACEBEC1}" type="presOf" srcId="{B4911DDD-F1A6-47DC-8261-16E5404FF10E}" destId="{B9B19A7D-922A-4767-B531-6AC64055C4F9}" srcOrd="1" destOrd="0" presId="urn:microsoft.com/office/officeart/2008/layout/NameandTitleOrganizationalChart"/>
    <dgm:cxn modelId="{20ACD7BD-0A68-4EE9-B478-37687C75463F}" type="presOf" srcId="{B4911DDD-F1A6-47DC-8261-16E5404FF10E}" destId="{5D40DED1-3EF5-4902-93EA-C23580AB7F1F}" srcOrd="0" destOrd="0" presId="urn:microsoft.com/office/officeart/2008/layout/NameandTitleOrganizationalChart"/>
    <dgm:cxn modelId="{14CF31BE-247C-4ED9-A85D-F53736B5993D}" srcId="{AC07C3B8-3278-427B-86B3-C635B7B5ECA5}" destId="{E93448A3-6374-4518-AB62-18034E49BEE5}" srcOrd="0" destOrd="0" parTransId="{2A93E14B-82BB-4AA6-9E54-0595014AD0A7}" sibTransId="{D3DBF5BD-38FD-4FDB-B5DE-C7C92BC2935A}"/>
    <dgm:cxn modelId="{7BA4BBC8-2A73-42C9-AD10-B896E5AC2527}" type="presOf" srcId="{D9773C50-6B1C-4D2A-A433-B942EBAB2A81}" destId="{7EF4D7A2-EA03-41BF-99DF-FC2A2CF03EBC}" srcOrd="0" destOrd="0" presId="urn:microsoft.com/office/officeart/2008/layout/NameandTitleOrganizationalChart"/>
    <dgm:cxn modelId="{01043DC9-8D0E-4C31-B8CF-B85942DA173B}" type="presOf" srcId="{62D7DB5F-60CE-4384-994E-F9D837CB2F92}" destId="{698A20B8-C7E0-4735-8DEF-C471DC31A68E}" srcOrd="0" destOrd="0" presId="urn:microsoft.com/office/officeart/2008/layout/NameandTitleOrganizationalChart"/>
    <dgm:cxn modelId="{1433C4CE-B88C-43D0-8006-8BC9708E058F}" type="presOf" srcId="{1E7AC4F4-9AFE-42D5-8187-A10FE06DE687}" destId="{9370B93E-64C1-4B40-B565-F3776504F32A}" srcOrd="0" destOrd="0" presId="urn:microsoft.com/office/officeart/2008/layout/NameandTitleOrganizationalChart"/>
    <dgm:cxn modelId="{07A939D6-89BA-40FD-A8D2-D40CEAB44B0D}" srcId="{ECBDFF9E-EE33-4645-8349-C3B1603933CD}" destId="{58A6F11B-D4F2-466E-8311-50BC1C22BBD3}" srcOrd="4" destOrd="0" parTransId="{9132289B-BDD5-4534-B2A4-D88C0D731904}" sibTransId="{EAF83AA1-4FB4-4E94-AD54-77575E77CDC1}"/>
    <dgm:cxn modelId="{6556CFDA-BB8B-4D46-A692-4F8F658DED3A}" srcId="{DDF07965-5E58-45E3-BD5F-81465FFF0826}" destId="{4BE9C86A-6EC6-4C5A-A10F-BAAC27BEDF8B}" srcOrd="1" destOrd="0" parTransId="{4463BCE7-887D-48A7-BABA-FC774C9258A0}" sibTransId="{E59B2ECA-8C71-4AF5-933A-0C1B4158EF08}"/>
    <dgm:cxn modelId="{7C0F9DDF-6D98-45F1-8120-E9E7683C2D3D}" type="presOf" srcId="{B1BEB300-EA86-4F07-A5CA-F31552F03A48}" destId="{52C0409E-D8C2-46B3-9A27-724CC61D2E93}" srcOrd="0" destOrd="0" presId="urn:microsoft.com/office/officeart/2008/layout/NameandTitleOrganizationalChart"/>
    <dgm:cxn modelId="{92C615E2-6619-4D51-AFF8-CA30B2B56BB6}" type="presOf" srcId="{4E5D003F-43E2-47C2-8855-82D878F9DB5B}" destId="{8D5717E9-CA0F-4EED-A220-F2D945435FA6}" srcOrd="0" destOrd="0" presId="urn:microsoft.com/office/officeart/2008/layout/NameandTitleOrganizationalChart"/>
    <dgm:cxn modelId="{975B2AE3-16B9-4228-A223-19C76497D009}" type="presOf" srcId="{4BFED4E5-0414-4351-ACBB-7058A79BACD5}" destId="{CAB53E68-248B-4F1A-9A38-53FB2149E744}" srcOrd="1" destOrd="0" presId="urn:microsoft.com/office/officeart/2008/layout/NameandTitleOrganizationalChart"/>
    <dgm:cxn modelId="{9903A1E4-6C91-4B3C-A452-B457CC78D3DA}" type="presOf" srcId="{39AA4133-74EF-44F5-8416-CD46CD7E09D4}" destId="{C31401B3-0347-4138-9EB6-476E218EF99E}" srcOrd="0" destOrd="0" presId="urn:microsoft.com/office/officeart/2008/layout/NameandTitleOrganizationalChart"/>
    <dgm:cxn modelId="{41FE0DE8-8614-4074-B68B-5410C1594218}" type="presOf" srcId="{4B3E19BC-50A5-4008-BAF3-9E5140430A80}" destId="{898DB3A8-2EA0-458E-AAA9-5630BB8F4D29}" srcOrd="0" destOrd="0" presId="urn:microsoft.com/office/officeart/2008/layout/NameandTitleOrganizationalChart"/>
    <dgm:cxn modelId="{D90AEEE8-6137-4F3E-A8F3-99837AF192A4}" type="presOf" srcId="{E3DD6B67-885B-4C52-8181-107E2400A635}" destId="{104C59A7-F5EC-418D-BC7D-22EC927682AB}" srcOrd="1" destOrd="0" presId="urn:microsoft.com/office/officeart/2008/layout/NameandTitleOrganizationalChart"/>
    <dgm:cxn modelId="{0E1FD8E9-2F6A-4A57-A715-FE8C68EBAACF}" type="presOf" srcId="{5EDA6260-F6DD-4551-BA9B-48E7D7AAF5D3}" destId="{E060C3F2-D379-4800-B374-7459E6F4A6AB}" srcOrd="0" destOrd="0" presId="urn:microsoft.com/office/officeart/2008/layout/NameandTitleOrganizationalChart"/>
    <dgm:cxn modelId="{889082EA-D700-4735-B57A-6F179D11F8E8}" type="presOf" srcId="{E93448A3-6374-4518-AB62-18034E49BEE5}" destId="{5A1D4EDB-0B23-4149-95D1-FD27CCBA705E}" srcOrd="1" destOrd="0" presId="urn:microsoft.com/office/officeart/2008/layout/NameandTitleOrganizationalChart"/>
    <dgm:cxn modelId="{957E42F0-0F73-445B-83F7-B9A12514C04D}" type="presOf" srcId="{B1DBFC28-42E7-45A7-AEA5-65E10B391B8B}" destId="{65366BDB-F548-4B71-9EEA-E86CB307018A}" srcOrd="0" destOrd="0" presId="urn:microsoft.com/office/officeart/2008/layout/NameandTitleOrganizationalChart"/>
    <dgm:cxn modelId="{CADF8DF0-C5B5-495C-BE34-8B3ACD232207}" type="presOf" srcId="{4BFED4E5-0414-4351-ACBB-7058A79BACD5}" destId="{D5799BB5-4CC1-457B-84BE-E2C7047601B0}" srcOrd="0" destOrd="0" presId="urn:microsoft.com/office/officeart/2008/layout/NameandTitleOrganizationalChart"/>
    <dgm:cxn modelId="{A9B976F2-2045-4504-AC79-98717DC450E0}" type="presOf" srcId="{AC07C3B8-3278-427B-86B3-C635B7B5ECA5}" destId="{78B09D12-EE65-4808-8550-4089660B6F89}" srcOrd="0" destOrd="0" presId="urn:microsoft.com/office/officeart/2008/layout/NameandTitleOrganizationalChart"/>
    <dgm:cxn modelId="{C56A4BF4-C813-4CAA-A5CD-1FBAABA86FE4}" type="presOf" srcId="{E93448A3-6374-4518-AB62-18034E49BEE5}" destId="{2D6CF6EF-C2F5-47D1-ABFC-5255D50DF996}" srcOrd="0" destOrd="0" presId="urn:microsoft.com/office/officeart/2008/layout/NameandTitleOrganizationalChart"/>
    <dgm:cxn modelId="{E873CCF6-BB00-4C75-891B-3204C88E7DE0}" type="presOf" srcId="{766B48F0-A99D-4881-A516-B06A2F09FDB3}" destId="{05E4B0CE-84C8-48C4-AA6B-2248894AA6A6}" srcOrd="1" destOrd="0" presId="urn:microsoft.com/office/officeart/2008/layout/NameandTitleOrganizationalChart"/>
    <dgm:cxn modelId="{3752E8F7-EC1E-4E74-9B53-D1BE04AE7B3E}" type="presOf" srcId="{E2D4E899-BF4C-4FFF-B60A-5D8166600781}" destId="{AE0A3FAA-CFAD-468E-89A5-06087A3BB44E}" srcOrd="0" destOrd="0" presId="urn:microsoft.com/office/officeart/2008/layout/NameandTitleOrganizationalChart"/>
    <dgm:cxn modelId="{3C46A5FC-99F6-42E5-9DD7-362E405FF95A}" srcId="{E823C088-9FA8-4659-AB25-7FBAC8AE65EB}" destId="{ECBDFF9E-EE33-4645-8349-C3B1603933CD}" srcOrd="0" destOrd="0" parTransId="{B403CFA4-E4EA-4986-B57A-C0F787424579}" sibTransId="{613A1FC9-5C0F-4584-9FBA-645A0FCFEEEE}"/>
    <dgm:cxn modelId="{33B666FF-B32F-4C7F-9E60-51FD5A346E84}" srcId="{B4911DDD-F1A6-47DC-8261-16E5404FF10E}" destId="{E3DD6B67-885B-4C52-8181-107E2400A635}" srcOrd="1" destOrd="0" parTransId="{33AA6B3C-0D07-46C5-985C-54125545BB75}" sibTransId="{15DB4185-5D4A-4070-BC1A-6ABF0A8CCD21}"/>
    <dgm:cxn modelId="{29739394-9107-4450-9943-2FD3ABEFDCBE}" type="presParOf" srcId="{3BE61D6E-B015-4588-B15B-67B663DECF37}" destId="{A5829F35-5461-4B5F-8993-1E170423F545}" srcOrd="0" destOrd="0" presId="urn:microsoft.com/office/officeart/2008/layout/NameandTitleOrganizationalChart"/>
    <dgm:cxn modelId="{47F5E56D-62E8-47F5-9DDA-D34A9DD3B07E}" type="presParOf" srcId="{A5829F35-5461-4B5F-8993-1E170423F545}" destId="{FFA82D08-4191-4E12-A7FF-EBCE5816DBBC}" srcOrd="0" destOrd="0" presId="urn:microsoft.com/office/officeart/2008/layout/NameandTitleOrganizationalChart"/>
    <dgm:cxn modelId="{D3906B1D-01E7-4BA9-91C9-D95820E83173}" type="presParOf" srcId="{FFA82D08-4191-4E12-A7FF-EBCE5816DBBC}" destId="{3E48DB36-AD06-4605-BD70-C84B01F98F0F}" srcOrd="0" destOrd="0" presId="urn:microsoft.com/office/officeart/2008/layout/NameandTitleOrganizationalChart"/>
    <dgm:cxn modelId="{1CED7BAF-BA55-4CB7-B2BF-E1FAC3F03A52}" type="presParOf" srcId="{FFA82D08-4191-4E12-A7FF-EBCE5816DBBC}" destId="{7781932A-22BE-4CA4-A0E1-0D6A52EA01CA}" srcOrd="1" destOrd="0" presId="urn:microsoft.com/office/officeart/2008/layout/NameandTitleOrganizationalChart"/>
    <dgm:cxn modelId="{7A68E597-DEB1-4562-B816-498DE82889F1}" type="presParOf" srcId="{FFA82D08-4191-4E12-A7FF-EBCE5816DBBC}" destId="{D2D3FD0F-7034-422B-A6EF-0F1A2126F95F}" srcOrd="2" destOrd="0" presId="urn:microsoft.com/office/officeart/2008/layout/NameandTitleOrganizationalChart"/>
    <dgm:cxn modelId="{9C7BA492-609A-4239-8161-4C3CD1E0A090}" type="presParOf" srcId="{A5829F35-5461-4B5F-8993-1E170423F545}" destId="{A44A7569-362D-4B72-911A-E6D27DCD971A}" srcOrd="1" destOrd="0" presId="urn:microsoft.com/office/officeart/2008/layout/NameandTitleOrganizationalChart"/>
    <dgm:cxn modelId="{315BC293-9A35-4892-92A9-A633F8FCC94A}" type="presParOf" srcId="{A44A7569-362D-4B72-911A-E6D27DCD971A}" destId="{E996297B-D575-4D13-8984-248880EEAB5E}" srcOrd="0" destOrd="0" presId="urn:microsoft.com/office/officeart/2008/layout/NameandTitleOrganizationalChart"/>
    <dgm:cxn modelId="{F3E095C4-2A73-4144-A56A-52323352FCF8}" type="presParOf" srcId="{A44A7569-362D-4B72-911A-E6D27DCD971A}" destId="{58D269F3-BE45-4A71-A855-33F237A212AD}" srcOrd="1" destOrd="0" presId="urn:microsoft.com/office/officeart/2008/layout/NameandTitleOrganizationalChart"/>
    <dgm:cxn modelId="{E5249232-0A5F-4062-9812-CB2F2AFB7BBB}" type="presParOf" srcId="{58D269F3-BE45-4A71-A855-33F237A212AD}" destId="{7475966A-8247-43C8-BC26-1E053022E15B}" srcOrd="0" destOrd="0" presId="urn:microsoft.com/office/officeart/2008/layout/NameandTitleOrganizationalChart"/>
    <dgm:cxn modelId="{EB2D79DF-1D21-46C5-B6F0-4EB2B4AD5140}" type="presParOf" srcId="{7475966A-8247-43C8-BC26-1E053022E15B}" destId="{78B09D12-EE65-4808-8550-4089660B6F89}" srcOrd="0" destOrd="0" presId="urn:microsoft.com/office/officeart/2008/layout/NameandTitleOrganizationalChart"/>
    <dgm:cxn modelId="{4317CBB4-86D8-476E-B1C2-574BD81D16AD}" type="presParOf" srcId="{7475966A-8247-43C8-BC26-1E053022E15B}" destId="{65366BDB-F548-4B71-9EEA-E86CB307018A}" srcOrd="1" destOrd="0" presId="urn:microsoft.com/office/officeart/2008/layout/NameandTitleOrganizationalChart"/>
    <dgm:cxn modelId="{15473E4F-B96E-4566-AF9E-47F0CDEA7295}" type="presParOf" srcId="{7475966A-8247-43C8-BC26-1E053022E15B}" destId="{A5ED3722-FEC5-43FF-8E98-30C2F09A5B0F}" srcOrd="2" destOrd="0" presId="urn:microsoft.com/office/officeart/2008/layout/NameandTitleOrganizationalChart"/>
    <dgm:cxn modelId="{FE587A3F-B2B6-4FE7-A1B9-A06773555D40}" type="presParOf" srcId="{58D269F3-BE45-4A71-A855-33F237A212AD}" destId="{2C84C4D5-E709-4BDB-8AAB-3BABECF0303C}" srcOrd="1" destOrd="0" presId="urn:microsoft.com/office/officeart/2008/layout/NameandTitleOrganizationalChart"/>
    <dgm:cxn modelId="{A7F43DBE-24F6-465C-9A71-72B1F7F0E0F4}" type="presParOf" srcId="{2C84C4D5-E709-4BDB-8AAB-3BABECF0303C}" destId="{9B4CF7AE-393B-49CE-B391-E31BA88CB4BD}" srcOrd="0" destOrd="0" presId="urn:microsoft.com/office/officeart/2008/layout/NameandTitleOrganizationalChart"/>
    <dgm:cxn modelId="{A75A2C5D-4C00-44EB-A117-7C2E0E3C9D4A}" type="presParOf" srcId="{2C84C4D5-E709-4BDB-8AAB-3BABECF0303C}" destId="{42F24FEF-4EC1-4D9C-BD27-B5C9813BB6EB}" srcOrd="1" destOrd="0" presId="urn:microsoft.com/office/officeart/2008/layout/NameandTitleOrganizationalChart"/>
    <dgm:cxn modelId="{41F577C0-DFC2-4283-A279-DCA14C2EAC5B}" type="presParOf" srcId="{42F24FEF-4EC1-4D9C-BD27-B5C9813BB6EB}" destId="{F1E731D8-360B-46D3-A248-2E1AFAF4D1C7}" srcOrd="0" destOrd="0" presId="urn:microsoft.com/office/officeart/2008/layout/NameandTitleOrganizationalChart"/>
    <dgm:cxn modelId="{EB35CA00-C384-4E00-98A1-DF3B9DDA3E2B}" type="presParOf" srcId="{F1E731D8-360B-46D3-A248-2E1AFAF4D1C7}" destId="{2D6CF6EF-C2F5-47D1-ABFC-5255D50DF996}" srcOrd="0" destOrd="0" presId="urn:microsoft.com/office/officeart/2008/layout/NameandTitleOrganizationalChart"/>
    <dgm:cxn modelId="{420B292D-D855-42BF-AC29-96B2E640DAB7}" type="presParOf" srcId="{F1E731D8-360B-46D3-A248-2E1AFAF4D1C7}" destId="{738B3A12-DE25-4D7C-8055-2E21FDC24558}" srcOrd="1" destOrd="0" presId="urn:microsoft.com/office/officeart/2008/layout/NameandTitleOrganizationalChart"/>
    <dgm:cxn modelId="{5A4A67EA-1670-4753-9850-CCB30A8BDDF5}" type="presParOf" srcId="{F1E731D8-360B-46D3-A248-2E1AFAF4D1C7}" destId="{5A1D4EDB-0B23-4149-95D1-FD27CCBA705E}" srcOrd="2" destOrd="0" presId="urn:microsoft.com/office/officeart/2008/layout/NameandTitleOrganizationalChart"/>
    <dgm:cxn modelId="{5A9C6CCB-4EB4-4CD3-9B50-6151476B8583}" type="presParOf" srcId="{42F24FEF-4EC1-4D9C-BD27-B5C9813BB6EB}" destId="{2E31597A-D216-4874-BF93-FAFB2687C98F}" srcOrd="1" destOrd="0" presId="urn:microsoft.com/office/officeart/2008/layout/NameandTitleOrganizationalChart"/>
    <dgm:cxn modelId="{E1C0073C-0941-474A-B64D-E9F54A7A216D}" type="presParOf" srcId="{42F24FEF-4EC1-4D9C-BD27-B5C9813BB6EB}" destId="{57A36F00-C0F2-4192-8F1D-0DB965E43F02}" srcOrd="2" destOrd="0" presId="urn:microsoft.com/office/officeart/2008/layout/NameandTitleOrganizationalChart"/>
    <dgm:cxn modelId="{6D40FCD7-C352-4FC6-A2C8-5B1EDCA87F81}" type="presParOf" srcId="{2C84C4D5-E709-4BDB-8AAB-3BABECF0303C}" destId="{83451192-9C41-4BBA-9DAE-94D862A7D32C}" srcOrd="2" destOrd="0" presId="urn:microsoft.com/office/officeart/2008/layout/NameandTitleOrganizationalChart"/>
    <dgm:cxn modelId="{0482DA14-2024-4416-8E40-A965241C24DE}" type="presParOf" srcId="{2C84C4D5-E709-4BDB-8AAB-3BABECF0303C}" destId="{416EBAAD-C41B-4D0B-9C18-57BA3593DA84}" srcOrd="3" destOrd="0" presId="urn:microsoft.com/office/officeart/2008/layout/NameandTitleOrganizationalChart"/>
    <dgm:cxn modelId="{53832807-78FC-445F-9A43-68B55D7FD540}" type="presParOf" srcId="{416EBAAD-C41B-4D0B-9C18-57BA3593DA84}" destId="{1248E0C3-832D-47AC-BCB8-5C10F9641D44}" srcOrd="0" destOrd="0" presId="urn:microsoft.com/office/officeart/2008/layout/NameandTitleOrganizationalChart"/>
    <dgm:cxn modelId="{CD36651A-0887-4CFA-BFDD-4DE425D8E417}" type="presParOf" srcId="{1248E0C3-832D-47AC-BCB8-5C10F9641D44}" destId="{08BF6AA4-8B5F-4045-ADA1-A61F7389689C}" srcOrd="0" destOrd="0" presId="urn:microsoft.com/office/officeart/2008/layout/NameandTitleOrganizationalChart"/>
    <dgm:cxn modelId="{7B75076A-051E-49AB-9A85-EE15CC75FAA7}" type="presParOf" srcId="{1248E0C3-832D-47AC-BCB8-5C10F9641D44}" destId="{AE0A3FAA-CFAD-468E-89A5-06087A3BB44E}" srcOrd="1" destOrd="0" presId="urn:microsoft.com/office/officeart/2008/layout/NameandTitleOrganizationalChart"/>
    <dgm:cxn modelId="{D2F3C1FF-A3CB-4E49-B9E3-C21642486A9C}" type="presParOf" srcId="{1248E0C3-832D-47AC-BCB8-5C10F9641D44}" destId="{05E4B0CE-84C8-48C4-AA6B-2248894AA6A6}" srcOrd="2" destOrd="0" presId="urn:microsoft.com/office/officeart/2008/layout/NameandTitleOrganizationalChart"/>
    <dgm:cxn modelId="{F6ED56FD-8657-4F9D-B6D2-A7A635FE2313}" type="presParOf" srcId="{416EBAAD-C41B-4D0B-9C18-57BA3593DA84}" destId="{F74D5830-75A0-46E8-96A2-EA5CF8C72602}" srcOrd="1" destOrd="0" presId="urn:microsoft.com/office/officeart/2008/layout/NameandTitleOrganizationalChart"/>
    <dgm:cxn modelId="{8C1D31BA-19AA-417B-BEF0-9F1B395F86E2}" type="presParOf" srcId="{416EBAAD-C41B-4D0B-9C18-57BA3593DA84}" destId="{A4B15AED-3EBF-45ED-AD07-17B0D73F378A}" srcOrd="2" destOrd="0" presId="urn:microsoft.com/office/officeart/2008/layout/NameandTitleOrganizationalChart"/>
    <dgm:cxn modelId="{6AC06DE6-1849-46D7-AD61-9D8CB6A7F7B7}" type="presParOf" srcId="{58D269F3-BE45-4A71-A855-33F237A212AD}" destId="{ABD1870D-B988-475F-9BA6-B782EE335D2B}" srcOrd="2" destOrd="0" presId="urn:microsoft.com/office/officeart/2008/layout/NameandTitleOrganizationalChart"/>
    <dgm:cxn modelId="{52783546-C076-49F0-AF24-14204C991FF4}" type="presParOf" srcId="{A44A7569-362D-4B72-911A-E6D27DCD971A}" destId="{9370B93E-64C1-4B40-B565-F3776504F32A}" srcOrd="2" destOrd="0" presId="urn:microsoft.com/office/officeart/2008/layout/NameandTitleOrganizationalChart"/>
    <dgm:cxn modelId="{0FB3BCD6-B4B6-45D1-BDDD-BA477F835368}" type="presParOf" srcId="{A44A7569-362D-4B72-911A-E6D27DCD971A}" destId="{50B2A9F9-26F1-4C78-A256-B9CF1403387B}" srcOrd="3" destOrd="0" presId="urn:microsoft.com/office/officeart/2008/layout/NameandTitleOrganizationalChart"/>
    <dgm:cxn modelId="{B65F745A-ED3A-460F-88E0-DBB3363EF9BC}" type="presParOf" srcId="{50B2A9F9-26F1-4C78-A256-B9CF1403387B}" destId="{0F57EFB5-06B2-40BA-83D6-EA12126B3F87}" srcOrd="0" destOrd="0" presId="urn:microsoft.com/office/officeart/2008/layout/NameandTitleOrganizationalChart"/>
    <dgm:cxn modelId="{A50DEF67-10C4-4F91-B3E3-AE29B29E3ED9}" type="presParOf" srcId="{0F57EFB5-06B2-40BA-83D6-EA12126B3F87}" destId="{5D40DED1-3EF5-4902-93EA-C23580AB7F1F}" srcOrd="0" destOrd="0" presId="urn:microsoft.com/office/officeart/2008/layout/NameandTitleOrganizationalChart"/>
    <dgm:cxn modelId="{11306440-4ECA-4767-9FB6-1A8A37C1D689}" type="presParOf" srcId="{0F57EFB5-06B2-40BA-83D6-EA12126B3F87}" destId="{4324D3AC-B7DA-4AA3-8ECB-9C8E6D70561B}" srcOrd="1" destOrd="0" presId="urn:microsoft.com/office/officeart/2008/layout/NameandTitleOrganizationalChart"/>
    <dgm:cxn modelId="{6F4D590C-EEE5-43CF-8EC2-782E50E9D41E}" type="presParOf" srcId="{0F57EFB5-06B2-40BA-83D6-EA12126B3F87}" destId="{B9B19A7D-922A-4767-B531-6AC64055C4F9}" srcOrd="2" destOrd="0" presId="urn:microsoft.com/office/officeart/2008/layout/NameandTitleOrganizationalChart"/>
    <dgm:cxn modelId="{9E4705DE-E891-4D76-BD6A-F43723F111F0}" type="presParOf" srcId="{50B2A9F9-26F1-4C78-A256-B9CF1403387B}" destId="{DF9998C8-995A-4D90-9A1E-D8D9ED85047A}" srcOrd="1" destOrd="0" presId="urn:microsoft.com/office/officeart/2008/layout/NameandTitleOrganizationalChart"/>
    <dgm:cxn modelId="{19B795F3-B7E4-48B5-839B-5ECF2A64933F}" type="presParOf" srcId="{DF9998C8-995A-4D90-9A1E-D8D9ED85047A}" destId="{698A20B8-C7E0-4735-8DEF-C471DC31A68E}" srcOrd="0" destOrd="0" presId="urn:microsoft.com/office/officeart/2008/layout/NameandTitleOrganizationalChart"/>
    <dgm:cxn modelId="{65EDCD3E-43AD-4DD3-9C29-F3872D200267}" type="presParOf" srcId="{DF9998C8-995A-4D90-9A1E-D8D9ED85047A}" destId="{57E647C7-AE83-4FF5-B9E2-1A0F40A49BFF}" srcOrd="1" destOrd="0" presId="urn:microsoft.com/office/officeart/2008/layout/NameandTitleOrganizationalChart"/>
    <dgm:cxn modelId="{94A7390F-CCDD-4B16-9D81-BCD0D074EE32}" type="presParOf" srcId="{57E647C7-AE83-4FF5-B9E2-1A0F40A49BFF}" destId="{F54E0B96-8CE2-4891-995B-7C4DB34E5167}" srcOrd="0" destOrd="0" presId="urn:microsoft.com/office/officeart/2008/layout/NameandTitleOrganizationalChart"/>
    <dgm:cxn modelId="{DA4E98EA-7AA3-438F-A6B9-3CAC5F6CDD57}" type="presParOf" srcId="{F54E0B96-8CE2-4891-995B-7C4DB34E5167}" destId="{7EF4D7A2-EA03-41BF-99DF-FC2A2CF03EBC}" srcOrd="0" destOrd="0" presId="urn:microsoft.com/office/officeart/2008/layout/NameandTitleOrganizationalChart"/>
    <dgm:cxn modelId="{C38109C7-078D-4378-89E5-08632E7C66C7}" type="presParOf" srcId="{F54E0B96-8CE2-4891-995B-7C4DB34E5167}" destId="{8D5717E9-CA0F-4EED-A220-F2D945435FA6}" srcOrd="1" destOrd="0" presId="urn:microsoft.com/office/officeart/2008/layout/NameandTitleOrganizationalChart"/>
    <dgm:cxn modelId="{E90F2E5F-CD63-48EA-8A88-0A7DF4F31A05}" type="presParOf" srcId="{F54E0B96-8CE2-4891-995B-7C4DB34E5167}" destId="{A339CE2A-9AB8-424B-BF5E-C066B40FF918}" srcOrd="2" destOrd="0" presId="urn:microsoft.com/office/officeart/2008/layout/NameandTitleOrganizationalChart"/>
    <dgm:cxn modelId="{7E381F00-1B3A-4CD2-B5A4-BD39ECE45FB5}" type="presParOf" srcId="{57E647C7-AE83-4FF5-B9E2-1A0F40A49BFF}" destId="{E48772CA-8629-40CC-824A-4DAA0B087C56}" srcOrd="1" destOrd="0" presId="urn:microsoft.com/office/officeart/2008/layout/NameandTitleOrganizationalChart"/>
    <dgm:cxn modelId="{46668B81-F247-428E-9660-FC90C9387024}" type="presParOf" srcId="{57E647C7-AE83-4FF5-B9E2-1A0F40A49BFF}" destId="{3869D72F-C188-4A1A-96FB-4689CBD95736}" srcOrd="2" destOrd="0" presId="urn:microsoft.com/office/officeart/2008/layout/NameandTitleOrganizationalChart"/>
    <dgm:cxn modelId="{05FD66A5-2704-4422-B48A-2E48ADD6967B}" type="presParOf" srcId="{DF9998C8-995A-4D90-9A1E-D8D9ED85047A}" destId="{7A0FBB8C-9365-41C3-848F-A3FB588FCAA7}" srcOrd="2" destOrd="0" presId="urn:microsoft.com/office/officeart/2008/layout/NameandTitleOrganizationalChart"/>
    <dgm:cxn modelId="{2BF8E045-F09E-44F9-8053-28F343E23CD2}" type="presParOf" srcId="{DF9998C8-995A-4D90-9A1E-D8D9ED85047A}" destId="{086883BD-7512-4011-9F16-B51A39808190}" srcOrd="3" destOrd="0" presId="urn:microsoft.com/office/officeart/2008/layout/NameandTitleOrganizationalChart"/>
    <dgm:cxn modelId="{74D9CCD2-61C2-4B0D-8F83-DB5917654F4E}" type="presParOf" srcId="{086883BD-7512-4011-9F16-B51A39808190}" destId="{68B1FEDB-4014-4457-8BA6-A8569B79599A}" srcOrd="0" destOrd="0" presId="urn:microsoft.com/office/officeart/2008/layout/NameandTitleOrganizationalChart"/>
    <dgm:cxn modelId="{FB6E5B38-8703-4862-8FB1-C0C9A857EC4D}" type="presParOf" srcId="{68B1FEDB-4014-4457-8BA6-A8569B79599A}" destId="{C892FF32-5BBA-45B7-B0D7-3B211B625250}" srcOrd="0" destOrd="0" presId="urn:microsoft.com/office/officeart/2008/layout/NameandTitleOrganizationalChart"/>
    <dgm:cxn modelId="{AB68FA9F-2CDA-4B5A-ACF8-C1C990D0ABD7}" type="presParOf" srcId="{68B1FEDB-4014-4457-8BA6-A8569B79599A}" destId="{54855850-B419-4653-8A40-E6D9E9A2AC45}" srcOrd="1" destOrd="0" presId="urn:microsoft.com/office/officeart/2008/layout/NameandTitleOrganizationalChart"/>
    <dgm:cxn modelId="{C51D922E-843E-4A14-98A9-2014D1E12085}" type="presParOf" srcId="{68B1FEDB-4014-4457-8BA6-A8569B79599A}" destId="{104C59A7-F5EC-418D-BC7D-22EC927682AB}" srcOrd="2" destOrd="0" presId="urn:microsoft.com/office/officeart/2008/layout/NameandTitleOrganizationalChart"/>
    <dgm:cxn modelId="{BF9DA719-A1B0-4375-9D35-AF475CD3A761}" type="presParOf" srcId="{086883BD-7512-4011-9F16-B51A39808190}" destId="{DBFD8B04-9BF6-460E-AE65-17ACCABC3C3B}" srcOrd="1" destOrd="0" presId="urn:microsoft.com/office/officeart/2008/layout/NameandTitleOrganizationalChart"/>
    <dgm:cxn modelId="{40652228-53A5-4D35-80CF-0EB704E6B8DF}" type="presParOf" srcId="{086883BD-7512-4011-9F16-B51A39808190}" destId="{F431CA6B-6BC0-4094-966C-8A977CA6013A}" srcOrd="2" destOrd="0" presId="urn:microsoft.com/office/officeart/2008/layout/NameandTitleOrganizationalChart"/>
    <dgm:cxn modelId="{A273E21E-2038-465E-A958-6BFA9D5786DE}" type="presParOf" srcId="{50B2A9F9-26F1-4C78-A256-B9CF1403387B}" destId="{EF6B1DCA-DCB9-4FFB-9D20-A6E2B54BFEFE}" srcOrd="2" destOrd="0" presId="urn:microsoft.com/office/officeart/2008/layout/NameandTitleOrganizationalChart"/>
    <dgm:cxn modelId="{FDAC4262-F722-479E-A440-752F3EF9254C}" type="presParOf" srcId="{A44A7569-362D-4B72-911A-E6D27DCD971A}" destId="{A8FB6596-4F53-47BC-914D-AEAE9E56B5B7}" srcOrd="4" destOrd="0" presId="urn:microsoft.com/office/officeart/2008/layout/NameandTitleOrganizationalChart"/>
    <dgm:cxn modelId="{07A7B885-B080-4741-8B47-9950E547492C}" type="presParOf" srcId="{A44A7569-362D-4B72-911A-E6D27DCD971A}" destId="{2EC73C53-1917-4926-B8F0-3FBB22457A1B}" srcOrd="5" destOrd="0" presId="urn:microsoft.com/office/officeart/2008/layout/NameandTitleOrganizationalChart"/>
    <dgm:cxn modelId="{7947B397-3D26-4F22-A9FF-3632EF7DD648}" type="presParOf" srcId="{2EC73C53-1917-4926-B8F0-3FBB22457A1B}" destId="{001023B5-A45B-4B18-9E05-D977A09A536E}" srcOrd="0" destOrd="0" presId="urn:microsoft.com/office/officeart/2008/layout/NameandTitleOrganizationalChart"/>
    <dgm:cxn modelId="{807C25B0-FEE1-4C11-8B80-77CBEB7047C7}" type="presParOf" srcId="{001023B5-A45B-4B18-9E05-D977A09A536E}" destId="{52C0409E-D8C2-46B3-9A27-724CC61D2E93}" srcOrd="0" destOrd="0" presId="urn:microsoft.com/office/officeart/2008/layout/NameandTitleOrganizationalChart"/>
    <dgm:cxn modelId="{99129EE9-6D96-4D9C-BE3D-510DF6179AB2}" type="presParOf" srcId="{001023B5-A45B-4B18-9E05-D977A09A536E}" destId="{7BFD5AC0-941B-437D-B05D-FD4A60F19FB8}" srcOrd="1" destOrd="0" presId="urn:microsoft.com/office/officeart/2008/layout/NameandTitleOrganizationalChart"/>
    <dgm:cxn modelId="{79D91CFA-656B-4E1A-B840-1F80367CE28F}" type="presParOf" srcId="{001023B5-A45B-4B18-9E05-D977A09A536E}" destId="{9E3DA14B-1134-4636-85B6-1BA233EC0EDF}" srcOrd="2" destOrd="0" presId="urn:microsoft.com/office/officeart/2008/layout/NameandTitleOrganizationalChart"/>
    <dgm:cxn modelId="{21C8FC07-0269-47DC-A340-D93B78DBF920}" type="presParOf" srcId="{2EC73C53-1917-4926-B8F0-3FBB22457A1B}" destId="{DDDA22B0-F577-4DE0-8A57-F11CD1F38EA3}" srcOrd="1" destOrd="0" presId="urn:microsoft.com/office/officeart/2008/layout/NameandTitleOrganizationalChart"/>
    <dgm:cxn modelId="{06ABF190-90ED-464B-899F-ECF46F4E5096}" type="presParOf" srcId="{DDDA22B0-F577-4DE0-8A57-F11CD1F38EA3}" destId="{B6E0A83D-D726-4FA2-B43D-2B8877C56017}" srcOrd="0" destOrd="0" presId="urn:microsoft.com/office/officeart/2008/layout/NameandTitleOrganizationalChart"/>
    <dgm:cxn modelId="{4C0C3795-24C1-4A82-9A31-E164B7217090}" type="presParOf" srcId="{DDDA22B0-F577-4DE0-8A57-F11CD1F38EA3}" destId="{7DBA229A-F6B2-43D3-B1C0-78E59932FAAD}" srcOrd="1" destOrd="0" presId="urn:microsoft.com/office/officeart/2008/layout/NameandTitleOrganizationalChart"/>
    <dgm:cxn modelId="{3936B4B2-B871-4868-AE98-588DF8259AC7}" type="presParOf" srcId="{7DBA229A-F6B2-43D3-B1C0-78E59932FAAD}" destId="{230471C8-8323-475B-A808-6CA89D937E0F}" srcOrd="0" destOrd="0" presId="urn:microsoft.com/office/officeart/2008/layout/NameandTitleOrganizationalChart"/>
    <dgm:cxn modelId="{4DF36B1C-B158-4590-B88E-5EF56EA4A676}" type="presParOf" srcId="{230471C8-8323-475B-A808-6CA89D937E0F}" destId="{28B93211-D141-4518-9C24-B3A160FFE7A3}" srcOrd="0" destOrd="0" presId="urn:microsoft.com/office/officeart/2008/layout/NameandTitleOrganizationalChart"/>
    <dgm:cxn modelId="{4E06C696-1A18-4FAB-B995-108D825CE984}" type="presParOf" srcId="{230471C8-8323-475B-A808-6CA89D937E0F}" destId="{EEEE1E05-DF4F-44BF-B301-9D7C5B006DCE}" srcOrd="1" destOrd="0" presId="urn:microsoft.com/office/officeart/2008/layout/NameandTitleOrganizationalChart"/>
    <dgm:cxn modelId="{66515804-A1B6-48D8-AAC5-7B0019F9DF7C}" type="presParOf" srcId="{230471C8-8323-475B-A808-6CA89D937E0F}" destId="{98792033-4751-4520-B3C3-13D3F03AFE07}" srcOrd="2" destOrd="0" presId="urn:microsoft.com/office/officeart/2008/layout/NameandTitleOrganizationalChart"/>
    <dgm:cxn modelId="{5F8544C7-8F1D-4E11-919D-A95B339079CD}" type="presParOf" srcId="{7DBA229A-F6B2-43D3-B1C0-78E59932FAAD}" destId="{FD85C8B2-8869-4E16-8E26-11A52D28AA0D}" srcOrd="1" destOrd="0" presId="urn:microsoft.com/office/officeart/2008/layout/NameandTitleOrganizationalChart"/>
    <dgm:cxn modelId="{1D1002D0-78EC-4255-8414-E12E7BC6A1E5}" type="presParOf" srcId="{7DBA229A-F6B2-43D3-B1C0-78E59932FAAD}" destId="{2E824280-571D-4D53-A48D-3A39FA32DE4D}" srcOrd="2" destOrd="0" presId="urn:microsoft.com/office/officeart/2008/layout/NameandTitleOrganizationalChart"/>
    <dgm:cxn modelId="{2F737987-C20C-446E-B7D2-C68C8CA86E50}" type="presParOf" srcId="{2EC73C53-1917-4926-B8F0-3FBB22457A1B}" destId="{DD2CAF7D-3DB6-46D1-95F4-42C21ECE4A5E}" srcOrd="2" destOrd="0" presId="urn:microsoft.com/office/officeart/2008/layout/NameandTitleOrganizationalChart"/>
    <dgm:cxn modelId="{E019C718-45C3-4FE1-A813-BA89BB577008}" type="presParOf" srcId="{A44A7569-362D-4B72-911A-E6D27DCD971A}" destId="{684E5592-7799-4518-B093-E874D063932F}" srcOrd="6" destOrd="0" presId="urn:microsoft.com/office/officeart/2008/layout/NameandTitleOrganizationalChart"/>
    <dgm:cxn modelId="{5C1A13B0-97A0-4AF5-A659-D461D9073B75}" type="presParOf" srcId="{A44A7569-362D-4B72-911A-E6D27DCD971A}" destId="{73C469E3-D49F-4694-9DE5-88AA7E9B5482}" srcOrd="7" destOrd="0" presId="urn:microsoft.com/office/officeart/2008/layout/NameandTitleOrganizationalChart"/>
    <dgm:cxn modelId="{20D9F8E5-4B3A-4CBB-9DCC-E6EEC944F8C8}" type="presParOf" srcId="{73C469E3-D49F-4694-9DE5-88AA7E9B5482}" destId="{E521F4DF-858D-4D44-B56F-2AF09B81C9F0}" srcOrd="0" destOrd="0" presId="urn:microsoft.com/office/officeart/2008/layout/NameandTitleOrganizationalChart"/>
    <dgm:cxn modelId="{3FD54A44-062E-42FF-BD90-45BA7D76F48A}" type="presParOf" srcId="{E521F4DF-858D-4D44-B56F-2AF09B81C9F0}" destId="{ADEAFC8D-1C76-4E28-B389-5C3DA720597F}" srcOrd="0" destOrd="0" presId="urn:microsoft.com/office/officeart/2008/layout/NameandTitleOrganizationalChart"/>
    <dgm:cxn modelId="{B094431F-8AC6-45A4-BD01-7B765A9B227C}" type="presParOf" srcId="{E521F4DF-858D-4D44-B56F-2AF09B81C9F0}" destId="{7B41AB73-D89E-410B-8BA4-E9090052E558}" srcOrd="1" destOrd="0" presId="urn:microsoft.com/office/officeart/2008/layout/NameandTitleOrganizationalChart"/>
    <dgm:cxn modelId="{D59D854D-AF60-45C7-B1B9-DD9A33DB661B}" type="presParOf" srcId="{E521F4DF-858D-4D44-B56F-2AF09B81C9F0}" destId="{59D1EC2D-6D3A-4410-88A5-93E7D406775F}" srcOrd="2" destOrd="0" presId="urn:microsoft.com/office/officeart/2008/layout/NameandTitleOrganizationalChart"/>
    <dgm:cxn modelId="{25C2BCC5-D45C-4E95-BFBD-D2C599DCD7D6}" type="presParOf" srcId="{73C469E3-D49F-4694-9DE5-88AA7E9B5482}" destId="{E3432382-A84F-4819-A3F7-8555140E1C0B}" srcOrd="1" destOrd="0" presId="urn:microsoft.com/office/officeart/2008/layout/NameandTitleOrganizationalChart"/>
    <dgm:cxn modelId="{47DB47FE-B06E-4B45-A1C1-0FBECEC4F556}" type="presParOf" srcId="{73C469E3-D49F-4694-9DE5-88AA7E9B5482}" destId="{FABACC1F-DF1E-42E0-B143-2257163FFCBC}" srcOrd="2" destOrd="0" presId="urn:microsoft.com/office/officeart/2008/layout/NameandTitleOrganizationalChart"/>
    <dgm:cxn modelId="{A983F48B-0D7E-4504-A52C-363FF4C10239}" type="presParOf" srcId="{A44A7569-362D-4B72-911A-E6D27DCD971A}" destId="{F3975BA4-F5F4-4D20-A7E1-32F28FDF97D6}" srcOrd="8" destOrd="0" presId="urn:microsoft.com/office/officeart/2008/layout/NameandTitleOrganizationalChart"/>
    <dgm:cxn modelId="{CD52CA28-8F6F-426E-83E0-5BBE58714CBA}" type="presParOf" srcId="{A44A7569-362D-4B72-911A-E6D27DCD971A}" destId="{618A5AFA-E45C-465A-A879-3DD36B1C9EDE}" srcOrd="9" destOrd="0" presId="urn:microsoft.com/office/officeart/2008/layout/NameandTitleOrganizationalChart"/>
    <dgm:cxn modelId="{84E414D2-733B-45B9-8628-C84DF5DC264E}" type="presParOf" srcId="{618A5AFA-E45C-465A-A879-3DD36B1C9EDE}" destId="{01A83689-F3D5-441E-8119-3A7FD38CD5D9}" srcOrd="0" destOrd="0" presId="urn:microsoft.com/office/officeart/2008/layout/NameandTitleOrganizationalChart"/>
    <dgm:cxn modelId="{46B49381-7F8E-4933-BC18-1370DB667440}" type="presParOf" srcId="{01A83689-F3D5-441E-8119-3A7FD38CD5D9}" destId="{93AC1C3B-3CF4-4F81-B39A-A368D720CAD5}" srcOrd="0" destOrd="0" presId="urn:microsoft.com/office/officeart/2008/layout/NameandTitleOrganizationalChart"/>
    <dgm:cxn modelId="{79C6D10C-3D1F-4E38-94AA-3DF2A3F46EA9}" type="presParOf" srcId="{01A83689-F3D5-441E-8119-3A7FD38CD5D9}" destId="{549BDEF2-5204-4678-8F82-A383C0E09997}" srcOrd="1" destOrd="0" presId="urn:microsoft.com/office/officeart/2008/layout/NameandTitleOrganizationalChart"/>
    <dgm:cxn modelId="{9F58DC39-BCBE-49B9-A024-3F461D0314D9}" type="presParOf" srcId="{01A83689-F3D5-441E-8119-3A7FD38CD5D9}" destId="{BF1A2361-3F4B-4CC0-A8DF-EAFBB4243938}" srcOrd="2" destOrd="0" presId="urn:microsoft.com/office/officeart/2008/layout/NameandTitleOrganizationalChart"/>
    <dgm:cxn modelId="{B1D0CDF5-86F0-4C8F-A8E4-49CB1A9CFDB8}" type="presParOf" srcId="{618A5AFA-E45C-465A-A879-3DD36B1C9EDE}" destId="{FEC93862-D8FF-4B5B-B443-68374A0A1D79}" srcOrd="1" destOrd="0" presId="urn:microsoft.com/office/officeart/2008/layout/NameandTitleOrganizationalChart"/>
    <dgm:cxn modelId="{1B43F1F4-2FBD-4036-8A9B-BB71E1E16803}" type="presParOf" srcId="{FEC93862-D8FF-4B5B-B443-68374A0A1D79}" destId="{8C5676BE-C44B-4898-829C-CB8566FE0F9E}" srcOrd="0" destOrd="0" presId="urn:microsoft.com/office/officeart/2008/layout/NameandTitleOrganizationalChart"/>
    <dgm:cxn modelId="{90AACCE1-986E-4849-A6BF-0222087F14B1}" type="presParOf" srcId="{FEC93862-D8FF-4B5B-B443-68374A0A1D79}" destId="{00E11A4D-1251-4F45-9433-E47D4211F51F}" srcOrd="1" destOrd="0" presId="urn:microsoft.com/office/officeart/2008/layout/NameandTitleOrganizationalChart"/>
    <dgm:cxn modelId="{25194D51-5AF3-42D1-8C60-EE4F6F5B53EE}" type="presParOf" srcId="{00E11A4D-1251-4F45-9433-E47D4211F51F}" destId="{CD274DC2-312D-406F-BDE9-327BA815CB9D}" srcOrd="0" destOrd="0" presId="urn:microsoft.com/office/officeart/2008/layout/NameandTitleOrganizationalChart"/>
    <dgm:cxn modelId="{C4B6E987-F911-404E-A8A3-0AA55906918D}" type="presParOf" srcId="{CD274DC2-312D-406F-BDE9-327BA815CB9D}" destId="{C31401B3-0347-4138-9EB6-476E218EF99E}" srcOrd="0" destOrd="0" presId="urn:microsoft.com/office/officeart/2008/layout/NameandTitleOrganizationalChart"/>
    <dgm:cxn modelId="{CA607F2E-6A36-4811-AD98-B038853BACBF}" type="presParOf" srcId="{CD274DC2-312D-406F-BDE9-327BA815CB9D}" destId="{E060C3F2-D379-4800-B374-7459E6F4A6AB}" srcOrd="1" destOrd="0" presId="urn:microsoft.com/office/officeart/2008/layout/NameandTitleOrganizationalChart"/>
    <dgm:cxn modelId="{E83E2A47-706F-4518-B9A2-04FFCB71040C}" type="presParOf" srcId="{CD274DC2-312D-406F-BDE9-327BA815CB9D}" destId="{1D52F759-CCD9-49B2-8899-B5856D9E7F5B}" srcOrd="2" destOrd="0" presId="urn:microsoft.com/office/officeart/2008/layout/NameandTitleOrganizationalChart"/>
    <dgm:cxn modelId="{C83D108E-0D0C-4DCF-B07C-2426EA7441D5}" type="presParOf" srcId="{00E11A4D-1251-4F45-9433-E47D4211F51F}" destId="{C4C42B53-A743-4BAD-B403-F21E33AFFFBA}" srcOrd="1" destOrd="0" presId="urn:microsoft.com/office/officeart/2008/layout/NameandTitleOrganizationalChart"/>
    <dgm:cxn modelId="{A8836EB2-F22D-4BD2-9D76-1944225DE39B}" type="presParOf" srcId="{00E11A4D-1251-4F45-9433-E47D4211F51F}" destId="{F9737817-0CDA-4160-9D4E-EE2BF62B3133}" srcOrd="2" destOrd="0" presId="urn:microsoft.com/office/officeart/2008/layout/NameandTitleOrganizationalChart"/>
    <dgm:cxn modelId="{C4BE4371-D7DC-4766-9DDF-2FDBF9991827}" type="presParOf" srcId="{618A5AFA-E45C-465A-A879-3DD36B1C9EDE}" destId="{DBFEE447-1849-4F84-9035-A2C13863F006}" srcOrd="2" destOrd="0" presId="urn:microsoft.com/office/officeart/2008/layout/NameandTitleOrganizationalChart"/>
    <dgm:cxn modelId="{489DD447-4D61-4772-958A-E5749F2B16D9}" type="presParOf" srcId="{A44A7569-362D-4B72-911A-E6D27DCD971A}" destId="{4C93959E-9220-4EE7-9697-8B6BD5B7E247}" srcOrd="10" destOrd="0" presId="urn:microsoft.com/office/officeart/2008/layout/NameandTitleOrganizationalChart"/>
    <dgm:cxn modelId="{52084E05-A2A0-4B5E-8C10-7E812FD70C13}" type="presParOf" srcId="{A44A7569-362D-4B72-911A-E6D27DCD971A}" destId="{950F532F-A50F-471E-8B0D-CF6095DE24B4}" srcOrd="11" destOrd="0" presId="urn:microsoft.com/office/officeart/2008/layout/NameandTitleOrganizationalChart"/>
    <dgm:cxn modelId="{9444FA3B-4846-4665-A521-1533CCD00537}" type="presParOf" srcId="{950F532F-A50F-471E-8B0D-CF6095DE24B4}" destId="{588A1269-BB20-4FAE-9620-B89A319A473A}" srcOrd="0" destOrd="0" presId="urn:microsoft.com/office/officeart/2008/layout/NameandTitleOrganizationalChart"/>
    <dgm:cxn modelId="{E34B1DE5-3D28-4484-89E8-157B0D1977FE}" type="presParOf" srcId="{588A1269-BB20-4FAE-9620-B89A319A473A}" destId="{557DB9AE-8317-4169-8C21-3223A70ADE4F}" srcOrd="0" destOrd="0" presId="urn:microsoft.com/office/officeart/2008/layout/NameandTitleOrganizationalChart"/>
    <dgm:cxn modelId="{59245560-E163-4DC6-8C7C-5EA1D639E063}" type="presParOf" srcId="{588A1269-BB20-4FAE-9620-B89A319A473A}" destId="{9ED33BE3-A86B-4EAA-BCBB-C5CAF7D56066}" srcOrd="1" destOrd="0" presId="urn:microsoft.com/office/officeart/2008/layout/NameandTitleOrganizationalChart"/>
    <dgm:cxn modelId="{75C03022-BC55-474C-BA68-1B2F61EC181E}" type="presParOf" srcId="{588A1269-BB20-4FAE-9620-B89A319A473A}" destId="{DE0C121F-5554-42A2-85A8-B6092A673FFE}" srcOrd="2" destOrd="0" presId="urn:microsoft.com/office/officeart/2008/layout/NameandTitleOrganizationalChart"/>
    <dgm:cxn modelId="{D92EE573-0ACD-44E2-BDCA-3919A979C048}" type="presParOf" srcId="{950F532F-A50F-471E-8B0D-CF6095DE24B4}" destId="{3391624D-E873-4663-98B3-1EDD2728908A}" srcOrd="1" destOrd="0" presId="urn:microsoft.com/office/officeart/2008/layout/NameandTitleOrganizationalChart"/>
    <dgm:cxn modelId="{DF8C7CC1-C89D-418B-8C80-759144B33271}" type="presParOf" srcId="{3391624D-E873-4663-98B3-1EDD2728908A}" destId="{898DB3A8-2EA0-458E-AAA9-5630BB8F4D29}" srcOrd="0" destOrd="0" presId="urn:microsoft.com/office/officeart/2008/layout/NameandTitleOrganizationalChart"/>
    <dgm:cxn modelId="{8B823AB0-C2F1-48B0-BE14-AEAFBB1E7148}" type="presParOf" srcId="{3391624D-E873-4663-98B3-1EDD2728908A}" destId="{1E2DAC54-3112-4EBC-B73A-1EBEAD3E45DD}" srcOrd="1" destOrd="0" presId="urn:microsoft.com/office/officeart/2008/layout/NameandTitleOrganizationalChart"/>
    <dgm:cxn modelId="{7F03DCC4-00AF-4F2A-A580-682CA9403E6C}" type="presParOf" srcId="{1E2DAC54-3112-4EBC-B73A-1EBEAD3E45DD}" destId="{359D99C1-29C6-47AF-AE7D-E8B03AE2FA02}" srcOrd="0" destOrd="0" presId="urn:microsoft.com/office/officeart/2008/layout/NameandTitleOrganizationalChart"/>
    <dgm:cxn modelId="{B9575EFA-F093-45A7-9193-3D14A7E47ACD}" type="presParOf" srcId="{359D99C1-29C6-47AF-AE7D-E8B03AE2FA02}" destId="{D5799BB5-4CC1-457B-84BE-E2C7047601B0}" srcOrd="0" destOrd="0" presId="urn:microsoft.com/office/officeart/2008/layout/NameandTitleOrganizationalChart"/>
    <dgm:cxn modelId="{1BF97566-B680-480D-A628-11C54EA890A7}" type="presParOf" srcId="{359D99C1-29C6-47AF-AE7D-E8B03AE2FA02}" destId="{C58EA2B4-9641-42B1-889A-F24C1ABE914C}" srcOrd="1" destOrd="0" presId="urn:microsoft.com/office/officeart/2008/layout/NameandTitleOrganizationalChart"/>
    <dgm:cxn modelId="{DDB29808-42B2-4223-A313-0EF91577DA55}" type="presParOf" srcId="{359D99C1-29C6-47AF-AE7D-E8B03AE2FA02}" destId="{CAB53E68-248B-4F1A-9A38-53FB2149E744}" srcOrd="2" destOrd="0" presId="urn:microsoft.com/office/officeart/2008/layout/NameandTitleOrganizationalChart"/>
    <dgm:cxn modelId="{EA5374E7-E271-40BE-80E4-F51CC688F7D9}" type="presParOf" srcId="{1E2DAC54-3112-4EBC-B73A-1EBEAD3E45DD}" destId="{0B409869-060C-4EA6-9D94-C91CE50FA1C4}" srcOrd="1" destOrd="0" presId="urn:microsoft.com/office/officeart/2008/layout/NameandTitleOrganizationalChart"/>
    <dgm:cxn modelId="{96903B8A-EE98-4319-8FE6-6E23711F3E01}" type="presParOf" srcId="{1E2DAC54-3112-4EBC-B73A-1EBEAD3E45DD}" destId="{5EF5EB8C-E972-44C9-AB26-A6EA02716022}" srcOrd="2" destOrd="0" presId="urn:microsoft.com/office/officeart/2008/layout/NameandTitleOrganizationalChart"/>
    <dgm:cxn modelId="{094E954E-1D79-47C0-884D-01E3D760191E}" type="presParOf" srcId="{3391624D-E873-4663-98B3-1EDD2728908A}" destId="{2C2EA352-545F-425F-A5CC-C3CF2E9F01F6}" srcOrd="2" destOrd="0" presId="urn:microsoft.com/office/officeart/2008/layout/NameandTitleOrganizationalChart"/>
    <dgm:cxn modelId="{48266835-2162-4AF8-B5B3-99079F50F89E}" type="presParOf" srcId="{3391624D-E873-4663-98B3-1EDD2728908A}" destId="{4C47837F-BD92-45D6-9FC7-92A635F0E3CF}" srcOrd="3" destOrd="0" presId="urn:microsoft.com/office/officeart/2008/layout/NameandTitleOrganizationalChart"/>
    <dgm:cxn modelId="{7808586A-FC66-4675-BEA8-297F033FB8DA}" type="presParOf" srcId="{4C47837F-BD92-45D6-9FC7-92A635F0E3CF}" destId="{76571840-3CD8-411A-9C94-E347DC3E046E}" srcOrd="0" destOrd="0" presId="urn:microsoft.com/office/officeart/2008/layout/NameandTitleOrganizationalChart"/>
    <dgm:cxn modelId="{35C918FC-309A-4754-BE94-209749D80C45}" type="presParOf" srcId="{76571840-3CD8-411A-9C94-E347DC3E046E}" destId="{117A78F4-82B3-4B57-B529-B173891E9692}" srcOrd="0" destOrd="0" presId="urn:microsoft.com/office/officeart/2008/layout/NameandTitleOrganizationalChart"/>
    <dgm:cxn modelId="{61CB7440-CDC2-4BA7-93EE-9E37AF8E83BB}" type="presParOf" srcId="{76571840-3CD8-411A-9C94-E347DC3E046E}" destId="{2856BF9C-75B7-44D3-811B-D0AE4C81DC72}" srcOrd="1" destOrd="0" presId="urn:microsoft.com/office/officeart/2008/layout/NameandTitleOrganizationalChart"/>
    <dgm:cxn modelId="{A751D470-51EC-44A6-9FD6-B37B7BD2E889}" type="presParOf" srcId="{76571840-3CD8-411A-9C94-E347DC3E046E}" destId="{4A950E6D-5095-4CBE-8026-27D800A74EB0}" srcOrd="2" destOrd="0" presId="urn:microsoft.com/office/officeart/2008/layout/NameandTitleOrganizationalChart"/>
    <dgm:cxn modelId="{1737D40A-3451-4999-8E0E-4CC8C65A786C}" type="presParOf" srcId="{4C47837F-BD92-45D6-9FC7-92A635F0E3CF}" destId="{4E3163A9-D4B3-4F07-87AF-7AFC02523B69}" srcOrd="1" destOrd="0" presId="urn:microsoft.com/office/officeart/2008/layout/NameandTitleOrganizationalChart"/>
    <dgm:cxn modelId="{21A5D77B-CC65-4EA5-9F87-97AEC519F301}" type="presParOf" srcId="{4C47837F-BD92-45D6-9FC7-92A635F0E3CF}" destId="{05F3063F-86DA-4F4E-B45A-1EC4723960FD}" srcOrd="2" destOrd="0" presId="urn:microsoft.com/office/officeart/2008/layout/NameandTitleOrganizationalChart"/>
    <dgm:cxn modelId="{D7D612FA-404A-4477-8637-0168917A5CC6}" type="presParOf" srcId="{950F532F-A50F-471E-8B0D-CF6095DE24B4}" destId="{B48C5F86-8C48-45EB-B307-9BEF326F1BAA}" srcOrd="2" destOrd="0" presId="urn:microsoft.com/office/officeart/2008/layout/NameandTitleOrganizationalChart"/>
    <dgm:cxn modelId="{21E1686A-6204-4F74-BFA4-1EE3BADF8247}" type="presParOf" srcId="{A5829F35-5461-4B5F-8993-1E170423F545}" destId="{C2CEF8D0-BB2F-467A-A45D-30A986307393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48B55-50B0-4F2E-A8AA-AB7D4AF14EC8}">
      <dsp:nvSpPr>
        <dsp:cNvPr id="0" name=""/>
        <dsp:cNvSpPr/>
      </dsp:nvSpPr>
      <dsp:spPr>
        <a:xfrm>
          <a:off x="519423" y="0"/>
          <a:ext cx="4596641" cy="4596641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Severe primary MR not treated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1,4M patients</a:t>
          </a:r>
        </a:p>
      </dsp:txBody>
      <dsp:txXfrm>
        <a:off x="2014480" y="229832"/>
        <a:ext cx="1606526" cy="689496"/>
      </dsp:txXfrm>
    </dsp:sp>
    <dsp:sp modelId="{80A5DD8A-EBDB-42AF-90C0-58CDF2F8C9F4}">
      <dsp:nvSpPr>
        <dsp:cNvPr id="0" name=""/>
        <dsp:cNvSpPr/>
      </dsp:nvSpPr>
      <dsp:spPr>
        <a:xfrm>
          <a:off x="1094003" y="1149160"/>
          <a:ext cx="3447480" cy="3447480"/>
        </a:xfrm>
        <a:prstGeom prst="ellipse">
          <a:avLst/>
        </a:prstGeom>
        <a:solidFill>
          <a:srgbClr val="9696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Barlow type, complex, not </a:t>
          </a:r>
          <a:r>
            <a:rPr lang="en-US" sz="1400" kern="1200" noProof="0" dirty="0"/>
            <a:t>treated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230K patients</a:t>
          </a:r>
        </a:p>
      </dsp:txBody>
      <dsp:txXfrm>
        <a:off x="2014480" y="1364627"/>
        <a:ext cx="1606526" cy="646402"/>
      </dsp:txXfrm>
    </dsp:sp>
    <dsp:sp modelId="{5A0A1B89-DF9B-4A52-8939-7351A64870A8}">
      <dsp:nvSpPr>
        <dsp:cNvPr id="0" name=""/>
        <dsp:cNvSpPr/>
      </dsp:nvSpPr>
      <dsp:spPr>
        <a:xfrm>
          <a:off x="1668583" y="2298320"/>
          <a:ext cx="2298320" cy="229832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Barlow type, complex but treated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24K patients annually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500 M$</a:t>
          </a:r>
        </a:p>
      </dsp:txBody>
      <dsp:txXfrm>
        <a:off x="2005164" y="2872900"/>
        <a:ext cx="1625158" cy="1149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3CF1F-AD76-4B25-A5EA-B2504258349F}">
      <dsp:nvSpPr>
        <dsp:cNvPr id="0" name=""/>
        <dsp:cNvSpPr/>
      </dsp:nvSpPr>
      <dsp:spPr>
        <a:xfrm>
          <a:off x="5954" y="18138"/>
          <a:ext cx="1343586" cy="2073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Patients</a:t>
          </a:r>
        </a:p>
      </dsp:txBody>
      <dsp:txXfrm>
        <a:off x="5954" y="18138"/>
        <a:ext cx="1343586" cy="537434"/>
      </dsp:txXfrm>
    </dsp:sp>
    <dsp:sp modelId="{82E97AAD-9E03-43B7-B93D-8FE267275A53}">
      <dsp:nvSpPr>
        <dsp:cNvPr id="0" name=""/>
        <dsp:cNvSpPr/>
      </dsp:nvSpPr>
      <dsp:spPr>
        <a:xfrm>
          <a:off x="281147" y="555573"/>
          <a:ext cx="1343586" cy="276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Benefit from a new transcatheter treatment, specifically if complex mitral regurgitation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Let’s treat many untreated patients.</a:t>
          </a:r>
        </a:p>
      </dsp:txBody>
      <dsp:txXfrm>
        <a:off x="320499" y="594925"/>
        <a:ext cx="1264882" cy="2686096"/>
      </dsp:txXfrm>
    </dsp:sp>
    <dsp:sp modelId="{53F33E93-BEDF-4288-89D3-6FD08C6106CC}">
      <dsp:nvSpPr>
        <dsp:cNvPr id="0" name=""/>
        <dsp:cNvSpPr/>
      </dsp:nvSpPr>
      <dsp:spPr>
        <a:xfrm>
          <a:off x="1553224" y="119598"/>
          <a:ext cx="431807" cy="3345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53224" y="186501"/>
        <a:ext cx="331453" cy="200708"/>
      </dsp:txXfrm>
    </dsp:sp>
    <dsp:sp modelId="{7CF8E710-D9D5-46D0-A174-33136FEA94CB}">
      <dsp:nvSpPr>
        <dsp:cNvPr id="0" name=""/>
        <dsp:cNvSpPr/>
      </dsp:nvSpPr>
      <dsp:spPr>
        <a:xfrm>
          <a:off x="2164273" y="18138"/>
          <a:ext cx="1343586" cy="2073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438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438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438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Cardiologists</a:t>
          </a:r>
        </a:p>
      </dsp:txBody>
      <dsp:txXfrm>
        <a:off x="2164273" y="18138"/>
        <a:ext cx="1343586" cy="537434"/>
      </dsp:txXfrm>
    </dsp:sp>
    <dsp:sp modelId="{5E4CFEBE-6DB3-4E06-B0AF-573D2488E74A}">
      <dsp:nvSpPr>
        <dsp:cNvPr id="0" name=""/>
        <dsp:cNvSpPr/>
      </dsp:nvSpPr>
      <dsp:spPr>
        <a:xfrm>
          <a:off x="2439465" y="555573"/>
          <a:ext cx="1343586" cy="276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14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A new option for complex MR, </a:t>
          </a:r>
          <a:r>
            <a:rPr lang="en-US" sz="1200" b="1" kern="1200" noProof="0" dirty="0"/>
            <a:t>better results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An opportunity to treat </a:t>
          </a:r>
          <a:r>
            <a:rPr lang="en-US" sz="1200" b="1" kern="1200" noProof="0" dirty="0"/>
            <a:t>more patients</a:t>
          </a:r>
        </a:p>
      </dsp:txBody>
      <dsp:txXfrm>
        <a:off x="2478817" y="594925"/>
        <a:ext cx="1264882" cy="2686096"/>
      </dsp:txXfrm>
    </dsp:sp>
    <dsp:sp modelId="{64D7A372-066B-45CE-8945-62C3F317912A}">
      <dsp:nvSpPr>
        <dsp:cNvPr id="0" name=""/>
        <dsp:cNvSpPr/>
      </dsp:nvSpPr>
      <dsp:spPr>
        <a:xfrm>
          <a:off x="3711542" y="119598"/>
          <a:ext cx="431807" cy="3345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115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0"/>
                <a:satOff val="0"/>
                <a:lumOff val="115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0"/>
                <a:satOff val="0"/>
                <a:lumOff val="115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711542" y="186501"/>
        <a:ext cx="331453" cy="200708"/>
      </dsp:txXfrm>
    </dsp:sp>
    <dsp:sp modelId="{57DC698B-2CF9-4EB6-AD00-4B58574CA1FE}">
      <dsp:nvSpPr>
        <dsp:cNvPr id="0" name=""/>
        <dsp:cNvSpPr/>
      </dsp:nvSpPr>
      <dsp:spPr>
        <a:xfrm>
          <a:off x="4322591" y="18138"/>
          <a:ext cx="1343586" cy="2073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287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287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287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Hospitals</a:t>
          </a:r>
        </a:p>
      </dsp:txBody>
      <dsp:txXfrm>
        <a:off x="4322591" y="18138"/>
        <a:ext cx="1343586" cy="537434"/>
      </dsp:txXfrm>
    </dsp:sp>
    <dsp:sp modelId="{51176A6B-08C9-4593-B121-7802962484B2}">
      <dsp:nvSpPr>
        <dsp:cNvPr id="0" name=""/>
        <dsp:cNvSpPr/>
      </dsp:nvSpPr>
      <dsp:spPr>
        <a:xfrm>
          <a:off x="4597783" y="555573"/>
          <a:ext cx="1343586" cy="276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287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Toolbox for mitral regurgitation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2 options for repair, TEER and </a:t>
          </a:r>
          <a:r>
            <a:rPr lang="en-US" sz="1200" kern="1200" noProof="0" dirty="0" err="1"/>
            <a:t>MithraX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1 technology for replacement</a:t>
          </a:r>
        </a:p>
      </dsp:txBody>
      <dsp:txXfrm>
        <a:off x="4637135" y="594925"/>
        <a:ext cx="1264882" cy="2686096"/>
      </dsp:txXfrm>
    </dsp:sp>
    <dsp:sp modelId="{E306C0FB-4892-4168-8E6D-D6B5B2F8CB3A}">
      <dsp:nvSpPr>
        <dsp:cNvPr id="0" name=""/>
        <dsp:cNvSpPr/>
      </dsp:nvSpPr>
      <dsp:spPr>
        <a:xfrm>
          <a:off x="5869861" y="119598"/>
          <a:ext cx="431807" cy="3345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2309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0"/>
                <a:satOff val="0"/>
                <a:lumOff val="2309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0"/>
                <a:satOff val="0"/>
                <a:lumOff val="2309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869861" y="186501"/>
        <a:ext cx="331453" cy="200708"/>
      </dsp:txXfrm>
    </dsp:sp>
    <dsp:sp modelId="{5FE5811E-58F5-4849-AE23-5EBA136BAFFA}">
      <dsp:nvSpPr>
        <dsp:cNvPr id="0" name=""/>
        <dsp:cNvSpPr/>
      </dsp:nvSpPr>
      <dsp:spPr>
        <a:xfrm>
          <a:off x="6480909" y="18138"/>
          <a:ext cx="1343586" cy="2073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287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287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287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Payer</a:t>
          </a:r>
        </a:p>
      </dsp:txBody>
      <dsp:txXfrm>
        <a:off x="6480909" y="18138"/>
        <a:ext cx="1343586" cy="537434"/>
      </dsp:txXfrm>
    </dsp:sp>
    <dsp:sp modelId="{7B681419-F87E-4FAD-8B24-5AF28EE5862D}">
      <dsp:nvSpPr>
        <dsp:cNvPr id="0" name=""/>
        <dsp:cNvSpPr/>
      </dsp:nvSpPr>
      <dsp:spPr>
        <a:xfrm>
          <a:off x="6756102" y="555573"/>
          <a:ext cx="1343586" cy="276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287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Leveraging existing reimbursement scheme for TEER (25 K$ per case)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CPT Code 33418 / 33419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noProof="0" dirty="0"/>
        </a:p>
      </dsp:txBody>
      <dsp:txXfrm>
        <a:off x="6795454" y="594925"/>
        <a:ext cx="1264882" cy="2686096"/>
      </dsp:txXfrm>
    </dsp:sp>
    <dsp:sp modelId="{A7BCF70D-6977-479F-BA21-71CF626A8AD9}">
      <dsp:nvSpPr>
        <dsp:cNvPr id="0" name=""/>
        <dsp:cNvSpPr/>
      </dsp:nvSpPr>
      <dsp:spPr>
        <a:xfrm>
          <a:off x="8028179" y="119598"/>
          <a:ext cx="431807" cy="3345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115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0"/>
                <a:satOff val="0"/>
                <a:lumOff val="115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0"/>
                <a:satOff val="0"/>
                <a:lumOff val="115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028179" y="186501"/>
        <a:ext cx="331453" cy="200708"/>
      </dsp:txXfrm>
    </dsp:sp>
    <dsp:sp modelId="{4D098D85-4487-4F70-BA52-4BE521FB1417}">
      <dsp:nvSpPr>
        <dsp:cNvPr id="0" name=""/>
        <dsp:cNvSpPr/>
      </dsp:nvSpPr>
      <dsp:spPr>
        <a:xfrm>
          <a:off x="8639227" y="18138"/>
          <a:ext cx="1343586" cy="2073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438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1438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1438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Channel</a:t>
          </a:r>
        </a:p>
      </dsp:txBody>
      <dsp:txXfrm>
        <a:off x="8639227" y="18138"/>
        <a:ext cx="1343586" cy="537434"/>
      </dsp:txXfrm>
    </dsp:sp>
    <dsp:sp modelId="{9B60ACA8-71C1-471E-BD3C-E71FAE86D465}">
      <dsp:nvSpPr>
        <dsp:cNvPr id="0" name=""/>
        <dsp:cNvSpPr/>
      </dsp:nvSpPr>
      <dsp:spPr>
        <a:xfrm>
          <a:off x="8914420" y="555573"/>
          <a:ext cx="1343586" cy="276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14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kern="1200" noProof="0" dirty="0"/>
            <a:t>(Distribution network)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Partnership with strategic players (licensing / exit)</a:t>
          </a:r>
        </a:p>
      </dsp:txBody>
      <dsp:txXfrm>
        <a:off x="8953772" y="594925"/>
        <a:ext cx="1264882" cy="2686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EA352-545F-425F-A5CC-C3CF2E9F01F6}">
      <dsp:nvSpPr>
        <dsp:cNvPr id="0" name=""/>
        <dsp:cNvSpPr/>
      </dsp:nvSpPr>
      <dsp:spPr>
        <a:xfrm>
          <a:off x="7866442" y="2001806"/>
          <a:ext cx="170607" cy="1340420"/>
        </a:xfrm>
        <a:custGeom>
          <a:avLst/>
          <a:gdLst/>
          <a:ahLst/>
          <a:cxnLst/>
          <a:rect l="0" t="0" r="0" b="0"/>
          <a:pathLst>
            <a:path>
              <a:moveTo>
                <a:pt x="170607" y="0"/>
              </a:moveTo>
              <a:lnTo>
                <a:pt x="170607" y="1340420"/>
              </a:lnTo>
              <a:lnTo>
                <a:pt x="0" y="134042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DB3A8-2EA0-458E-AAA9-5630BB8F4D29}">
      <dsp:nvSpPr>
        <dsp:cNvPr id="0" name=""/>
        <dsp:cNvSpPr/>
      </dsp:nvSpPr>
      <dsp:spPr>
        <a:xfrm>
          <a:off x="7866442" y="2001806"/>
          <a:ext cx="170607" cy="544020"/>
        </a:xfrm>
        <a:custGeom>
          <a:avLst/>
          <a:gdLst/>
          <a:ahLst/>
          <a:cxnLst/>
          <a:rect l="0" t="0" r="0" b="0"/>
          <a:pathLst>
            <a:path>
              <a:moveTo>
                <a:pt x="170607" y="0"/>
              </a:moveTo>
              <a:lnTo>
                <a:pt x="170607" y="544020"/>
              </a:lnTo>
              <a:lnTo>
                <a:pt x="0" y="54402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3959E-9220-4EE7-9697-8B6BD5B7E247}">
      <dsp:nvSpPr>
        <dsp:cNvPr id="0" name=""/>
        <dsp:cNvSpPr/>
      </dsp:nvSpPr>
      <dsp:spPr>
        <a:xfrm>
          <a:off x="4243173" y="1205406"/>
          <a:ext cx="3403916" cy="291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62"/>
              </a:lnTo>
              <a:lnTo>
                <a:pt x="3403916" y="173862"/>
              </a:lnTo>
              <a:lnTo>
                <a:pt x="3403916" y="291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676BE-C44B-4898-829C-CB8566FE0F9E}">
      <dsp:nvSpPr>
        <dsp:cNvPr id="0" name=""/>
        <dsp:cNvSpPr/>
      </dsp:nvSpPr>
      <dsp:spPr>
        <a:xfrm>
          <a:off x="6025324" y="2001806"/>
          <a:ext cx="91440" cy="291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3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75BA4-F5F4-4D20-A7E1-32F28FDF97D6}">
      <dsp:nvSpPr>
        <dsp:cNvPr id="0" name=""/>
        <dsp:cNvSpPr/>
      </dsp:nvSpPr>
      <dsp:spPr>
        <a:xfrm>
          <a:off x="4243173" y="1205406"/>
          <a:ext cx="1827871" cy="291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62"/>
              </a:lnTo>
              <a:lnTo>
                <a:pt x="1827871" y="173862"/>
              </a:lnTo>
              <a:lnTo>
                <a:pt x="1827871" y="291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E5592-7799-4518-B093-E874D063932F}">
      <dsp:nvSpPr>
        <dsp:cNvPr id="0" name=""/>
        <dsp:cNvSpPr/>
      </dsp:nvSpPr>
      <dsp:spPr>
        <a:xfrm>
          <a:off x="4243173" y="1205406"/>
          <a:ext cx="519924" cy="291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862"/>
              </a:lnTo>
              <a:lnTo>
                <a:pt x="519924" y="173862"/>
              </a:lnTo>
              <a:lnTo>
                <a:pt x="519924" y="291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0A83D-D726-4FA2-B43D-2B8877C56017}">
      <dsp:nvSpPr>
        <dsp:cNvPr id="0" name=""/>
        <dsp:cNvSpPr/>
      </dsp:nvSpPr>
      <dsp:spPr>
        <a:xfrm>
          <a:off x="3409430" y="2001806"/>
          <a:ext cx="91440" cy="291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3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B6596-4F53-47BC-914D-AEAE9E56B5B7}">
      <dsp:nvSpPr>
        <dsp:cNvPr id="0" name=""/>
        <dsp:cNvSpPr/>
      </dsp:nvSpPr>
      <dsp:spPr>
        <a:xfrm>
          <a:off x="3455150" y="1205406"/>
          <a:ext cx="788022" cy="291639"/>
        </a:xfrm>
        <a:custGeom>
          <a:avLst/>
          <a:gdLst/>
          <a:ahLst/>
          <a:cxnLst/>
          <a:rect l="0" t="0" r="0" b="0"/>
          <a:pathLst>
            <a:path>
              <a:moveTo>
                <a:pt x="788022" y="0"/>
              </a:moveTo>
              <a:lnTo>
                <a:pt x="788022" y="173862"/>
              </a:lnTo>
              <a:lnTo>
                <a:pt x="0" y="173862"/>
              </a:lnTo>
              <a:lnTo>
                <a:pt x="0" y="291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FBB8C-9365-41C3-848F-A3FB588FCAA7}">
      <dsp:nvSpPr>
        <dsp:cNvPr id="0" name=""/>
        <dsp:cNvSpPr/>
      </dsp:nvSpPr>
      <dsp:spPr>
        <a:xfrm>
          <a:off x="2366556" y="2001806"/>
          <a:ext cx="170607" cy="1340420"/>
        </a:xfrm>
        <a:custGeom>
          <a:avLst/>
          <a:gdLst/>
          <a:ahLst/>
          <a:cxnLst/>
          <a:rect l="0" t="0" r="0" b="0"/>
          <a:pathLst>
            <a:path>
              <a:moveTo>
                <a:pt x="170607" y="0"/>
              </a:moveTo>
              <a:lnTo>
                <a:pt x="170607" y="1340420"/>
              </a:lnTo>
              <a:lnTo>
                <a:pt x="0" y="134042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A20B8-C7E0-4735-8DEF-C471DC31A68E}">
      <dsp:nvSpPr>
        <dsp:cNvPr id="0" name=""/>
        <dsp:cNvSpPr/>
      </dsp:nvSpPr>
      <dsp:spPr>
        <a:xfrm>
          <a:off x="2366556" y="2001806"/>
          <a:ext cx="170607" cy="544020"/>
        </a:xfrm>
        <a:custGeom>
          <a:avLst/>
          <a:gdLst/>
          <a:ahLst/>
          <a:cxnLst/>
          <a:rect l="0" t="0" r="0" b="0"/>
          <a:pathLst>
            <a:path>
              <a:moveTo>
                <a:pt x="170607" y="0"/>
              </a:moveTo>
              <a:lnTo>
                <a:pt x="170607" y="544020"/>
              </a:lnTo>
              <a:lnTo>
                <a:pt x="0" y="54402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0B93E-64C1-4B40-B565-F3776504F32A}">
      <dsp:nvSpPr>
        <dsp:cNvPr id="0" name=""/>
        <dsp:cNvSpPr/>
      </dsp:nvSpPr>
      <dsp:spPr>
        <a:xfrm>
          <a:off x="2147203" y="1205406"/>
          <a:ext cx="2095969" cy="291639"/>
        </a:xfrm>
        <a:custGeom>
          <a:avLst/>
          <a:gdLst/>
          <a:ahLst/>
          <a:cxnLst/>
          <a:rect l="0" t="0" r="0" b="0"/>
          <a:pathLst>
            <a:path>
              <a:moveTo>
                <a:pt x="2095969" y="0"/>
              </a:moveTo>
              <a:lnTo>
                <a:pt x="2095969" y="173862"/>
              </a:lnTo>
              <a:lnTo>
                <a:pt x="0" y="173862"/>
              </a:lnTo>
              <a:lnTo>
                <a:pt x="0" y="291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51192-9C41-4BBA-9DAE-94D862A7D32C}">
      <dsp:nvSpPr>
        <dsp:cNvPr id="0" name=""/>
        <dsp:cNvSpPr/>
      </dsp:nvSpPr>
      <dsp:spPr>
        <a:xfrm>
          <a:off x="1058609" y="2001806"/>
          <a:ext cx="170607" cy="1340420"/>
        </a:xfrm>
        <a:custGeom>
          <a:avLst/>
          <a:gdLst/>
          <a:ahLst/>
          <a:cxnLst/>
          <a:rect l="0" t="0" r="0" b="0"/>
          <a:pathLst>
            <a:path>
              <a:moveTo>
                <a:pt x="170607" y="0"/>
              </a:moveTo>
              <a:lnTo>
                <a:pt x="170607" y="1340420"/>
              </a:lnTo>
              <a:lnTo>
                <a:pt x="0" y="134042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CF7AE-393B-49CE-B391-E31BA88CB4BD}">
      <dsp:nvSpPr>
        <dsp:cNvPr id="0" name=""/>
        <dsp:cNvSpPr/>
      </dsp:nvSpPr>
      <dsp:spPr>
        <a:xfrm>
          <a:off x="1058609" y="2001806"/>
          <a:ext cx="170607" cy="544020"/>
        </a:xfrm>
        <a:custGeom>
          <a:avLst/>
          <a:gdLst/>
          <a:ahLst/>
          <a:cxnLst/>
          <a:rect l="0" t="0" r="0" b="0"/>
          <a:pathLst>
            <a:path>
              <a:moveTo>
                <a:pt x="170607" y="0"/>
              </a:moveTo>
              <a:lnTo>
                <a:pt x="170607" y="544020"/>
              </a:lnTo>
              <a:lnTo>
                <a:pt x="0" y="54402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6297B-D575-4D13-8984-248880EEAB5E}">
      <dsp:nvSpPr>
        <dsp:cNvPr id="0" name=""/>
        <dsp:cNvSpPr/>
      </dsp:nvSpPr>
      <dsp:spPr>
        <a:xfrm>
          <a:off x="839257" y="1205406"/>
          <a:ext cx="3403916" cy="291639"/>
        </a:xfrm>
        <a:custGeom>
          <a:avLst/>
          <a:gdLst/>
          <a:ahLst/>
          <a:cxnLst/>
          <a:rect l="0" t="0" r="0" b="0"/>
          <a:pathLst>
            <a:path>
              <a:moveTo>
                <a:pt x="3403916" y="0"/>
              </a:moveTo>
              <a:lnTo>
                <a:pt x="3403916" y="173862"/>
              </a:lnTo>
              <a:lnTo>
                <a:pt x="0" y="173862"/>
              </a:lnTo>
              <a:lnTo>
                <a:pt x="0" y="291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8DB36-AD06-4605-BD70-C84B01F98F0F}">
      <dsp:nvSpPr>
        <dsp:cNvPr id="0" name=""/>
        <dsp:cNvSpPr/>
      </dsp:nvSpPr>
      <dsp:spPr>
        <a:xfrm>
          <a:off x="3755722" y="700645"/>
          <a:ext cx="974901" cy="50476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Olivier Decuypere</a:t>
          </a:r>
        </a:p>
      </dsp:txBody>
      <dsp:txXfrm>
        <a:off x="3755722" y="700645"/>
        <a:ext cx="974901" cy="504760"/>
      </dsp:txXfrm>
    </dsp:sp>
    <dsp:sp modelId="{7781932A-22BE-4CA4-A0E1-0D6A52EA01CA}">
      <dsp:nvSpPr>
        <dsp:cNvPr id="0" name=""/>
        <dsp:cNvSpPr/>
      </dsp:nvSpPr>
      <dsp:spPr>
        <a:xfrm>
          <a:off x="3950702" y="10932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CEO</a:t>
          </a:r>
        </a:p>
      </dsp:txBody>
      <dsp:txXfrm>
        <a:off x="3950702" y="1093237"/>
        <a:ext cx="877411" cy="168253"/>
      </dsp:txXfrm>
    </dsp:sp>
    <dsp:sp modelId="{78B09D12-EE65-4808-8550-4089660B6F89}">
      <dsp:nvSpPr>
        <dsp:cNvPr id="0" name=""/>
        <dsp:cNvSpPr/>
      </dsp:nvSpPr>
      <dsp:spPr>
        <a:xfrm>
          <a:off x="351806" y="1497046"/>
          <a:ext cx="974901" cy="50476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Didier de Cannière</a:t>
          </a:r>
        </a:p>
      </dsp:txBody>
      <dsp:txXfrm>
        <a:off x="351806" y="1497046"/>
        <a:ext cx="974901" cy="504760"/>
      </dsp:txXfrm>
    </dsp:sp>
    <dsp:sp modelId="{65366BDB-F548-4B71-9EEA-E86CB307018A}">
      <dsp:nvSpPr>
        <dsp:cNvPr id="0" name=""/>
        <dsp:cNvSpPr/>
      </dsp:nvSpPr>
      <dsp:spPr>
        <a:xfrm>
          <a:off x="546786" y="18896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CMO</a:t>
          </a:r>
        </a:p>
      </dsp:txBody>
      <dsp:txXfrm>
        <a:off x="546786" y="1889637"/>
        <a:ext cx="877411" cy="168253"/>
      </dsp:txXfrm>
    </dsp:sp>
    <dsp:sp modelId="{2D6CF6EF-C2F5-47D1-ABFC-5255D50DF996}">
      <dsp:nvSpPr>
        <dsp:cNvPr id="0" name=""/>
        <dsp:cNvSpPr/>
      </dsp:nvSpPr>
      <dsp:spPr>
        <a:xfrm>
          <a:off x="83708" y="2293446"/>
          <a:ext cx="974901" cy="504760"/>
        </a:xfrm>
        <a:prstGeom prst="rect">
          <a:avLst/>
        </a:prstGeom>
        <a:solidFill>
          <a:srgbClr val="FF050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Ludovic Melly</a:t>
          </a:r>
        </a:p>
      </dsp:txBody>
      <dsp:txXfrm>
        <a:off x="83708" y="2293446"/>
        <a:ext cx="974901" cy="504760"/>
      </dsp:txXfrm>
    </dsp:sp>
    <dsp:sp modelId="{738B3A12-DE25-4D7C-8055-2E21FDC24558}">
      <dsp:nvSpPr>
        <dsp:cNvPr id="0" name=""/>
        <dsp:cNvSpPr/>
      </dsp:nvSpPr>
      <dsp:spPr>
        <a:xfrm>
          <a:off x="278688" y="26860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Advisor</a:t>
          </a:r>
        </a:p>
      </dsp:txBody>
      <dsp:txXfrm>
        <a:off x="278688" y="2686038"/>
        <a:ext cx="877411" cy="168253"/>
      </dsp:txXfrm>
    </dsp:sp>
    <dsp:sp modelId="{08BF6AA4-8B5F-4045-ADA1-A61F7389689C}">
      <dsp:nvSpPr>
        <dsp:cNvPr id="0" name=""/>
        <dsp:cNvSpPr/>
      </dsp:nvSpPr>
      <dsp:spPr>
        <a:xfrm>
          <a:off x="83708" y="3089847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Scientific Ad Board (5)</a:t>
          </a:r>
        </a:p>
      </dsp:txBody>
      <dsp:txXfrm>
        <a:off x="83708" y="3089847"/>
        <a:ext cx="974901" cy="504760"/>
      </dsp:txXfrm>
    </dsp:sp>
    <dsp:sp modelId="{AE0A3FAA-CFAD-468E-89A5-06087A3BB44E}">
      <dsp:nvSpPr>
        <dsp:cNvPr id="0" name=""/>
        <dsp:cNvSpPr/>
      </dsp:nvSpPr>
      <dsp:spPr>
        <a:xfrm>
          <a:off x="278688" y="34824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Advisors</a:t>
          </a:r>
        </a:p>
      </dsp:txBody>
      <dsp:txXfrm>
        <a:off x="278688" y="3482438"/>
        <a:ext cx="877411" cy="168253"/>
      </dsp:txXfrm>
    </dsp:sp>
    <dsp:sp modelId="{5D40DED1-3EF5-4902-93EA-C23580AB7F1F}">
      <dsp:nvSpPr>
        <dsp:cNvPr id="0" name=""/>
        <dsp:cNvSpPr/>
      </dsp:nvSpPr>
      <dsp:spPr>
        <a:xfrm>
          <a:off x="1659753" y="1497046"/>
          <a:ext cx="974901" cy="50476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Xavier Bollen</a:t>
          </a:r>
        </a:p>
      </dsp:txBody>
      <dsp:txXfrm>
        <a:off x="1659753" y="1497046"/>
        <a:ext cx="974901" cy="504760"/>
      </dsp:txXfrm>
    </dsp:sp>
    <dsp:sp modelId="{4324D3AC-B7DA-4AA3-8ECB-9C8E6D70561B}">
      <dsp:nvSpPr>
        <dsp:cNvPr id="0" name=""/>
        <dsp:cNvSpPr/>
      </dsp:nvSpPr>
      <dsp:spPr>
        <a:xfrm>
          <a:off x="1854733" y="18896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R&amp;D</a:t>
          </a:r>
        </a:p>
      </dsp:txBody>
      <dsp:txXfrm>
        <a:off x="1854733" y="1889637"/>
        <a:ext cx="877411" cy="168253"/>
      </dsp:txXfrm>
    </dsp:sp>
    <dsp:sp modelId="{7EF4D7A2-EA03-41BF-99DF-FC2A2CF03EBC}">
      <dsp:nvSpPr>
        <dsp:cNvPr id="0" name=""/>
        <dsp:cNvSpPr/>
      </dsp:nvSpPr>
      <dsp:spPr>
        <a:xfrm>
          <a:off x="1391655" y="22934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 err="1"/>
            <a:t>Cisteo</a:t>
          </a:r>
          <a:r>
            <a:rPr lang="en-US" sz="900" kern="1200" noProof="0" dirty="0"/>
            <a:t> Medical (3)</a:t>
          </a:r>
        </a:p>
      </dsp:txBody>
      <dsp:txXfrm>
        <a:off x="1391655" y="2293446"/>
        <a:ext cx="974901" cy="504760"/>
      </dsp:txXfrm>
    </dsp:sp>
    <dsp:sp modelId="{8D5717E9-CA0F-4EED-A220-F2D945435FA6}">
      <dsp:nvSpPr>
        <dsp:cNvPr id="0" name=""/>
        <dsp:cNvSpPr/>
      </dsp:nvSpPr>
      <dsp:spPr>
        <a:xfrm>
          <a:off x="1586635" y="26860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R&amp;D Implants</a:t>
          </a:r>
        </a:p>
      </dsp:txBody>
      <dsp:txXfrm>
        <a:off x="1586635" y="2686038"/>
        <a:ext cx="877411" cy="168253"/>
      </dsp:txXfrm>
    </dsp:sp>
    <dsp:sp modelId="{C892FF32-5BBA-45B7-B0D7-3B211B625250}">
      <dsp:nvSpPr>
        <dsp:cNvPr id="0" name=""/>
        <dsp:cNvSpPr/>
      </dsp:nvSpPr>
      <dsp:spPr>
        <a:xfrm>
          <a:off x="1391655" y="3089847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Incite Medical (3)</a:t>
          </a:r>
        </a:p>
      </dsp:txBody>
      <dsp:txXfrm>
        <a:off x="1391655" y="3089847"/>
        <a:ext cx="974901" cy="504760"/>
      </dsp:txXfrm>
    </dsp:sp>
    <dsp:sp modelId="{54855850-B419-4653-8A40-E6D9E9A2AC45}">
      <dsp:nvSpPr>
        <dsp:cNvPr id="0" name=""/>
        <dsp:cNvSpPr/>
      </dsp:nvSpPr>
      <dsp:spPr>
        <a:xfrm>
          <a:off x="1586635" y="34824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R&amp;D Catheter</a:t>
          </a:r>
        </a:p>
      </dsp:txBody>
      <dsp:txXfrm>
        <a:off x="1586635" y="3482438"/>
        <a:ext cx="877411" cy="168253"/>
      </dsp:txXfrm>
    </dsp:sp>
    <dsp:sp modelId="{52C0409E-D8C2-46B3-9A27-724CC61D2E93}">
      <dsp:nvSpPr>
        <dsp:cNvPr id="0" name=""/>
        <dsp:cNvSpPr/>
      </dsp:nvSpPr>
      <dsp:spPr>
        <a:xfrm>
          <a:off x="2967700" y="14970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 err="1"/>
            <a:t>Veranex</a:t>
          </a:r>
          <a:endParaRPr lang="en-US" sz="900" kern="1200" noProof="0" dirty="0"/>
        </a:p>
      </dsp:txBody>
      <dsp:txXfrm>
        <a:off x="2967700" y="1497046"/>
        <a:ext cx="974901" cy="504760"/>
      </dsp:txXfrm>
    </dsp:sp>
    <dsp:sp modelId="{7BFD5AC0-941B-437D-B05D-FD4A60F19FB8}">
      <dsp:nvSpPr>
        <dsp:cNvPr id="0" name=""/>
        <dsp:cNvSpPr/>
      </dsp:nvSpPr>
      <dsp:spPr>
        <a:xfrm>
          <a:off x="3162680" y="18896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Pre-clinical</a:t>
          </a:r>
        </a:p>
      </dsp:txBody>
      <dsp:txXfrm>
        <a:off x="3162680" y="1889637"/>
        <a:ext cx="877411" cy="168253"/>
      </dsp:txXfrm>
    </dsp:sp>
    <dsp:sp modelId="{28B93211-D141-4518-9C24-B3A160FFE7A3}">
      <dsp:nvSpPr>
        <dsp:cNvPr id="0" name=""/>
        <dsp:cNvSpPr/>
      </dsp:nvSpPr>
      <dsp:spPr>
        <a:xfrm>
          <a:off x="2967700" y="22934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noProof="0" dirty="0"/>
            <a:t>QbD</a:t>
          </a:r>
          <a:endParaRPr lang="en-US" sz="900" kern="1200" noProof="0" dirty="0"/>
        </a:p>
      </dsp:txBody>
      <dsp:txXfrm>
        <a:off x="2967700" y="2293446"/>
        <a:ext cx="974901" cy="504760"/>
      </dsp:txXfrm>
    </dsp:sp>
    <dsp:sp modelId="{EEEE1E05-DF4F-44BF-B301-9D7C5B006DCE}">
      <dsp:nvSpPr>
        <dsp:cNvPr id="0" name=""/>
        <dsp:cNvSpPr/>
      </dsp:nvSpPr>
      <dsp:spPr>
        <a:xfrm>
          <a:off x="3162680" y="26860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Clinical</a:t>
          </a:r>
          <a:endParaRPr lang="en-US" sz="900" kern="1200" dirty="0"/>
        </a:p>
      </dsp:txBody>
      <dsp:txXfrm>
        <a:off x="3162680" y="2686038"/>
        <a:ext cx="877411" cy="168253"/>
      </dsp:txXfrm>
    </dsp:sp>
    <dsp:sp modelId="{ADEAFC8D-1C76-4E28-B389-5C3DA720597F}">
      <dsp:nvSpPr>
        <dsp:cNvPr id="0" name=""/>
        <dsp:cNvSpPr/>
      </dsp:nvSpPr>
      <dsp:spPr>
        <a:xfrm>
          <a:off x="4275647" y="14970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TBD</a:t>
          </a:r>
        </a:p>
      </dsp:txBody>
      <dsp:txXfrm>
        <a:off x="4275647" y="1497046"/>
        <a:ext cx="974901" cy="504760"/>
      </dsp:txXfrm>
    </dsp:sp>
    <dsp:sp modelId="{7B41AB73-D89E-410B-8BA4-E9090052E558}">
      <dsp:nvSpPr>
        <dsp:cNvPr id="0" name=""/>
        <dsp:cNvSpPr/>
      </dsp:nvSpPr>
      <dsp:spPr>
        <a:xfrm>
          <a:off x="4470627" y="18896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RAQA</a:t>
          </a:r>
        </a:p>
      </dsp:txBody>
      <dsp:txXfrm>
        <a:off x="4470627" y="1889637"/>
        <a:ext cx="877411" cy="168253"/>
      </dsp:txXfrm>
    </dsp:sp>
    <dsp:sp modelId="{93AC1C3B-3CF4-4F81-B39A-A368D720CAD5}">
      <dsp:nvSpPr>
        <dsp:cNvPr id="0" name=""/>
        <dsp:cNvSpPr/>
      </dsp:nvSpPr>
      <dsp:spPr>
        <a:xfrm>
          <a:off x="5583593" y="14970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Lime</a:t>
          </a:r>
        </a:p>
      </dsp:txBody>
      <dsp:txXfrm>
        <a:off x="5583593" y="1497046"/>
        <a:ext cx="974901" cy="504760"/>
      </dsp:txXfrm>
    </dsp:sp>
    <dsp:sp modelId="{549BDEF2-5204-4678-8F82-A383C0E09997}">
      <dsp:nvSpPr>
        <dsp:cNvPr id="0" name=""/>
        <dsp:cNvSpPr/>
      </dsp:nvSpPr>
      <dsp:spPr>
        <a:xfrm>
          <a:off x="5778574" y="18896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Legal</a:t>
          </a:r>
        </a:p>
      </dsp:txBody>
      <dsp:txXfrm>
        <a:off x="5778574" y="1889637"/>
        <a:ext cx="877411" cy="168253"/>
      </dsp:txXfrm>
    </dsp:sp>
    <dsp:sp modelId="{C31401B3-0347-4138-9EB6-476E218EF99E}">
      <dsp:nvSpPr>
        <dsp:cNvPr id="0" name=""/>
        <dsp:cNvSpPr/>
      </dsp:nvSpPr>
      <dsp:spPr>
        <a:xfrm>
          <a:off x="5583593" y="22934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 err="1"/>
            <a:t>Calysta</a:t>
          </a:r>
          <a:endParaRPr lang="en-US" sz="900" kern="1200" noProof="0" dirty="0"/>
        </a:p>
      </dsp:txBody>
      <dsp:txXfrm>
        <a:off x="5583593" y="2293446"/>
        <a:ext cx="974901" cy="504760"/>
      </dsp:txXfrm>
    </dsp:sp>
    <dsp:sp modelId="{E060C3F2-D379-4800-B374-7459E6F4A6AB}">
      <dsp:nvSpPr>
        <dsp:cNvPr id="0" name=""/>
        <dsp:cNvSpPr/>
      </dsp:nvSpPr>
      <dsp:spPr>
        <a:xfrm>
          <a:off x="5778574" y="26860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/>
            <a:t>IP</a:t>
          </a:r>
        </a:p>
      </dsp:txBody>
      <dsp:txXfrm>
        <a:off x="5778574" y="2686038"/>
        <a:ext cx="877411" cy="168253"/>
      </dsp:txXfrm>
    </dsp:sp>
    <dsp:sp modelId="{557DB9AE-8317-4169-8C21-3223A70ADE4F}">
      <dsp:nvSpPr>
        <dsp:cNvPr id="0" name=""/>
        <dsp:cNvSpPr/>
      </dsp:nvSpPr>
      <dsp:spPr>
        <a:xfrm>
          <a:off x="7159638" y="14970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noProof="0" dirty="0" err="1"/>
            <a:t>Precision</a:t>
          </a:r>
          <a:r>
            <a:rPr lang="fr-BE" sz="900" kern="1200" noProof="0" dirty="0"/>
            <a:t> Life Science Partners</a:t>
          </a:r>
          <a:endParaRPr lang="en-US" sz="900" kern="1200" noProof="0" dirty="0"/>
        </a:p>
      </dsp:txBody>
      <dsp:txXfrm>
        <a:off x="7159638" y="1497046"/>
        <a:ext cx="974901" cy="504760"/>
      </dsp:txXfrm>
    </dsp:sp>
    <dsp:sp modelId="{9ED33BE3-A86B-4EAA-BCBB-C5CAF7D56066}">
      <dsp:nvSpPr>
        <dsp:cNvPr id="0" name=""/>
        <dsp:cNvSpPr/>
      </dsp:nvSpPr>
      <dsp:spPr>
        <a:xfrm>
          <a:off x="7354619" y="1889637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Strategic support</a:t>
          </a:r>
          <a:endParaRPr lang="en-US" sz="900" kern="1200" dirty="0"/>
        </a:p>
      </dsp:txBody>
      <dsp:txXfrm>
        <a:off x="7354619" y="1889637"/>
        <a:ext cx="877411" cy="168253"/>
      </dsp:txXfrm>
    </dsp:sp>
    <dsp:sp modelId="{D5799BB5-4CC1-457B-84BE-E2C7047601B0}">
      <dsp:nvSpPr>
        <dsp:cNvPr id="0" name=""/>
        <dsp:cNvSpPr/>
      </dsp:nvSpPr>
      <dsp:spPr>
        <a:xfrm>
          <a:off x="6891540" y="2293446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noProof="0" dirty="0" err="1"/>
            <a:t>Angioconsult</a:t>
          </a:r>
          <a:endParaRPr lang="fr-BE" sz="900" kern="1200" noProof="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noProof="0" dirty="0"/>
            <a:t>Benjamin Rieck</a:t>
          </a:r>
          <a:endParaRPr lang="en-US" sz="900" kern="1200" noProof="0" dirty="0"/>
        </a:p>
      </dsp:txBody>
      <dsp:txXfrm>
        <a:off x="6891540" y="2293446"/>
        <a:ext cx="974901" cy="504760"/>
      </dsp:txXfrm>
    </dsp:sp>
    <dsp:sp modelId="{C58EA2B4-9641-42B1-889A-F24C1ABE914C}">
      <dsp:nvSpPr>
        <dsp:cNvPr id="0" name=""/>
        <dsp:cNvSpPr/>
      </dsp:nvSpPr>
      <dsp:spPr>
        <a:xfrm>
          <a:off x="7086521" y="26860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Strategic support</a:t>
          </a:r>
          <a:endParaRPr lang="en-US" sz="900" kern="1200" dirty="0"/>
        </a:p>
      </dsp:txBody>
      <dsp:txXfrm>
        <a:off x="7086521" y="2686038"/>
        <a:ext cx="877411" cy="168253"/>
      </dsp:txXfrm>
    </dsp:sp>
    <dsp:sp modelId="{117A78F4-82B3-4B57-B529-B173891E9692}">
      <dsp:nvSpPr>
        <dsp:cNvPr id="0" name=""/>
        <dsp:cNvSpPr/>
      </dsp:nvSpPr>
      <dsp:spPr>
        <a:xfrm>
          <a:off x="6891540" y="3089847"/>
          <a:ext cx="974901" cy="504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71227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noProof="0" dirty="0"/>
            <a:t>Silver Arrow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noProof="0" dirty="0"/>
            <a:t>Henk Joost</a:t>
          </a:r>
          <a:endParaRPr lang="en-US" sz="900" kern="1200" noProof="0" dirty="0"/>
        </a:p>
      </dsp:txBody>
      <dsp:txXfrm>
        <a:off x="6891540" y="3089847"/>
        <a:ext cx="974901" cy="504760"/>
      </dsp:txXfrm>
    </dsp:sp>
    <dsp:sp modelId="{2856BF9C-75B7-44D3-811B-D0AE4C81DC72}">
      <dsp:nvSpPr>
        <dsp:cNvPr id="0" name=""/>
        <dsp:cNvSpPr/>
      </dsp:nvSpPr>
      <dsp:spPr>
        <a:xfrm>
          <a:off x="7086521" y="3482438"/>
          <a:ext cx="877411" cy="168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Strategic support</a:t>
          </a:r>
          <a:endParaRPr lang="en-US" sz="900" kern="1200" dirty="0"/>
        </a:p>
      </dsp:txBody>
      <dsp:txXfrm>
        <a:off x="7086521" y="3482438"/>
        <a:ext cx="877411" cy="168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37AE1C0-07C6-4BCA-AAF1-3188B963E673}" type="datetimeFigureOut">
              <a:rPr lang="fr-BE" smtClean="0"/>
              <a:t>01-04-25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451800-DB9C-4A93-AF24-6E34738DBE3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366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1800-DB9C-4A93-AF24-6E34738DBE39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534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1800-DB9C-4A93-AF24-6E34738DBE39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504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1800-DB9C-4A93-AF24-6E34738DBE39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9439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1800-DB9C-4A93-AF24-6E34738DBE39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141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6BCD3-17D6-FF41-9BC5-45FB676A4A29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2623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3D916-721D-56CA-A0DE-AF1D886BA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332E4-64F6-2E8F-A9B0-C91443507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683AC-0A57-D2CC-F2BC-E9B39189E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B327E-327F-4EB1-7DED-8B3261F49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1800-DB9C-4A93-AF24-6E34738DBE39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7912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51800-DB9C-4A93-AF24-6E34738DBE39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56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C259-42B9-62C2-80A0-8944DEA05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F1E57-8B1B-DD89-873B-DD10D4961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72AD8-700D-B7F3-A73C-87B29181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E475E-2B97-4213-9265-DF5AB1BFB133}" type="datetime1">
              <a:rPr lang="fr-BE" smtClean="0"/>
              <a:t>01-04-25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59069-FBD2-C834-4187-36CB9A68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C6767-8D6D-66A7-AE85-29D04C75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7" name="Picture 6" descr="A red logo with black text&#10;&#10;Description automatically generated">
            <a:extLst>
              <a:ext uri="{FF2B5EF4-FFF2-40B4-BE49-F238E27FC236}">
                <a16:creationId xmlns:a16="http://schemas.microsoft.com/office/drawing/2014/main" id="{4BA3F71D-89FA-D3D1-C600-5BF3D55B1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3486602" y="4719875"/>
            <a:ext cx="5218795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34AC0-ABD9-4A9A-E744-1815BECAD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FF01A-51D4-9511-9F45-8A63321B2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6B38E-B73A-3BAF-8A6F-FE6DCF6A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9C5E-AE31-4A16-953D-63EC97A25415}" type="datetime1">
              <a:rPr lang="fr-BE" smtClean="0"/>
              <a:t>01-04-25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496D6-7AC3-2BDC-F7D0-031D5620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2D3B0-1C97-60C0-1127-E91B2A6D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7" name="Picture 6" descr="A red logo with black text&#10;&#10;Description automatically generated">
            <a:extLst>
              <a:ext uri="{FF2B5EF4-FFF2-40B4-BE49-F238E27FC236}">
                <a16:creationId xmlns:a16="http://schemas.microsoft.com/office/drawing/2014/main" id="{71E936C5-96CA-5C49-AAA7-F2DD69384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7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D0AB-4CC0-942E-0E67-085F2956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CED1-A285-59F2-015A-64319B717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3C083-246C-0C7B-9ED6-ADD028B72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84A1A-AEF2-A54C-4925-D671E1CD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8C15-2819-45CE-9C70-1DD9B3629194}" type="datetime1">
              <a:rPr lang="fr-BE" smtClean="0"/>
              <a:t>01-04-25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36586-D397-A87F-6DC8-A314354D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30D10-60C7-0BEB-0E27-AA120ED5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Picture 7" descr="A red logo with black text&#10;&#10;Description automatically generated">
            <a:extLst>
              <a:ext uri="{FF2B5EF4-FFF2-40B4-BE49-F238E27FC236}">
                <a16:creationId xmlns:a16="http://schemas.microsoft.com/office/drawing/2014/main" id="{C07A2BA5-8B12-1A76-4E04-ACC103A77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7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F60F-84FD-6056-FB29-3B7F8180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8CC2D-BCA7-D65A-9BC5-0C73C107D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12215-5E89-3D67-6193-2F11C7D77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7A6-8D0B-4FB3-B717-B6FC452657AC}" type="datetime1">
              <a:rPr lang="fr-BE" smtClean="0"/>
              <a:t>01-04-25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A475D-2611-1629-5484-78FD5352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027AE-3171-E7FC-1A9A-1859DCA0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7" name="Picture 6" descr="A red logo with black text&#10;&#10;Description automatically generated">
            <a:extLst>
              <a:ext uri="{FF2B5EF4-FFF2-40B4-BE49-F238E27FC236}">
                <a16:creationId xmlns:a16="http://schemas.microsoft.com/office/drawing/2014/main" id="{C372B415-1665-207C-D5B9-4E1258A5D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0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A007-1FA2-E42B-5A01-FF1971AC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DFBC-7D9B-D0DF-B88B-6FF4537D2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6D59E-8037-977F-A4C2-99BD34F4E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5F4CE-914A-9842-3816-DFEFC944A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2DE26-BFEC-2999-E2A1-88FAB49B4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F8F899-975A-01C8-95B5-1733371A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52A1-81A9-45C4-AF77-4D0563909FAC}" type="datetime1">
              <a:rPr lang="fr-BE" smtClean="0"/>
              <a:t>01-04-25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98991-2999-9028-AE4B-E1CF6D06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7F733-675D-F328-4A61-F0CC5B29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10" name="Picture 9" descr="A red logo with black text&#10;&#10;Description automatically generated">
            <a:extLst>
              <a:ext uri="{FF2B5EF4-FFF2-40B4-BE49-F238E27FC236}">
                <a16:creationId xmlns:a16="http://schemas.microsoft.com/office/drawing/2014/main" id="{635BA4C9-14CC-F72F-A65A-215072790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3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C24B-BB32-2C50-ACB5-CC1F6FA8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AC0E3-E918-807F-8143-768CD4A3E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8DAF-AF3F-480C-B964-7084DF99C95B}" type="datetime1">
              <a:rPr lang="fr-BE" smtClean="0"/>
              <a:t>01-04-25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D6946-B663-CCBC-B9E6-5E178F09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48D10-1B8B-9E00-4EAC-5F2C1F81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6" name="Picture 5" descr="A red logo with black text&#10;&#10;Description automatically generated">
            <a:extLst>
              <a:ext uri="{FF2B5EF4-FFF2-40B4-BE49-F238E27FC236}">
                <a16:creationId xmlns:a16="http://schemas.microsoft.com/office/drawing/2014/main" id="{A61BA585-EC03-9B11-BA8A-A8E8F8D7B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2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D1D1A-704B-4BC6-9F95-A6ECEF17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C3FF-217A-4771-B314-F1C432AAC68B}" type="datetime1">
              <a:rPr lang="fr-BE" smtClean="0"/>
              <a:t>01-04-25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D8542-23BC-521F-4708-663C38E5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78ACF-F565-9020-8331-384A11C6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5" name="Picture 4" descr="A red logo with black text&#10;&#10;Description automatically generated">
            <a:extLst>
              <a:ext uri="{FF2B5EF4-FFF2-40B4-BE49-F238E27FC236}">
                <a16:creationId xmlns:a16="http://schemas.microsoft.com/office/drawing/2014/main" id="{29F542C9-1C30-40BA-5508-45CF7583D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6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B2A0-FDE2-6749-0641-3E2C27E5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D2078-62D4-EA00-AE35-60FE0F17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013C1-B679-F502-7DAD-31E6F4F65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B254D-F7B5-EE63-0020-979E8BBC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32B-7EB4-4607-8B4B-6CEF2312F22F}" type="datetime1">
              <a:rPr lang="fr-BE" smtClean="0"/>
              <a:t>01-04-25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05BAB-BF5F-4D04-1AEB-70ADF343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2CD85-7986-0BC6-F7AB-B9F1A1CD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Picture 7" descr="A red logo with black text&#10;&#10;Description automatically generated">
            <a:extLst>
              <a:ext uri="{FF2B5EF4-FFF2-40B4-BE49-F238E27FC236}">
                <a16:creationId xmlns:a16="http://schemas.microsoft.com/office/drawing/2014/main" id="{F6E52C9A-93C5-0733-23B0-77EB1A244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8784-0FE3-E9C2-8109-995D9853F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5791A0-F906-05AD-15E8-EF690943E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6BC05-D7F7-2B0D-1158-C3B76EFBE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3B539-DF2C-8354-1360-34486746B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DA86-20B3-4105-A406-C7D017D2EC7F}" type="datetime1">
              <a:rPr lang="fr-BE" smtClean="0"/>
              <a:t>01-04-25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50470-1931-7D35-5BCF-4C5F65DE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10466-C0DE-931B-FAB7-8CB764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Picture 7" descr="A red logo with black text&#10;&#10;Description automatically generated">
            <a:extLst>
              <a:ext uri="{FF2B5EF4-FFF2-40B4-BE49-F238E27FC236}">
                <a16:creationId xmlns:a16="http://schemas.microsoft.com/office/drawing/2014/main" id="{9F38F035-7C2D-59F2-A494-2C5589825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3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CF6A-4F22-6BFE-CE18-39BF3D23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C5B3A-A05A-FEBC-1892-1C20FF26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67258-6C45-5CFF-CBE0-045611D6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E51E-B8EA-4C62-8287-F2E32C727E2D}" type="datetime1">
              <a:rPr lang="fr-BE" smtClean="0"/>
              <a:t>01-04-25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08C93-5327-A8B8-8511-2E244E52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28457-EFE8-8493-3A35-064CE63C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‹#›</a:t>
            </a:fld>
            <a:endParaRPr lang="fr-BE"/>
          </a:p>
        </p:txBody>
      </p:sp>
      <p:pic>
        <p:nvPicPr>
          <p:cNvPr id="7" name="Picture 6" descr="A red logo with black text&#10;&#10;Description automatically generated">
            <a:extLst>
              <a:ext uri="{FF2B5EF4-FFF2-40B4-BE49-F238E27FC236}">
                <a16:creationId xmlns:a16="http://schemas.microsoft.com/office/drawing/2014/main" id="{024EBD40-F1CA-E9B2-A942-8596C3185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BE4A1-C1A7-6CD8-F6C6-B7F88082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A37EA-6FFD-69EB-B70E-7C57395CE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DE22-FF80-0A69-0038-0BEBF7A0A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2C6AB-368F-4A95-A55B-FE96B59D0D09}" type="datetime1">
              <a:rPr lang="fr-BE" smtClean="0"/>
              <a:t>01-04-25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308F4-24F9-F116-ADD4-DEBE62C85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F76A-EBC2-1886-97FC-32E2EE18C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1E89-B28F-4A9C-A3FB-63F334DFF2CD}" type="slidenum">
              <a:rPr lang="fr-BE" smtClean="0"/>
              <a:t>‹#›</a:t>
            </a:fld>
            <a:endParaRPr lang="fr-BE" dirty="0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039515D1-FCB8-70DD-02ED-20CEF4E8807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675"/>
            <a:ext cx="12192000" cy="4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5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2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2.sv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ramed.com/" TargetMode="External"/><Relationship Id="rId3" Type="http://schemas.openxmlformats.org/officeDocument/2006/relationships/hyperlink" Target="https://www.neochord.com/" TargetMode="External"/><Relationship Id="rId7" Type="http://schemas.openxmlformats.org/officeDocument/2006/relationships/hyperlink" Target="https://www.polaresmedical.com/" TargetMode="External"/><Relationship Id="rId2" Type="http://schemas.openxmlformats.org/officeDocument/2006/relationships/hyperlink" Target="https://www.cardiomech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ngelvalve.com/" TargetMode="External"/><Relationship Id="rId5" Type="http://schemas.openxmlformats.org/officeDocument/2006/relationships/hyperlink" Target="https://vesaliuscardio.com/" TargetMode="External"/><Relationship Id="rId4" Type="http://schemas.openxmlformats.org/officeDocument/2006/relationships/hyperlink" Target="https://www.coremedic.d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t-valve-surgery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itraclip.com/physician/mitral-regurgitation-prevalence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www.heart.org/en/health-topics/heart-valve-problems-and-disease/heart-valve-problems-and-causes/problem-mitral-valve-prolapse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diagramData" Target="../diagrams/data2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EEBB-3506-C794-D0A3-886192ECB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409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err="1"/>
              <a:t>MithraX</a:t>
            </a:r>
            <a:br>
              <a:rPr lang="en-US" dirty="0"/>
            </a:br>
            <a:r>
              <a:rPr lang="en-US" sz="2400" dirty="0">
                <a:ea typeface="+mn-ea"/>
                <a:cs typeface="+mn-cs"/>
              </a:rPr>
              <a:t>A disruptive transcatheter repair technology </a:t>
            </a: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  <a:cs typeface="+mn-cs"/>
              </a:rPr>
              <a:t>targeting complex structural mitral regurgitation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7C91DB-477C-0AEE-6E64-9DBFA31B4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sz="2000" dirty="0">
                <a:latin typeface="+mj-lt"/>
              </a:rPr>
              <a:t>March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CF66A-68AF-9C8E-7F6E-A10D9F0DE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2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560F-A194-4EA7-8D2C-80224323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Management + Clinical + Engineering, a diverse team and solid partners to develop a new mitral repair technology.</a:t>
            </a:r>
          </a:p>
        </p:txBody>
      </p:sp>
      <p:pic>
        <p:nvPicPr>
          <p:cNvPr id="3" name="Espace réservé pour une image  9" descr="Une image contenant personne, homme, complet, intérieur&#10;&#10;Description générée automatiquement">
            <a:extLst>
              <a:ext uri="{FF2B5EF4-FFF2-40B4-BE49-F238E27FC236}">
                <a16:creationId xmlns:a16="http://schemas.microsoft.com/office/drawing/2014/main" id="{BB0B9CE7-04A3-48E6-93E6-441E262A3E8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2" r="6082"/>
          <a:stretch>
            <a:fillRect/>
          </a:stretch>
        </p:blipFill>
        <p:spPr>
          <a:xfrm>
            <a:off x="4094993" y="1690686"/>
            <a:ext cx="1554480" cy="1843603"/>
          </a:xfrm>
          <a:prstGeom prst="ellipse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93996C-3829-4E3A-BF1B-51004D6D1764}"/>
              </a:ext>
            </a:extLst>
          </p:cNvPr>
          <p:cNvSpPr/>
          <p:nvPr/>
        </p:nvSpPr>
        <p:spPr>
          <a:xfrm>
            <a:off x="4073558" y="3630974"/>
            <a:ext cx="1554480" cy="2370920"/>
          </a:xfrm>
          <a:prstGeom prst="roundRect">
            <a:avLst>
              <a:gd name="adj" fmla="val 192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>
            <a:outerShdw blurRad="685800" dist="317500" dir="5400000" sx="76000" sy="7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spc="1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Didier de Cannière</a:t>
            </a:r>
          </a:p>
          <a:p>
            <a:pPr algn="ctr"/>
            <a:r>
              <a:rPr lang="en-US" sz="1000" spc="1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Co-founder &amp; CMO</a:t>
            </a:r>
          </a:p>
          <a:p>
            <a:pPr algn="ctr"/>
            <a:endParaRPr lang="en-US" sz="1000" spc="1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  <a:p>
            <a:pPr algn="l" fontAlgn="base"/>
            <a:r>
              <a:rPr lang="en-US" sz="900" b="1" i="0" dirty="0">
                <a:solidFill>
                  <a:schemeClr val="tx1"/>
                </a:solidFill>
                <a:effectLst/>
              </a:rPr>
              <a:t>Professor and  Chairman </a:t>
            </a:r>
          </a:p>
          <a:p>
            <a:pPr algn="l" fontAlgn="base"/>
            <a:r>
              <a:rPr lang="en-US" sz="900" b="1" i="0" dirty="0">
                <a:solidFill>
                  <a:schemeClr val="tx1"/>
                </a:solidFill>
                <a:effectLst/>
              </a:rPr>
              <a:t>Department of Surgery &amp;</a:t>
            </a:r>
          </a:p>
          <a:p>
            <a:pPr algn="l" fontAlgn="base"/>
            <a:r>
              <a:rPr lang="en-US" sz="900" b="1" i="0" dirty="0">
                <a:solidFill>
                  <a:schemeClr val="tx1"/>
                </a:solidFill>
                <a:effectLst/>
              </a:rPr>
              <a:t>Chief of Cardiac Surgery St. Peter Hospital, Brussels</a:t>
            </a:r>
          </a:p>
          <a:p>
            <a:pPr algn="l" fontAlgn="base"/>
            <a:r>
              <a:rPr lang="en-US" sz="900" b="0" i="0" dirty="0">
                <a:solidFill>
                  <a:schemeClr val="tx1"/>
                </a:solidFill>
                <a:effectLst/>
              </a:rPr>
              <a:t>​</a:t>
            </a:r>
          </a:p>
          <a:p>
            <a:pPr algn="l" fontAlgn="base"/>
            <a:r>
              <a:rPr lang="en-US" sz="900" b="0" i="0" dirty="0">
                <a:solidFill>
                  <a:schemeClr val="tx1"/>
                </a:solidFill>
                <a:effectLst/>
              </a:rPr>
              <a:t>Pioneer in minimal invasive surgery, speaker and moderator in more than 100 conferences, more than 50 publications in peer reviewed indexed literature. Co-founder of MedTech start-ups, sold one to St Jude</a:t>
            </a:r>
          </a:p>
          <a:p>
            <a:pPr algn="ctr"/>
            <a:endParaRPr lang="en-US" sz="1000" spc="1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D20BBA-A5E7-49EB-8C3E-5E88181C91E9}"/>
              </a:ext>
            </a:extLst>
          </p:cNvPr>
          <p:cNvSpPr/>
          <p:nvPr/>
        </p:nvSpPr>
        <p:spPr>
          <a:xfrm>
            <a:off x="2397849" y="3630974"/>
            <a:ext cx="1554480" cy="2370919"/>
          </a:xfrm>
          <a:prstGeom prst="roundRect">
            <a:avLst>
              <a:gd name="adj" fmla="val 192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>
            <a:outerShdw blurRad="685800" dist="317500" dir="5400000" sx="76000" sy="7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Olivier Decuypere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CEO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  <a:p>
            <a:pPr algn="l" fontAlgn="base"/>
            <a:r>
              <a:rPr lang="en-US" sz="900" b="1" i="0" dirty="0">
                <a:solidFill>
                  <a:schemeClr val="tx1"/>
                </a:solidFill>
                <a:effectLst/>
              </a:rPr>
              <a:t>18+ years international experience in the MedTech Industry. JJ MedTech.</a:t>
            </a:r>
          </a:p>
          <a:p>
            <a:pPr algn="l" fontAlgn="base"/>
            <a:endParaRPr lang="en-US" sz="900" b="0" i="0" dirty="0">
              <a:solidFill>
                <a:schemeClr val="tx1"/>
              </a:solidFill>
              <a:effectLst/>
            </a:endParaRPr>
          </a:p>
          <a:p>
            <a:pPr algn="l" fontAlgn="base"/>
            <a:r>
              <a:rPr lang="en-US" sz="900" b="0" i="0" dirty="0">
                <a:solidFill>
                  <a:schemeClr val="tx1"/>
                </a:solidFill>
                <a:effectLst/>
              </a:rPr>
              <a:t>Disruptive leader with proven expertise in business management, commercial strategies, regional and local marketing plan and launch of new technologies. </a:t>
            </a:r>
          </a:p>
          <a:p>
            <a:pPr algn="l" fontAlgn="base"/>
            <a:endParaRPr lang="en-US" sz="900" dirty="0">
              <a:solidFill>
                <a:schemeClr val="tx1"/>
              </a:solidFill>
            </a:endParaRPr>
          </a:p>
          <a:p>
            <a:pPr algn="l" fontAlgn="base"/>
            <a:r>
              <a:rPr lang="en-US" sz="900" b="0" i="0" dirty="0">
                <a:solidFill>
                  <a:schemeClr val="tx1"/>
                </a:solidFill>
                <a:effectLst/>
              </a:rPr>
              <a:t>MBA from IESE Business School, Barcelona, Spain.</a:t>
            </a:r>
            <a:endParaRPr lang="en-US" sz="10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</p:txBody>
      </p:sp>
      <p:pic>
        <p:nvPicPr>
          <p:cNvPr id="11" name="Picture 10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04E2632E-EE72-4164-A1AE-0AED5BE44D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61" t="4041" r="49123" b="67259"/>
          <a:stretch/>
        </p:blipFill>
        <p:spPr>
          <a:xfrm>
            <a:off x="2416428" y="1690686"/>
            <a:ext cx="1547035" cy="1843605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8ACC3-BE0D-F10E-F65A-C336885F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43345A-E96F-4498-2BD4-F08E547A54C6}"/>
              </a:ext>
            </a:extLst>
          </p:cNvPr>
          <p:cNvSpPr/>
          <p:nvPr/>
        </p:nvSpPr>
        <p:spPr>
          <a:xfrm>
            <a:off x="7424975" y="3630974"/>
            <a:ext cx="1554480" cy="2379209"/>
          </a:xfrm>
          <a:prstGeom prst="roundRect">
            <a:avLst>
              <a:gd name="adj" fmla="val 192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>
            <a:outerShdw blurRad="685800" dist="317500" dir="5400000" sx="76000" sy="7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Xavier Bollen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R&amp;D Engineer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  <a:p>
            <a:pPr fontAlgn="base"/>
            <a:r>
              <a:rPr lang="en-US" sz="900" b="1" dirty="0">
                <a:solidFill>
                  <a:schemeClr val="tx1"/>
                </a:solidFill>
              </a:rPr>
              <a:t>Mechanical engineer with experience and expertise in cardiac valve innovations.</a:t>
            </a:r>
          </a:p>
          <a:p>
            <a:pPr fontAlgn="base"/>
            <a:endParaRPr lang="en-US" sz="900" dirty="0">
              <a:solidFill>
                <a:schemeClr val="tx1"/>
              </a:solidFill>
            </a:endParaRPr>
          </a:p>
          <a:p>
            <a:pPr fontAlgn="base"/>
            <a:r>
              <a:rPr lang="en-US" sz="900" dirty="0">
                <a:solidFill>
                  <a:schemeClr val="tx1"/>
                </a:solidFill>
              </a:rPr>
              <a:t>Led or participated in TAVR and other aortic development projects.</a:t>
            </a:r>
          </a:p>
        </p:txBody>
      </p:sp>
      <p:pic>
        <p:nvPicPr>
          <p:cNvPr id="15" name="Picture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45C8C33-B641-1BEA-0D35-7B3521DE1B3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6"/>
          <a:stretch/>
        </p:blipFill>
        <p:spPr>
          <a:xfrm>
            <a:off x="7433402" y="1690687"/>
            <a:ext cx="1547035" cy="1843604"/>
          </a:xfrm>
          <a:prstGeom prst="ellipse">
            <a:avLst/>
          </a:prstGeom>
        </p:spPr>
      </p:pic>
      <p:pic>
        <p:nvPicPr>
          <p:cNvPr id="13" name="Picture 12" descr="A picture containing person, person, posing, black&#10;&#10;Description automatically generated">
            <a:extLst>
              <a:ext uri="{FF2B5EF4-FFF2-40B4-BE49-F238E27FC236}">
                <a16:creationId xmlns:a16="http://schemas.microsoft.com/office/drawing/2014/main" id="{362DD94C-F5C9-AF34-94DA-FE77DCBB50B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3" y="1690687"/>
            <a:ext cx="1520868" cy="1843602"/>
          </a:xfrm>
          <a:prstGeom prst="ellipse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84315E-3633-1CC6-C4CE-E7ABA92EB328}"/>
              </a:ext>
            </a:extLst>
          </p:cNvPr>
          <p:cNvSpPr/>
          <p:nvPr/>
        </p:nvSpPr>
        <p:spPr>
          <a:xfrm>
            <a:off x="5749267" y="3630974"/>
            <a:ext cx="1554480" cy="2370919"/>
          </a:xfrm>
          <a:prstGeom prst="roundRect">
            <a:avLst>
              <a:gd name="adj" fmla="val 192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>
            <a:outerShdw blurRad="685800" dist="317500" dir="5400000" sx="76000" sy="7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Ludovic Melly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Clinical advisor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  <a:p>
            <a:pPr algn="l" fontAlgn="base"/>
            <a:r>
              <a:rPr lang="en-US" sz="900" b="1" i="0" dirty="0">
                <a:solidFill>
                  <a:schemeClr val="tx1"/>
                </a:solidFill>
                <a:effectLst/>
              </a:rPr>
              <a:t>Professor in Cardiac Surgery and serial entrepreneur.</a:t>
            </a:r>
          </a:p>
          <a:p>
            <a:pPr algn="l" fontAlgn="base"/>
            <a:endParaRPr lang="en-US" sz="900" dirty="0">
              <a:solidFill>
                <a:schemeClr val="tx1"/>
              </a:solidFill>
            </a:endParaRPr>
          </a:p>
          <a:p>
            <a:pPr algn="l" fontAlgn="base"/>
            <a:r>
              <a:rPr lang="en-US" sz="900" b="0" i="0" dirty="0">
                <a:solidFill>
                  <a:schemeClr val="tx1"/>
                </a:solidFill>
                <a:effectLst/>
              </a:rPr>
              <a:t>Cardiac surgeon at CHU UCL Namur. Passionate by research and innovation, involved in different MedTech startups.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</p:txBody>
      </p:sp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03AE0ED-0DBA-7FD5-E412-8BB6C9E268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-152" r="-436" b="23778"/>
          <a:stretch>
            <a:fillRect/>
          </a:stretch>
        </p:blipFill>
        <p:spPr>
          <a:xfrm>
            <a:off x="736898" y="1681251"/>
            <a:ext cx="1548000" cy="1853039"/>
          </a:xfrm>
          <a:prstGeom prst="ellipse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5B2E62-AC98-2211-81E4-ABE8EA86FAC1}"/>
              </a:ext>
            </a:extLst>
          </p:cNvPr>
          <p:cNvSpPr/>
          <p:nvPr/>
        </p:nvSpPr>
        <p:spPr>
          <a:xfrm>
            <a:off x="722140" y="3630974"/>
            <a:ext cx="1554480" cy="2369980"/>
          </a:xfrm>
          <a:prstGeom prst="roundRect">
            <a:avLst>
              <a:gd name="adj" fmla="val 192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>
            <a:outerShdw blurRad="685800" dist="317500" dir="5400000" sx="76000" sy="7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spc="1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Arnaud van Schevensteen</a:t>
            </a:r>
          </a:p>
          <a:p>
            <a:pPr algn="ctr"/>
            <a:r>
              <a:rPr lang="en-US" sz="1000" spc="1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Co-founder</a:t>
            </a:r>
          </a:p>
          <a:p>
            <a:pPr algn="l" fontAlgn="base"/>
            <a:r>
              <a:rPr lang="en-US" sz="900" b="1" i="0" dirty="0">
                <a:solidFill>
                  <a:schemeClr val="tx1"/>
                </a:solidFill>
                <a:effectLst/>
              </a:rPr>
              <a:t>20+ years entrepreneurial experience.</a:t>
            </a:r>
          </a:p>
          <a:p>
            <a:pPr algn="l" fontAlgn="base"/>
            <a:endParaRPr lang="en-US" sz="900" dirty="0">
              <a:solidFill>
                <a:schemeClr val="tx1"/>
              </a:solidFill>
            </a:endParaRPr>
          </a:p>
          <a:p>
            <a:pPr algn="l" fontAlgn="base"/>
            <a:r>
              <a:rPr lang="en-US" sz="900" dirty="0">
                <a:solidFill>
                  <a:schemeClr val="tx1"/>
                </a:solidFill>
              </a:rPr>
              <a:t>Inspirational leader and aortic valve patient, Arnaud brings the ambition of </a:t>
            </a:r>
            <a:r>
              <a:rPr lang="en-US" sz="900" dirty="0" err="1">
                <a:solidFill>
                  <a:schemeClr val="tx1"/>
                </a:solidFill>
              </a:rPr>
              <a:t>CorQuest</a:t>
            </a:r>
            <a:r>
              <a:rPr lang="en-US" sz="900" dirty="0">
                <a:solidFill>
                  <a:schemeClr val="tx1"/>
                </a:solidFill>
              </a:rPr>
              <a:t> and a combination of patient knowledge and experience, strategic thinking, and ethical integrity.</a:t>
            </a:r>
          </a:p>
        </p:txBody>
      </p:sp>
      <p:pic>
        <p:nvPicPr>
          <p:cNvPr id="23" name="Graphic 22" descr="First aid kit outline">
            <a:extLst>
              <a:ext uri="{FF2B5EF4-FFF2-40B4-BE49-F238E27FC236}">
                <a16:creationId xmlns:a16="http://schemas.microsoft.com/office/drawing/2014/main" id="{C7BE9F4C-3B57-7BBD-207B-BC3F2B0A2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21355" y="3130828"/>
            <a:ext cx="457200" cy="457200"/>
          </a:xfrm>
          <a:prstGeom prst="rect">
            <a:avLst/>
          </a:prstGeom>
        </p:spPr>
      </p:pic>
      <p:pic>
        <p:nvPicPr>
          <p:cNvPr id="24" name="Graphic 23" descr="First aid kit outline">
            <a:extLst>
              <a:ext uri="{FF2B5EF4-FFF2-40B4-BE49-F238E27FC236}">
                <a16:creationId xmlns:a16="http://schemas.microsoft.com/office/drawing/2014/main" id="{00DE9725-B01D-280D-0B59-75C27D70B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4671" y="3130828"/>
            <a:ext cx="457200" cy="4572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FD9800-B0E5-FB93-4F05-F6D15429B7FA}"/>
              </a:ext>
            </a:extLst>
          </p:cNvPr>
          <p:cNvSpPr/>
          <p:nvPr/>
        </p:nvSpPr>
        <p:spPr>
          <a:xfrm>
            <a:off x="9110986" y="3630974"/>
            <a:ext cx="1554480" cy="2379209"/>
          </a:xfrm>
          <a:prstGeom prst="roundRect">
            <a:avLst>
              <a:gd name="adj" fmla="val 192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>
            <a:outerShdw blurRad="685800" dist="317500" dir="5400000" sx="76000" sy="7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Benjamin Rieck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Helvetica Light" panose="020B0403020202020204"/>
                <a:cs typeface="Segoe UI Light" panose="020B0502040204020203" pitchFamily="34" charset="0"/>
              </a:rPr>
              <a:t>Strategic Advisor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Helvetica Light" panose="020B0403020202020204"/>
              <a:cs typeface="Segoe UI Light" panose="020B0502040204020203" pitchFamily="34" charset="0"/>
            </a:endParaRPr>
          </a:p>
          <a:p>
            <a:pPr fontAlgn="base"/>
            <a:r>
              <a:rPr lang="en-US" sz="900" b="1" dirty="0">
                <a:solidFill>
                  <a:schemeClr val="tx1"/>
                </a:solidFill>
              </a:rPr>
              <a:t>MedTech expert, </a:t>
            </a:r>
            <a:r>
              <a:rPr lang="en-US" sz="900" b="1" dirty="0" err="1">
                <a:solidFill>
                  <a:schemeClr val="tx1"/>
                </a:solidFill>
              </a:rPr>
              <a:t>Angioconsult</a:t>
            </a:r>
            <a:endParaRPr lang="en-US" sz="900" b="1" dirty="0">
              <a:solidFill>
                <a:schemeClr val="tx1"/>
              </a:solidFill>
            </a:endParaRPr>
          </a:p>
          <a:p>
            <a:pPr fontAlgn="base"/>
            <a:endParaRPr lang="en-US" sz="900" dirty="0">
              <a:solidFill>
                <a:schemeClr val="tx1"/>
              </a:solidFill>
            </a:endParaRPr>
          </a:p>
          <a:p>
            <a:pPr fontAlgn="base"/>
            <a:r>
              <a:rPr lang="en-US" sz="900" dirty="0">
                <a:solidFill>
                  <a:schemeClr val="tx1"/>
                </a:solidFill>
              </a:rPr>
              <a:t>With over 20 years in the medical device industry, played a key role in more than 20 successful transitions including Millepede, Corevalve, Claret Medical, CardioValve, CardiAQ Valve, Laminar and many more. </a:t>
            </a:r>
          </a:p>
        </p:txBody>
      </p:sp>
      <p:pic>
        <p:nvPicPr>
          <p:cNvPr id="17" name="Picture 16" descr="A person in a blue suit&#10;&#10;AI-generated content may be incorrect.">
            <a:extLst>
              <a:ext uri="{FF2B5EF4-FFF2-40B4-BE49-F238E27FC236}">
                <a16:creationId xmlns:a16="http://schemas.microsoft.com/office/drawing/2014/main" id="{A03BBAFD-CAEF-DF20-AFF9-B886FFC32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987" y="1686170"/>
            <a:ext cx="1554479" cy="1843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455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955B9-A1E4-AD25-3922-F0DDD85F5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99D17E-0E3C-D7E1-4398-754C27A15FA0}"/>
              </a:ext>
            </a:extLst>
          </p:cNvPr>
          <p:cNvSpPr/>
          <p:nvPr/>
        </p:nvSpPr>
        <p:spPr>
          <a:xfrm>
            <a:off x="2478911" y="1476555"/>
            <a:ext cx="2332460" cy="4576376"/>
          </a:xfrm>
          <a:prstGeom prst="rect">
            <a:avLst/>
          </a:prstGeom>
          <a:noFill/>
          <a:ln>
            <a:solidFill>
              <a:srgbClr val="96969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511B-88DD-B9F0-593A-A36FED0E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Our strategic roadmap. Looking for 3M$ in 2025, to execute a surgical </a:t>
            </a:r>
            <a:r>
              <a:rPr lang="en-US" sz="2800" dirty="0" err="1"/>
              <a:t>FiH</a:t>
            </a:r>
            <a:r>
              <a:rPr lang="en-US" sz="2800" dirty="0"/>
              <a:t> and finalize the delivery platform.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B01D55-CC44-431E-1DCC-B8E251D3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51B3CE8-1FBC-229C-1D56-2CFF876989BF}"/>
              </a:ext>
            </a:extLst>
          </p:cNvPr>
          <p:cNvSpPr/>
          <p:nvPr/>
        </p:nvSpPr>
        <p:spPr>
          <a:xfrm>
            <a:off x="985520" y="1526250"/>
            <a:ext cx="1091872" cy="457708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AA28590-AE1F-541A-840B-FD85D38A6E99}"/>
              </a:ext>
            </a:extLst>
          </p:cNvPr>
          <p:cNvSpPr/>
          <p:nvPr/>
        </p:nvSpPr>
        <p:spPr>
          <a:xfrm>
            <a:off x="1934743" y="1526250"/>
            <a:ext cx="1302178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D743AB0E-3905-0A25-620A-428F6E7F4B18}"/>
              </a:ext>
            </a:extLst>
          </p:cNvPr>
          <p:cNvSpPr/>
          <p:nvPr/>
        </p:nvSpPr>
        <p:spPr>
          <a:xfrm>
            <a:off x="3094272" y="1526250"/>
            <a:ext cx="1302178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1A95CE11-9522-F5BF-B9D3-5AA63481E20C}"/>
              </a:ext>
            </a:extLst>
          </p:cNvPr>
          <p:cNvSpPr/>
          <p:nvPr/>
        </p:nvSpPr>
        <p:spPr>
          <a:xfrm>
            <a:off x="4253801" y="1526250"/>
            <a:ext cx="1302178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2027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8C0BBB72-C900-8E52-0F19-451EBAEC5413}"/>
              </a:ext>
            </a:extLst>
          </p:cNvPr>
          <p:cNvSpPr/>
          <p:nvPr/>
        </p:nvSpPr>
        <p:spPr>
          <a:xfrm>
            <a:off x="5413330" y="1526250"/>
            <a:ext cx="1302178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8AC0B7-B0EF-8236-B4B2-031F84C14942}"/>
              </a:ext>
            </a:extLst>
          </p:cNvPr>
          <p:cNvSpPr/>
          <p:nvPr/>
        </p:nvSpPr>
        <p:spPr>
          <a:xfrm>
            <a:off x="985519" y="2078737"/>
            <a:ext cx="2712026" cy="457708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Design &amp; development :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Finalize delivery platform (catheter)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4C8509-5EE9-6338-A06D-A941B07CBD7D}"/>
              </a:ext>
            </a:extLst>
          </p:cNvPr>
          <p:cNvSpPr/>
          <p:nvPr/>
        </p:nvSpPr>
        <p:spPr>
          <a:xfrm>
            <a:off x="3094273" y="2638642"/>
            <a:ext cx="1875292" cy="45770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Pre-industrialization &gt; Verification &amp; Validation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38062E-CACD-2284-D7F8-B7B9A78FDDC1}"/>
              </a:ext>
            </a:extLst>
          </p:cNvPr>
          <p:cNvSpPr/>
          <p:nvPr/>
        </p:nvSpPr>
        <p:spPr>
          <a:xfrm>
            <a:off x="5251406" y="3770167"/>
            <a:ext cx="722009" cy="457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 err="1">
                <a:solidFill>
                  <a:schemeClr val="bg1"/>
                </a:solidFill>
              </a:rPr>
              <a:t>FiH</a:t>
            </a:r>
            <a:endParaRPr lang="en-US" sz="1200" b="1" u="sng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6EB678-0F54-1EDC-A2C5-BF48AED4C69A}"/>
              </a:ext>
            </a:extLst>
          </p:cNvPr>
          <p:cNvSpPr/>
          <p:nvPr/>
        </p:nvSpPr>
        <p:spPr>
          <a:xfrm>
            <a:off x="7454341" y="3770167"/>
            <a:ext cx="2631611" cy="457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Pivotal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B8C851-3C0E-5E21-894E-29679B61D4A2}"/>
              </a:ext>
            </a:extLst>
          </p:cNvPr>
          <p:cNvSpPr/>
          <p:nvPr/>
        </p:nvSpPr>
        <p:spPr>
          <a:xfrm>
            <a:off x="2599013" y="3198963"/>
            <a:ext cx="1098532" cy="457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Pre-Sub FDA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EE4B0-120C-3A96-97E0-B1D91C99BCE3}"/>
              </a:ext>
            </a:extLst>
          </p:cNvPr>
          <p:cNvSpPr/>
          <p:nvPr/>
        </p:nvSpPr>
        <p:spPr>
          <a:xfrm>
            <a:off x="9051817" y="4352439"/>
            <a:ext cx="2211876" cy="45770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Market access &amp; reimbursement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33BBEB-6360-AF17-6210-475C1F5C2931}"/>
              </a:ext>
            </a:extLst>
          </p:cNvPr>
          <p:cNvSpPr/>
          <p:nvPr/>
        </p:nvSpPr>
        <p:spPr>
          <a:xfrm>
            <a:off x="5060256" y="2638642"/>
            <a:ext cx="5226743" cy="45770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Small scale manufacturing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84BD38E-52C1-D64D-773A-67716296CBBE}"/>
              </a:ext>
            </a:extLst>
          </p:cNvPr>
          <p:cNvSpPr/>
          <p:nvPr/>
        </p:nvSpPr>
        <p:spPr>
          <a:xfrm>
            <a:off x="5076455" y="3198963"/>
            <a:ext cx="1350270" cy="457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Regulatory f-up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8E50C426-9A0E-AEF4-660D-15C9A4701E33}"/>
              </a:ext>
            </a:extLst>
          </p:cNvPr>
          <p:cNvSpPr/>
          <p:nvPr/>
        </p:nvSpPr>
        <p:spPr>
          <a:xfrm>
            <a:off x="985520" y="5523699"/>
            <a:ext cx="1613492" cy="457708"/>
          </a:xfrm>
          <a:prstGeom prst="homePlate">
            <a:avLst/>
          </a:prstGeom>
          <a:solidFill>
            <a:srgbClr val="FF0000"/>
          </a:solidFill>
          <a:ln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Financed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(Private &amp; Public)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3D53569-FB66-124E-A6C6-EDC2B3AF28C4}"/>
              </a:ext>
            </a:extLst>
          </p:cNvPr>
          <p:cNvSpPr/>
          <p:nvPr/>
        </p:nvSpPr>
        <p:spPr>
          <a:xfrm>
            <a:off x="2478911" y="5523699"/>
            <a:ext cx="2332460" cy="457708"/>
          </a:xfrm>
          <a:prstGeom prst="chevron">
            <a:avLst/>
          </a:prstGeom>
          <a:solidFill>
            <a:srgbClr val="FF0000"/>
          </a:solidFill>
          <a:ln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Fund raising of 3M$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BAE0129-8077-A874-AE33-BDA47446B2C4}"/>
              </a:ext>
            </a:extLst>
          </p:cNvPr>
          <p:cNvSpPr/>
          <p:nvPr/>
        </p:nvSpPr>
        <p:spPr>
          <a:xfrm>
            <a:off x="4691270" y="5523699"/>
            <a:ext cx="6662530" cy="457708"/>
          </a:xfrm>
          <a:prstGeom prst="chevron">
            <a:avLst/>
          </a:prstGeom>
          <a:solidFill>
            <a:srgbClr val="FF0000"/>
          </a:solidFill>
          <a:ln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Serie 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1D356D-69B1-0FE8-7C1C-E64216234552}"/>
              </a:ext>
            </a:extLst>
          </p:cNvPr>
          <p:cNvSpPr/>
          <p:nvPr/>
        </p:nvSpPr>
        <p:spPr>
          <a:xfrm>
            <a:off x="6901297" y="3198963"/>
            <a:ext cx="1342995" cy="457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Regulatory f-up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8902BC-A780-EC5C-4740-07A706751C5C}"/>
              </a:ext>
            </a:extLst>
          </p:cNvPr>
          <p:cNvSpPr/>
          <p:nvPr/>
        </p:nvSpPr>
        <p:spPr>
          <a:xfrm>
            <a:off x="1902497" y="2638642"/>
            <a:ext cx="1098532" cy="45770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Pre-clinical &amp; clinical plan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3E9EBE-0306-2EF5-D3CB-A53E5B7EAC06}"/>
              </a:ext>
            </a:extLst>
          </p:cNvPr>
          <p:cNvSpPr/>
          <p:nvPr/>
        </p:nvSpPr>
        <p:spPr>
          <a:xfrm>
            <a:off x="9714182" y="4938069"/>
            <a:ext cx="1536000" cy="45770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Prepare for commercialization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B2BBA456-219D-6088-56F6-9B73C662312E}"/>
              </a:ext>
            </a:extLst>
          </p:cNvPr>
          <p:cNvSpPr/>
          <p:nvPr/>
        </p:nvSpPr>
        <p:spPr>
          <a:xfrm>
            <a:off x="6572859" y="1526250"/>
            <a:ext cx="1302178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2029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D08B2F85-77D2-B701-FC40-DBC901913B94}"/>
              </a:ext>
            </a:extLst>
          </p:cNvPr>
          <p:cNvSpPr/>
          <p:nvPr/>
        </p:nvSpPr>
        <p:spPr>
          <a:xfrm>
            <a:off x="7732388" y="1526250"/>
            <a:ext cx="1319429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44C8D9-6B8C-78BB-F38A-69D08595FC31}"/>
              </a:ext>
            </a:extLst>
          </p:cNvPr>
          <p:cNvSpPr/>
          <p:nvPr/>
        </p:nvSpPr>
        <p:spPr>
          <a:xfrm>
            <a:off x="10088216" y="3198963"/>
            <a:ext cx="798443" cy="457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EU and FDA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91C825E-D98A-7DC4-BFD0-7E874BD01E65}"/>
              </a:ext>
            </a:extLst>
          </p:cNvPr>
          <p:cNvSpPr/>
          <p:nvPr/>
        </p:nvSpPr>
        <p:spPr>
          <a:xfrm>
            <a:off x="6192078" y="3770167"/>
            <a:ext cx="1189376" cy="457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EFS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0DD423-64D8-7D33-10CB-B6215ABDF87C}"/>
              </a:ext>
            </a:extLst>
          </p:cNvPr>
          <p:cNvSpPr/>
          <p:nvPr/>
        </p:nvSpPr>
        <p:spPr>
          <a:xfrm>
            <a:off x="3250353" y="3770167"/>
            <a:ext cx="1388218" cy="457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Surgical </a:t>
            </a:r>
            <a:r>
              <a:rPr lang="en-US" sz="1200" b="1" u="sng" dirty="0" err="1">
                <a:solidFill>
                  <a:schemeClr val="bg1"/>
                </a:solidFill>
              </a:rPr>
              <a:t>FiH</a:t>
            </a:r>
            <a:endParaRPr lang="en-US" sz="1200" b="1" u="sng" dirty="0">
              <a:solidFill>
                <a:schemeClr val="bg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9961734-5036-B3FD-E29C-E0730381F97A}"/>
              </a:ext>
            </a:extLst>
          </p:cNvPr>
          <p:cNvSpPr/>
          <p:nvPr/>
        </p:nvSpPr>
        <p:spPr>
          <a:xfrm>
            <a:off x="2822712" y="4352439"/>
            <a:ext cx="1098532" cy="45770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A &amp; </a:t>
            </a:r>
            <a:r>
              <a:rPr lang="en-US" sz="1200" dirty="0" err="1">
                <a:solidFill>
                  <a:schemeClr val="bg1"/>
                </a:solidFill>
              </a:rPr>
              <a:t>Reimb</a:t>
            </a:r>
            <a:r>
              <a:rPr lang="en-US" sz="1200" dirty="0">
                <a:solidFill>
                  <a:schemeClr val="bg1"/>
                </a:solidFill>
              </a:rPr>
              <a:t> deep dive</a:t>
            </a: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816F4AF0-99E5-B0E4-1ACC-9AF82A611676}"/>
              </a:ext>
            </a:extLst>
          </p:cNvPr>
          <p:cNvSpPr/>
          <p:nvPr/>
        </p:nvSpPr>
        <p:spPr>
          <a:xfrm>
            <a:off x="8909168" y="1526250"/>
            <a:ext cx="1319429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2031</a:t>
            </a: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706098A0-B7C7-5585-4240-D4D537203294}"/>
              </a:ext>
            </a:extLst>
          </p:cNvPr>
          <p:cNvSpPr/>
          <p:nvPr/>
        </p:nvSpPr>
        <p:spPr>
          <a:xfrm>
            <a:off x="10085952" y="1526250"/>
            <a:ext cx="1319429" cy="45770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2032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CBDBF78-1206-6CE6-1BA0-37CB24543138}"/>
              </a:ext>
            </a:extLst>
          </p:cNvPr>
          <p:cNvSpPr/>
          <p:nvPr/>
        </p:nvSpPr>
        <p:spPr>
          <a:xfrm>
            <a:off x="3762546" y="2092012"/>
            <a:ext cx="888968" cy="457708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Catheter validated</a:t>
            </a:r>
          </a:p>
        </p:txBody>
      </p:sp>
    </p:spTree>
    <p:extLst>
      <p:ext uri="{BB962C8B-B14F-4D97-AF65-F5344CB8AC3E}">
        <p14:creationId xmlns:p14="http://schemas.microsoft.com/office/powerpoint/2010/main" val="2013999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DD5F35-C19B-9402-90B7-EACFEFBA3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MithraX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8CD8B6C-9BF6-6A4E-CD63-B12202EC9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BA002-E156-4EA4-6420-7557EFB4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964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CEFAC4-44F3-ACEE-3BF9-CD297D546B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Back up slides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DFC7E86-1EA2-A9F1-D19D-48809EF16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A2FCF-D5AA-1D48-E23D-43DB0D2A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369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F54D-F846-43D9-B159-9EAA62A43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17E931-2035-1116-8CEC-4265AA267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Our lean and flexible organization, leveraging expertise internally and externally. </a:t>
            </a:r>
            <a:r>
              <a:rPr lang="en-US" sz="2800" b="1" dirty="0"/>
              <a:t>CTO and RAQA are next positions to fill!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693AD2F-CE00-A28B-0B8B-CB38D2CCCF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402335"/>
              </p:ext>
            </p:extLst>
          </p:nvPr>
        </p:nvGraphicFramePr>
        <p:xfrm>
          <a:off x="3313036" y="1825625"/>
          <a:ext cx="831573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298E7-82FB-2E51-1798-390BCF2A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14</a:t>
            </a:fld>
            <a:endParaRPr lang="fr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AE107F-E53A-2A13-3E1E-5D270D75DB18}"/>
              </a:ext>
            </a:extLst>
          </p:cNvPr>
          <p:cNvSpPr/>
          <p:nvPr/>
        </p:nvSpPr>
        <p:spPr>
          <a:xfrm>
            <a:off x="474738" y="1681809"/>
            <a:ext cx="2561150" cy="4479291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CorQuest MedTech </a:t>
            </a:r>
            <a:r>
              <a:rPr lang="en-US" sz="1200" b="1" dirty="0">
                <a:solidFill>
                  <a:srgbClr val="FF0000"/>
                </a:solidFill>
              </a:rPr>
              <a:t>Medical Ad Board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Cardiologists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Prof Ole de Backer, Univ of Copenhagen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Dr </a:t>
            </a:r>
            <a:r>
              <a:rPr lang="en-US" sz="1200" dirty="0" err="1">
                <a:solidFill>
                  <a:schemeClr val="tx1"/>
                </a:solidFill>
              </a:rPr>
              <a:t>Liesbeth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Rosseel</a:t>
            </a:r>
            <a:r>
              <a:rPr lang="en-US" sz="1200" dirty="0">
                <a:solidFill>
                  <a:schemeClr val="tx1"/>
                </a:solidFill>
              </a:rPr>
              <a:t>, A.S.Z. Aalst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rgbClr val="FF0000"/>
                </a:solidFill>
              </a:rPr>
              <a:t>Cardiac surgeons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Prof Christoph Huber, HU Geneva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Dr Maurizio Taramasso, </a:t>
            </a:r>
            <a:r>
              <a:rPr lang="en-US" sz="1200" dirty="0" err="1">
                <a:solidFill>
                  <a:schemeClr val="tx1"/>
                </a:solidFill>
              </a:rPr>
              <a:t>Hirslanden</a:t>
            </a:r>
            <a:r>
              <a:rPr lang="en-US" sz="1200" dirty="0">
                <a:solidFill>
                  <a:schemeClr val="tx1"/>
                </a:solidFill>
              </a:rPr>
              <a:t> Zurich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Prof G Dreyfus, HEGP Paris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ECCC5C-5634-77E9-D02E-5FAE307822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19863" r="2634" b="-2"/>
          <a:stretch/>
        </p:blipFill>
        <p:spPr>
          <a:xfrm>
            <a:off x="554355" y="4151360"/>
            <a:ext cx="2481533" cy="166998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4CAA54A0-7A06-B83D-477C-D53B2C572C13}"/>
              </a:ext>
            </a:extLst>
          </p:cNvPr>
          <p:cNvSpPr/>
          <p:nvPr/>
        </p:nvSpPr>
        <p:spPr>
          <a:xfrm>
            <a:off x="3055870" y="1646238"/>
            <a:ext cx="237287" cy="4356997"/>
          </a:xfrm>
          <a:prstGeom prst="rightBrace">
            <a:avLst>
              <a:gd name="adj1" fmla="val 8333"/>
              <a:gd name="adj2" fmla="val 81709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64423-5780-AA8E-F475-2D037E8B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dirty="0" err="1"/>
              <a:t>Competitors</a:t>
            </a:r>
            <a:r>
              <a:rPr lang="fr-BE" sz="2800" dirty="0"/>
              <a:t>’ pipeline : </a:t>
            </a:r>
            <a:r>
              <a:rPr lang="fr-BE" sz="2800" dirty="0" err="1"/>
              <a:t>transcatheter</a:t>
            </a:r>
            <a:r>
              <a:rPr lang="fr-BE" sz="2800" dirty="0"/>
              <a:t> repair projects for structural MR</a:t>
            </a:r>
            <a:endParaRPr lang="en-US" sz="28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24D514F-CC06-9869-A7FC-A325D6D0AA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659661"/>
              </p:ext>
            </p:extLst>
          </p:nvPr>
        </p:nvGraphicFramePr>
        <p:xfrm>
          <a:off x="838200" y="1825625"/>
          <a:ext cx="10337800" cy="32682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7700">
                  <a:extLst>
                    <a:ext uri="{9D8B030D-6E8A-4147-A177-3AD203B41FA5}">
                      <a16:colId xmlns:a16="http://schemas.microsoft.com/office/drawing/2014/main" val="1905007285"/>
                    </a:ext>
                  </a:extLst>
                </a:gridCol>
                <a:gridCol w="2539581">
                  <a:extLst>
                    <a:ext uri="{9D8B030D-6E8A-4147-A177-3AD203B41FA5}">
                      <a16:colId xmlns:a16="http://schemas.microsoft.com/office/drawing/2014/main" val="2018071190"/>
                    </a:ext>
                  </a:extLst>
                </a:gridCol>
                <a:gridCol w="1808704">
                  <a:extLst>
                    <a:ext uri="{9D8B030D-6E8A-4147-A177-3AD203B41FA5}">
                      <a16:colId xmlns:a16="http://schemas.microsoft.com/office/drawing/2014/main" val="1369937505"/>
                    </a:ext>
                  </a:extLst>
                </a:gridCol>
                <a:gridCol w="1577591">
                  <a:extLst>
                    <a:ext uri="{9D8B030D-6E8A-4147-A177-3AD203B41FA5}">
                      <a16:colId xmlns:a16="http://schemas.microsoft.com/office/drawing/2014/main" val="1640334452"/>
                    </a:ext>
                  </a:extLst>
                </a:gridCol>
                <a:gridCol w="2494224">
                  <a:extLst>
                    <a:ext uri="{9D8B030D-6E8A-4147-A177-3AD203B41FA5}">
                      <a16:colId xmlns:a16="http://schemas.microsoft.com/office/drawing/2014/main" val="3815924543"/>
                    </a:ext>
                  </a:extLst>
                </a:gridCol>
              </a:tblGrid>
              <a:tr h="404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Technology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Website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Technique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Type of MR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Dev stage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22965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CardioMech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linkClick r:id="rId2"/>
                        </a:rPr>
                        <a:t>https://www.cardiomech.com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Chordal repair - 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Primary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FiH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stoped</a:t>
                      </a:r>
                      <a:r>
                        <a:rPr lang="en-US" sz="1400" u="none" strike="noStrike" dirty="0">
                          <a:effectLst/>
                        </a:rPr>
                        <a:t>, redesign &gt; new </a:t>
                      </a:r>
                      <a:r>
                        <a:rPr lang="en-US" sz="1400" u="none" strike="noStrike" dirty="0" err="1">
                          <a:effectLst/>
                        </a:rPr>
                        <a:t>FiH</a:t>
                      </a:r>
                      <a:r>
                        <a:rPr lang="en-US" sz="1400" u="none" strike="noStrike" dirty="0">
                          <a:effectLst/>
                        </a:rPr>
                        <a:t> soon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32549085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Neochord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linkClick r:id="rId3"/>
                        </a:rPr>
                        <a:t>https://www.neochord.com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Chordal repair - TA &amp; 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Primary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Commercial (TA) / </a:t>
                      </a:r>
                      <a:r>
                        <a:rPr lang="fr-FR" sz="1400" u="none" strike="noStrike" dirty="0" err="1">
                          <a:effectLst/>
                        </a:rPr>
                        <a:t>clinical</a:t>
                      </a:r>
                      <a:r>
                        <a:rPr lang="fr-FR" sz="1400" u="none" strike="noStrike" dirty="0">
                          <a:effectLst/>
                        </a:rPr>
                        <a:t> (TS)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0531606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ChordArt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CoreMedic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linkClick r:id="rId4"/>
                        </a:rPr>
                        <a:t>https://www.coremedic.de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Chordal repair - 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Primary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FiH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38015469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Vesalius Cardiovascular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linkClick r:id="rId5"/>
                        </a:rPr>
                        <a:t>https://vesaliuscardio.com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Chordal repair - 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Primary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FiH</a:t>
                      </a:r>
                      <a:r>
                        <a:rPr lang="en-US" sz="1400" u="none" strike="noStrike" dirty="0">
                          <a:effectLst/>
                        </a:rPr>
                        <a:t> in 2024? EFS in 2024?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4333139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Butterfly - 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Avvie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hlinkClick r:id="rId6"/>
                        </a:rPr>
                        <a:t>https://www.angelvalve.com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Hemi-replacement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Primary?/Secondary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FiH in 2024?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1729225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Polares Medical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hlinkClick r:id="rId7"/>
                        </a:rPr>
                        <a:t>https://www.polaresmedical.com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Hemi-replacement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Primary?/Secondary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FiH in 2019, clinical?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2772541"/>
                  </a:ext>
                </a:extLst>
              </a:tr>
              <a:tr h="404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Nyra medical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hlinkClick r:id="rId8"/>
                        </a:rPr>
                        <a:t>https://www.nyramed.com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Leaflet enhancer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Primary?/Secondary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3700849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DEA0B-790F-F9A1-4FF9-ECA8F764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DF71E89-B28F-4A9C-A3FB-63F334DFF2CD}" type="slidenum">
              <a:rPr lang="fr-BE" smtClean="0"/>
              <a:pPr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015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BD53-D7A2-3685-01C9-9C5BF606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b="1" dirty="0"/>
              <a:t>disease</a:t>
            </a:r>
            <a:r>
              <a:rPr lang="en-US" sz="2800" dirty="0"/>
              <a:t>, mitral regurgitation (MR). Millions of patients, only few being treated today.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1E191-0827-2691-A220-EA93D65ECC11}"/>
              </a:ext>
            </a:extLst>
          </p:cNvPr>
          <p:cNvSpPr txBox="1"/>
          <p:nvPr/>
        </p:nvSpPr>
        <p:spPr>
          <a:xfrm>
            <a:off x="5395500" y="6386390"/>
            <a:ext cx="5648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BE" sz="800" dirty="0">
                <a:hlinkClick r:id="rId3"/>
              </a:rPr>
              <a:t>https://www.heart-valve-surgery.com/</a:t>
            </a:r>
            <a:endParaRPr lang="fr-BE" sz="800" dirty="0"/>
          </a:p>
          <a:p>
            <a:pPr algn="r"/>
            <a:endParaRPr lang="fr-BE" sz="1200" dirty="0"/>
          </a:p>
        </p:txBody>
      </p:sp>
      <p:pic>
        <p:nvPicPr>
          <p:cNvPr id="1028" name="Picture 4" descr="Mitral Valve Regurgitation">
            <a:extLst>
              <a:ext uri="{FF2B5EF4-FFF2-40B4-BE49-F238E27FC236}">
                <a16:creationId xmlns:a16="http://schemas.microsoft.com/office/drawing/2014/main" id="{3E1D1ECD-3AF6-C6AE-D059-983A7206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1915337"/>
            <a:ext cx="2868661" cy="253398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R-series-2">
            <a:extLst>
              <a:ext uri="{FF2B5EF4-FFF2-40B4-BE49-F238E27FC236}">
                <a16:creationId xmlns:a16="http://schemas.microsoft.com/office/drawing/2014/main" id="{66DF2A21-8E5F-A787-9C06-63B0099EF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6"/>
          <a:stretch/>
        </p:blipFill>
        <p:spPr bwMode="auto">
          <a:xfrm>
            <a:off x="6798365" y="2786844"/>
            <a:ext cx="3628168" cy="25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39137-EE5B-D609-35D6-A6EA4F2C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2</a:t>
            </a:fld>
            <a:endParaRPr lang="fr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B2A32-C5A2-3E32-EDE5-595E1FAB7A40}"/>
              </a:ext>
            </a:extLst>
          </p:cNvPr>
          <p:cNvSpPr txBox="1"/>
          <p:nvPr/>
        </p:nvSpPr>
        <p:spPr>
          <a:xfrm>
            <a:off x="4208016" y="1720728"/>
            <a:ext cx="7282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0" i="0" dirty="0"/>
              <a:t>MR is a heart valve disease in which the valve between the left heart chambers doesn't close completely, allowing </a:t>
            </a:r>
            <a:r>
              <a:rPr lang="en-US" b="1" i="0" dirty="0"/>
              <a:t>blood to leak backward across the valve</a:t>
            </a:r>
            <a:r>
              <a:rPr lang="en-US" dirty="0"/>
              <a:t> &gt;</a:t>
            </a:r>
            <a:r>
              <a:rPr lang="en-US" b="0" i="0" dirty="0"/>
              <a:t> </a:t>
            </a:r>
            <a:r>
              <a:rPr lang="en-US" b="1" i="0" dirty="0">
                <a:solidFill>
                  <a:srgbClr val="FF0000"/>
                </a:solidFill>
              </a:rPr>
              <a:t>Shortness of breath, palpitations, arrythmia, mortalit</a:t>
            </a:r>
            <a:r>
              <a:rPr lang="en-US" b="1" dirty="0">
                <a:solidFill>
                  <a:srgbClr val="FF0000"/>
                </a:solidFill>
              </a:rPr>
              <a:t>y risk.</a:t>
            </a:r>
            <a:endParaRPr lang="en-US" b="1" i="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9F08C-305C-F92F-5F01-67050479B6B6}"/>
              </a:ext>
            </a:extLst>
          </p:cNvPr>
          <p:cNvSpPr txBox="1"/>
          <p:nvPr/>
        </p:nvSpPr>
        <p:spPr>
          <a:xfrm>
            <a:off x="1431497" y="5613890"/>
            <a:ext cx="2021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1" dirty="0"/>
              <a:t>Prevalence of 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982EB-C18E-5C80-E023-76CF3AAA0372}"/>
              </a:ext>
            </a:extLst>
          </p:cNvPr>
          <p:cNvSpPr txBox="1"/>
          <p:nvPr/>
        </p:nvSpPr>
        <p:spPr>
          <a:xfrm>
            <a:off x="4749375" y="5475391"/>
            <a:ext cx="3026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1" dirty="0"/>
              <a:t>3-4M in need of treatment (US/EU)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BE7006-A011-5374-19A8-7A0DA58B0AFF}"/>
              </a:ext>
            </a:extLst>
          </p:cNvPr>
          <p:cNvSpPr txBox="1"/>
          <p:nvPr/>
        </p:nvSpPr>
        <p:spPr>
          <a:xfrm>
            <a:off x="9071662" y="5475391"/>
            <a:ext cx="2210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1" dirty="0"/>
              <a:t>Approx. 150K procedures per year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2453F-086B-9A65-3D8A-FD080E15E256}"/>
              </a:ext>
            </a:extLst>
          </p:cNvPr>
          <p:cNvSpPr txBox="1"/>
          <p:nvPr/>
        </p:nvSpPr>
        <p:spPr>
          <a:xfrm>
            <a:off x="4477897" y="4841013"/>
            <a:ext cx="119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Healthy valve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4A653-076F-CBD0-036F-2ACEA7173385}"/>
              </a:ext>
            </a:extLst>
          </p:cNvPr>
          <p:cNvSpPr txBox="1"/>
          <p:nvPr/>
        </p:nvSpPr>
        <p:spPr>
          <a:xfrm>
            <a:off x="7140166" y="4880770"/>
            <a:ext cx="1217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Structural MR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8B85C-B4D1-13FB-E6F1-D51EBAE32ED3}"/>
              </a:ext>
            </a:extLst>
          </p:cNvPr>
          <p:cNvSpPr txBox="1"/>
          <p:nvPr/>
        </p:nvSpPr>
        <p:spPr>
          <a:xfrm>
            <a:off x="8966438" y="4880770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Functional MR</a:t>
            </a:r>
          </a:p>
        </p:txBody>
      </p:sp>
      <p:pic>
        <p:nvPicPr>
          <p:cNvPr id="13" name="Picture 2" descr="MR-series-2">
            <a:extLst>
              <a:ext uri="{FF2B5EF4-FFF2-40B4-BE49-F238E27FC236}">
                <a16:creationId xmlns:a16="http://schemas.microsoft.com/office/drawing/2014/main" id="{E4151515-0815-042D-0B74-6A2AA7CFC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30"/>
          <a:stretch/>
        </p:blipFill>
        <p:spPr bwMode="auto">
          <a:xfrm>
            <a:off x="5040008" y="2786844"/>
            <a:ext cx="1745523" cy="25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3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D4CF-65EB-F95B-7A4C-8D5702DC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Current practice!</a:t>
            </a:r>
            <a:r>
              <a:rPr lang="en-US" sz="2800" dirty="0"/>
              <a:t> Open heart surgery is invasive and traumatic. TEER often delivers suboptimal results and excludes patients.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189F8-BE35-D817-CBE0-E877EA3E6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240000" cy="576000"/>
          </a:xfrm>
          <a:prstGeom prst="roundRect">
            <a:avLst/>
          </a:prstGeom>
          <a:solidFill>
            <a:srgbClr val="969696"/>
          </a:solidFill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Open heart surgery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6AFF8E-C13B-673C-135E-CC00362BF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240000" cy="3684588"/>
          </a:xfrm>
        </p:spPr>
        <p:txBody>
          <a:bodyPr>
            <a:normAutofit/>
          </a:bodyPr>
          <a:lstStyle/>
          <a:p>
            <a:r>
              <a:rPr lang="en-US" sz="1800" b="1" dirty="0"/>
              <a:t>Standard of care</a:t>
            </a:r>
          </a:p>
          <a:p>
            <a:r>
              <a:rPr lang="en-US" sz="1800" dirty="0"/>
              <a:t>Invasive procedure</a:t>
            </a:r>
          </a:p>
          <a:p>
            <a:r>
              <a:rPr lang="en-US" sz="1800" dirty="0"/>
              <a:t>Many patients are old, frail and </a:t>
            </a:r>
            <a:r>
              <a:rPr lang="en-US" sz="1800" b="1" dirty="0"/>
              <a:t>not eligible </a:t>
            </a:r>
            <a:r>
              <a:rPr lang="en-US" sz="1800" dirty="0"/>
              <a:t>for surgery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1F2F80-35AB-1870-60F4-4080B4CFF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0243" y="1690688"/>
            <a:ext cx="3240000" cy="576000"/>
          </a:xfrm>
          <a:prstGeom prst="roundRect">
            <a:avLst/>
          </a:prstGeom>
          <a:solidFill>
            <a:srgbClr val="969696"/>
          </a:solidFill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Transcatheter edge-to-edge repair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8F0E0-CDE7-7084-4EAC-AC530ED3A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0243" y="2514600"/>
            <a:ext cx="3240000" cy="3684588"/>
          </a:xfrm>
        </p:spPr>
        <p:txBody>
          <a:bodyPr>
            <a:normAutofit/>
          </a:bodyPr>
          <a:lstStyle/>
          <a:p>
            <a:r>
              <a:rPr lang="en-US" sz="1800" dirty="0"/>
              <a:t>2 commercially available products (MitraClip and Pascal)</a:t>
            </a:r>
          </a:p>
          <a:p>
            <a:r>
              <a:rPr lang="en-US" sz="1800" dirty="0"/>
              <a:t>Reduce MR, but what about </a:t>
            </a:r>
            <a:r>
              <a:rPr lang="en-US" sz="1800" b="1" dirty="0"/>
              <a:t>residual MR</a:t>
            </a:r>
            <a:r>
              <a:rPr lang="en-US" sz="1800" dirty="0"/>
              <a:t>?</a:t>
            </a:r>
          </a:p>
          <a:p>
            <a:r>
              <a:rPr lang="en-US" sz="1800" dirty="0"/>
              <a:t>Specific patients' selection, and many </a:t>
            </a:r>
            <a:r>
              <a:rPr lang="en-US" sz="1800" b="1" dirty="0"/>
              <a:t>not eligible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B54B3-1CBA-0010-66B3-09720E74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AA14307-41E5-07A4-827E-FBB2305153EC}"/>
              </a:ext>
            </a:extLst>
          </p:cNvPr>
          <p:cNvSpPr txBox="1">
            <a:spLocks/>
          </p:cNvSpPr>
          <p:nvPr/>
        </p:nvSpPr>
        <p:spPr>
          <a:xfrm>
            <a:off x="7668146" y="1690688"/>
            <a:ext cx="3240000" cy="576000"/>
          </a:xfrm>
          <a:prstGeom prst="roundRect">
            <a:avLst/>
          </a:prstGeom>
          <a:solidFill>
            <a:srgbClr val="969696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Transcatheter mitral replacement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970C02C-8625-4491-47DD-C7B18135B128}"/>
              </a:ext>
            </a:extLst>
          </p:cNvPr>
          <p:cNvSpPr txBox="1">
            <a:spLocks/>
          </p:cNvSpPr>
          <p:nvPr/>
        </p:nvSpPr>
        <p:spPr>
          <a:xfrm>
            <a:off x="7668146" y="2514600"/>
            <a:ext cx="324000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Very few available options, some in clinical trials</a:t>
            </a:r>
          </a:p>
          <a:p>
            <a:r>
              <a:rPr lang="en-US" sz="1800" b="1" dirty="0"/>
              <a:t>Tangible challenge </a:t>
            </a:r>
            <a:r>
              <a:rPr lang="en-US" sz="1800" dirty="0"/>
              <a:t>with obstruction of the left ventricle outflow tract</a:t>
            </a:r>
          </a:p>
        </p:txBody>
      </p:sp>
      <p:pic>
        <p:nvPicPr>
          <p:cNvPr id="1026" name="Picture 2" descr="Recommandation pour l'implantation d'un dispositif MitraClip - Institut de  cardiologie de l'Université d'Ottawa">
            <a:extLst>
              <a:ext uri="{FF2B5EF4-FFF2-40B4-BE49-F238E27FC236}">
                <a16:creationId xmlns:a16="http://schemas.microsoft.com/office/drawing/2014/main" id="{507E503C-5FF5-80C8-ABF3-495554FFA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"/>
          <a:stretch/>
        </p:blipFill>
        <p:spPr bwMode="auto">
          <a:xfrm>
            <a:off x="5065551" y="4669653"/>
            <a:ext cx="1859030" cy="142300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ft Ventricular Outflow Tract Obstruction Following Transcatheter Mitral  Valve Replacement Resolved by Chordal Rupture | JACC: Case Reports">
            <a:extLst>
              <a:ext uri="{FF2B5EF4-FFF2-40B4-BE49-F238E27FC236}">
                <a16:creationId xmlns:a16="http://schemas.microsoft.com/office/drawing/2014/main" id="{BCC5F1E5-65B2-56C2-8C0A-DF02F4A4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186" y="4063645"/>
            <a:ext cx="1483960" cy="212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S Data: Mitral Valve Cases Are Fastest-Growing CV Surgical Intervention  in North America | tctmd.com">
            <a:extLst>
              <a:ext uri="{FF2B5EF4-FFF2-40B4-BE49-F238E27FC236}">
                <a16:creationId xmlns:a16="http://schemas.microsoft.com/office/drawing/2014/main" id="{5603101B-F007-D89C-9E0C-E00B56538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10749" b="6602"/>
          <a:stretch/>
        </p:blipFill>
        <p:spPr bwMode="auto">
          <a:xfrm>
            <a:off x="1442644" y="4669653"/>
            <a:ext cx="1878135" cy="14178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3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73A4-46A0-EFC4-3732-8214E95E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MithraX</a:t>
            </a:r>
            <a:r>
              <a:rPr lang="en-US" sz="2800" dirty="0"/>
              <a:t>, a transcatheter mitral grid for structural mitral regurgitation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AC0FF9-0DED-26F0-2236-55122DB6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40000"/>
          </a:xfrm>
          <a:prstGeom prst="roundRect">
            <a:avLst/>
          </a:prstGeom>
          <a:solidFill>
            <a:srgbClr val="969696"/>
          </a:solidFill>
        </p:spPr>
        <p:txBody>
          <a:bodyPr anchor="ctr">
            <a:norm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The solution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DD7559-BC96-6201-10B0-9F962764E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2512363" cy="3684588"/>
          </a:xfrm>
        </p:spPr>
        <p:txBody>
          <a:bodyPr anchor="ctr">
            <a:normAutofit/>
          </a:bodyPr>
          <a:lstStyle/>
          <a:p>
            <a:r>
              <a:rPr lang="en-US" sz="1800" dirty="0" err="1"/>
              <a:t>MithraX</a:t>
            </a:r>
            <a:r>
              <a:rPr lang="en-US" sz="1800" dirty="0"/>
              <a:t> is a polished nitinol </a:t>
            </a:r>
            <a:r>
              <a:rPr lang="en-US" sz="1800" b="1" dirty="0"/>
              <a:t>grid</a:t>
            </a:r>
            <a:r>
              <a:rPr lang="en-US" sz="1800" dirty="0"/>
              <a:t>, </a:t>
            </a:r>
          </a:p>
          <a:p>
            <a:endParaRPr lang="en-US" sz="1800" dirty="0"/>
          </a:p>
          <a:p>
            <a:r>
              <a:rPr lang="en-US" sz="1800" dirty="0"/>
              <a:t>anchored on the mitral annulus with specifically designed </a:t>
            </a:r>
            <a:r>
              <a:rPr lang="en-US" sz="1800" b="1" dirty="0"/>
              <a:t>anchors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and delivered thanks to an intuitive </a:t>
            </a:r>
            <a:r>
              <a:rPr lang="en-US" sz="1800" b="1" dirty="0"/>
              <a:t>catheter</a:t>
            </a:r>
            <a:r>
              <a:rPr lang="en-US" sz="1800" dirty="0"/>
              <a:t> solution.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9020DD-8A06-33D7-22C5-865AA73B8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40000"/>
          </a:xfrm>
          <a:prstGeom prst="roundRect">
            <a:avLst/>
          </a:prstGeom>
          <a:solidFill>
            <a:srgbClr val="969696"/>
          </a:solidFill>
        </p:spPr>
        <p:txBody>
          <a:bodyPr anchor="ctr">
            <a:norm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What does </a:t>
            </a:r>
            <a:r>
              <a:rPr lang="en-US" sz="1800" dirty="0" err="1">
                <a:solidFill>
                  <a:schemeClr val="bg1"/>
                </a:solidFill>
              </a:rPr>
              <a:t>MithraX</a:t>
            </a:r>
            <a:r>
              <a:rPr lang="en-US" sz="1800" dirty="0">
                <a:solidFill>
                  <a:schemeClr val="bg1"/>
                </a:solidFill>
              </a:rPr>
              <a:t> do?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786691-FEF0-A572-4EBC-98B5C0AFA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107"/>
            <a:ext cx="5183188" cy="3631555"/>
          </a:xfrm>
        </p:spPr>
        <p:txBody>
          <a:bodyPr>
            <a:normAutofit/>
          </a:bodyPr>
          <a:lstStyle/>
          <a:p>
            <a:r>
              <a:rPr lang="en-US" sz="1800" b="1" dirty="0"/>
              <a:t>Treats structural mitral regurgitation</a:t>
            </a:r>
            <a:r>
              <a:rPr lang="en-US" sz="1800" dirty="0"/>
              <a:t> by eliminating mitral prolapses, </a:t>
            </a:r>
          </a:p>
          <a:p>
            <a:r>
              <a:rPr lang="en-US" sz="1800" b="1" dirty="0"/>
              <a:t>Prevents annulus dilatation</a:t>
            </a:r>
            <a:r>
              <a:rPr lang="en-US" sz="1800" dirty="0"/>
              <a:t>, reducing the risk of functional mitral regurgitation.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ADB80-3FA8-A76A-6D01-5073A2C5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EE22BB-5284-73D3-6348-E2E65F068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520" y="4154268"/>
            <a:ext cx="4147136" cy="19208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13628-4AC8-AD00-607F-44DD645EAF5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 rot="5400000">
            <a:off x="3891119" y="2143925"/>
            <a:ext cx="1471425" cy="1857775"/>
          </a:xfrm>
          <a:prstGeom prst="rect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0CBB9E1D-B07A-6677-24C1-04FA6D59CF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0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5B599EFB-7F54-3802-8EC5-750008EE896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8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3FD51BEB-6BBB-9AA7-E6DF-ED453D2BD5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6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4">
            <a:extLst>
              <a:ext uri="{FF2B5EF4-FFF2-40B4-BE49-F238E27FC236}">
                <a16:creationId xmlns:a16="http://schemas.microsoft.com/office/drawing/2014/main" id="{3537AA33-4BCB-7219-26C7-B13BFB5C05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4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4">
            <a:extLst>
              <a:ext uri="{FF2B5EF4-FFF2-40B4-BE49-F238E27FC236}">
                <a16:creationId xmlns:a16="http://schemas.microsoft.com/office/drawing/2014/main" id="{A2A63C2A-8955-0103-84AC-C7316FEF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2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4">
            <a:extLst>
              <a:ext uri="{FF2B5EF4-FFF2-40B4-BE49-F238E27FC236}">
                <a16:creationId xmlns:a16="http://schemas.microsoft.com/office/drawing/2014/main" id="{6D6E78A2-68E7-B6E2-EF8C-44110B79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4">
            <a:extLst>
              <a:ext uri="{FF2B5EF4-FFF2-40B4-BE49-F238E27FC236}">
                <a16:creationId xmlns:a16="http://schemas.microsoft.com/office/drawing/2014/main" id="{EF8A52C2-4F87-27C2-BD66-916F9F864B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84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4">
            <a:extLst>
              <a:ext uri="{FF2B5EF4-FFF2-40B4-BE49-F238E27FC236}">
                <a16:creationId xmlns:a16="http://schemas.microsoft.com/office/drawing/2014/main" id="{F0845C97-7506-F6D3-7F70-44C0E5C99F2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561" y="3963856"/>
            <a:ext cx="13892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FC5147-CE06-A5B9-9332-638EB155D4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7760" r="10144"/>
          <a:stretch/>
        </p:blipFill>
        <p:spPr>
          <a:xfrm>
            <a:off x="3734381" y="4441124"/>
            <a:ext cx="1784900" cy="1663574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51228F-B257-3BCC-5A28-0759A98BDC41}"/>
              </a:ext>
            </a:extLst>
          </p:cNvPr>
          <p:cNvCxnSpPr>
            <a:cxnSpLocks/>
          </p:cNvCxnSpPr>
          <p:nvPr/>
        </p:nvCxnSpPr>
        <p:spPr>
          <a:xfrm flipV="1">
            <a:off x="6800295" y="5255580"/>
            <a:ext cx="932155" cy="7102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1853E6D-09A8-E817-EC88-655D427C3809}"/>
              </a:ext>
            </a:extLst>
          </p:cNvPr>
          <p:cNvCxnSpPr>
            <a:cxnSpLocks/>
          </p:cNvCxnSpPr>
          <p:nvPr/>
        </p:nvCxnSpPr>
        <p:spPr>
          <a:xfrm flipV="1">
            <a:off x="9404844" y="4776185"/>
            <a:ext cx="85385" cy="550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969564-4669-940A-CB3A-0B4FDCADD039}"/>
              </a:ext>
            </a:extLst>
          </p:cNvPr>
          <p:cNvCxnSpPr>
            <a:cxnSpLocks/>
          </p:cNvCxnSpPr>
          <p:nvPr/>
        </p:nvCxnSpPr>
        <p:spPr>
          <a:xfrm>
            <a:off x="8913181" y="4648453"/>
            <a:ext cx="719091" cy="92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09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CDE-3918-1A3F-48BB-DB4820CD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MithraX</a:t>
            </a:r>
            <a:r>
              <a:rPr lang="en-US" sz="2800" dirty="0"/>
              <a:t>, development so far!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D9A9F-FD27-F6E4-C82E-4A21C39CEE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en-US" sz="2000" dirty="0"/>
              <a:t>Ex-vivo testing, ovine model (n=9)</a:t>
            </a:r>
          </a:p>
          <a:p>
            <a:r>
              <a:rPr lang="en-US" sz="2000" dirty="0"/>
              <a:t>Ex-vivo testing, human model (n=2)</a:t>
            </a:r>
          </a:p>
          <a:p>
            <a:r>
              <a:rPr lang="en-US" sz="2000" dirty="0"/>
              <a:t>In-vivo testing, ovine model (n=10, 4 acute &amp; 6 chronic [7-90 days])</a:t>
            </a:r>
          </a:p>
          <a:p>
            <a:r>
              <a:rPr lang="en-US" sz="2000" b="1" dirty="0"/>
              <a:t>Results</a:t>
            </a:r>
          </a:p>
          <a:p>
            <a:pPr lvl="1"/>
            <a:r>
              <a:rPr lang="en-US" sz="2000" dirty="0"/>
              <a:t>Efficacy in reducing MR</a:t>
            </a:r>
          </a:p>
          <a:p>
            <a:pPr lvl="1"/>
            <a:r>
              <a:rPr lang="en-US" sz="2000" dirty="0"/>
              <a:t>Anatomical fit</a:t>
            </a:r>
          </a:p>
          <a:p>
            <a:pPr lvl="1"/>
            <a:r>
              <a:rPr lang="en-US" sz="2000" dirty="0"/>
              <a:t>No tissue damage (leaflet, atrial, ventricular)</a:t>
            </a:r>
          </a:p>
          <a:p>
            <a:pPr lvl="1"/>
            <a:r>
              <a:rPr lang="en-US" sz="2000" dirty="0"/>
              <a:t>No thrombus or infection sign at necropsy</a:t>
            </a:r>
          </a:p>
          <a:p>
            <a:pPr lvl="1"/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6D76A-1F9B-185B-9ED4-7CBE2AC8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5</a:t>
            </a:fld>
            <a:endParaRPr lang="fr-BE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063FFE8A-660F-F0FE-3C62-AB44635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0727" y="2065638"/>
            <a:ext cx="2628000" cy="1827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82963745">
            <a:extLst>
              <a:ext uri="{FF2B5EF4-FFF2-40B4-BE49-F238E27FC236}">
                <a16:creationId xmlns:a16="http://schemas.microsoft.com/office/drawing/2014/main" id="{473FE29D-1B70-DCF9-8CD9-6EC5E8A58F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8"/>
          <a:stretch/>
        </p:blipFill>
        <p:spPr bwMode="auto">
          <a:xfrm>
            <a:off x="6240727" y="4087755"/>
            <a:ext cx="2648834" cy="170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-up of a human body&#10;&#10;Description automatically generated">
            <a:extLst>
              <a:ext uri="{FF2B5EF4-FFF2-40B4-BE49-F238E27FC236}">
                <a16:creationId xmlns:a16="http://schemas.microsoft.com/office/drawing/2014/main" id="{DC414AB7-92B5-C310-DBD3-82E5D28B1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7448" r="17650" b="14973"/>
          <a:stretch/>
        </p:blipFill>
        <p:spPr>
          <a:xfrm>
            <a:off x="9046929" y="4087755"/>
            <a:ext cx="2424340" cy="17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D2234-40DB-C46F-41C7-6F8C81739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ABFD-440E-17BE-8FF5-0A9CB95F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Competitive landscape at launch, </a:t>
            </a:r>
            <a:r>
              <a:rPr lang="en-US" sz="2800" dirty="0" err="1"/>
              <a:t>MithraX</a:t>
            </a:r>
            <a:r>
              <a:rPr lang="en-US" sz="2800" dirty="0"/>
              <a:t> will be used for patients with more complex MR, complex anatomies, patients with Barlow disease.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459A7-95A2-F2AD-E679-80B11E30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 descr="A red logo with black text&#10;&#10;Description automatically generated">
            <a:extLst>
              <a:ext uri="{FF2B5EF4-FFF2-40B4-BE49-F238E27FC236}">
                <a16:creationId xmlns:a16="http://schemas.microsoft.com/office/drawing/2014/main" id="{14DC546F-360E-7C20-D8D5-4FF485F4D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0" b="38656"/>
          <a:stretch/>
        </p:blipFill>
        <p:spPr>
          <a:xfrm>
            <a:off x="4992624" y="6328918"/>
            <a:ext cx="1938408" cy="468000"/>
          </a:xfrm>
          <a:prstGeom prst="rect">
            <a:avLst/>
          </a:prstGeom>
        </p:spPr>
      </p:pic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3A375340-EFE4-F3DE-C96A-293A08A53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303367"/>
              </p:ext>
            </p:extLst>
          </p:nvPr>
        </p:nvGraphicFramePr>
        <p:xfrm>
          <a:off x="838200" y="2140299"/>
          <a:ext cx="10515600" cy="3504485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4910512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167549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723494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404865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8950744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66866349"/>
                    </a:ext>
                  </a:extLst>
                </a:gridCol>
              </a:tblGrid>
              <a:tr h="49363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Simple &lt;                                  </a:t>
                      </a:r>
                      <a:r>
                        <a:rPr lang="en-US" sz="1400" noProof="0" dirty="0"/>
                        <a:t>Anatomy / Mitral regurgitation</a:t>
                      </a:r>
                      <a:r>
                        <a:rPr lang="en-US" sz="1400" dirty="0"/>
                        <a:t>                                   &gt; Complex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/>
                        </a:gs>
                        <a:gs pos="64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92D050"/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250712"/>
                  </a:ext>
                </a:extLst>
              </a:tr>
              <a:tr h="493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Surgery</a:t>
                      </a: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Standard of care?</a:t>
                      </a:r>
                    </a:p>
                  </a:txBody>
                  <a:tcPr anchor="ctr">
                    <a:pattFill prst="pct50">
                      <a:fgClr>
                        <a:srgbClr val="96969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382991706"/>
                  </a:ext>
                </a:extLst>
              </a:tr>
              <a:tr h="493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Safe, feasible but residual MR, stenosis, anatomic limitations</a:t>
                      </a:r>
                    </a:p>
                  </a:txBody>
                  <a:tcPr anchor="ctr">
                    <a:pattFill prst="pct50">
                      <a:fgClr>
                        <a:srgbClr val="96969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179917"/>
                  </a:ext>
                </a:extLst>
              </a:tr>
              <a:tr h="493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T-Chordal repair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ysClr val="windowText" lastClr="000000"/>
                          </a:solidFill>
                        </a:rPr>
                        <a:t>Single central prolapse?</a:t>
                      </a:r>
                    </a:p>
                  </a:txBody>
                  <a:tcPr anchor="ctr">
                    <a:pattFill prst="pct50">
                      <a:fgClr>
                        <a:srgbClr val="969696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4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328834"/>
                  </a:ext>
                </a:extLst>
              </a:tr>
              <a:tr h="493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T-Hemi-replacement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ysClr val="windowText" lastClr="000000"/>
                          </a:solidFill>
                        </a:rPr>
                        <a:t>Posterior prolapse only?</a:t>
                      </a:r>
                    </a:p>
                  </a:txBody>
                  <a:tcPr anchor="ctr">
                    <a:pattFill prst="pct50">
                      <a:fgClr>
                        <a:srgbClr val="96969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ltUpDiag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722009"/>
                  </a:ext>
                </a:extLst>
              </a:tr>
              <a:tr h="493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T-Leaflet enhancer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ysClr val="windowText" lastClr="000000"/>
                          </a:solidFill>
                        </a:rPr>
                        <a:t>Single central prolapse?</a:t>
                      </a:r>
                    </a:p>
                  </a:txBody>
                  <a:tcPr anchor="ctr">
                    <a:pattFill prst="pct50">
                      <a:fgClr>
                        <a:srgbClr val="969696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4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129772"/>
                  </a:ext>
                </a:extLst>
              </a:tr>
              <a:tr h="493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TMV-Replacement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96969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ysClr val="windowText" lastClr="000000"/>
                          </a:solidFill>
                        </a:rPr>
                        <a:t>How big will TMVR be? For structural MR, repair is preferred!</a:t>
                      </a:r>
                    </a:p>
                  </a:txBody>
                  <a:tcPr anchor="ctr">
                    <a:pattFill prst="pct50">
                      <a:fgClr>
                        <a:srgbClr val="96969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anchor="ctr">
                    <a:pattFill prst="pct50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pct50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pattFill prst="pct50">
                      <a:fgClr>
                        <a:schemeClr val="accent6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053920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E8437B-D65F-861C-33F9-4655E51F8248}"/>
              </a:ext>
            </a:extLst>
          </p:cNvPr>
          <p:cNvSpPr/>
          <p:nvPr/>
        </p:nvSpPr>
        <p:spPr>
          <a:xfrm>
            <a:off x="5943600" y="3182162"/>
            <a:ext cx="4174435" cy="1888435"/>
          </a:xfrm>
          <a:prstGeom prst="round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bg1"/>
                </a:solidFill>
              </a:rPr>
              <a:t>MithraX</a:t>
            </a:r>
            <a:r>
              <a:rPr lang="en-US" b="1" i="1" dirty="0">
                <a:solidFill>
                  <a:schemeClr val="bg1"/>
                </a:solidFill>
              </a:rPr>
              <a:t> to help with</a:t>
            </a:r>
          </a:p>
          <a:p>
            <a:pPr algn="ctr"/>
            <a:r>
              <a:rPr lang="en-US" sz="1600" dirty="0"/>
              <a:t>Leaflet billowing / thickened leaflets / dilated annulus / multiple chordal rupture(s) / wide prolapse / bi-leaflet prolapses / multi prolapses / Barlow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And many more</a:t>
            </a:r>
            <a:r>
              <a:rPr lang="en-US" sz="16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EF2DA-8F12-814F-6422-B9B29AC5A7E5}"/>
              </a:ext>
            </a:extLst>
          </p:cNvPr>
          <p:cNvSpPr/>
          <p:nvPr/>
        </p:nvSpPr>
        <p:spPr>
          <a:xfrm>
            <a:off x="4621697" y="3182162"/>
            <a:ext cx="5970104" cy="188843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7B0D-819A-2DB1-DA4C-ADE7688B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MithraX</a:t>
            </a:r>
            <a:r>
              <a:rPr lang="en-US" sz="2800" dirty="0"/>
              <a:t> initially targeting 24,000 complex patients, with the potential to treat many more.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BAFA39-8DF4-42BF-FF5C-0CFC24A73C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en-US" sz="2400" b="1" dirty="0" err="1"/>
              <a:t>MithraX</a:t>
            </a:r>
            <a:endParaRPr lang="en-US" sz="2400" b="1" dirty="0"/>
          </a:p>
          <a:p>
            <a:pPr lvl="1"/>
            <a:r>
              <a:rPr lang="en-US" sz="2000" dirty="0"/>
              <a:t>is a versatile solution for complex cases and challenging anatomies.</a:t>
            </a:r>
          </a:p>
          <a:p>
            <a:pPr lvl="1"/>
            <a:r>
              <a:rPr lang="en-US" sz="2000" dirty="0"/>
              <a:t>Expands treatment access and improves outcomes for underserved patients.</a:t>
            </a:r>
          </a:p>
          <a:p>
            <a:r>
              <a:rPr lang="en-US" sz="2400" b="1" dirty="0"/>
              <a:t>Targeting, in US and EU</a:t>
            </a:r>
          </a:p>
          <a:p>
            <a:pPr lvl="1"/>
            <a:r>
              <a:rPr lang="en-US" sz="2000" dirty="0"/>
              <a:t>About 24K patients treated every year</a:t>
            </a:r>
          </a:p>
          <a:p>
            <a:pPr lvl="1"/>
            <a:r>
              <a:rPr lang="en-US" sz="2000" dirty="0"/>
              <a:t>About 1,6M patients untreated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A17C264-94B6-3386-AF8D-B171F7F5E65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601405"/>
              </p:ext>
            </p:extLst>
          </p:nvPr>
        </p:nvGraphicFramePr>
        <p:xfrm>
          <a:off x="6172199" y="1580322"/>
          <a:ext cx="5635487" cy="459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0AC5B-0091-05B6-B76E-679F28AA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t>7</a:t>
            </a:fld>
            <a:endParaRPr lang="fr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03C81-4324-AF1F-1099-CE8B19498013}"/>
              </a:ext>
            </a:extLst>
          </p:cNvPr>
          <p:cNvSpPr txBox="1"/>
          <p:nvPr/>
        </p:nvSpPr>
        <p:spPr>
          <a:xfrm>
            <a:off x="838200" y="5427513"/>
            <a:ext cx="6122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Adams DH, </a:t>
            </a:r>
            <a:r>
              <a:rPr lang="en-US" sz="800" dirty="0" err="1"/>
              <a:t>Rosenhek</a:t>
            </a:r>
            <a:r>
              <a:rPr lang="en-US" sz="800" dirty="0"/>
              <a:t> R, Falk V. Degenerative mitral valve regurgitation: best practice revolution. </a:t>
            </a:r>
            <a:r>
              <a:rPr lang="en-US" sz="800" dirty="0" err="1"/>
              <a:t>Eur</a:t>
            </a:r>
            <a:r>
              <a:rPr lang="en-US" sz="800" dirty="0"/>
              <a:t> Heart J. 2010;31(16):1958-1966.</a:t>
            </a:r>
          </a:p>
          <a:p>
            <a:r>
              <a:rPr lang="en-US" sz="800" dirty="0"/>
              <a:t>Enriquez-</a:t>
            </a:r>
            <a:r>
              <a:rPr lang="en-US" sz="800" dirty="0" err="1"/>
              <a:t>Sarano</a:t>
            </a:r>
            <a:r>
              <a:rPr lang="en-US" sz="800" dirty="0"/>
              <a:t> M, Akins CW, </a:t>
            </a:r>
            <a:r>
              <a:rPr lang="en-US" sz="800" dirty="0" err="1"/>
              <a:t>Vahanian</a:t>
            </a:r>
            <a:r>
              <a:rPr lang="en-US" sz="800" dirty="0"/>
              <a:t> A. Mitral regurgitation. Lancet. 2009;373:1382–1394</a:t>
            </a:r>
          </a:p>
          <a:p>
            <a:r>
              <a:rPr lang="en-US" sz="800" dirty="0"/>
              <a:t>Transcatheter Mitral Valve Technologies: The Heart of Cardiovascular Device Innovation. </a:t>
            </a:r>
            <a:r>
              <a:rPr lang="en-US" sz="800" dirty="0" err="1"/>
              <a:t>BackBay</a:t>
            </a:r>
            <a:r>
              <a:rPr lang="en-US" sz="800" dirty="0"/>
              <a:t> </a:t>
            </a:r>
            <a:r>
              <a:rPr lang="en-US" sz="800" dirty="0" err="1"/>
              <a:t>Lifescience</a:t>
            </a:r>
            <a:r>
              <a:rPr lang="en-US" sz="800" dirty="0"/>
              <a:t> Advisors, 2018</a:t>
            </a:r>
          </a:p>
          <a:p>
            <a:r>
              <a:rPr lang="en-US" sz="800" dirty="0">
                <a:hlinkClick r:id="rId7"/>
              </a:rPr>
              <a:t>https://www.heart.org/en/health-topics/heart-valve-problems-and-disease/heart-valve-problems-and-causes/problem-mitral-valve-prolapse</a:t>
            </a:r>
            <a:endParaRPr lang="en-US" sz="800" dirty="0"/>
          </a:p>
          <a:p>
            <a:r>
              <a:rPr lang="en-US" sz="800" dirty="0">
                <a:hlinkClick r:id="rId8"/>
              </a:rPr>
              <a:t>https://mitraclip.com/physician/mitral-regurgitation-prevalence</a:t>
            </a:r>
            <a:endParaRPr lang="en-US" sz="800" dirty="0"/>
          </a:p>
          <a:p>
            <a:r>
              <a:rPr lang="en-US" sz="800" dirty="0"/>
              <a:t>Data on file.</a:t>
            </a:r>
          </a:p>
        </p:txBody>
      </p:sp>
    </p:spTree>
    <p:extLst>
      <p:ext uri="{BB962C8B-B14F-4D97-AF65-F5344CB8AC3E}">
        <p14:creationId xmlns:p14="http://schemas.microsoft.com/office/powerpoint/2010/main" val="2633226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E83B-B455-30FE-226A-F489068E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dirty="0"/>
              <a:t>Go-to-market </a:t>
            </a:r>
            <a:r>
              <a:rPr lang="fr-BE" sz="2800" dirty="0" err="1"/>
              <a:t>strategy</a:t>
            </a:r>
            <a:r>
              <a:rPr lang="fr-BE" sz="2800" dirty="0"/>
              <a:t> – MithraX </a:t>
            </a:r>
            <a:r>
              <a:rPr lang="fr-BE" sz="2800" dirty="0" err="1"/>
              <a:t>will</a:t>
            </a:r>
            <a:r>
              <a:rPr lang="fr-BE" sz="2800" dirty="0"/>
              <a:t> </a:t>
            </a:r>
            <a:r>
              <a:rPr lang="fr-BE" sz="2800" dirty="0" err="1"/>
              <a:t>be</a:t>
            </a:r>
            <a:r>
              <a:rPr lang="fr-BE" sz="2800" dirty="0"/>
              <a:t> </a:t>
            </a:r>
            <a:r>
              <a:rPr lang="fr-BE" sz="2800" dirty="0" err="1"/>
              <a:t>used</a:t>
            </a:r>
            <a:r>
              <a:rPr lang="fr-BE" sz="2800" dirty="0"/>
              <a:t>.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4ACEB-BF6B-A6AE-5C2E-F86D737A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B1FFB-FDC2-EDEB-72D2-6F51CBA4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fr-BE" smtClean="0"/>
              <a:pPr/>
              <a:t>8</a:t>
            </a:fld>
            <a:endParaRPr lang="fr-BE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7C151B6-74E5-8E17-2E4F-32755D675810}"/>
              </a:ext>
            </a:extLst>
          </p:cNvPr>
          <p:cNvGraphicFramePr/>
          <p:nvPr/>
        </p:nvGraphicFramePr>
        <p:xfrm>
          <a:off x="964019" y="1988863"/>
          <a:ext cx="10263962" cy="333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 descr="Stethoscope">
            <a:extLst>
              <a:ext uri="{FF2B5EF4-FFF2-40B4-BE49-F238E27FC236}">
                <a16:creationId xmlns:a16="http://schemas.microsoft.com/office/drawing/2014/main" id="{74C5FC2C-28EF-6F87-981C-6BEF0B0E5B25}"/>
              </a:ext>
            </a:extLst>
          </p:cNvPr>
          <p:cNvSpPr/>
          <p:nvPr/>
        </p:nvSpPr>
        <p:spPr>
          <a:xfrm>
            <a:off x="4206496" y="4771789"/>
            <a:ext cx="397860" cy="39786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 descr="First Aid Kit">
            <a:extLst>
              <a:ext uri="{FF2B5EF4-FFF2-40B4-BE49-F238E27FC236}">
                <a16:creationId xmlns:a16="http://schemas.microsoft.com/office/drawing/2014/main" id="{4D3F609B-241D-967E-CCB0-07E30F7D9710}"/>
              </a:ext>
            </a:extLst>
          </p:cNvPr>
          <p:cNvSpPr/>
          <p:nvPr/>
        </p:nvSpPr>
        <p:spPr>
          <a:xfrm>
            <a:off x="6386172" y="4771789"/>
            <a:ext cx="397860" cy="39786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 descr="Dollar">
            <a:extLst>
              <a:ext uri="{FF2B5EF4-FFF2-40B4-BE49-F238E27FC236}">
                <a16:creationId xmlns:a16="http://schemas.microsoft.com/office/drawing/2014/main" id="{B9B2A887-7676-DE2B-3E08-71BEDA4587BB}"/>
              </a:ext>
            </a:extLst>
          </p:cNvPr>
          <p:cNvSpPr/>
          <p:nvPr/>
        </p:nvSpPr>
        <p:spPr>
          <a:xfrm>
            <a:off x="8603512" y="4771789"/>
            <a:ext cx="397860" cy="397860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 descr="Connections">
            <a:extLst>
              <a:ext uri="{FF2B5EF4-FFF2-40B4-BE49-F238E27FC236}">
                <a16:creationId xmlns:a16="http://schemas.microsoft.com/office/drawing/2014/main" id="{04992FC1-0C11-07E4-1BB3-CC511FA20A72}"/>
              </a:ext>
            </a:extLst>
          </p:cNvPr>
          <p:cNvSpPr/>
          <p:nvPr/>
        </p:nvSpPr>
        <p:spPr>
          <a:xfrm>
            <a:off x="10729543" y="4771789"/>
            <a:ext cx="397860" cy="397860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Graphic 14" descr="Heart organ with solid fill">
            <a:extLst>
              <a:ext uri="{FF2B5EF4-FFF2-40B4-BE49-F238E27FC236}">
                <a16:creationId xmlns:a16="http://schemas.microsoft.com/office/drawing/2014/main" id="{94A7B0F0-1B07-9625-3256-B5C1396A0F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59399" y="4771789"/>
            <a:ext cx="399600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87DAD8-1E9C-48A4-1487-98899368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Exit opportunities! Strategic players still have limited options for transcatheter structural mitral repair.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52A76-4813-218F-C0DB-4FEAEDFF4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T-Mitral portfolio of strategic players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B707241-E22E-BC90-71D1-D618353741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1521757"/>
              </p:ext>
            </p:extLst>
          </p:nvPr>
        </p:nvGraphicFramePr>
        <p:xfrm>
          <a:off x="839788" y="2505077"/>
          <a:ext cx="5157784" cy="35557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9446">
                  <a:extLst>
                    <a:ext uri="{9D8B030D-6E8A-4147-A177-3AD203B41FA5}">
                      <a16:colId xmlns:a16="http://schemas.microsoft.com/office/drawing/2014/main" val="2852001052"/>
                    </a:ext>
                  </a:extLst>
                </a:gridCol>
                <a:gridCol w="1289446">
                  <a:extLst>
                    <a:ext uri="{9D8B030D-6E8A-4147-A177-3AD203B41FA5}">
                      <a16:colId xmlns:a16="http://schemas.microsoft.com/office/drawing/2014/main" val="3398795751"/>
                    </a:ext>
                  </a:extLst>
                </a:gridCol>
                <a:gridCol w="1289446">
                  <a:extLst>
                    <a:ext uri="{9D8B030D-6E8A-4147-A177-3AD203B41FA5}">
                      <a16:colId xmlns:a16="http://schemas.microsoft.com/office/drawing/2014/main" val="1759693526"/>
                    </a:ext>
                  </a:extLst>
                </a:gridCol>
                <a:gridCol w="1289446">
                  <a:extLst>
                    <a:ext uri="{9D8B030D-6E8A-4147-A177-3AD203B41FA5}">
                      <a16:colId xmlns:a16="http://schemas.microsoft.com/office/drawing/2014/main" val="3146067517"/>
                    </a:ext>
                  </a:extLst>
                </a:gridCol>
              </a:tblGrid>
              <a:tr h="492769">
                <a:tc>
                  <a:txBody>
                    <a:bodyPr/>
                    <a:lstStyle/>
                    <a:p>
                      <a:r>
                        <a:rPr lang="fr-BE" sz="1200" dirty="0" err="1"/>
                        <a:t>Players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Structural - </a:t>
                      </a:r>
                      <a:r>
                        <a:rPr lang="fr-BE" sz="1200" dirty="0" err="1"/>
                        <a:t>TMVr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/>
                        <a:t>Functional</a:t>
                      </a:r>
                      <a:r>
                        <a:rPr lang="fr-BE" sz="1200" dirty="0"/>
                        <a:t> – </a:t>
                      </a:r>
                      <a:r>
                        <a:rPr lang="fr-BE" sz="1200" dirty="0" err="1"/>
                        <a:t>TMVr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T-Replacement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829314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/>
                        <a:t>Abbott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MitraClip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Tendyne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0930065"/>
                  </a:ext>
                </a:extLst>
              </a:tr>
              <a:tr h="612259">
                <a:tc>
                  <a:txBody>
                    <a:bodyPr/>
                    <a:lstStyle/>
                    <a:p>
                      <a:r>
                        <a:rPr lang="fr-BE" sz="1200" dirty="0"/>
                        <a:t>Edwards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Pascal</a:t>
                      </a:r>
                    </a:p>
                    <a:p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fr-BE" sz="12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Harpoon</a:t>
                      </a:r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fr-BE" sz="12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Cardioband</a:t>
                      </a:r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)</a:t>
                      </a:r>
                      <a:b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</a:br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fr-BE" sz="12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Mitralign</a:t>
                      </a:r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Evoque </a:t>
                      </a:r>
                    </a:p>
                    <a:p>
                      <a:r>
                        <a:rPr lang="fr-BE" sz="1200" dirty="0"/>
                        <a:t>Sapien</a:t>
                      </a:r>
                    </a:p>
                    <a:p>
                      <a:r>
                        <a:rPr lang="fr-BE" sz="1200" dirty="0" err="1"/>
                        <a:t>Innovalve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2054646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/>
                        <a:t>Medtronic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Halfmoon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Intrepid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511392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/>
                        <a:t>Boston Scientific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fr-BE" sz="12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Millepede</a:t>
                      </a:r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4584974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/>
                        <a:t>JJMT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40243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/>
                        <a:t>Gore Medical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(Pipeline)</a:t>
                      </a:r>
                      <a:endParaRPr lang="en-US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7686881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/>
                        <a:t>Venus MedTech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Cardiovalve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312626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r>
                        <a:rPr lang="fr-BE" sz="1200" dirty="0" err="1"/>
                        <a:t>Meril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282371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EB826B-968F-BF67-0D1E-283EA2DA0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Deals &amp; references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4454366-B50E-9ED4-8F1E-C92EC06E652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33634168"/>
              </p:ext>
            </p:extLst>
          </p:nvPr>
        </p:nvGraphicFramePr>
        <p:xfrm>
          <a:off x="6172200" y="2505075"/>
          <a:ext cx="5183185" cy="31946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6637">
                  <a:extLst>
                    <a:ext uri="{9D8B030D-6E8A-4147-A177-3AD203B41FA5}">
                      <a16:colId xmlns:a16="http://schemas.microsoft.com/office/drawing/2014/main" val="539525380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1038871955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2883190629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132258300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1557889135"/>
                    </a:ext>
                  </a:extLst>
                </a:gridCol>
              </a:tblGrid>
              <a:tr h="512445">
                <a:tc>
                  <a:txBody>
                    <a:bodyPr/>
                    <a:lstStyle/>
                    <a:p>
                      <a:r>
                        <a:rPr lang="fr-BE" sz="1200" dirty="0"/>
                        <a:t>Year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Investor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Target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Value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Stage</a:t>
                      </a:r>
                      <a:endParaRPr lang="en-US" sz="1200" dirty="0"/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8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2024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Edwards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Innovalve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300 M$ ?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Clinical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413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2021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Venus MedTech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Cardiovalve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300 M$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FiH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8175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2020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Medtronic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Halfmoon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Undisclosed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Pre-</a:t>
                      </a:r>
                      <a:r>
                        <a:rPr lang="fr-BE" sz="1200" dirty="0" err="1"/>
                        <a:t>FiH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91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2019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W.L. Gore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Pipeline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Undisclosed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FiH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951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2018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Boston Sc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Millepede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540 M$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FiH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3354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2017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Edwards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Harpoon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250 M$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Pre-CE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06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200" dirty="0"/>
                        <a:t>2016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Edwards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 err="1"/>
                        <a:t>Valtech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690 M$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CE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84145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EE53D-7A6C-0548-E0F1-9CD5F19B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1E89-B28F-4A9C-A3FB-63F334DFF2C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567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Quest template" id="{FF57A0CD-2180-4033-A562-4BCC897CA0BB}" vid="{F34A8295-95AD-4DA9-93EA-44C77B9455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CorQuest template</Template>
  <TotalTime>0</TotalTime>
  <Words>1510</Words>
  <Application>Microsoft Office PowerPoint</Application>
  <PresentationFormat>Widescreen</PresentationFormat>
  <Paragraphs>345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Light</vt:lpstr>
      <vt:lpstr>Office Theme</vt:lpstr>
      <vt:lpstr>MithraX A disruptive transcatheter repair technology  targeting complex structural mitral regurgitation</vt:lpstr>
      <vt:lpstr>The disease, mitral regurgitation (MR). Millions of patients, only few being treated today.</vt:lpstr>
      <vt:lpstr>Current practice! Open heart surgery is invasive and traumatic. TEER often delivers suboptimal results and excludes patients.</vt:lpstr>
      <vt:lpstr>MithraX, a transcatheter mitral grid for structural mitral regurgitation</vt:lpstr>
      <vt:lpstr>MithraX, development so far!</vt:lpstr>
      <vt:lpstr>Competitive landscape at launch, MithraX will be used for patients with more complex MR, complex anatomies, patients with Barlow disease.</vt:lpstr>
      <vt:lpstr>MithraX initially targeting 24,000 complex patients, with the potential to treat many more.</vt:lpstr>
      <vt:lpstr>Go-to-market strategy – MithraX will be used.</vt:lpstr>
      <vt:lpstr>Exit opportunities! Strategic players still have limited options for transcatheter structural mitral repair. </vt:lpstr>
      <vt:lpstr>Management + Clinical + Engineering, a diverse team and solid partners to develop a new mitral repair technology.</vt:lpstr>
      <vt:lpstr>Our strategic roadmap. Looking for 3M$ in 2025, to execute a surgical FiH and finalize the delivery platform.</vt:lpstr>
      <vt:lpstr>MithraX</vt:lpstr>
      <vt:lpstr>Back up slides</vt:lpstr>
      <vt:lpstr>Our lean and flexible organization, leveraging expertise internally and externally. CTO and RAQA are next positions to fill!</vt:lpstr>
      <vt:lpstr>Competitors’ pipeline : transcatheter repair projects for structural MR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MithraX</dc:title>
  <dc:creator>Olivier Decuypere</dc:creator>
  <cp:lastModifiedBy>Olivier Decuypere</cp:lastModifiedBy>
  <cp:revision>397</cp:revision>
  <cp:lastPrinted>2024-12-09T11:07:43Z</cp:lastPrinted>
  <dcterms:created xsi:type="dcterms:W3CDTF">2023-01-16T12:59:58Z</dcterms:created>
  <dcterms:modified xsi:type="dcterms:W3CDTF">2025-04-01T13:52:48Z</dcterms:modified>
</cp:coreProperties>
</file>