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8120063" cy="10826750" type="B4ISO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765"/>
    <p:restoredTop sz="94693"/>
  </p:normalViewPr>
  <p:slideViewPr>
    <p:cSldViewPr snapToGrid="0">
      <p:cViewPr varScale="1">
        <p:scale>
          <a:sx n="30" d="100"/>
          <a:sy n="30" d="100"/>
        </p:scale>
        <p:origin x="184" y="1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0535FF-AD13-CB40-9885-BA78226407F4}" type="datetimeFigureOut">
              <a:rPr lang="en-CH" smtClean="0"/>
              <a:t>18.02.2025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ECF39-4D41-CD48-8250-09B4AD75071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44515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005" y="1771879"/>
            <a:ext cx="6902054" cy="3769313"/>
          </a:xfrm>
        </p:spPr>
        <p:txBody>
          <a:bodyPr anchor="b"/>
          <a:lstStyle>
            <a:lvl1pPr algn="ctr">
              <a:defRPr sz="532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5008" y="5686551"/>
            <a:ext cx="6090047" cy="2613958"/>
          </a:xfrm>
        </p:spPr>
        <p:txBody>
          <a:bodyPr/>
          <a:lstStyle>
            <a:lvl1pPr marL="0" indent="0" algn="ctr">
              <a:buNone/>
              <a:defRPr sz="2131"/>
            </a:lvl1pPr>
            <a:lvl2pPr marL="405994" indent="0" algn="ctr">
              <a:buNone/>
              <a:defRPr sz="1776"/>
            </a:lvl2pPr>
            <a:lvl3pPr marL="811987" indent="0" algn="ctr">
              <a:buNone/>
              <a:defRPr sz="1598"/>
            </a:lvl3pPr>
            <a:lvl4pPr marL="1217981" indent="0" algn="ctr">
              <a:buNone/>
              <a:defRPr sz="1421"/>
            </a:lvl4pPr>
            <a:lvl5pPr marL="1623974" indent="0" algn="ctr">
              <a:buNone/>
              <a:defRPr sz="1421"/>
            </a:lvl5pPr>
            <a:lvl6pPr marL="2029968" indent="0" algn="ctr">
              <a:buNone/>
              <a:defRPr sz="1421"/>
            </a:lvl6pPr>
            <a:lvl7pPr marL="2435962" indent="0" algn="ctr">
              <a:buNone/>
              <a:defRPr sz="1421"/>
            </a:lvl7pPr>
            <a:lvl8pPr marL="2841955" indent="0" algn="ctr">
              <a:buNone/>
              <a:defRPr sz="1421"/>
            </a:lvl8pPr>
            <a:lvl9pPr marL="3247949" indent="0" algn="ctr">
              <a:buNone/>
              <a:defRPr sz="142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F863B-F368-D845-9076-749A146A73C4}" type="datetime1">
              <a:rPr lang="de-CH" smtClean="0"/>
              <a:t>18.02.25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CONFIDENTIEL - Filemi Properties Vaud SA - Avenue des Uttins 1 - CH-1180 Rolle</a:t>
            </a:r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CC1D9-2345-5F4B-A923-253373E9139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658739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C62EA-C99B-D443-8C04-F3D78BEA0CEE}" type="datetime1">
              <a:rPr lang="de-CH" smtClean="0"/>
              <a:t>18.02.25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CONFIDENTIEL - Filemi Properties Vaud SA - Avenue des Uttins 1 - CH-1180 Rolle</a:t>
            </a:r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CC1D9-2345-5F4B-A923-253373E9139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89114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026" y="2699172"/>
            <a:ext cx="7003554" cy="4503626"/>
          </a:xfrm>
        </p:spPr>
        <p:txBody>
          <a:bodyPr anchor="b"/>
          <a:lstStyle>
            <a:lvl1pPr>
              <a:defRPr sz="532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4026" y="7245404"/>
            <a:ext cx="7003554" cy="2368351"/>
          </a:xfrm>
        </p:spPr>
        <p:txBody>
          <a:bodyPr/>
          <a:lstStyle>
            <a:lvl1pPr marL="0" indent="0">
              <a:buNone/>
              <a:defRPr sz="2131">
                <a:solidFill>
                  <a:schemeClr val="tx1">
                    <a:tint val="82000"/>
                  </a:schemeClr>
                </a:solidFill>
              </a:defRPr>
            </a:lvl1pPr>
            <a:lvl2pPr marL="405994" indent="0">
              <a:buNone/>
              <a:defRPr sz="1776">
                <a:solidFill>
                  <a:schemeClr val="tx1">
                    <a:tint val="82000"/>
                  </a:schemeClr>
                </a:solidFill>
              </a:defRPr>
            </a:lvl2pPr>
            <a:lvl3pPr marL="811987" indent="0">
              <a:buNone/>
              <a:defRPr sz="1598">
                <a:solidFill>
                  <a:schemeClr val="tx1">
                    <a:tint val="82000"/>
                  </a:schemeClr>
                </a:solidFill>
              </a:defRPr>
            </a:lvl3pPr>
            <a:lvl4pPr marL="1217981" indent="0">
              <a:buNone/>
              <a:defRPr sz="1421">
                <a:solidFill>
                  <a:schemeClr val="tx1">
                    <a:tint val="82000"/>
                  </a:schemeClr>
                </a:solidFill>
              </a:defRPr>
            </a:lvl4pPr>
            <a:lvl5pPr marL="1623974" indent="0">
              <a:buNone/>
              <a:defRPr sz="1421">
                <a:solidFill>
                  <a:schemeClr val="tx1">
                    <a:tint val="82000"/>
                  </a:schemeClr>
                </a:solidFill>
              </a:defRPr>
            </a:lvl5pPr>
            <a:lvl6pPr marL="2029968" indent="0">
              <a:buNone/>
              <a:defRPr sz="1421">
                <a:solidFill>
                  <a:schemeClr val="tx1">
                    <a:tint val="82000"/>
                  </a:schemeClr>
                </a:solidFill>
              </a:defRPr>
            </a:lvl6pPr>
            <a:lvl7pPr marL="2435962" indent="0">
              <a:buNone/>
              <a:defRPr sz="1421">
                <a:solidFill>
                  <a:schemeClr val="tx1">
                    <a:tint val="82000"/>
                  </a:schemeClr>
                </a:solidFill>
              </a:defRPr>
            </a:lvl7pPr>
            <a:lvl8pPr marL="2841955" indent="0">
              <a:buNone/>
              <a:defRPr sz="1421">
                <a:solidFill>
                  <a:schemeClr val="tx1">
                    <a:tint val="82000"/>
                  </a:schemeClr>
                </a:solidFill>
              </a:defRPr>
            </a:lvl8pPr>
            <a:lvl9pPr marL="3247949" indent="0">
              <a:buNone/>
              <a:defRPr sz="142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0CE08-1E7B-3B48-A11C-16E72AF785FE}" type="datetime1">
              <a:rPr lang="de-CH" smtClean="0"/>
              <a:t>18.02.25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CONFIDENTIEL - Filemi Properties Vaud SA - Avenue des Uttins 1 - CH-1180 Rolle</a:t>
            </a:r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CC1D9-2345-5F4B-A923-253373E9139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92567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8254" y="2882121"/>
            <a:ext cx="3451027" cy="68694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0782" y="2882121"/>
            <a:ext cx="3451027" cy="68694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A2D3A-2511-E847-A266-EEE535584D08}" type="datetime1">
              <a:rPr lang="de-CH" smtClean="0"/>
              <a:t>18.02.25</a:t>
            </a:fld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CONFIDENTIEL - Filemi Properties Vaud SA - Avenue des Uttins 1 - CH-1180 Rolle</a:t>
            </a:r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CC1D9-2345-5F4B-A923-253373E9139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27484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9312" y="576427"/>
            <a:ext cx="7003554" cy="209267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9313" y="2654058"/>
            <a:ext cx="3435167" cy="1300713"/>
          </a:xfrm>
        </p:spPr>
        <p:txBody>
          <a:bodyPr anchor="b"/>
          <a:lstStyle>
            <a:lvl1pPr marL="0" indent="0">
              <a:buNone/>
              <a:defRPr sz="2131" b="1"/>
            </a:lvl1pPr>
            <a:lvl2pPr marL="405994" indent="0">
              <a:buNone/>
              <a:defRPr sz="1776" b="1"/>
            </a:lvl2pPr>
            <a:lvl3pPr marL="811987" indent="0">
              <a:buNone/>
              <a:defRPr sz="1598" b="1"/>
            </a:lvl3pPr>
            <a:lvl4pPr marL="1217981" indent="0">
              <a:buNone/>
              <a:defRPr sz="1421" b="1"/>
            </a:lvl4pPr>
            <a:lvl5pPr marL="1623974" indent="0">
              <a:buNone/>
              <a:defRPr sz="1421" b="1"/>
            </a:lvl5pPr>
            <a:lvl6pPr marL="2029968" indent="0">
              <a:buNone/>
              <a:defRPr sz="1421" b="1"/>
            </a:lvl6pPr>
            <a:lvl7pPr marL="2435962" indent="0">
              <a:buNone/>
              <a:defRPr sz="1421" b="1"/>
            </a:lvl7pPr>
            <a:lvl8pPr marL="2841955" indent="0">
              <a:buNone/>
              <a:defRPr sz="1421" b="1"/>
            </a:lvl8pPr>
            <a:lvl9pPr marL="3247949" indent="0">
              <a:buNone/>
              <a:defRPr sz="142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313" y="3954771"/>
            <a:ext cx="3435167" cy="58168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10783" y="2654058"/>
            <a:ext cx="3452084" cy="1300713"/>
          </a:xfrm>
        </p:spPr>
        <p:txBody>
          <a:bodyPr anchor="b"/>
          <a:lstStyle>
            <a:lvl1pPr marL="0" indent="0">
              <a:buNone/>
              <a:defRPr sz="2131" b="1"/>
            </a:lvl1pPr>
            <a:lvl2pPr marL="405994" indent="0">
              <a:buNone/>
              <a:defRPr sz="1776" b="1"/>
            </a:lvl2pPr>
            <a:lvl3pPr marL="811987" indent="0">
              <a:buNone/>
              <a:defRPr sz="1598" b="1"/>
            </a:lvl3pPr>
            <a:lvl4pPr marL="1217981" indent="0">
              <a:buNone/>
              <a:defRPr sz="1421" b="1"/>
            </a:lvl4pPr>
            <a:lvl5pPr marL="1623974" indent="0">
              <a:buNone/>
              <a:defRPr sz="1421" b="1"/>
            </a:lvl5pPr>
            <a:lvl6pPr marL="2029968" indent="0">
              <a:buNone/>
              <a:defRPr sz="1421" b="1"/>
            </a:lvl6pPr>
            <a:lvl7pPr marL="2435962" indent="0">
              <a:buNone/>
              <a:defRPr sz="1421" b="1"/>
            </a:lvl7pPr>
            <a:lvl8pPr marL="2841955" indent="0">
              <a:buNone/>
              <a:defRPr sz="1421" b="1"/>
            </a:lvl8pPr>
            <a:lvl9pPr marL="3247949" indent="0">
              <a:buNone/>
              <a:defRPr sz="142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10783" y="3954771"/>
            <a:ext cx="3452084" cy="58168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B8D5D-4FDA-C840-AB1A-AB1446DD876D}" type="datetime1">
              <a:rPr lang="de-CH" smtClean="0"/>
              <a:t>18.02.25</a:t>
            </a:fld>
            <a:endParaRPr lang="en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CONFIDENTIEL - Filemi Properties Vaud SA - Avenue des Uttins 1 - CH-1180 Rolle</a:t>
            </a:r>
            <a:endParaRPr lang="en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CC1D9-2345-5F4B-A923-253373E9139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25090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22BB2-4CE2-404E-BADD-8B022AC36056}" type="datetime1">
              <a:rPr lang="de-CH" smtClean="0"/>
              <a:t>18.02.25</a:t>
            </a:fld>
            <a:endParaRPr lang="en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CONFIDENTIEL - Filemi Properties Vaud SA - Avenue des Uttins 1 - CH-1180 Rolle</a:t>
            </a:r>
            <a:endParaRPr lang="en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CC1D9-2345-5F4B-A923-253373E9139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60948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B37A-4C7C-3240-A7B8-AC2C3C124FB9}" type="datetime1">
              <a:rPr lang="de-CH" smtClean="0"/>
              <a:t>18.02.25</a:t>
            </a:fld>
            <a:endParaRPr lang="en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CONFIDENTIEL - Filemi Properties Vaud SA - Avenue des Uttins 1 - CH-1180 Rolle</a:t>
            </a:r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CC1D9-2345-5F4B-A923-253373E9139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395047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9312" y="721783"/>
            <a:ext cx="2618932" cy="2526242"/>
          </a:xfrm>
        </p:spPr>
        <p:txBody>
          <a:bodyPr anchor="b"/>
          <a:lstStyle>
            <a:lvl1pPr>
              <a:defRPr sz="28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2084" y="1558854"/>
            <a:ext cx="4110782" cy="7694010"/>
          </a:xfrm>
        </p:spPr>
        <p:txBody>
          <a:bodyPr/>
          <a:lstStyle>
            <a:lvl1pPr>
              <a:defRPr sz="2842"/>
            </a:lvl1pPr>
            <a:lvl2pPr>
              <a:defRPr sz="2486"/>
            </a:lvl2pPr>
            <a:lvl3pPr>
              <a:defRPr sz="2131"/>
            </a:lvl3pPr>
            <a:lvl4pPr>
              <a:defRPr sz="1776"/>
            </a:lvl4pPr>
            <a:lvl5pPr>
              <a:defRPr sz="1776"/>
            </a:lvl5pPr>
            <a:lvl6pPr>
              <a:defRPr sz="1776"/>
            </a:lvl6pPr>
            <a:lvl7pPr>
              <a:defRPr sz="1776"/>
            </a:lvl7pPr>
            <a:lvl8pPr>
              <a:defRPr sz="1776"/>
            </a:lvl8pPr>
            <a:lvl9pPr>
              <a:defRPr sz="1776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9312" y="3248025"/>
            <a:ext cx="2618932" cy="6017368"/>
          </a:xfrm>
        </p:spPr>
        <p:txBody>
          <a:bodyPr/>
          <a:lstStyle>
            <a:lvl1pPr marL="0" indent="0">
              <a:buNone/>
              <a:defRPr sz="1421"/>
            </a:lvl1pPr>
            <a:lvl2pPr marL="405994" indent="0">
              <a:buNone/>
              <a:defRPr sz="1243"/>
            </a:lvl2pPr>
            <a:lvl3pPr marL="811987" indent="0">
              <a:buNone/>
              <a:defRPr sz="1066"/>
            </a:lvl3pPr>
            <a:lvl4pPr marL="1217981" indent="0">
              <a:buNone/>
              <a:defRPr sz="888"/>
            </a:lvl4pPr>
            <a:lvl5pPr marL="1623974" indent="0">
              <a:buNone/>
              <a:defRPr sz="888"/>
            </a:lvl5pPr>
            <a:lvl6pPr marL="2029968" indent="0">
              <a:buNone/>
              <a:defRPr sz="888"/>
            </a:lvl6pPr>
            <a:lvl7pPr marL="2435962" indent="0">
              <a:buNone/>
              <a:defRPr sz="888"/>
            </a:lvl7pPr>
            <a:lvl8pPr marL="2841955" indent="0">
              <a:buNone/>
              <a:defRPr sz="888"/>
            </a:lvl8pPr>
            <a:lvl9pPr marL="3247949" indent="0">
              <a:buNone/>
              <a:defRPr sz="888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1D91A-C3FD-C046-8DC3-71A2C2C755DA}" type="datetime1">
              <a:rPr lang="de-CH" smtClean="0"/>
              <a:t>18.02.25</a:t>
            </a:fld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CONFIDENTIEL - Filemi Properties Vaud SA - Avenue des Uttins 1 - CH-1180 Rolle</a:t>
            </a:r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CC1D9-2345-5F4B-A923-253373E9139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4402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9312" y="721783"/>
            <a:ext cx="2618932" cy="2526242"/>
          </a:xfrm>
        </p:spPr>
        <p:txBody>
          <a:bodyPr anchor="b"/>
          <a:lstStyle>
            <a:lvl1pPr>
              <a:defRPr sz="28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52084" y="1558854"/>
            <a:ext cx="4110782" cy="7694010"/>
          </a:xfrm>
        </p:spPr>
        <p:txBody>
          <a:bodyPr anchor="t"/>
          <a:lstStyle>
            <a:lvl1pPr marL="0" indent="0">
              <a:buNone/>
              <a:defRPr sz="2842"/>
            </a:lvl1pPr>
            <a:lvl2pPr marL="405994" indent="0">
              <a:buNone/>
              <a:defRPr sz="2486"/>
            </a:lvl2pPr>
            <a:lvl3pPr marL="811987" indent="0">
              <a:buNone/>
              <a:defRPr sz="2131"/>
            </a:lvl3pPr>
            <a:lvl4pPr marL="1217981" indent="0">
              <a:buNone/>
              <a:defRPr sz="1776"/>
            </a:lvl4pPr>
            <a:lvl5pPr marL="1623974" indent="0">
              <a:buNone/>
              <a:defRPr sz="1776"/>
            </a:lvl5pPr>
            <a:lvl6pPr marL="2029968" indent="0">
              <a:buNone/>
              <a:defRPr sz="1776"/>
            </a:lvl6pPr>
            <a:lvl7pPr marL="2435962" indent="0">
              <a:buNone/>
              <a:defRPr sz="1776"/>
            </a:lvl7pPr>
            <a:lvl8pPr marL="2841955" indent="0">
              <a:buNone/>
              <a:defRPr sz="1776"/>
            </a:lvl8pPr>
            <a:lvl9pPr marL="3247949" indent="0">
              <a:buNone/>
              <a:defRPr sz="1776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9312" y="3248025"/>
            <a:ext cx="2618932" cy="6017368"/>
          </a:xfrm>
        </p:spPr>
        <p:txBody>
          <a:bodyPr/>
          <a:lstStyle>
            <a:lvl1pPr marL="0" indent="0">
              <a:buNone/>
              <a:defRPr sz="1421"/>
            </a:lvl1pPr>
            <a:lvl2pPr marL="405994" indent="0">
              <a:buNone/>
              <a:defRPr sz="1243"/>
            </a:lvl2pPr>
            <a:lvl3pPr marL="811987" indent="0">
              <a:buNone/>
              <a:defRPr sz="1066"/>
            </a:lvl3pPr>
            <a:lvl4pPr marL="1217981" indent="0">
              <a:buNone/>
              <a:defRPr sz="888"/>
            </a:lvl4pPr>
            <a:lvl5pPr marL="1623974" indent="0">
              <a:buNone/>
              <a:defRPr sz="888"/>
            </a:lvl5pPr>
            <a:lvl6pPr marL="2029968" indent="0">
              <a:buNone/>
              <a:defRPr sz="888"/>
            </a:lvl6pPr>
            <a:lvl7pPr marL="2435962" indent="0">
              <a:buNone/>
              <a:defRPr sz="888"/>
            </a:lvl7pPr>
            <a:lvl8pPr marL="2841955" indent="0">
              <a:buNone/>
              <a:defRPr sz="888"/>
            </a:lvl8pPr>
            <a:lvl9pPr marL="3247949" indent="0">
              <a:buNone/>
              <a:defRPr sz="888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80FF0-22AA-2A47-9B57-961EE060743D}" type="datetime1">
              <a:rPr lang="de-CH" smtClean="0"/>
              <a:t>18.02.25</a:t>
            </a:fld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CONFIDENTIEL - Filemi Properties Vaud SA - Avenue des Uttins 1 - CH-1180 Rolle</a:t>
            </a:r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CC1D9-2345-5F4B-A923-253373E9139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9535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1CFC2-7030-5049-93D9-8C130635C4A4}" type="datetime1">
              <a:rPr lang="de-CH" smtClean="0"/>
              <a:t>18.02.25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CONFIDENTIEL - Filemi Properties Vaud SA - Avenue des Uttins 1 - CH-1180 Rolle</a:t>
            </a:r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CC1D9-2345-5F4B-A923-253373E9139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33732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10920" y="576424"/>
            <a:ext cx="1750889" cy="917517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8255" y="576424"/>
            <a:ext cx="5151165" cy="917517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F050-36DE-9144-BD3F-0F99741EC3BC}" type="datetime1">
              <a:rPr lang="de-CH" smtClean="0"/>
              <a:t>18.02.25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CONFIDENTIEL - Filemi Properties Vaud SA - Avenue des Uttins 1 - CH-1180 Rolle</a:t>
            </a:r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CC1D9-2345-5F4B-A923-253373E9139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28178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8255" y="576427"/>
            <a:ext cx="7003554" cy="20926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8255" y="2882121"/>
            <a:ext cx="7003554" cy="68694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8254" y="10034796"/>
            <a:ext cx="1827014" cy="5764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6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E6A0B4-5A1D-1E4E-AB75-89927C7F47B0}" type="datetime1">
              <a:rPr lang="de-CH" smtClean="0"/>
              <a:t>18.02.25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89771" y="10034796"/>
            <a:ext cx="2740521" cy="5764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6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/>
              <a:t>CONFIDENTIEL - Filemi Properties Vaud SA - Avenue des Uttins 1 - CH-1180 Rolle</a:t>
            </a:r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34795" y="10034796"/>
            <a:ext cx="1827014" cy="5764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8CC1D9-2345-5F4B-A923-253373E9139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6950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811987" rtl="0" eaLnBrk="1" latinLnBrk="0" hangingPunct="1">
        <a:lnSpc>
          <a:spcPct val="90000"/>
        </a:lnSpc>
        <a:spcBef>
          <a:spcPct val="0"/>
        </a:spcBef>
        <a:buNone/>
        <a:defRPr sz="390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2997" indent="-202997" algn="l" defTabSz="811987" rtl="0" eaLnBrk="1" latinLnBrk="0" hangingPunct="1">
        <a:lnSpc>
          <a:spcPct val="90000"/>
        </a:lnSpc>
        <a:spcBef>
          <a:spcPts val="888"/>
        </a:spcBef>
        <a:buFont typeface="Arial" panose="020B0604020202020204" pitchFamily="34" charset="0"/>
        <a:buChar char="•"/>
        <a:defRPr sz="2486" kern="1200">
          <a:solidFill>
            <a:schemeClr val="tx1"/>
          </a:solidFill>
          <a:latin typeface="+mn-lt"/>
          <a:ea typeface="+mn-ea"/>
          <a:cs typeface="+mn-cs"/>
        </a:defRPr>
      </a:lvl1pPr>
      <a:lvl2pPr marL="608990" indent="-202997" algn="l" defTabSz="811987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2131" kern="1200">
          <a:solidFill>
            <a:schemeClr val="tx1"/>
          </a:solidFill>
          <a:latin typeface="+mn-lt"/>
          <a:ea typeface="+mn-ea"/>
          <a:cs typeface="+mn-cs"/>
        </a:defRPr>
      </a:lvl2pPr>
      <a:lvl3pPr marL="1014984" indent="-202997" algn="l" defTabSz="811987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776" kern="1200">
          <a:solidFill>
            <a:schemeClr val="tx1"/>
          </a:solidFill>
          <a:latin typeface="+mn-lt"/>
          <a:ea typeface="+mn-ea"/>
          <a:cs typeface="+mn-cs"/>
        </a:defRPr>
      </a:lvl3pPr>
      <a:lvl4pPr marL="1420978" indent="-202997" algn="l" defTabSz="811987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598" kern="1200">
          <a:solidFill>
            <a:schemeClr val="tx1"/>
          </a:solidFill>
          <a:latin typeface="+mn-lt"/>
          <a:ea typeface="+mn-ea"/>
          <a:cs typeface="+mn-cs"/>
        </a:defRPr>
      </a:lvl4pPr>
      <a:lvl5pPr marL="1826971" indent="-202997" algn="l" defTabSz="811987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598" kern="1200">
          <a:solidFill>
            <a:schemeClr val="tx1"/>
          </a:solidFill>
          <a:latin typeface="+mn-lt"/>
          <a:ea typeface="+mn-ea"/>
          <a:cs typeface="+mn-cs"/>
        </a:defRPr>
      </a:lvl5pPr>
      <a:lvl6pPr marL="2232965" indent="-202997" algn="l" defTabSz="811987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598" kern="1200">
          <a:solidFill>
            <a:schemeClr val="tx1"/>
          </a:solidFill>
          <a:latin typeface="+mn-lt"/>
          <a:ea typeface="+mn-ea"/>
          <a:cs typeface="+mn-cs"/>
        </a:defRPr>
      </a:lvl6pPr>
      <a:lvl7pPr marL="2638958" indent="-202997" algn="l" defTabSz="811987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598" kern="1200">
          <a:solidFill>
            <a:schemeClr val="tx1"/>
          </a:solidFill>
          <a:latin typeface="+mn-lt"/>
          <a:ea typeface="+mn-ea"/>
          <a:cs typeface="+mn-cs"/>
        </a:defRPr>
      </a:lvl7pPr>
      <a:lvl8pPr marL="3044952" indent="-202997" algn="l" defTabSz="811987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598" kern="1200">
          <a:solidFill>
            <a:schemeClr val="tx1"/>
          </a:solidFill>
          <a:latin typeface="+mn-lt"/>
          <a:ea typeface="+mn-ea"/>
          <a:cs typeface="+mn-cs"/>
        </a:defRPr>
      </a:lvl8pPr>
      <a:lvl9pPr marL="3450946" indent="-202997" algn="l" defTabSz="811987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5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1987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1pPr>
      <a:lvl2pPr marL="405994" algn="l" defTabSz="811987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2pPr>
      <a:lvl3pPr marL="811987" algn="l" defTabSz="811987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3pPr>
      <a:lvl4pPr marL="1217981" algn="l" defTabSz="811987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4pPr>
      <a:lvl5pPr marL="1623974" algn="l" defTabSz="811987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5pPr>
      <a:lvl6pPr marL="2029968" algn="l" defTabSz="811987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6pPr>
      <a:lvl7pPr marL="2435962" algn="l" defTabSz="811987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7pPr>
      <a:lvl8pPr marL="2841955" algn="l" defTabSz="811987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8pPr>
      <a:lvl9pPr marL="3247949" algn="l" defTabSz="811987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uilding with balconies and plants&#10;&#10;AI-generated content may be incorrect.">
            <a:extLst>
              <a:ext uri="{FF2B5EF4-FFF2-40B4-BE49-F238E27FC236}">
                <a16:creationId xmlns:a16="http://schemas.microsoft.com/office/drawing/2014/main" id="{7C9C2EA7-F73B-C27D-CD72-9C9CBF0A41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446" b="13122"/>
          <a:stretch/>
        </p:blipFill>
        <p:spPr>
          <a:xfrm>
            <a:off x="22860" y="0"/>
            <a:ext cx="8120064" cy="3300984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3359C58-69CB-F05C-E955-098B90E666A8}"/>
              </a:ext>
            </a:extLst>
          </p:cNvPr>
          <p:cNvSpPr/>
          <p:nvPr/>
        </p:nvSpPr>
        <p:spPr>
          <a:xfrm>
            <a:off x="-100584" y="-219456"/>
            <a:ext cx="3401568" cy="12344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pic>
        <p:nvPicPr>
          <p:cNvPr id="7" name="Picture 6" descr="A black and grey logo&#10;&#10;AI-generated content may be incorrect.">
            <a:extLst>
              <a:ext uri="{FF2B5EF4-FFF2-40B4-BE49-F238E27FC236}">
                <a16:creationId xmlns:a16="http://schemas.microsoft.com/office/drawing/2014/main" id="{BDB3C37A-CC74-5592-DB28-E97B9921D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" y="109728"/>
            <a:ext cx="3154680" cy="768161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F8C3B7E-72B4-6EF3-72B2-65D90F5FA9D4}"/>
              </a:ext>
            </a:extLst>
          </p:cNvPr>
          <p:cNvCxnSpPr/>
          <p:nvPr/>
        </p:nvCxnSpPr>
        <p:spPr>
          <a:xfrm>
            <a:off x="471011" y="8895428"/>
            <a:ext cx="7178040" cy="0"/>
          </a:xfrm>
          <a:prstGeom prst="straightConnector1">
            <a:avLst/>
          </a:prstGeom>
          <a:ln w="50800">
            <a:solidFill>
              <a:schemeClr val="tx2">
                <a:lumMod val="75000"/>
                <a:lumOff val="2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C39A400-00DB-8967-DE14-03F07160A888}"/>
              </a:ext>
            </a:extLst>
          </p:cNvPr>
          <p:cNvCxnSpPr>
            <a:cxnSpLocks/>
          </p:cNvCxnSpPr>
          <p:nvPr/>
        </p:nvCxnSpPr>
        <p:spPr>
          <a:xfrm flipV="1">
            <a:off x="856526" y="8703639"/>
            <a:ext cx="0" cy="4456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BD1BCC9-3A2A-FC5F-903A-E2379EF59DC6}"/>
              </a:ext>
            </a:extLst>
          </p:cNvPr>
          <p:cNvSpPr txBox="1"/>
          <p:nvPr/>
        </p:nvSpPr>
        <p:spPr>
          <a:xfrm>
            <a:off x="497293" y="8427463"/>
            <a:ext cx="7184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sz="1200" b="1" dirty="0"/>
              <a:t>08.2024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74FF44-AC23-9574-5F64-3D903006AA40}"/>
              </a:ext>
            </a:extLst>
          </p:cNvPr>
          <p:cNvSpPr txBox="1"/>
          <p:nvPr/>
        </p:nvSpPr>
        <p:spPr>
          <a:xfrm>
            <a:off x="1749288" y="8427463"/>
            <a:ext cx="7184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sz="1200" b="1" dirty="0"/>
              <a:t>04.2025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6FF2E3-AF10-3CB8-4614-1A1BC83D2ED0}"/>
              </a:ext>
            </a:extLst>
          </p:cNvPr>
          <p:cNvSpPr txBox="1"/>
          <p:nvPr/>
        </p:nvSpPr>
        <p:spPr>
          <a:xfrm>
            <a:off x="3700798" y="8427463"/>
            <a:ext cx="7184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sz="1200" b="1" dirty="0"/>
              <a:t>12.2025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84D7F7-729E-B062-FC97-7FA03E01BEF3}"/>
              </a:ext>
            </a:extLst>
          </p:cNvPr>
          <p:cNvSpPr txBox="1"/>
          <p:nvPr/>
        </p:nvSpPr>
        <p:spPr>
          <a:xfrm>
            <a:off x="6289668" y="8427463"/>
            <a:ext cx="7184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sz="1200" b="1" dirty="0"/>
              <a:t>12.2025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27E222-FB46-FFEA-4F7A-29DD47F8E704}"/>
              </a:ext>
            </a:extLst>
          </p:cNvPr>
          <p:cNvCxnSpPr>
            <a:cxnSpLocks/>
          </p:cNvCxnSpPr>
          <p:nvPr/>
        </p:nvCxnSpPr>
        <p:spPr>
          <a:xfrm flipV="1">
            <a:off x="2160607" y="8703639"/>
            <a:ext cx="0" cy="4456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FD20414-B22A-02EF-3522-F92B5CB01FAF}"/>
              </a:ext>
            </a:extLst>
          </p:cNvPr>
          <p:cNvCxnSpPr>
            <a:cxnSpLocks/>
          </p:cNvCxnSpPr>
          <p:nvPr/>
        </p:nvCxnSpPr>
        <p:spPr>
          <a:xfrm flipV="1">
            <a:off x="4082892" y="8703639"/>
            <a:ext cx="0" cy="4456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51DD19A-B211-7363-4478-A1F69A6A6A82}"/>
              </a:ext>
            </a:extLst>
          </p:cNvPr>
          <p:cNvCxnSpPr>
            <a:cxnSpLocks/>
          </p:cNvCxnSpPr>
          <p:nvPr/>
        </p:nvCxnSpPr>
        <p:spPr>
          <a:xfrm flipV="1">
            <a:off x="6692095" y="8703639"/>
            <a:ext cx="0" cy="4456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A9CA79F6-48EA-8C0E-24E8-D8683BCA5587}"/>
              </a:ext>
            </a:extLst>
          </p:cNvPr>
          <p:cNvSpPr txBox="1"/>
          <p:nvPr/>
        </p:nvSpPr>
        <p:spPr>
          <a:xfrm>
            <a:off x="284222" y="9240005"/>
            <a:ext cx="11446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sz="1200" dirty="0"/>
              <a:t>Achat parcelle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32BF086-164E-C678-89B0-0FA1F1E66E7D}"/>
              </a:ext>
            </a:extLst>
          </p:cNvPr>
          <p:cNvSpPr txBox="1"/>
          <p:nvPr/>
        </p:nvSpPr>
        <p:spPr>
          <a:xfrm>
            <a:off x="1600200" y="9240005"/>
            <a:ext cx="12707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sz="1200" dirty="0"/>
              <a:t>Mise à l’enquête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738C080-EB1A-80DC-3548-403E80631F09}"/>
              </a:ext>
            </a:extLst>
          </p:cNvPr>
          <p:cNvSpPr txBox="1"/>
          <p:nvPr/>
        </p:nvSpPr>
        <p:spPr>
          <a:xfrm>
            <a:off x="3344997" y="9217493"/>
            <a:ext cx="14757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sz="1200" dirty="0"/>
              <a:t>Début construction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CE23D0-2225-EF3F-3ACD-3B818BF295C1}"/>
              </a:ext>
            </a:extLst>
          </p:cNvPr>
          <p:cNvSpPr txBox="1"/>
          <p:nvPr/>
        </p:nvSpPr>
        <p:spPr>
          <a:xfrm>
            <a:off x="6303078" y="9245776"/>
            <a:ext cx="7780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sz="1200" dirty="0"/>
              <a:t>Livraison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18CA209-3BEF-086D-C9AB-2DA004FD14EE}"/>
              </a:ext>
            </a:extLst>
          </p:cNvPr>
          <p:cNvSpPr txBox="1"/>
          <p:nvPr/>
        </p:nvSpPr>
        <p:spPr>
          <a:xfrm>
            <a:off x="22088" y="3663179"/>
            <a:ext cx="79450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CH" sz="1200" b="1" dirty="0"/>
              <a:t>Description du projet</a:t>
            </a:r>
          </a:p>
          <a:p>
            <a:pPr algn="just"/>
            <a:endParaRPr lang="en-CH" sz="1200" b="1" dirty="0"/>
          </a:p>
          <a:p>
            <a:pPr algn="just"/>
            <a:r>
              <a:rPr lang="en-CH" sz="1200" dirty="0"/>
              <a:t>Le projet XXX est un projet de dévloppement de 30 appartements de standing en PPE au centre de Lausanne. Le terrain a été sécurisé par la signature du vente à terme conditionnelle. L’objectif est d’obtenir le permis de construire, puis de ventre les lots. Dans un premier temps sur plan puis au fil de la construction. </a:t>
            </a:r>
            <a:endParaRPr lang="en-CH" sz="1200" b="1" dirty="0"/>
          </a:p>
          <a:p>
            <a:pPr algn="just"/>
            <a:r>
              <a:rPr lang="en-CH" sz="1200" b="1" dirty="0"/>
              <a:t>Durée estimée du projet – 24 à 36 mois.</a:t>
            </a:r>
            <a:endParaRPr lang="en-CH" sz="12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4F22F58-A82B-1627-C149-1706137EA2AE}"/>
              </a:ext>
            </a:extLst>
          </p:cNvPr>
          <p:cNvSpPr txBox="1"/>
          <p:nvPr/>
        </p:nvSpPr>
        <p:spPr>
          <a:xfrm>
            <a:off x="2684166" y="72259"/>
            <a:ext cx="3618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1200" b="1" dirty="0">
                <a:solidFill>
                  <a:srgbClr val="FF0000"/>
                </a:solidFill>
              </a:rPr>
              <a:t>TEMPLATE DRAFT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86C8C26-AC30-1365-BAF5-4AD4FFFC9407}"/>
              </a:ext>
            </a:extLst>
          </p:cNvPr>
          <p:cNvSpPr txBox="1"/>
          <p:nvPr/>
        </p:nvSpPr>
        <p:spPr>
          <a:xfrm>
            <a:off x="-66781" y="3295437"/>
            <a:ext cx="8209705" cy="2769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H" sz="1200" b="1" dirty="0"/>
              <a:t>CONFIDENTIEL – Projet imobilier “XXX”</a:t>
            </a:r>
            <a:endParaRPr lang="en-CH" sz="12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F9EF7AC-5406-1B12-CFA9-D3F172DF0B89}"/>
              </a:ext>
            </a:extLst>
          </p:cNvPr>
          <p:cNvSpPr txBox="1"/>
          <p:nvPr/>
        </p:nvSpPr>
        <p:spPr>
          <a:xfrm>
            <a:off x="101358" y="5009105"/>
            <a:ext cx="3278897" cy="249299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CH" sz="1200" b="1" dirty="0"/>
              <a:t>Plan financier</a:t>
            </a:r>
          </a:p>
          <a:p>
            <a:pPr algn="just"/>
            <a:endParaRPr lang="en-CH" sz="1200" b="1" dirty="0"/>
          </a:p>
          <a:p>
            <a:pPr algn="just"/>
            <a:r>
              <a:rPr lang="en-CH" sz="1200" dirty="0"/>
              <a:t>Prix du terrain			CHF 2’000’000</a:t>
            </a:r>
          </a:p>
          <a:p>
            <a:pPr algn="just"/>
            <a:r>
              <a:rPr lang="en-CH" sz="1200" dirty="0"/>
              <a:t>Frais d’acquisition		CHF 100’000 	</a:t>
            </a:r>
          </a:p>
          <a:p>
            <a:pPr algn="just"/>
            <a:r>
              <a:rPr lang="en-CH" sz="1200" dirty="0"/>
              <a:t>Coût de construction	CHF 2’500’000</a:t>
            </a:r>
          </a:p>
          <a:p>
            <a:pPr algn="just"/>
            <a:r>
              <a:rPr lang="en-CH" sz="1200" dirty="0"/>
              <a:t>Divers &amp; imprévus		CHF 200’000</a:t>
            </a:r>
          </a:p>
          <a:p>
            <a:pPr algn="just"/>
            <a:r>
              <a:rPr lang="en-CH" sz="1200" b="1" dirty="0"/>
              <a:t>Prix de revient total		CHF 4’800’000</a:t>
            </a:r>
          </a:p>
          <a:p>
            <a:pPr algn="just"/>
            <a:endParaRPr lang="en-CH" sz="1200" b="1" dirty="0"/>
          </a:p>
          <a:p>
            <a:pPr algn="just"/>
            <a:r>
              <a:rPr lang="en-CH" sz="1200" b="1" dirty="0"/>
              <a:t>Prix de vente total		CHF 7’500’000</a:t>
            </a:r>
          </a:p>
          <a:p>
            <a:pPr algn="just"/>
            <a:r>
              <a:rPr lang="en-CH" sz="1200" dirty="0"/>
              <a:t>Honoraires sur vente		CHF 190’000</a:t>
            </a:r>
          </a:p>
          <a:p>
            <a:pPr algn="just"/>
            <a:endParaRPr lang="en-CH" sz="1200" dirty="0"/>
          </a:p>
          <a:p>
            <a:pPr algn="just"/>
            <a:r>
              <a:rPr lang="en-CH" sz="1200" b="1" dirty="0"/>
              <a:t>Marge projet			CHF 2’510’000</a:t>
            </a:r>
          </a:p>
          <a:p>
            <a:pPr algn="just"/>
            <a:r>
              <a:rPr lang="en-GB" sz="1200" b="1" dirty="0"/>
              <a:t>E</a:t>
            </a:r>
            <a:r>
              <a:rPr lang="en-CH" sz="1200" b="1" dirty="0"/>
              <a:t>n % sur prix de vente	33.47%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28B8366-A41F-C77E-7D2D-726778EF20AE}"/>
              </a:ext>
            </a:extLst>
          </p:cNvPr>
          <p:cNvSpPr txBox="1"/>
          <p:nvPr/>
        </p:nvSpPr>
        <p:spPr>
          <a:xfrm>
            <a:off x="4493622" y="5022877"/>
            <a:ext cx="3440780" cy="2492990"/>
          </a:xfrm>
          <a:prstGeom prst="rect">
            <a:avLst/>
          </a:prstGeom>
          <a:solidFill>
            <a:schemeClr val="tx2">
              <a:lumMod val="50000"/>
              <a:lumOff val="50000"/>
              <a:alpha val="47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CH" sz="1200" b="1" dirty="0">
                <a:solidFill>
                  <a:schemeClr val="bg1"/>
                </a:solidFill>
              </a:rPr>
              <a:t>Structure d’investissement</a:t>
            </a:r>
          </a:p>
          <a:p>
            <a:pPr algn="just"/>
            <a:endParaRPr lang="en-CH" sz="1200" b="1" dirty="0"/>
          </a:p>
          <a:p>
            <a:pPr algn="just"/>
            <a:r>
              <a:rPr lang="en-CH" sz="1200" dirty="0"/>
              <a:t>Besoin de fonds propres	CHF 2’000’000</a:t>
            </a:r>
          </a:p>
          <a:p>
            <a:pPr algn="just"/>
            <a:r>
              <a:rPr lang="en-CH" sz="1200" dirty="0"/>
              <a:t>Retour de fonds total	CHF 3’156’600</a:t>
            </a:r>
          </a:p>
          <a:p>
            <a:pPr algn="just"/>
            <a:endParaRPr lang="en-CH" sz="1200" dirty="0"/>
          </a:p>
          <a:p>
            <a:pPr algn="just"/>
            <a:r>
              <a:rPr lang="en-CH" sz="1200" b="1" dirty="0"/>
              <a:t>Bénéfice net investisseur	CHF 1’656’600</a:t>
            </a:r>
            <a:r>
              <a:rPr lang="en-CH" sz="1200" dirty="0"/>
              <a:t>	</a:t>
            </a:r>
          </a:p>
          <a:p>
            <a:pPr algn="just"/>
            <a:r>
              <a:rPr lang="en-CH" sz="1200" dirty="0"/>
              <a:t>Soit 2/3 du bénéfice projet</a:t>
            </a:r>
          </a:p>
          <a:p>
            <a:pPr algn="just"/>
            <a:endParaRPr lang="en-CH" sz="1200" dirty="0"/>
          </a:p>
          <a:p>
            <a:pPr algn="just"/>
            <a:endParaRPr lang="en-CH" sz="1200" dirty="0"/>
          </a:p>
          <a:p>
            <a:pPr algn="just"/>
            <a:r>
              <a:rPr lang="en-CH" sz="1200" b="1" dirty="0"/>
              <a:t>Multiple sur fonds propres		    x1.83</a:t>
            </a:r>
          </a:p>
          <a:p>
            <a:pPr algn="just"/>
            <a:endParaRPr lang="en-CH" sz="1200" b="1" dirty="0"/>
          </a:p>
          <a:p>
            <a:pPr algn="just"/>
            <a:r>
              <a:rPr lang="en-CH" sz="1200" b="1" dirty="0"/>
              <a:t>Rendement annualisé		   41.4%</a:t>
            </a:r>
          </a:p>
          <a:p>
            <a:pPr algn="just"/>
            <a:r>
              <a:rPr lang="en-CH" sz="1200" i="1" dirty="0"/>
              <a:t>Calcul sur 24 mois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F54E0E5-4788-97E5-AF2C-D72E709AB9E2}"/>
              </a:ext>
            </a:extLst>
          </p:cNvPr>
          <p:cNvSpPr txBox="1"/>
          <p:nvPr/>
        </p:nvSpPr>
        <p:spPr>
          <a:xfrm>
            <a:off x="575733" y="10320867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H" dirty="0"/>
          </a:p>
          <a:p>
            <a:endParaRPr lang="en-CH" dirty="0"/>
          </a:p>
        </p:txBody>
      </p:sp>
      <p:sp>
        <p:nvSpPr>
          <p:cNvPr id="56" name="Footer Placeholder 55">
            <a:extLst>
              <a:ext uri="{FF2B5EF4-FFF2-40B4-BE49-F238E27FC236}">
                <a16:creationId xmlns:a16="http://schemas.microsoft.com/office/drawing/2014/main" id="{F3F93DE6-9C2C-0CBB-564F-F51654453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9288" y="10100335"/>
            <a:ext cx="4627260" cy="576424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CONFIDENTIEL</a:t>
            </a:r>
          </a:p>
          <a:p>
            <a:r>
              <a:rPr lang="en-GB" dirty="0" err="1"/>
              <a:t>Filemi</a:t>
            </a:r>
            <a:r>
              <a:rPr lang="en-GB" dirty="0"/>
              <a:t> Properties Vaud SA - Avenue des </a:t>
            </a:r>
            <a:r>
              <a:rPr lang="en-GB" dirty="0" err="1"/>
              <a:t>Uttins</a:t>
            </a:r>
            <a:r>
              <a:rPr lang="en-GB" dirty="0"/>
              <a:t> 1 - CH-1180 Rolle       Page 1/2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81946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</TotalTime>
  <Words>227</Words>
  <Application>Microsoft Macintosh PowerPoint</Application>
  <PresentationFormat>B4 (ISO) Paper (250x353 mm)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Philippe Paillot</dc:creator>
  <cp:lastModifiedBy>aleksandra shibeko</cp:lastModifiedBy>
  <cp:revision>4</cp:revision>
  <dcterms:created xsi:type="dcterms:W3CDTF">2025-02-10T13:18:03Z</dcterms:created>
  <dcterms:modified xsi:type="dcterms:W3CDTF">2025-02-18T07:30:15Z</dcterms:modified>
</cp:coreProperties>
</file>