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305" r:id="rId3"/>
    <p:sldId id="319" r:id="rId4"/>
    <p:sldId id="309" r:id="rId5"/>
    <p:sldId id="310" r:id="rId6"/>
    <p:sldId id="311" r:id="rId7"/>
    <p:sldId id="302" r:id="rId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70654F-0E42-BC47-5356-65659951A62E}" name="Nathalie Cadot" initials="NC" userId="S::nathalie.cadot@helvetas.org::33e20366-5993-443d-b36f-1fdab918bbb3" providerId="AD"/>
  <p188:author id="{D697AF5A-ADAE-4285-CC28-3A4D17D70FB0}" name="Holger Schmid" initials="HS" userId="S::holger.schmid@gib-foundation.org::b0fdda0a-b277-4953-bf51-f5eb932f37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94660"/>
  </p:normalViewPr>
  <p:slideViewPr>
    <p:cSldViewPr snapToGrid="0">
      <p:cViewPr varScale="1">
        <p:scale>
          <a:sx n="81" d="100"/>
          <a:sy n="81" d="100"/>
        </p:scale>
        <p:origin x="8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44C9D-89C3-4AB7-ABEB-B9D7064C7437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F1727-5515-4CF7-A24A-0E5B0B29DDB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277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7D5A-61A9-7D01-65FF-D595D8D2E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62896-D988-CEC3-C288-3E63725B3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3C433-DF0E-8B89-09AE-3B00611C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73B9D-CACB-C424-F381-664FDF7E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C8A21-8C9A-0D05-FF45-62519DA8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0158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C9A5-5CC2-7F6D-FDD6-D68030D2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99251-C04F-1B51-9BDB-52A8D60D7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1FAA7-10A3-5026-1F8E-28A772A55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0A89C-C4E1-4E0E-1620-CAD7C0268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ACF9-94E1-7379-4AE9-387F77DE0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808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5D984-038F-5607-5F81-43E3691F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93F28-F492-81B2-B3B1-D322FC502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9FE75-0AF7-E344-814F-A85666B7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76C59-9B2C-91FE-D4FB-7F9768EA5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67638-07A9-D766-B110-EC481C76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0625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C57FF-9FB8-1DFE-A2BC-929C3E38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DF966-AC01-B9CF-300D-4DD11CE1F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B2576-3DD0-4478-085D-2C83554F7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0CA3A-8765-46DC-50F6-71E0B609A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8A923-B44C-F90D-388C-9BC71375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11BD7-8335-0493-1D20-AD28EE4D5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078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A8501-57FD-9652-E7AA-3DC1FFD8C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4F348-7537-7425-0C4C-F5FF5FA65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D31AD-3650-E9D9-348F-AA9B97369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A4881A-8458-8AA4-7898-28A0BCC2D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281FA7-F4BC-781A-308E-862729A343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EFCA3-A5EF-8F28-C9A4-6B4BE15A1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2642CA-9695-CD87-F427-B4C0500F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AD9812-D57F-E92A-15C2-DB707680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4234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4EB9A-C60C-958F-530E-4B853D2B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DE770D-6978-787C-48B7-34F210CF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59F38-178A-C141-4EEA-76747D41B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64C95-3613-CDA6-8ED7-DC9696364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500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68519-31D3-4B18-8701-5F9076848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C7ED61-9E03-A50C-B7E7-7835EF53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83344-2836-DFB6-1BB3-E20AC770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1692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F776-E9C6-9AB6-DEF3-DFB95DB3F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55DC8-7C7B-E755-1971-2DB87AAFD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24ED3-B929-43DF-DB7A-6833F2C85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BF1B8-FF3D-F4E7-6A20-367ABCF82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ECC02-88E7-F15D-9E68-14801540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BFAA5-CC8F-3BDC-9877-E23733A77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0512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3195C-D1D5-5F5B-36E3-F8BD9A21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4F994-4769-BFFA-25DB-3BE0D504EE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1A8B5-0DC3-C969-8014-44FF6B2D5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A4F36-9219-DF7C-F886-F6DF66C1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F9EBE-E717-E8CF-D78A-B0FDD267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627B3-8768-B9B8-048A-F4C0674A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2748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269D-003C-EBAC-3162-B5645617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C8B8F-ADD2-AC1C-B1C9-BA2CCD937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05DA8-43E9-9937-4E47-51A9C986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D3E89-B3A5-4AF0-80E4-F66EB98E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8C42D-B1C5-AB7C-98EE-74FCA0B18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634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1FC704-B187-4948-0566-94EC8E225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EF8AB-50B1-1AF8-A69F-AE090818B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8EE36-B59A-C122-DC95-94B0F47F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03ABD-9953-3186-33BB-11B0D691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12B5C-6BED-0368-D06E-BA873192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8135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5E81CC-AD30-7C54-446A-C7EA0496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CA212-85A3-4F73-67F9-7C45B4F93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B6BC7-68B5-A788-A034-63F5903B5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C345C-E196-4B0C-9253-415B3734C0A9}" type="datetimeFigureOut">
              <a:rPr lang="en-CH" smtClean="0"/>
              <a:t>17/02/2025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A50A8-BE87-3834-1847-C573B8A17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E9DC7-B9CC-8A86-72AC-25FBACBD3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2D213-3B6F-4831-A799-D227B9DA89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3521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D0FEAB-72EB-9DB0-5EDE-3A43663BA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2639" y="846791"/>
            <a:ext cx="3155720" cy="6897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>
                <a:solidFill>
                  <a:schemeClr val="accent2"/>
                </a:solidFill>
              </a:rPr>
              <a:t>ReVerde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1B3CB2-E0B4-EBD2-5740-6257776C0C76}"/>
              </a:ext>
            </a:extLst>
          </p:cNvPr>
          <p:cNvSpPr txBox="1">
            <a:spLocks/>
          </p:cNvSpPr>
          <p:nvPr/>
        </p:nvSpPr>
        <p:spPr>
          <a:xfrm>
            <a:off x="3812639" y="1720961"/>
            <a:ext cx="3155720" cy="19366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dirty="0"/>
              <a:t>'Good for biodiversity and revenue'</a:t>
            </a:r>
          </a:p>
          <a:p>
            <a:pPr algn="l"/>
            <a:endParaRPr lang="en-US" sz="1900" dirty="0"/>
          </a:p>
          <a:p>
            <a:pPr algn="l"/>
            <a:r>
              <a:rPr lang="en-US" sz="1900" dirty="0"/>
              <a:t>'We let your farm flourish’</a:t>
            </a:r>
            <a:endParaRPr lang="en-US" sz="4000" dirty="0"/>
          </a:p>
          <a:p>
            <a:pPr algn="l"/>
            <a:endParaRPr lang="en-US" sz="4000" dirty="0"/>
          </a:p>
          <a:p>
            <a:pPr algn="l"/>
            <a:r>
              <a:rPr lang="en-US" sz="1900" dirty="0"/>
              <a:t>‘Double win, for farmers and biodiversity’</a:t>
            </a:r>
          </a:p>
        </p:txBody>
      </p:sp>
    </p:spTree>
    <p:extLst>
      <p:ext uri="{BB962C8B-B14F-4D97-AF65-F5344CB8AC3E}">
        <p14:creationId xmlns:p14="http://schemas.microsoft.com/office/powerpoint/2010/main" val="1906926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2B2997-8A8B-D6E5-A8FE-7D58816750EC}"/>
              </a:ext>
            </a:extLst>
          </p:cNvPr>
          <p:cNvSpPr txBox="1"/>
          <p:nvPr/>
        </p:nvSpPr>
        <p:spPr>
          <a:xfrm>
            <a:off x="744132" y="1575259"/>
            <a:ext cx="2541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Who we are:</a:t>
            </a:r>
            <a:endParaRPr lang="en-CH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9EF990-E56F-1257-91CA-F40EB5E51A35}"/>
              </a:ext>
            </a:extLst>
          </p:cNvPr>
          <p:cNvSpPr txBox="1">
            <a:spLocks/>
          </p:cNvSpPr>
          <p:nvPr/>
        </p:nvSpPr>
        <p:spPr>
          <a:xfrm>
            <a:off x="352051" y="245655"/>
            <a:ext cx="1281256" cy="416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solidFill>
                  <a:schemeClr val="accent2"/>
                </a:solidFill>
              </a:rPr>
              <a:t>ReVerde</a:t>
            </a:r>
            <a:endParaRPr lang="en-US" sz="4000" dirty="0">
              <a:solidFill>
                <a:schemeClr val="accent2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F69EA3-AA8F-38E5-24B2-74686CBD4FED}"/>
              </a:ext>
            </a:extLst>
          </p:cNvPr>
          <p:cNvCxnSpPr>
            <a:cxnSpLocks/>
          </p:cNvCxnSpPr>
          <p:nvPr/>
        </p:nvCxnSpPr>
        <p:spPr>
          <a:xfrm>
            <a:off x="3815255" y="830843"/>
            <a:ext cx="0" cy="2598157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1CBC526-1517-49CF-D015-A8EB80E29F85}"/>
              </a:ext>
            </a:extLst>
          </p:cNvPr>
          <p:cNvSpPr txBox="1"/>
          <p:nvPr/>
        </p:nvSpPr>
        <p:spPr>
          <a:xfrm>
            <a:off x="4595660" y="857645"/>
            <a:ext cx="64780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Ecowin</a:t>
            </a:r>
            <a:r>
              <a:rPr lang="en-GB" sz="1600" dirty="0"/>
              <a:t> is a Swiss-based association aimed at promoting biodiversity and sustainable agricultural practices. 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Our purpose is to support farmers by developing innovative financial solutions and services ensuring that biodiversity and farm income grow together. 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Anchored in agriculture, we are an interdisciplinary team, grounded in science and driven by the believe that we all live better in harmony with nature. </a:t>
            </a:r>
            <a:endParaRPr lang="en-CH" sz="1600" dirty="0"/>
          </a:p>
          <a:p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E0548D-03F7-30D9-10BF-CFD15F6818F4}"/>
              </a:ext>
            </a:extLst>
          </p:cNvPr>
          <p:cNvSpPr txBox="1"/>
          <p:nvPr/>
        </p:nvSpPr>
        <p:spPr>
          <a:xfrm>
            <a:off x="5157571" y="5816314"/>
            <a:ext cx="1031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XXX</a:t>
            </a:r>
            <a:endParaRPr lang="en-CH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F4DE89-9276-29DA-72CA-19EA1330273C}"/>
              </a:ext>
            </a:extLst>
          </p:cNvPr>
          <p:cNvSpPr txBox="1"/>
          <p:nvPr/>
        </p:nvSpPr>
        <p:spPr>
          <a:xfrm>
            <a:off x="744132" y="5816315"/>
            <a:ext cx="2812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XXX</a:t>
            </a:r>
            <a:endParaRPr lang="en-CH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C2C893-D14A-793D-FC8B-09201AF9D150}"/>
              </a:ext>
            </a:extLst>
          </p:cNvPr>
          <p:cNvSpPr txBox="1"/>
          <p:nvPr/>
        </p:nvSpPr>
        <p:spPr>
          <a:xfrm>
            <a:off x="7424461" y="5788571"/>
            <a:ext cx="129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XXX</a:t>
            </a:r>
            <a:endParaRPr lang="en-CH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7B5515-2FC6-26AC-F444-D355DE3F18B5}"/>
              </a:ext>
            </a:extLst>
          </p:cNvPr>
          <p:cNvSpPr txBox="1"/>
          <p:nvPr/>
        </p:nvSpPr>
        <p:spPr>
          <a:xfrm>
            <a:off x="2959454" y="5788571"/>
            <a:ext cx="1194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XXX</a:t>
            </a:r>
            <a:endParaRPr lang="en-CH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26E5FB-E96D-1EF7-A3F8-52A2EC1C1D71}"/>
              </a:ext>
            </a:extLst>
          </p:cNvPr>
          <p:cNvSpPr/>
          <p:nvPr/>
        </p:nvSpPr>
        <p:spPr>
          <a:xfrm>
            <a:off x="9679529" y="4283973"/>
            <a:ext cx="1449096" cy="1346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2447BF-AD34-A8AF-9A30-CAC935948814}"/>
              </a:ext>
            </a:extLst>
          </p:cNvPr>
          <p:cNvSpPr txBox="1"/>
          <p:nvPr/>
        </p:nvSpPr>
        <p:spPr>
          <a:xfrm>
            <a:off x="9679529" y="5727016"/>
            <a:ext cx="103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XXX</a:t>
            </a:r>
          </a:p>
          <a:p>
            <a:endParaRPr lang="en-CH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3B71FD-B841-46B4-9C51-13B15CB9F446}"/>
              </a:ext>
            </a:extLst>
          </p:cNvPr>
          <p:cNvSpPr/>
          <p:nvPr/>
        </p:nvSpPr>
        <p:spPr>
          <a:xfrm>
            <a:off x="7424461" y="4283973"/>
            <a:ext cx="1449096" cy="1346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30BA27-9508-6F3D-0B36-2A166EA98491}"/>
              </a:ext>
            </a:extLst>
          </p:cNvPr>
          <p:cNvSpPr/>
          <p:nvPr/>
        </p:nvSpPr>
        <p:spPr>
          <a:xfrm>
            <a:off x="5255080" y="4283974"/>
            <a:ext cx="1449096" cy="1346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1D399A-50A0-5103-D7AD-58A00AAB2FE6}"/>
              </a:ext>
            </a:extLst>
          </p:cNvPr>
          <p:cNvSpPr/>
          <p:nvPr/>
        </p:nvSpPr>
        <p:spPr>
          <a:xfrm>
            <a:off x="2999606" y="4255595"/>
            <a:ext cx="1449096" cy="1346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E9855D-C35F-4B84-1971-F292CDB8D772}"/>
              </a:ext>
            </a:extLst>
          </p:cNvPr>
          <p:cNvSpPr/>
          <p:nvPr/>
        </p:nvSpPr>
        <p:spPr>
          <a:xfrm>
            <a:off x="744132" y="4241968"/>
            <a:ext cx="1449096" cy="13468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043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7B3AB-9825-4D7F-CD62-34997FCEF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972304-B55B-6555-5664-C92A7C8EABC8}"/>
              </a:ext>
            </a:extLst>
          </p:cNvPr>
          <p:cNvSpPr txBox="1"/>
          <p:nvPr/>
        </p:nvSpPr>
        <p:spPr>
          <a:xfrm>
            <a:off x="744132" y="725214"/>
            <a:ext cx="1702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solidFill>
                  <a:srgbClr val="FF0000"/>
                </a:solidFill>
              </a:rPr>
              <a:t>Reverde</a:t>
            </a:r>
            <a:endParaRPr lang="en-CH" sz="2800" dirty="0">
              <a:solidFill>
                <a:srgbClr val="FF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E4C0CC-2B08-81A5-BFBF-BBB469C5F166}"/>
              </a:ext>
            </a:extLst>
          </p:cNvPr>
          <p:cNvSpPr txBox="1">
            <a:spLocks/>
          </p:cNvSpPr>
          <p:nvPr/>
        </p:nvSpPr>
        <p:spPr>
          <a:xfrm>
            <a:off x="515341" y="2739246"/>
            <a:ext cx="3155720" cy="6897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What we do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AE1B89F-F421-8E0F-85C6-7AE1F2E29AB6}"/>
              </a:ext>
            </a:extLst>
          </p:cNvPr>
          <p:cNvCxnSpPr>
            <a:cxnSpLocks/>
          </p:cNvCxnSpPr>
          <p:nvPr/>
        </p:nvCxnSpPr>
        <p:spPr>
          <a:xfrm>
            <a:off x="3671061" y="1633308"/>
            <a:ext cx="0" cy="3720662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196C81D-845F-7DFA-A7E4-948FD1852445}"/>
              </a:ext>
            </a:extLst>
          </p:cNvPr>
          <p:cNvSpPr txBox="1"/>
          <p:nvPr/>
        </p:nvSpPr>
        <p:spPr>
          <a:xfrm>
            <a:off x="4294554" y="1526102"/>
            <a:ext cx="662782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Tailor-Made Solutions</a:t>
            </a:r>
            <a:r>
              <a:rPr lang="en-GB" sz="1400" dirty="0"/>
              <a:t>: We develop customized plans with measures to enhance biodiversity and economic performance, based on an integrated analysis of farm’s current operation.</a:t>
            </a:r>
          </a:p>
          <a:p>
            <a:endParaRPr lang="en-GB" sz="1400" dirty="0"/>
          </a:p>
          <a:p>
            <a:r>
              <a:rPr lang="en-GB" sz="1400" b="1" dirty="0"/>
              <a:t>Biodiversity as a Service</a:t>
            </a:r>
            <a:r>
              <a:rPr lang="en-GB" sz="1400" dirty="0"/>
              <a:t>: we focus on a 'biodiversity as a service' model, handling all organizational, financial, and administrative aspects to ensure implementation without additional burden to farmers.</a:t>
            </a:r>
          </a:p>
          <a:p>
            <a:endParaRPr lang="en-GB" sz="1400" dirty="0"/>
          </a:p>
          <a:p>
            <a:r>
              <a:rPr lang="en-GB" sz="1400" b="1" dirty="0"/>
              <a:t>Upfront Financing</a:t>
            </a:r>
            <a:r>
              <a:rPr lang="en-GB" sz="1400" dirty="0"/>
              <a:t>: We provide upfront financing for the execution of these plans, leveraging existing public biodiversity payments to create a reliable revenue stream for repayment.</a:t>
            </a:r>
          </a:p>
          <a:p>
            <a:endParaRPr lang="en-GB" sz="1400" dirty="0"/>
          </a:p>
          <a:p>
            <a:r>
              <a:rPr lang="en-GB" sz="1400" b="1" dirty="0"/>
              <a:t>Long-Term Partnership</a:t>
            </a:r>
            <a:r>
              <a:rPr lang="en-GB" sz="1400" dirty="0"/>
              <a:t>: Our goal is to be long-term partners, helping farmers achieve lasting benefits through improved biodiversity and sustainable practices.</a:t>
            </a:r>
          </a:p>
          <a:p>
            <a:endParaRPr lang="en-GB" sz="1400" dirty="0"/>
          </a:p>
          <a:p>
            <a:r>
              <a:rPr lang="en-GB" sz="1400" b="1" dirty="0"/>
              <a:t>Innovative Funding Mechanisms</a:t>
            </a:r>
            <a:r>
              <a:rPr lang="en-GB" sz="1400" dirty="0"/>
              <a:t>: In the next phase, we aim to design new mechanisms to attract private funding, enabling additional biodiversity-enhancing measures or supporting transitions to alternative farming methods.</a:t>
            </a:r>
          </a:p>
          <a:p>
            <a:endParaRPr lang="en-GB" sz="14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5191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508B80-CC3D-F20A-0320-5B6AFD628DC0}"/>
              </a:ext>
            </a:extLst>
          </p:cNvPr>
          <p:cNvSpPr txBox="1">
            <a:spLocks/>
          </p:cNvSpPr>
          <p:nvPr/>
        </p:nvSpPr>
        <p:spPr>
          <a:xfrm>
            <a:off x="5768021" y="849970"/>
            <a:ext cx="4818888" cy="14768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H" sz="22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69991D2-548D-75E2-FE76-DF731EB7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11" y="22563"/>
            <a:ext cx="7202948" cy="10423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Solution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4000" dirty="0"/>
              <a:t>biodiversity as a service 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B1779E-5666-4ECE-DDC3-5C65B64B4E9B}"/>
              </a:ext>
            </a:extLst>
          </p:cNvPr>
          <p:cNvGrpSpPr/>
          <p:nvPr/>
        </p:nvGrpSpPr>
        <p:grpSpPr>
          <a:xfrm>
            <a:off x="5906639" y="1458032"/>
            <a:ext cx="4851948" cy="4786822"/>
            <a:chOff x="2581087" y="1375096"/>
            <a:chExt cx="4656685" cy="47868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711FD1-016F-55BB-9D82-EBD99B55563C}"/>
                </a:ext>
              </a:extLst>
            </p:cNvPr>
            <p:cNvSpPr txBox="1"/>
            <p:nvPr/>
          </p:nvSpPr>
          <p:spPr>
            <a:xfrm>
              <a:off x="3944634" y="5749168"/>
              <a:ext cx="1533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(Pre-)financing</a:t>
              </a:r>
              <a:endParaRPr lang="en-CH" sz="1400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A47F06-6221-A935-0D77-4D29EC785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729" t="20533" r="20899" b="24214"/>
            <a:stretch/>
          </p:blipFill>
          <p:spPr>
            <a:xfrm>
              <a:off x="2902620" y="1408929"/>
              <a:ext cx="508158" cy="48938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4FC68DD-1E23-4E78-DB0F-D139BF300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7497" t="21997" r="27100" b="25520"/>
            <a:stretch/>
          </p:blipFill>
          <p:spPr>
            <a:xfrm flipV="1">
              <a:off x="2957227" y="2199582"/>
              <a:ext cx="460896" cy="5698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D5BAE1C-DDA3-B140-7591-1A11B196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 flipV="1">
              <a:off x="2943550" y="3083273"/>
              <a:ext cx="643255" cy="4953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E3BC450-BA6C-E040-7217-991B0F5F8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57227" y="3961441"/>
              <a:ext cx="540046" cy="57104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7BD7424-C814-BD00-45D4-F02A14734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21556" y="4902285"/>
              <a:ext cx="476250" cy="35242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8C10FD-FD53-2C95-68B4-8629372D0EF2}"/>
                </a:ext>
              </a:extLst>
            </p:cNvPr>
            <p:cNvSpPr txBox="1">
              <a:spLocks/>
            </p:cNvSpPr>
            <p:nvPr/>
          </p:nvSpPr>
          <p:spPr>
            <a:xfrm>
              <a:off x="3931844" y="1464038"/>
              <a:ext cx="33059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Analysis of the ecological potential</a:t>
              </a:r>
              <a:endParaRPr lang="en-CH" sz="1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3E7DAE-DE40-61F7-D6C6-EE63BEC0C842}"/>
                </a:ext>
              </a:extLst>
            </p:cNvPr>
            <p:cNvSpPr txBox="1"/>
            <p:nvPr/>
          </p:nvSpPr>
          <p:spPr>
            <a:xfrm>
              <a:off x="3951090" y="2330623"/>
              <a:ext cx="28983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Detailed implementation plan</a:t>
              </a:r>
              <a:endParaRPr lang="en-CH" sz="1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832A31-A047-6192-DD11-22E8E8726CC3}"/>
                </a:ext>
              </a:extLst>
            </p:cNvPr>
            <p:cNvSpPr txBox="1"/>
            <p:nvPr/>
          </p:nvSpPr>
          <p:spPr>
            <a:xfrm>
              <a:off x="3942417" y="3003701"/>
              <a:ext cx="2028662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Implementation</a:t>
              </a:r>
              <a:endParaRPr lang="en-CH" sz="14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B7D7D2-0D27-1C86-F6F3-CCCE6178FC11}"/>
                </a:ext>
              </a:extLst>
            </p:cNvPr>
            <p:cNvSpPr txBox="1"/>
            <p:nvPr/>
          </p:nvSpPr>
          <p:spPr>
            <a:xfrm>
              <a:off x="3942416" y="3890160"/>
              <a:ext cx="1916892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Maintenance</a:t>
              </a:r>
              <a:endParaRPr lang="en-CH" sz="1400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7839973-D4C9-FB4E-0F9B-5D3060C84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35306" y="5749168"/>
              <a:ext cx="447040" cy="41275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B0EEDD-2313-5D80-7386-92EC2399FCFC}"/>
                </a:ext>
              </a:extLst>
            </p:cNvPr>
            <p:cNvSpPr txBox="1"/>
            <p:nvPr/>
          </p:nvSpPr>
          <p:spPr>
            <a:xfrm>
              <a:off x="3942416" y="4902285"/>
              <a:ext cx="16876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Administration</a:t>
              </a:r>
              <a:r>
                <a:rPr lang="en-GB" sz="1400" dirty="0"/>
                <a:t>.</a:t>
              </a:r>
              <a:endParaRPr lang="en-CH" sz="1400" dirty="0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654EC8E-98C1-059D-E47A-76BDB585F3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1087" y="1375096"/>
              <a:ext cx="6852" cy="4786822"/>
            </a:xfrm>
            <a:prstGeom prst="line">
              <a:avLst/>
            </a:prstGeom>
            <a:ln w="4445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5135C9B-BFD3-753B-D502-6B0FD96F2017}"/>
              </a:ext>
            </a:extLst>
          </p:cNvPr>
          <p:cNvSpPr txBox="1"/>
          <p:nvPr/>
        </p:nvSpPr>
        <p:spPr>
          <a:xfrm>
            <a:off x="593276" y="1749864"/>
            <a:ext cx="44927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</a:rPr>
              <a:t>We provide ‘turn-key’ biodiversity enhancement to farmers. </a:t>
            </a:r>
          </a:p>
          <a:p>
            <a:endParaRPr lang="en-GB" sz="2000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</a:rPr>
              <a:t>We take care of all aspects related to the implementation of the measures.</a:t>
            </a:r>
          </a:p>
          <a:p>
            <a:endParaRPr lang="en-GB" sz="2000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</a:rPr>
              <a:t>No upfront costs and no extra work required</a:t>
            </a:r>
            <a:endParaRPr lang="en-CH" sz="2000" dirty="0">
              <a:solidFill>
                <a:schemeClr val="accent2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B75887A-A8E5-B1F2-C30B-735D53F2DE3F}"/>
              </a:ext>
            </a:extLst>
          </p:cNvPr>
          <p:cNvCxnSpPr/>
          <p:nvPr/>
        </p:nvCxnSpPr>
        <p:spPr>
          <a:xfrm>
            <a:off x="469113" y="299677"/>
            <a:ext cx="0" cy="453358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691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Chevron 3">
            <a:extLst>
              <a:ext uri="{FF2B5EF4-FFF2-40B4-BE49-F238E27FC236}">
                <a16:creationId xmlns:a16="http://schemas.microsoft.com/office/drawing/2014/main" id="{E0200514-19B3-A453-B64E-27CCBE32288C}"/>
              </a:ext>
            </a:extLst>
          </p:cNvPr>
          <p:cNvSpPr/>
          <p:nvPr/>
        </p:nvSpPr>
        <p:spPr>
          <a:xfrm>
            <a:off x="1952814" y="1388524"/>
            <a:ext cx="485578" cy="1683757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1C58611A-6227-6C82-1D27-1EBF0D753D8F}"/>
              </a:ext>
            </a:extLst>
          </p:cNvPr>
          <p:cNvSpPr/>
          <p:nvPr/>
        </p:nvSpPr>
        <p:spPr>
          <a:xfrm>
            <a:off x="3648780" y="1398574"/>
            <a:ext cx="485578" cy="1683757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E1BDB3AA-E718-BDB0-99A0-42A61DC3D2B7}"/>
              </a:ext>
            </a:extLst>
          </p:cNvPr>
          <p:cNvSpPr/>
          <p:nvPr/>
        </p:nvSpPr>
        <p:spPr>
          <a:xfrm>
            <a:off x="5203147" y="1388524"/>
            <a:ext cx="485578" cy="1683757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EA534AC6-004C-48D2-B7BB-A97A7C6B67B0}"/>
              </a:ext>
            </a:extLst>
          </p:cNvPr>
          <p:cNvSpPr/>
          <p:nvPr/>
        </p:nvSpPr>
        <p:spPr>
          <a:xfrm>
            <a:off x="6838037" y="1404818"/>
            <a:ext cx="485578" cy="1683757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651F585B-2BB8-426D-8D5B-F83787A4E5EA}"/>
              </a:ext>
            </a:extLst>
          </p:cNvPr>
          <p:cNvSpPr/>
          <p:nvPr/>
        </p:nvSpPr>
        <p:spPr>
          <a:xfrm>
            <a:off x="10239186" y="1426180"/>
            <a:ext cx="485578" cy="1683757"/>
          </a:xfrm>
          <a:prstGeom prst="chevr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7B42E5-7C29-CA1F-BCC9-109A1A48D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7" y="75631"/>
            <a:ext cx="11358004" cy="932154"/>
          </a:xfrm>
        </p:spPr>
        <p:txBody>
          <a:bodyPr>
            <a:normAutofit/>
          </a:bodyPr>
          <a:lstStyle/>
          <a:p>
            <a:r>
              <a:rPr lang="en-GB" sz="3600" dirty="0"/>
              <a:t>7 Steps from first screening to long terms benefits</a:t>
            </a:r>
            <a:endParaRPr lang="en-CH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48D2A6-27E8-8D14-E289-B07825A0E70A}"/>
              </a:ext>
            </a:extLst>
          </p:cNvPr>
          <p:cNvSpPr txBox="1"/>
          <p:nvPr/>
        </p:nvSpPr>
        <p:spPr>
          <a:xfrm>
            <a:off x="2508333" y="1388524"/>
            <a:ext cx="13831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2</a:t>
            </a:r>
            <a:r>
              <a:rPr lang="en-GB" dirty="0"/>
              <a:t>:</a:t>
            </a:r>
          </a:p>
          <a:p>
            <a:r>
              <a:rPr lang="en-GB" sz="1600" dirty="0"/>
              <a:t>In-depth and  integrated analysis of potential</a:t>
            </a:r>
            <a:endParaRPr lang="en-CH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A19952-0458-96E5-7711-5DE70A9460E3}"/>
              </a:ext>
            </a:extLst>
          </p:cNvPr>
          <p:cNvSpPr txBox="1"/>
          <p:nvPr/>
        </p:nvSpPr>
        <p:spPr>
          <a:xfrm>
            <a:off x="4066175" y="1426180"/>
            <a:ext cx="14371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3</a:t>
            </a:r>
            <a:r>
              <a:rPr lang="en-GB" dirty="0"/>
              <a:t>: </a:t>
            </a:r>
          </a:p>
          <a:p>
            <a:r>
              <a:rPr lang="en-GB" sz="1600" dirty="0"/>
              <a:t>Plan for biodiversity enhancement measures</a:t>
            </a:r>
            <a:endParaRPr lang="en-CH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1BBCAE-CB25-2BCD-3B14-62BD959DFF2E}"/>
              </a:ext>
            </a:extLst>
          </p:cNvPr>
          <p:cNvSpPr txBox="1"/>
          <p:nvPr/>
        </p:nvSpPr>
        <p:spPr>
          <a:xfrm>
            <a:off x="5760457" y="1388524"/>
            <a:ext cx="14735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4</a:t>
            </a:r>
            <a:r>
              <a:rPr lang="en-GB" dirty="0"/>
              <a:t>: </a:t>
            </a:r>
            <a:r>
              <a:rPr lang="en-GB" sz="1600" dirty="0"/>
              <a:t>Service agreement between </a:t>
            </a:r>
            <a:r>
              <a:rPr lang="en-GB" sz="1600" dirty="0" err="1"/>
              <a:t>ecowin</a:t>
            </a:r>
            <a:r>
              <a:rPr lang="en-GB" sz="1600" dirty="0"/>
              <a:t> and farmer</a:t>
            </a:r>
            <a:endParaRPr lang="en-CH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5EE2AD-2E18-83F6-96EF-3A3A5B0ADCE9}"/>
              </a:ext>
            </a:extLst>
          </p:cNvPr>
          <p:cNvSpPr txBox="1"/>
          <p:nvPr/>
        </p:nvSpPr>
        <p:spPr>
          <a:xfrm>
            <a:off x="7349638" y="1398574"/>
            <a:ext cx="16175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5</a:t>
            </a:r>
            <a:r>
              <a:rPr lang="en-GB" dirty="0"/>
              <a:t>: </a:t>
            </a:r>
          </a:p>
          <a:p>
            <a:r>
              <a:rPr lang="en-GB" sz="1600" dirty="0"/>
              <a:t>Upfront financing and implementation </a:t>
            </a:r>
            <a:endParaRPr lang="en-CH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7A5EDB-A75C-665F-09F8-3AE888341233}"/>
              </a:ext>
            </a:extLst>
          </p:cNvPr>
          <p:cNvSpPr txBox="1"/>
          <p:nvPr/>
        </p:nvSpPr>
        <p:spPr>
          <a:xfrm>
            <a:off x="9016833" y="1348475"/>
            <a:ext cx="14735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6</a:t>
            </a:r>
            <a:r>
              <a:rPr lang="en-GB" dirty="0"/>
              <a:t>:</a:t>
            </a:r>
          </a:p>
          <a:p>
            <a:r>
              <a:rPr lang="en-GB" sz="1600" dirty="0"/>
              <a:t>Farmer receives biodiversity payments and repayment starts.</a:t>
            </a:r>
            <a:endParaRPr lang="en-CH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3FBC72-83D4-3D0C-47A0-07D5AE00D12F}"/>
              </a:ext>
            </a:extLst>
          </p:cNvPr>
          <p:cNvSpPr txBox="1"/>
          <p:nvPr/>
        </p:nvSpPr>
        <p:spPr>
          <a:xfrm>
            <a:off x="10756853" y="1348475"/>
            <a:ext cx="14735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7</a:t>
            </a:r>
            <a:r>
              <a:rPr lang="en-GB" dirty="0"/>
              <a:t>:</a:t>
            </a:r>
          </a:p>
          <a:p>
            <a:r>
              <a:rPr lang="en-GB" sz="1600" dirty="0"/>
              <a:t>Long term maintenance partnership after investment repayment  </a:t>
            </a:r>
            <a:endParaRPr lang="en-CH" sz="1600" dirty="0"/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6D332F2E-83BB-13A5-F689-863E13D8564A}"/>
              </a:ext>
            </a:extLst>
          </p:cNvPr>
          <p:cNvSpPr/>
          <p:nvPr/>
        </p:nvSpPr>
        <p:spPr>
          <a:xfrm>
            <a:off x="385083" y="1348475"/>
            <a:ext cx="485578" cy="1683757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CD24D8-AB90-16BF-DE24-46D3F3635B45}"/>
              </a:ext>
            </a:extLst>
          </p:cNvPr>
          <p:cNvSpPr txBox="1"/>
          <p:nvPr/>
        </p:nvSpPr>
        <p:spPr>
          <a:xfrm>
            <a:off x="822195" y="1430210"/>
            <a:ext cx="1258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1</a:t>
            </a:r>
            <a:r>
              <a:rPr lang="en-GB" dirty="0"/>
              <a:t>: </a:t>
            </a:r>
          </a:p>
          <a:p>
            <a:r>
              <a:rPr lang="en-GB" sz="1600" dirty="0"/>
              <a:t>Rapid screening of potential </a:t>
            </a:r>
            <a:endParaRPr lang="en-CH" sz="1600" dirty="0"/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168E0B73-7D0B-6E9E-2460-ABC31096508E}"/>
              </a:ext>
            </a:extLst>
          </p:cNvPr>
          <p:cNvSpPr/>
          <p:nvPr/>
        </p:nvSpPr>
        <p:spPr>
          <a:xfrm>
            <a:off x="8563758" y="1426181"/>
            <a:ext cx="485578" cy="1683757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3EB04-F90C-AEC1-8504-00881B97839C}"/>
              </a:ext>
            </a:extLst>
          </p:cNvPr>
          <p:cNvSpPr txBox="1"/>
          <p:nvPr/>
        </p:nvSpPr>
        <p:spPr>
          <a:xfrm>
            <a:off x="274007" y="3819463"/>
            <a:ext cx="13747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Remote assessment of current ecological situation and potential based on existing farm level information provided by farmer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</a:t>
            </a:r>
            <a:r>
              <a:rPr lang="en-GB" sz="1200" dirty="0" err="1"/>
              <a:t>ecowin</a:t>
            </a:r>
            <a:endParaRPr lang="en-CH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51083F-F7F6-701B-3FC9-93AF8957114E}"/>
              </a:ext>
            </a:extLst>
          </p:cNvPr>
          <p:cNvSpPr txBox="1"/>
          <p:nvPr/>
        </p:nvSpPr>
        <p:spPr>
          <a:xfrm>
            <a:off x="1952814" y="3819463"/>
            <a:ext cx="13747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Full scale analysis taking into account economic, social and ecological considerations based on (proprietary) 3V methodology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</a:t>
            </a:r>
            <a:r>
              <a:rPr lang="en-GB" sz="1200" dirty="0" err="1"/>
              <a:t>ecowin</a:t>
            </a:r>
            <a:r>
              <a:rPr lang="en-GB" sz="1200" dirty="0"/>
              <a:t> and local technical partners</a:t>
            </a:r>
          </a:p>
          <a:p>
            <a:endParaRPr lang="en-CH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EDE02D-5092-23DA-781F-1F4733412B57}"/>
              </a:ext>
            </a:extLst>
          </p:cNvPr>
          <p:cNvSpPr txBox="1"/>
          <p:nvPr/>
        </p:nvSpPr>
        <p:spPr>
          <a:xfrm>
            <a:off x="3821554" y="3819463"/>
            <a:ext cx="137475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Detailed plan of all measure to be implemented based on existing payment schemes and programmes 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In close collaboration between the farmer and </a:t>
            </a:r>
            <a:r>
              <a:rPr lang="en-GB" sz="1200" dirty="0" err="1"/>
              <a:t>ecowin</a:t>
            </a:r>
            <a:r>
              <a:rPr lang="en-GB" sz="1200" dirty="0"/>
              <a:t> and/or local technical  partner</a:t>
            </a:r>
          </a:p>
          <a:p>
            <a:endParaRPr lang="en-CH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D4DA14-B433-B358-8109-2927984701B3}"/>
              </a:ext>
            </a:extLst>
          </p:cNvPr>
          <p:cNvSpPr txBox="1"/>
          <p:nvPr/>
        </p:nvSpPr>
        <p:spPr>
          <a:xfrm>
            <a:off x="5571463" y="3825769"/>
            <a:ext cx="13747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Detailed contract describing services, responsibility, financing and repayments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</a:t>
            </a:r>
            <a:r>
              <a:rPr lang="en-GB" sz="1200" dirty="0" err="1"/>
              <a:t>Ecowin</a:t>
            </a:r>
            <a:r>
              <a:rPr lang="en-GB" sz="1200" dirty="0"/>
              <a:t> and farmer</a:t>
            </a:r>
          </a:p>
          <a:p>
            <a:endParaRPr lang="en-CH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5259BF-D035-731C-E300-21F4B2A51501}"/>
              </a:ext>
            </a:extLst>
          </p:cNvPr>
          <p:cNvSpPr txBox="1"/>
          <p:nvPr/>
        </p:nvSpPr>
        <p:spPr>
          <a:xfrm>
            <a:off x="7219637" y="3819463"/>
            <a:ext cx="13747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</a:t>
            </a:r>
            <a:r>
              <a:rPr lang="en-GB" sz="1200" dirty="0" err="1"/>
              <a:t>ecowin</a:t>
            </a:r>
            <a:r>
              <a:rPr lang="en-GB" sz="1200" dirty="0"/>
              <a:t> makes contracts with local providers for implementation of measures and pays for its cost.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</a:t>
            </a:r>
            <a:r>
              <a:rPr lang="en-GB" sz="1200" dirty="0" err="1"/>
              <a:t>Ecowin</a:t>
            </a:r>
            <a:r>
              <a:rPr lang="en-GB" sz="1200" dirty="0"/>
              <a:t> and farmer</a:t>
            </a:r>
          </a:p>
          <a:p>
            <a:endParaRPr lang="en-CH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92E06A-7D38-F41C-60C6-51C9576BC395}"/>
              </a:ext>
            </a:extLst>
          </p:cNvPr>
          <p:cNvSpPr txBox="1"/>
          <p:nvPr/>
        </p:nvSpPr>
        <p:spPr>
          <a:xfrm>
            <a:off x="8864435" y="3815992"/>
            <a:ext cx="14735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Based of proven implementation of </a:t>
            </a:r>
            <a:r>
              <a:rPr lang="en-GB" sz="1200" dirty="0" err="1"/>
              <a:t>measurs</a:t>
            </a:r>
            <a:r>
              <a:rPr lang="en-GB" sz="1200" dirty="0"/>
              <a:t> and/or ecological performance, farmer receives payments from agricultural payment scheme. Repayment to </a:t>
            </a:r>
            <a:r>
              <a:rPr lang="en-GB" sz="1200" dirty="0" err="1"/>
              <a:t>ecowin</a:t>
            </a:r>
            <a:r>
              <a:rPr lang="en-GB" sz="1200" dirty="0"/>
              <a:t> starts.</a:t>
            </a:r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Federal office for agriculture, </a:t>
            </a:r>
            <a:r>
              <a:rPr lang="en-GB" sz="1200" dirty="0" err="1"/>
              <a:t>ecowin</a:t>
            </a:r>
            <a:r>
              <a:rPr lang="en-GB" sz="1200" dirty="0"/>
              <a:t> and farmer</a:t>
            </a:r>
          </a:p>
          <a:p>
            <a:endParaRPr lang="en-CH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C39F56-49A0-2E9E-F195-CEAD4C45A42C}"/>
              </a:ext>
            </a:extLst>
          </p:cNvPr>
          <p:cNvSpPr txBox="1"/>
          <p:nvPr/>
        </p:nvSpPr>
        <p:spPr>
          <a:xfrm>
            <a:off x="10584151" y="3819463"/>
            <a:ext cx="14735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What</a:t>
            </a:r>
            <a:r>
              <a:rPr lang="en-GB" sz="1200" dirty="0"/>
              <a:t>: Farmer has repaid initial investment to </a:t>
            </a:r>
            <a:r>
              <a:rPr lang="en-GB" sz="1200" dirty="0" err="1"/>
              <a:t>ecowin</a:t>
            </a:r>
            <a:r>
              <a:rPr lang="en-GB" sz="1200" dirty="0"/>
              <a:t>.</a:t>
            </a:r>
          </a:p>
          <a:p>
            <a:r>
              <a:rPr lang="en-GB" sz="1200" dirty="0"/>
              <a:t>Either farmer continues to maintain measures or makes new agreement with </a:t>
            </a:r>
            <a:r>
              <a:rPr lang="en-GB" sz="1200" dirty="0" err="1"/>
              <a:t>ecowin</a:t>
            </a:r>
            <a:endParaRPr lang="en-GB" sz="1200" dirty="0"/>
          </a:p>
          <a:p>
            <a:endParaRPr lang="en-GB" sz="1200" dirty="0"/>
          </a:p>
          <a:p>
            <a:r>
              <a:rPr lang="en-GB" sz="1200" b="1" dirty="0"/>
              <a:t>Who</a:t>
            </a:r>
            <a:r>
              <a:rPr lang="en-GB" sz="1200" dirty="0"/>
              <a:t>: farmer and </a:t>
            </a:r>
            <a:r>
              <a:rPr lang="en-GB" sz="1200" dirty="0" err="1"/>
              <a:t>ecowin</a:t>
            </a:r>
            <a:endParaRPr lang="en-CH" sz="12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1AB02C5-DDDA-E26B-C580-7E99AE56E818}"/>
              </a:ext>
            </a:extLst>
          </p:cNvPr>
          <p:cNvCxnSpPr/>
          <p:nvPr/>
        </p:nvCxnSpPr>
        <p:spPr>
          <a:xfrm>
            <a:off x="469113" y="299677"/>
            <a:ext cx="0" cy="453358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17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BB43-DF36-8F71-8D33-5514FBAAF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157" y="27120"/>
            <a:ext cx="4632832" cy="1325563"/>
          </a:xfrm>
        </p:spPr>
        <p:txBody>
          <a:bodyPr>
            <a:normAutofit/>
          </a:bodyPr>
          <a:lstStyle/>
          <a:p>
            <a:r>
              <a:rPr lang="en-GB" sz="4000" dirty="0"/>
              <a:t>Impact objectives</a:t>
            </a:r>
            <a:endParaRPr lang="en-CH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967EE-3AD3-2A7F-9A20-156784FC1348}"/>
              </a:ext>
            </a:extLst>
          </p:cNvPr>
          <p:cNvSpPr txBox="1"/>
          <p:nvPr/>
        </p:nvSpPr>
        <p:spPr>
          <a:xfrm>
            <a:off x="6040821" y="3199117"/>
            <a:ext cx="592520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Biodiversity</a:t>
            </a:r>
          </a:p>
          <a:p>
            <a:pPr lvl="0"/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nx100 ha of agricultural land with increased ecological value (based on the criteria for areas promoting biodiversity).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nx1000 newly planted fruit trees (</a:t>
            </a:r>
            <a:r>
              <a:rPr lang="en-GB" sz="1600" dirty="0" err="1"/>
              <a:t>Hochstamm</a:t>
            </a:r>
            <a:r>
              <a:rPr lang="en-GB" sz="1600" dirty="0"/>
              <a:t>)</a:t>
            </a:r>
          </a:p>
          <a:p>
            <a:pPr lvl="0"/>
            <a:endParaRPr lang="en-US" sz="1600" dirty="0">
              <a:highlight>
                <a:srgbClr val="FFFF00"/>
              </a:highlight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nx100 newly created ecological structures and habitats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Revitalised</a:t>
            </a:r>
            <a:r>
              <a:rPr lang="en-US" sz="1600" dirty="0"/>
              <a:t> creeks and wetlands (mid-term)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Ecological connectivity between farms (long term)</a:t>
            </a:r>
          </a:p>
          <a:p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EBA6C-6E1A-2943-0C41-87D7F326D75A}"/>
              </a:ext>
            </a:extLst>
          </p:cNvPr>
          <p:cNvSpPr txBox="1"/>
          <p:nvPr/>
        </p:nvSpPr>
        <p:spPr>
          <a:xfrm>
            <a:off x="528145" y="3447816"/>
            <a:ext cx="45677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Socio-economic</a:t>
            </a:r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Significant income increase for farmers in the short and long term.</a:t>
            </a:r>
          </a:p>
          <a:p>
            <a:pPr lvl="0"/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Reduced workload for implementation and administration of biodiversity measures.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Increased recognition of farmers’ contribution to biodiversity conservation. </a:t>
            </a:r>
          </a:p>
          <a:p>
            <a:pPr lvl="0"/>
            <a:endParaRPr lang="en-GB" sz="1600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EC7B25-9DA9-27AA-F65B-6CBEF29D79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33" t="5550" r="6832" b="25595"/>
          <a:stretch/>
        </p:blipFill>
        <p:spPr>
          <a:xfrm>
            <a:off x="8134224" y="1510338"/>
            <a:ext cx="1576959" cy="153871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77A6CB-FA5A-6CBA-F303-43107DB94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609" y="1268288"/>
            <a:ext cx="1576959" cy="155330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37912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field of flowers and grass&#10;&#10;Description automatically generated">
            <a:extLst>
              <a:ext uri="{FF2B5EF4-FFF2-40B4-BE49-F238E27FC236}">
                <a16:creationId xmlns:a16="http://schemas.microsoft.com/office/drawing/2014/main" id="{4CD37996-B2F5-E1E7-B77D-8CF736E6B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9" b="27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3B401C-4874-600F-B74F-B9BEEA9D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Merci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04BFA8-057C-7619-B5F7-6D0DEA47A774}"/>
              </a:ext>
            </a:extLst>
          </p:cNvPr>
          <p:cNvSpPr/>
          <p:nvPr/>
        </p:nvSpPr>
        <p:spPr>
          <a:xfrm>
            <a:off x="0" y="5025224"/>
            <a:ext cx="12192000" cy="850790"/>
          </a:xfrm>
          <a:prstGeom prst="rect">
            <a:avLst/>
          </a:prstGeom>
          <a:solidFill>
            <a:schemeClr val="accent1">
              <a:alpha val="5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Thank you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567155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642</Words>
  <Application>Microsoft Office PowerPoint</Application>
  <PresentationFormat>Widescreen</PresentationFormat>
  <Paragraphs>99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ReVerde</vt:lpstr>
      <vt:lpstr>PowerPoint Presentation</vt:lpstr>
      <vt:lpstr>PowerPoint Presentation</vt:lpstr>
      <vt:lpstr>Solution: biodiversity as a service </vt:lpstr>
      <vt:lpstr>7 Steps from first screening to long terms benefits</vt:lpstr>
      <vt:lpstr>Impact objectives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Holger Schmid</dc:creator>
  <cp:keywords>, docId:2BF62321002FADDFD0505415B2B3C4A6</cp:keywords>
  <cp:lastModifiedBy>Holger Schmid</cp:lastModifiedBy>
  <cp:revision>78</cp:revision>
  <dcterms:created xsi:type="dcterms:W3CDTF">2024-11-26T19:46:34Z</dcterms:created>
  <dcterms:modified xsi:type="dcterms:W3CDTF">2025-02-17T19:54:04Z</dcterms:modified>
</cp:coreProperties>
</file>