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8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E846"/>
    <a:srgbClr val="000000"/>
    <a:srgbClr val="CC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3DB67-4596-462F-A08D-F64E1AD59FEA}" type="datetimeFigureOut">
              <a:rPr lang="en-GB" smtClean="0"/>
              <a:t>09/02/2025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2452BB-8381-40D4-A5F3-9AF6896E1F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11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5AB8-8B43-48C7-AA6E-65725F10AD2C}" type="datetimeFigureOut">
              <a:rPr lang="en-GB" smtClean="0"/>
              <a:t>09/02/2025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91B0-0517-423E-8C51-C4DB9C03F4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310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5AB8-8B43-48C7-AA6E-65725F10AD2C}" type="datetimeFigureOut">
              <a:rPr lang="en-GB" smtClean="0"/>
              <a:t>09/02/2025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91B0-0517-423E-8C51-C4DB9C03F4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587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5AB8-8B43-48C7-AA6E-65725F10AD2C}" type="datetimeFigureOut">
              <a:rPr lang="en-GB" smtClean="0"/>
              <a:t>09/02/2025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91B0-0517-423E-8C51-C4DB9C03F4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602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5AB8-8B43-48C7-AA6E-65725F10AD2C}" type="datetimeFigureOut">
              <a:rPr lang="en-GB" smtClean="0"/>
              <a:t>09/02/2025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91B0-0517-423E-8C51-C4DB9C03F4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504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5AB8-8B43-48C7-AA6E-65725F10AD2C}" type="datetimeFigureOut">
              <a:rPr lang="en-GB" smtClean="0"/>
              <a:t>09/02/2025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91B0-0517-423E-8C51-C4DB9C03F4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868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5AB8-8B43-48C7-AA6E-65725F10AD2C}" type="datetimeFigureOut">
              <a:rPr lang="en-GB" smtClean="0"/>
              <a:t>09/02/2025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91B0-0517-423E-8C51-C4DB9C03F4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771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5AB8-8B43-48C7-AA6E-65725F10AD2C}" type="datetimeFigureOut">
              <a:rPr lang="en-GB" smtClean="0"/>
              <a:t>09/02/2025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91B0-0517-423E-8C51-C4DB9C03F4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71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5AB8-8B43-48C7-AA6E-65725F10AD2C}" type="datetimeFigureOut">
              <a:rPr lang="en-GB" smtClean="0"/>
              <a:t>09/02/2025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91B0-0517-423E-8C51-C4DB9C03F4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8681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5AB8-8B43-48C7-AA6E-65725F10AD2C}" type="datetimeFigureOut">
              <a:rPr lang="en-GB" smtClean="0"/>
              <a:t>09/02/2025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91B0-0517-423E-8C51-C4DB9C03F4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34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5AB8-8B43-48C7-AA6E-65725F10AD2C}" type="datetimeFigureOut">
              <a:rPr lang="en-GB" smtClean="0"/>
              <a:t>09/02/2025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91B0-0517-423E-8C51-C4DB9C03F4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595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5AB8-8B43-48C7-AA6E-65725F10AD2C}" type="datetimeFigureOut">
              <a:rPr lang="en-GB" smtClean="0"/>
              <a:t>09/02/2025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91B0-0517-423E-8C51-C4DB9C03F4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95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E5AB8-8B43-48C7-AA6E-65725F10AD2C}" type="datetimeFigureOut">
              <a:rPr lang="en-GB" smtClean="0"/>
              <a:t>09/02/2025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491B0-0517-423E-8C51-C4DB9C03F4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41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BB7945-53B8-22AC-F607-BA9858F2D53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1A32B6E-18FE-1974-1952-5C044255A222}"/>
              </a:ext>
            </a:extLst>
          </p:cNvPr>
          <p:cNvCxnSpPr/>
          <p:nvPr/>
        </p:nvCxnSpPr>
        <p:spPr>
          <a:xfrm flipV="1">
            <a:off x="1447799" y="424545"/>
            <a:ext cx="0" cy="5853098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19B32C17-5F21-19C2-EE35-0233B7C0937B}"/>
              </a:ext>
            </a:extLst>
          </p:cNvPr>
          <p:cNvSpPr/>
          <p:nvPr/>
        </p:nvSpPr>
        <p:spPr>
          <a:xfrm flipH="1">
            <a:off x="1654624" y="424545"/>
            <a:ext cx="8882743" cy="5192477"/>
          </a:xfrm>
          <a:prstGeom prst="rtTriangle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2C22BA4E-167E-69C8-7FCC-F1F293D006EA}"/>
              </a:ext>
            </a:extLst>
          </p:cNvPr>
          <p:cNvSpPr/>
          <p:nvPr/>
        </p:nvSpPr>
        <p:spPr>
          <a:xfrm flipH="1">
            <a:off x="1692720" y="1600198"/>
            <a:ext cx="6482432" cy="4016826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1796857D-BF44-A78E-B3FC-3E31DB36A449}"/>
              </a:ext>
            </a:extLst>
          </p:cNvPr>
          <p:cNvSpPr/>
          <p:nvPr/>
        </p:nvSpPr>
        <p:spPr>
          <a:xfrm flipH="1">
            <a:off x="1654626" y="2721429"/>
            <a:ext cx="4310743" cy="2895594"/>
          </a:xfrm>
          <a:prstGeom prst="rtTriangle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3A04861-8A26-2BE7-BF53-070A5B7A8DD5}"/>
              </a:ext>
            </a:extLst>
          </p:cNvPr>
          <p:cNvSpPr/>
          <p:nvPr/>
        </p:nvSpPr>
        <p:spPr>
          <a:xfrm>
            <a:off x="9524996" y="229951"/>
            <a:ext cx="881743" cy="740228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1BFF0AC-3243-B402-2A0C-EB40B16B1483}"/>
              </a:ext>
            </a:extLst>
          </p:cNvPr>
          <p:cNvSpPr/>
          <p:nvPr/>
        </p:nvSpPr>
        <p:spPr>
          <a:xfrm>
            <a:off x="4952998" y="2666997"/>
            <a:ext cx="881743" cy="74022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D753D86-CC8E-CF53-7362-D8B9DEB96447}"/>
              </a:ext>
            </a:extLst>
          </p:cNvPr>
          <p:cNvSpPr/>
          <p:nvPr/>
        </p:nvSpPr>
        <p:spPr>
          <a:xfrm>
            <a:off x="7177918" y="1459456"/>
            <a:ext cx="881743" cy="74022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52EA4A-D8CB-D1F0-F87A-070010A2EF38}"/>
              </a:ext>
            </a:extLst>
          </p:cNvPr>
          <p:cNvSpPr/>
          <p:nvPr/>
        </p:nvSpPr>
        <p:spPr>
          <a:xfrm>
            <a:off x="1654627" y="5617028"/>
            <a:ext cx="4310744" cy="646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CDC01E-14B5-B499-F561-07209E0932CF}"/>
              </a:ext>
            </a:extLst>
          </p:cNvPr>
          <p:cNvSpPr/>
          <p:nvPr/>
        </p:nvSpPr>
        <p:spPr>
          <a:xfrm>
            <a:off x="5965370" y="5617029"/>
            <a:ext cx="2634341" cy="646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5255FC-468B-0A56-F10D-A9954EF53D81}"/>
              </a:ext>
            </a:extLst>
          </p:cNvPr>
          <p:cNvSpPr/>
          <p:nvPr/>
        </p:nvSpPr>
        <p:spPr>
          <a:xfrm>
            <a:off x="8175156" y="5617028"/>
            <a:ext cx="2362217" cy="646329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8100000" scaled="1"/>
            <a:tileRect/>
          </a:gradFill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135688-8235-F85F-0B82-732DD9A68E14}"/>
              </a:ext>
            </a:extLst>
          </p:cNvPr>
          <p:cNvSpPr txBox="1"/>
          <p:nvPr/>
        </p:nvSpPr>
        <p:spPr>
          <a:xfrm>
            <a:off x="2824845" y="5617025"/>
            <a:ext cx="2383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Numbers that Matter</a:t>
            </a:r>
          </a:p>
          <a:p>
            <a:r>
              <a:rPr lang="en-GB" i="1" dirty="0"/>
              <a:t>Foundation Metrics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EAFCD8-8BCB-2EB9-461D-430489CD2FB6}"/>
              </a:ext>
            </a:extLst>
          </p:cNvPr>
          <p:cNvSpPr txBox="1"/>
          <p:nvPr/>
        </p:nvSpPr>
        <p:spPr>
          <a:xfrm>
            <a:off x="6065841" y="5611605"/>
            <a:ext cx="2166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Weekly Scorecard</a:t>
            </a:r>
          </a:p>
          <a:p>
            <a:r>
              <a:rPr lang="en-GB" i="1" dirty="0"/>
              <a:t>Tactical Execution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27C54C-9FE3-9D8D-C689-C694FF40A072}"/>
              </a:ext>
            </a:extLst>
          </p:cNvPr>
          <p:cNvSpPr txBox="1"/>
          <p:nvPr/>
        </p:nvSpPr>
        <p:spPr>
          <a:xfrm>
            <a:off x="8289042" y="5611604"/>
            <a:ext cx="2294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Monthly Scorecard</a:t>
            </a:r>
          </a:p>
          <a:p>
            <a:pPr algn="ctr"/>
            <a:r>
              <a:rPr lang="en-GB" i="1" dirty="0"/>
              <a:t>Strategic Review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CB2D357-8A5E-F5B1-68B0-A75D5E6827A6}"/>
              </a:ext>
            </a:extLst>
          </p:cNvPr>
          <p:cNvGrpSpPr/>
          <p:nvPr/>
        </p:nvGrpSpPr>
        <p:grpSpPr>
          <a:xfrm>
            <a:off x="4539342" y="3679370"/>
            <a:ext cx="1338943" cy="1829465"/>
            <a:chOff x="4539342" y="3679370"/>
            <a:chExt cx="1338943" cy="1829465"/>
          </a:xfrm>
          <a:solidFill>
            <a:srgbClr val="000000">
              <a:alpha val="20000"/>
            </a:srgb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D9481C36-B320-571F-52B4-D9C72D52209D}"/>
                </a:ext>
              </a:extLst>
            </p:cNvPr>
            <p:cNvSpPr/>
            <p:nvPr/>
          </p:nvSpPr>
          <p:spPr>
            <a:xfrm>
              <a:off x="4550228" y="3679370"/>
              <a:ext cx="1328057" cy="544289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/>
                <a:t>Personas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96622F6A-D0A4-E541-0F05-3E07E57E6017}"/>
                </a:ext>
              </a:extLst>
            </p:cNvPr>
            <p:cNvSpPr/>
            <p:nvPr/>
          </p:nvSpPr>
          <p:spPr>
            <a:xfrm>
              <a:off x="4550228" y="4336588"/>
              <a:ext cx="1328057" cy="544289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/>
                <a:t>Database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E98E49E0-D9C3-4777-37FE-CDA4AE5A5852}"/>
                </a:ext>
              </a:extLst>
            </p:cNvPr>
            <p:cNvSpPr/>
            <p:nvPr/>
          </p:nvSpPr>
          <p:spPr>
            <a:xfrm>
              <a:off x="4539342" y="4964546"/>
              <a:ext cx="1328057" cy="544289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/>
                <a:t>Systems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95D71AF0-F673-7A71-E1E9-AD9669D83D99}"/>
              </a:ext>
            </a:extLst>
          </p:cNvPr>
          <p:cNvSpPr/>
          <p:nvPr/>
        </p:nvSpPr>
        <p:spPr>
          <a:xfrm rot="19664197">
            <a:off x="5752861" y="2475021"/>
            <a:ext cx="1901510" cy="53013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Acquisition</a:t>
            </a:r>
            <a:endParaRPr lang="en-US" sz="2400" dirty="0">
              <a:solidFill>
                <a:schemeClr val="lt1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098608D-4C22-C240-07A3-DD004FFFCED2}"/>
              </a:ext>
            </a:extLst>
          </p:cNvPr>
          <p:cNvGrpSpPr/>
          <p:nvPr/>
        </p:nvGrpSpPr>
        <p:grpSpPr>
          <a:xfrm>
            <a:off x="6558642" y="3669956"/>
            <a:ext cx="1338943" cy="1829465"/>
            <a:chOff x="4539342" y="3679370"/>
            <a:chExt cx="1338943" cy="1829465"/>
          </a:xfrm>
          <a:solidFill>
            <a:srgbClr val="000000">
              <a:alpha val="20000"/>
            </a:srgb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DFF195DF-3406-0A98-6700-F87D42305419}"/>
                </a:ext>
              </a:extLst>
            </p:cNvPr>
            <p:cNvSpPr/>
            <p:nvPr/>
          </p:nvSpPr>
          <p:spPr>
            <a:xfrm>
              <a:off x="4550228" y="3679370"/>
              <a:ext cx="1328057" cy="544289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Messaging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02008D13-31BC-9647-5F2E-95693837667F}"/>
                </a:ext>
              </a:extLst>
            </p:cNvPr>
            <p:cNvSpPr/>
            <p:nvPr/>
          </p:nvSpPr>
          <p:spPr>
            <a:xfrm>
              <a:off x="4550228" y="4336588"/>
              <a:ext cx="1328057" cy="544289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Leads</a:t>
              </a: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744D3A5-3C15-1AB9-459D-6BD66676CFD1}"/>
                </a:ext>
              </a:extLst>
            </p:cNvPr>
            <p:cNvSpPr/>
            <p:nvPr/>
          </p:nvSpPr>
          <p:spPr>
            <a:xfrm>
              <a:off x="4539342" y="4964546"/>
              <a:ext cx="1328057" cy="544289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Pipeline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4276F68-1935-E57A-4A99-E3CDE60FD8E1}"/>
              </a:ext>
            </a:extLst>
          </p:cNvPr>
          <p:cNvGrpSpPr/>
          <p:nvPr/>
        </p:nvGrpSpPr>
        <p:grpSpPr>
          <a:xfrm>
            <a:off x="8871856" y="3655327"/>
            <a:ext cx="1338943" cy="1829465"/>
            <a:chOff x="4539342" y="3679370"/>
            <a:chExt cx="1338943" cy="1829465"/>
          </a:xfrm>
          <a:solidFill>
            <a:srgbClr val="000000">
              <a:alpha val="20000"/>
            </a:srgb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17F80BB2-4317-2937-7AE3-FCAB384616CC}"/>
                </a:ext>
              </a:extLst>
            </p:cNvPr>
            <p:cNvSpPr/>
            <p:nvPr/>
          </p:nvSpPr>
          <p:spPr>
            <a:xfrm>
              <a:off x="4550228" y="3679370"/>
              <a:ext cx="1328057" cy="544289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chemeClr val="bg1"/>
                  </a:solidFill>
                </a:rPr>
                <a:t>Sales</a:t>
              </a: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F78B43C-61DD-9CF0-587D-778CA149AE4E}"/>
                </a:ext>
              </a:extLst>
            </p:cNvPr>
            <p:cNvSpPr/>
            <p:nvPr/>
          </p:nvSpPr>
          <p:spPr>
            <a:xfrm>
              <a:off x="4550228" y="4336588"/>
              <a:ext cx="1328057" cy="544289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chemeClr val="bg1"/>
                  </a:solidFill>
                </a:rPr>
                <a:t>Nurture</a:t>
              </a: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69F42CE7-A429-65A3-F154-885EEC2FF456}"/>
                </a:ext>
              </a:extLst>
            </p:cNvPr>
            <p:cNvSpPr/>
            <p:nvPr/>
          </p:nvSpPr>
          <p:spPr>
            <a:xfrm>
              <a:off x="4539342" y="4964546"/>
              <a:ext cx="1328057" cy="544289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chemeClr val="bg1"/>
                  </a:solidFill>
                </a:rPr>
                <a:t>Reference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AE3A1D6E-A141-6A60-0793-26788BB59504}"/>
              </a:ext>
            </a:extLst>
          </p:cNvPr>
          <p:cNvSpPr/>
          <p:nvPr/>
        </p:nvSpPr>
        <p:spPr>
          <a:xfrm rot="19413090">
            <a:off x="2782620" y="4324163"/>
            <a:ext cx="1583735" cy="530135"/>
          </a:xfrm>
          <a:prstGeom prst="rect">
            <a:avLst/>
          </a:prstGeom>
          <a:noFill/>
          <a:ln>
            <a:noFill/>
          </a:ln>
          <a:effectLst/>
          <a:scene3d>
            <a:camera prst="perspectiveLef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Rhythmic</a:t>
            </a:r>
            <a:endParaRPr lang="en-US" sz="2400" dirty="0">
              <a:solidFill>
                <a:schemeClr val="lt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79284C3-5EA7-C6B1-9EA5-5CEFE544BBB0}"/>
              </a:ext>
            </a:extLst>
          </p:cNvPr>
          <p:cNvSpPr/>
          <p:nvPr/>
        </p:nvSpPr>
        <p:spPr>
          <a:xfrm rot="19628111">
            <a:off x="8159159" y="1240344"/>
            <a:ext cx="1762172" cy="53013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Customers</a:t>
            </a:r>
            <a:endParaRPr lang="en-US" sz="2400" dirty="0">
              <a:solidFill>
                <a:schemeClr val="lt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A7E9159-51EB-45F0-4212-F2C6C81682FA}"/>
              </a:ext>
            </a:extLst>
          </p:cNvPr>
          <p:cNvSpPr txBox="1"/>
          <p:nvPr/>
        </p:nvSpPr>
        <p:spPr>
          <a:xfrm>
            <a:off x="582385" y="948903"/>
            <a:ext cx="1937655" cy="369332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GB" dirty="0"/>
              <a:t>Business Value</a:t>
            </a:r>
          </a:p>
        </p:txBody>
      </p:sp>
      <p:pic>
        <p:nvPicPr>
          <p:cNvPr id="32" name="Picture 31" descr="A blue and black logo&#10;&#10;Description automatically generated">
            <a:extLst>
              <a:ext uri="{FF2B5EF4-FFF2-40B4-BE49-F238E27FC236}">
                <a16:creationId xmlns:a16="http://schemas.microsoft.com/office/drawing/2014/main" id="{93984FD0-D415-9E76-03E3-91911AF6A4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979" y="6239562"/>
            <a:ext cx="2048079" cy="54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405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68715</TotalTime>
  <Words>30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Edel Madden</dc:creator>
  <cp:lastModifiedBy>Edel Madden</cp:lastModifiedBy>
  <cp:revision>243</cp:revision>
  <dcterms:created xsi:type="dcterms:W3CDTF">2017-03-07T10:46:24Z</dcterms:created>
  <dcterms:modified xsi:type="dcterms:W3CDTF">2025-02-09T00:44:31Z</dcterms:modified>
</cp:coreProperties>
</file>