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8" r:id="rId2"/>
    <p:sldId id="259" r:id="rId3"/>
  </p:sldIdLst>
  <p:sldSz cx="6858000" cy="12192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84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59D36"/>
    <a:srgbClr val="F49C36"/>
    <a:srgbClr val="156082"/>
    <a:srgbClr val="3A688E"/>
    <a:srgbClr val="538AB8"/>
    <a:srgbClr val="0F8AC1"/>
    <a:srgbClr val="4EA5D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522" autoAdjust="0"/>
    <p:restoredTop sz="94660"/>
  </p:normalViewPr>
  <p:slideViewPr>
    <p:cSldViewPr snapToGrid="0">
      <p:cViewPr varScale="1">
        <p:scale>
          <a:sx n="27" d="100"/>
          <a:sy n="27" d="100"/>
        </p:scale>
        <p:origin x="2220" y="96"/>
      </p:cViewPr>
      <p:guideLst>
        <p:guide orient="horz" pos="384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995312"/>
            <a:ext cx="5829300" cy="4244622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6403623"/>
            <a:ext cx="5143500" cy="2943577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FD604-69A7-47A7-817A-0DB1157F91B4}" type="datetimeFigureOut">
              <a:rPr lang="en-US" smtClean="0"/>
              <a:t>1/28/2025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EDD42-7321-48CF-B8F8-755ACFE272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12287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FD604-69A7-47A7-817A-0DB1157F91B4}" type="datetimeFigureOut">
              <a:rPr lang="en-US" smtClean="0"/>
              <a:t>1/28/2025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EDD42-7321-48CF-B8F8-755ACFE272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17049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3039537"/>
            <a:ext cx="5915025" cy="5071532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8159048"/>
            <a:ext cx="5915025" cy="266699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FD604-69A7-47A7-817A-0DB1157F91B4}" type="datetimeFigureOut">
              <a:rPr lang="en-US" smtClean="0"/>
              <a:t>1/28/2025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EDD42-7321-48CF-B8F8-755ACFE272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36411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3245556"/>
            <a:ext cx="2914650" cy="77357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3245556"/>
            <a:ext cx="2914650" cy="77357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FD604-69A7-47A7-817A-0DB1157F91B4}" type="datetimeFigureOut">
              <a:rPr lang="en-US" smtClean="0"/>
              <a:t>1/28/2025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EDD42-7321-48CF-B8F8-755ACFE272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96559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49114"/>
            <a:ext cx="5915025" cy="235655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988734"/>
            <a:ext cx="2901255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4453467"/>
            <a:ext cx="2901255" cy="65503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988734"/>
            <a:ext cx="2915543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4453467"/>
            <a:ext cx="2915543" cy="65503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FD604-69A7-47A7-817A-0DB1157F91B4}" type="datetimeFigureOut">
              <a:rPr lang="en-US" smtClean="0"/>
              <a:t>1/28/2025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EDD42-7321-48CF-B8F8-755ACFE272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75830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FD604-69A7-47A7-817A-0DB1157F91B4}" type="datetimeFigureOut">
              <a:rPr lang="en-US" smtClean="0"/>
              <a:t>1/28/2025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EDD42-7321-48CF-B8F8-755ACFE272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478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FD604-69A7-47A7-817A-0DB1157F91B4}" type="datetimeFigureOut">
              <a:rPr lang="en-US" smtClean="0"/>
              <a:t>1/28/2025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EDD42-7321-48CF-B8F8-755ACFE272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14455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755425"/>
            <a:ext cx="3471863" cy="8664222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FD604-69A7-47A7-817A-0DB1157F91B4}" type="datetimeFigureOut">
              <a:rPr lang="en-US" smtClean="0"/>
              <a:t>1/28/2025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EDD42-7321-48CF-B8F8-755ACFE272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38648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755425"/>
            <a:ext cx="3471863" cy="8664222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FD604-69A7-47A7-817A-0DB1157F91B4}" type="datetimeFigureOut">
              <a:rPr lang="en-US" smtClean="0"/>
              <a:t>1/28/2025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EDD42-7321-48CF-B8F8-755ACFE272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20018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FD604-69A7-47A7-817A-0DB1157F91B4}" type="datetimeFigureOut">
              <a:rPr lang="en-US" smtClean="0"/>
              <a:t>1/28/2025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EDD42-7321-48CF-B8F8-755ACFE272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07825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649111"/>
            <a:ext cx="1478756" cy="10332156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649111"/>
            <a:ext cx="4350544" cy="1033215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FD604-69A7-47A7-817A-0DB1157F91B4}" type="datetimeFigureOut">
              <a:rPr lang="en-US" smtClean="0"/>
              <a:t>1/28/2025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EDD42-7321-48CF-B8F8-755ACFE272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47568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649114"/>
            <a:ext cx="5915025" cy="23565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3245556"/>
            <a:ext cx="5915025" cy="7735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EDFD604-69A7-47A7-817A-0DB1157F91B4}" type="datetimeFigureOut">
              <a:rPr lang="en-US" smtClean="0"/>
              <a:t>1/28/2025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11300181"/>
            <a:ext cx="2314575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44EDD42-7321-48CF-B8F8-755ACFE272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63774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contact@parameterclimate.com" TargetMode="External"/><Relationship Id="rId2" Type="http://schemas.openxmlformats.org/officeDocument/2006/relationships/image" Target="../media/image1.tmp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tmp"/><Relationship Id="rId1" Type="http://schemas.openxmlformats.org/officeDocument/2006/relationships/slideLayout" Target="../slideLayouts/slideLayout1.xml"/><Relationship Id="rId4" Type="http://schemas.openxmlformats.org/officeDocument/2006/relationships/hyperlink" Target="mailto:contact@parameterclimate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7F8154-5C2C-74BA-0E21-6AADE6A6E9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computer&#10;&#10;Description automatically generated">
            <a:extLst>
              <a:ext uri="{FF2B5EF4-FFF2-40B4-BE49-F238E27FC236}">
                <a16:creationId xmlns:a16="http://schemas.microsoft.com/office/drawing/2014/main" id="{634BD1C8-4DA5-4F6B-BE32-4FC25E8623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49" t="19345" r="24471" b="34672"/>
          <a:stretch/>
        </p:blipFill>
        <p:spPr>
          <a:xfrm>
            <a:off x="0" y="1874087"/>
            <a:ext cx="6858000" cy="4863105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05A52837-99FC-2230-B3FD-38B8E43BE8A5}"/>
              </a:ext>
            </a:extLst>
          </p:cNvPr>
          <p:cNvSpPr txBox="1"/>
          <p:nvPr/>
        </p:nvSpPr>
        <p:spPr>
          <a:xfrm>
            <a:off x="0" y="10695964"/>
            <a:ext cx="6858000" cy="124649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Contact Us</a:t>
            </a:r>
          </a:p>
          <a:p>
            <a:pPr algn="ctr"/>
            <a:endParaRPr lang="en-US" sz="1100" dirty="0">
              <a:latin typeface="Century Gothic" panose="020B0502020202020204" pitchFamily="34" charset="0"/>
            </a:endParaRPr>
          </a:p>
          <a:p>
            <a:pPr algn="ctr"/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contact@parameterclimate.com</a:t>
            </a:r>
            <a:endParaRPr lang="en-US" dirty="0">
              <a:solidFill>
                <a:schemeClr val="accent1">
                  <a:lumMod val="50000"/>
                </a:schemeClr>
              </a:solidFill>
              <a:latin typeface="Century Gothic" panose="020B0502020202020204" pitchFamily="34" charset="0"/>
            </a:endParaRPr>
          </a:p>
          <a:p>
            <a:pPr algn="ctr"/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parameterclimate.com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BFDF308-3B08-96FD-179B-441C64BE6063}"/>
              </a:ext>
            </a:extLst>
          </p:cNvPr>
          <p:cNvSpPr txBox="1"/>
          <p:nvPr/>
        </p:nvSpPr>
        <p:spPr>
          <a:xfrm>
            <a:off x="150125" y="7155876"/>
            <a:ext cx="6559019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600" b="1" dirty="0">
                <a:solidFill>
                  <a:srgbClr val="F59D36"/>
                </a:solidFill>
                <a:latin typeface="Century Gothic" panose="020B0502020202020204" pitchFamily="34" charset="0"/>
              </a:rPr>
              <a:t>Scaling the market for weather, climate and natural catastrophe risk transfer.</a:t>
            </a:r>
          </a:p>
        </p:txBody>
      </p:sp>
      <p:pic>
        <p:nvPicPr>
          <p:cNvPr id="2" name="Picture 1" descr="A logo with text on it&#10;&#10;Description automatically generated">
            <a:extLst>
              <a:ext uri="{FF2B5EF4-FFF2-40B4-BE49-F238E27FC236}">
                <a16:creationId xmlns:a16="http://schemas.microsoft.com/office/drawing/2014/main" id="{E7BAAC3F-AED3-4EE6-AACC-607AF601DF5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6465" b="21455"/>
          <a:stretch/>
        </p:blipFill>
        <p:spPr>
          <a:xfrm>
            <a:off x="3349256" y="0"/>
            <a:ext cx="3508744" cy="1452448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25966261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33DEB8-D04C-88E6-8E49-73882A06EC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computer&#10;&#10;Description automatically generated">
            <a:extLst>
              <a:ext uri="{FF2B5EF4-FFF2-40B4-BE49-F238E27FC236}">
                <a16:creationId xmlns:a16="http://schemas.microsoft.com/office/drawing/2014/main" id="{10354F37-729F-376E-4AA2-6AF8077870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49" t="19345" r="24471" b="34672"/>
          <a:stretch/>
        </p:blipFill>
        <p:spPr>
          <a:xfrm>
            <a:off x="0" y="3564680"/>
            <a:ext cx="6858000" cy="4863105"/>
          </a:xfrm>
          <a:prstGeom prst="rect">
            <a:avLst/>
          </a:prstGeom>
        </p:spPr>
      </p:pic>
      <p:pic>
        <p:nvPicPr>
          <p:cNvPr id="8" name="Picture 7" descr="A logo with text on it&#10;&#10;Description automatically generated">
            <a:extLst>
              <a:ext uri="{FF2B5EF4-FFF2-40B4-BE49-F238E27FC236}">
                <a16:creationId xmlns:a16="http://schemas.microsoft.com/office/drawing/2014/main" id="{48B0042E-A364-6BE9-D492-EB73034699F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6465" b="21455"/>
          <a:stretch/>
        </p:blipFill>
        <p:spPr>
          <a:xfrm>
            <a:off x="3349256" y="0"/>
            <a:ext cx="3508744" cy="1452448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447DD8D-4C1D-F9B5-6AB9-5C9032BBE14A}"/>
              </a:ext>
            </a:extLst>
          </p:cNvPr>
          <p:cNvSpPr txBox="1"/>
          <p:nvPr/>
        </p:nvSpPr>
        <p:spPr>
          <a:xfrm>
            <a:off x="10633" y="11387086"/>
            <a:ext cx="6858000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contact@parameterclimate.com</a:t>
            </a:r>
            <a:endParaRPr lang="en-US" dirty="0">
              <a:solidFill>
                <a:schemeClr val="accent1">
                  <a:lumMod val="50000"/>
                </a:schemeClr>
              </a:solidFill>
              <a:latin typeface="Century Gothic" panose="020B0502020202020204" pitchFamily="34" charset="0"/>
            </a:endParaRPr>
          </a:p>
          <a:p>
            <a:pPr algn="ctr"/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parameterclimate.com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89AA8B8-CD5C-21AE-255C-5B5FAE625A5F}"/>
              </a:ext>
            </a:extLst>
          </p:cNvPr>
          <p:cNvSpPr txBox="1"/>
          <p:nvPr/>
        </p:nvSpPr>
        <p:spPr>
          <a:xfrm>
            <a:off x="383412" y="8538120"/>
            <a:ext cx="6081189" cy="26571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spcAft>
                <a:spcPts val="800"/>
              </a:spcAft>
            </a:pPr>
            <a:r>
              <a:rPr lang="en-US" sz="2400" dirty="0">
                <a:solidFill>
                  <a:srgbClr val="0070C0"/>
                </a:solidFill>
                <a:latin typeface="Century Gothic" panose="020B0502020202020204" pitchFamily="34" charset="0"/>
              </a:rPr>
              <a:t>Advisory</a:t>
            </a:r>
          </a:p>
          <a:p>
            <a:pPr marL="796925" indent="-796925">
              <a:spcBef>
                <a:spcPts val="600"/>
              </a:spcBef>
              <a:spcAft>
                <a:spcPts val="800"/>
              </a:spcAft>
            </a:pPr>
            <a:r>
              <a:rPr lang="en-US" sz="2400" dirty="0">
                <a:solidFill>
                  <a:srgbClr val="0070C0"/>
                </a:solidFill>
                <a:latin typeface="Century Gothic" panose="020B0502020202020204" pitchFamily="34" charset="0"/>
              </a:rPr>
              <a:t>	Structuring</a:t>
            </a:r>
          </a:p>
          <a:p>
            <a:pPr marL="1881188" indent="-1881188">
              <a:spcBef>
                <a:spcPts val="600"/>
              </a:spcBef>
              <a:spcAft>
                <a:spcPts val="800"/>
              </a:spcAft>
              <a:tabLst>
                <a:tab pos="2743200" algn="l"/>
              </a:tabLst>
            </a:pPr>
            <a:r>
              <a:rPr lang="en-US" sz="2400" dirty="0">
                <a:solidFill>
                  <a:srgbClr val="0070C0"/>
                </a:solidFill>
                <a:latin typeface="Century Gothic" panose="020B0502020202020204" pitchFamily="34" charset="0"/>
              </a:rPr>
              <a:t>	Placement</a:t>
            </a:r>
          </a:p>
          <a:p>
            <a:pPr marL="3030538" indent="-3030538">
              <a:spcBef>
                <a:spcPts val="600"/>
              </a:spcBef>
              <a:spcAft>
                <a:spcPts val="800"/>
              </a:spcAft>
              <a:tabLst>
                <a:tab pos="2743200" algn="l"/>
              </a:tabLst>
            </a:pPr>
            <a:r>
              <a:rPr lang="en-US" sz="2400" dirty="0">
                <a:solidFill>
                  <a:srgbClr val="0070C0"/>
                </a:solidFill>
                <a:latin typeface="Century Gothic" panose="020B0502020202020204" pitchFamily="34" charset="0"/>
              </a:rPr>
              <a:t>		Underwriting</a:t>
            </a:r>
          </a:p>
          <a:p>
            <a:pPr>
              <a:spcBef>
                <a:spcPts val="600"/>
              </a:spcBef>
              <a:spcAft>
                <a:spcPts val="800"/>
              </a:spcAft>
              <a:tabLst>
                <a:tab pos="4402138" algn="l"/>
              </a:tabLst>
            </a:pPr>
            <a:r>
              <a:rPr lang="en-US" sz="2400" dirty="0">
                <a:solidFill>
                  <a:srgbClr val="0070C0"/>
                </a:solidFill>
                <a:latin typeface="Century Gothic" panose="020B0502020202020204" pitchFamily="34" charset="0"/>
              </a:rPr>
              <a:t>		Analytics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0CC7D71-D720-9CA6-BA3B-EEDAE78136CF}"/>
              </a:ext>
            </a:extLst>
          </p:cNvPr>
          <p:cNvSpPr txBox="1"/>
          <p:nvPr/>
        </p:nvSpPr>
        <p:spPr>
          <a:xfrm>
            <a:off x="149490" y="1869956"/>
            <a:ext cx="655901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srgbClr val="F59D36"/>
                </a:solidFill>
                <a:latin typeface="Century Gothic" panose="020B0502020202020204" pitchFamily="34" charset="0"/>
              </a:rPr>
              <a:t>Scaling the market for climate risk transfer.</a:t>
            </a:r>
          </a:p>
        </p:txBody>
      </p:sp>
    </p:spTree>
    <p:extLst>
      <p:ext uri="{BB962C8B-B14F-4D97-AF65-F5344CB8AC3E}">
        <p14:creationId xmlns:p14="http://schemas.microsoft.com/office/powerpoint/2010/main" val="297540248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5710</TotalTime>
  <Words>50</Words>
  <Application>Microsoft Office PowerPoint</Application>
  <PresentationFormat>Widescreen</PresentationFormat>
  <Paragraphs>13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Aptos</vt:lpstr>
      <vt:lpstr>Aptos Display</vt:lpstr>
      <vt:lpstr>Arial</vt:lpstr>
      <vt:lpstr>Century Gothic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Diana Lofaro</dc:creator>
  <cp:lastModifiedBy>Diana Lofaro</cp:lastModifiedBy>
  <cp:revision>9</cp:revision>
  <dcterms:created xsi:type="dcterms:W3CDTF">2025-01-24T21:28:55Z</dcterms:created>
  <dcterms:modified xsi:type="dcterms:W3CDTF">2025-01-28T20:52:02Z</dcterms:modified>
</cp:coreProperties>
</file>