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147478113" r:id="rId5"/>
  </p:sldIdLst>
  <p:sldSz cx="12192000" cy="6858000"/>
  <p:notesSz cx="6858000" cy="9144000"/>
  <p:defaultTextStyle>
    <a:defPPr>
      <a:defRPr lang="en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1E73B2B-2D94-7C48-A3E6-FBFD96DD7780}">
          <p14:sldIdLst>
            <p14:sldId id="21474781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A04624-1433-DEC9-2FD0-3F9939B1D527}" name="Camila Fuentes" initials="CF" userId="S::Camila@Serifos.co::2eaf8554-4ebb-4d01-8abb-99e4d7df9069" providerId="AD"/>
  <p188:author id="{F651678B-B6B3-7F54-C215-A1849B770FB1}" name="Marilia Bossard" initials="MB" userId="S::marilia@serifos.co::4a333899-ab23-4f24-8869-6c86474a7335" providerId="AD"/>
  <p188:author id="{2A9A75A8-27FC-0E71-4643-B4732943DC1F}" name="Marilia Bossard" initials="MB" userId="S::Marilia@Serifos.co::4a333899-ab23-4f24-8869-6c86474a7335" providerId="AD"/>
  <p188:author id="{3ED160C8-5CFC-BF2E-1B92-20E3597C2E29}" name="Dominic Collins" initials="DC" userId="S::dom@serifos.co::25e8a5d9-855a-496c-9f47-92c173d9814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72"/>
    <p:restoredTop sz="96731"/>
  </p:normalViewPr>
  <p:slideViewPr>
    <p:cSldViewPr snapToGrid="0">
      <p:cViewPr varScale="1">
        <p:scale>
          <a:sx n="141" d="100"/>
          <a:sy n="141" d="100"/>
        </p:scale>
        <p:origin x="13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998D5-BB24-7C47-BE20-DD098B2AAA01}" type="datetimeFigureOut">
              <a:rPr lang="en-US" smtClean="0"/>
              <a:t>2/5/25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365E4-217D-3644-9298-F3018A563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2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9A9E5-4F7F-4A7D-9DE1-8992323292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670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finger touching a screen&#10;&#10;Description automatically generated">
            <a:extLst>
              <a:ext uri="{FF2B5EF4-FFF2-40B4-BE49-F238E27FC236}">
                <a16:creationId xmlns:a16="http://schemas.microsoft.com/office/drawing/2014/main" id="{44F24BE8-8444-09D7-46FE-1ED2B393BF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CE7547A-23DC-E0F9-E2F8-5E8E7BE4259E}"/>
              </a:ext>
            </a:extLst>
          </p:cNvPr>
          <p:cNvSpPr txBox="1">
            <a:spLocks/>
          </p:cNvSpPr>
          <p:nvPr userDrawn="1"/>
        </p:nvSpPr>
        <p:spPr>
          <a:xfrm>
            <a:off x="930259" y="245202"/>
            <a:ext cx="2570278" cy="5611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Serifos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E6DC9F-C2F0-412C-5274-F42FDFBABD33}"/>
              </a:ext>
            </a:extLst>
          </p:cNvPr>
          <p:cNvSpPr/>
          <p:nvPr userDrawn="1"/>
        </p:nvSpPr>
        <p:spPr>
          <a:xfrm>
            <a:off x="-14288" y="4286250"/>
            <a:ext cx="12230102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19CFF9-CF4E-F1A4-9DC0-C38F5C28BB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29652" y="4500563"/>
            <a:ext cx="4941771" cy="1593965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algn="l">
              <a:defRPr sz="280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E5E40AF-B623-73FC-598E-58D63AE49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9652" y="6163630"/>
            <a:ext cx="4941770" cy="39666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0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34953"/>
            <a:ext cx="105156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kern="1200" cap="none" spc="0" baseline="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Serifos 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CEC82728-BA22-9DBD-0EA3-76FE29F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0912" y="6288842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 b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254953"/>
            <a:ext cx="1051560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600" kern="1200" cap="none" spc="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E750DF-CA94-7A96-E511-B0598F834129}"/>
              </a:ext>
            </a:extLst>
          </p:cNvPr>
          <p:cNvCxnSpPr>
            <a:cxnSpLocks/>
          </p:cNvCxnSpPr>
          <p:nvPr userDrawn="1"/>
        </p:nvCxnSpPr>
        <p:spPr>
          <a:xfrm>
            <a:off x="506555" y="503423"/>
            <a:ext cx="0" cy="828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9902B-F97D-A509-9403-761CD40F1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82818"/>
            <a:ext cx="2627313" cy="219075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chemeClr val="accent3"/>
                </a:solidFill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636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BDA53A0-853F-67AD-8368-2EED88F5CF87}"/>
              </a:ext>
            </a:extLst>
          </p:cNvPr>
          <p:cNvSpPr/>
          <p:nvPr userDrawn="1"/>
        </p:nvSpPr>
        <p:spPr>
          <a:xfrm>
            <a:off x="12054181" y="0"/>
            <a:ext cx="134643" cy="6840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7000">
                <a:schemeClr val="tx2"/>
              </a:gs>
              <a:gs pos="83000">
                <a:schemeClr val="accent5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34953"/>
            <a:ext cx="105156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kern="1200" cap="none" spc="0" baseline="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Serifos 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CEC82728-BA22-9DBD-0EA3-76FE29F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0912" y="6288842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 b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254953"/>
            <a:ext cx="1051560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600" kern="1200" cap="none" spc="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E750DF-CA94-7A96-E511-B0598F834129}"/>
              </a:ext>
            </a:extLst>
          </p:cNvPr>
          <p:cNvCxnSpPr>
            <a:cxnSpLocks/>
          </p:cNvCxnSpPr>
          <p:nvPr userDrawn="1"/>
        </p:nvCxnSpPr>
        <p:spPr>
          <a:xfrm>
            <a:off x="506555" y="503423"/>
            <a:ext cx="0" cy="828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9902B-F97D-A509-9403-761CD40F1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82818"/>
            <a:ext cx="2627313" cy="219075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chemeClr val="accent3"/>
                </a:solidFill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923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34953"/>
            <a:ext cx="105156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kern="1200" cap="none" spc="0" baseline="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Serifos 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CEC82728-BA22-9DBD-0EA3-76FE29F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0912" y="6288842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 b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254953"/>
            <a:ext cx="1051560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600" kern="1200" cap="none" spc="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E750DF-CA94-7A96-E511-B0598F834129}"/>
              </a:ext>
            </a:extLst>
          </p:cNvPr>
          <p:cNvCxnSpPr>
            <a:cxnSpLocks/>
          </p:cNvCxnSpPr>
          <p:nvPr userDrawn="1"/>
        </p:nvCxnSpPr>
        <p:spPr>
          <a:xfrm>
            <a:off x="506555" y="503423"/>
            <a:ext cx="0" cy="828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9902B-F97D-A509-9403-761CD40F1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82818"/>
            <a:ext cx="2627313" cy="219075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chemeClr val="accent3"/>
                </a:solidFill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792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mpass on a map&#10;&#10;Description automatically generated">
            <a:extLst>
              <a:ext uri="{FF2B5EF4-FFF2-40B4-BE49-F238E27FC236}">
                <a16:creationId xmlns:a16="http://schemas.microsoft.com/office/drawing/2014/main" id="{B16CF7D3-6344-6230-C3E4-8A5087F887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920"/>
          <a:stretch/>
        </p:blipFill>
        <p:spPr>
          <a:xfrm>
            <a:off x="3339418" y="0"/>
            <a:ext cx="8858587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0" y="0"/>
            <a:ext cx="49398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137" y="1671898"/>
            <a:ext cx="2829910" cy="147252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b="1" kern="1200" cap="none" spc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</a:rPr>
              <a:t>Serifos 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37" y="3447504"/>
            <a:ext cx="282991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56C07-BC60-8645-5F99-D5D643E0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76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mpass on a map&#10;&#10;Description automatically generated">
            <a:extLst>
              <a:ext uri="{FF2B5EF4-FFF2-40B4-BE49-F238E27FC236}">
                <a16:creationId xmlns:a16="http://schemas.microsoft.com/office/drawing/2014/main" id="{2D7964C6-005A-5A70-E0DC-E9528FBD2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405" r="9819"/>
          <a:stretch/>
        </p:blipFill>
        <p:spPr>
          <a:xfrm>
            <a:off x="0" y="0"/>
            <a:ext cx="728366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5543558" y="0"/>
            <a:ext cx="6646636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</a:rPr>
              <a:t>Serifos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56C07-BC60-8645-5F99-D5D643E0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6CDD5F52-B8B7-4BDB-FEE0-0197E5006C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6371" y="158778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B1CA9278-5B60-061D-6368-C10463639C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5945" y="191721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875F1E7B-7033-D831-0B20-84F3754E0E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06371" y="268758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A68D1E15-CB50-B7AF-3F4E-8E9B17122C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05945" y="301700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9B8E4883-8D35-4A87-B5C0-184F4D2720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06371" y="378737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D0D30665-08A0-8615-7227-AAFD2903795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05945" y="411680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858584E8-FD13-6D05-D253-CACB669AC22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04223" y="488717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80E53CED-0553-B88E-E83C-81DE6AF47C6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3797" y="521659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1F09650E-63A3-380A-CCE8-AD30426B45F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20596" y="630595"/>
            <a:ext cx="5433204" cy="365125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307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person playing chess&#10;&#10;Description automatically generated">
            <a:extLst>
              <a:ext uri="{FF2B5EF4-FFF2-40B4-BE49-F238E27FC236}">
                <a16:creationId xmlns:a16="http://schemas.microsoft.com/office/drawing/2014/main" id="{D36B39A6-CC13-9A9C-72A8-BD34CD7CD5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8981"/>
          <a:stretch/>
        </p:blipFill>
        <p:spPr>
          <a:xfrm>
            <a:off x="3881450" y="0"/>
            <a:ext cx="833436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0" y="0"/>
            <a:ext cx="49398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137" y="1671898"/>
            <a:ext cx="2829910" cy="147252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b="1" kern="1200" cap="none" spc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</a:rPr>
              <a:t>Serifos 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37" y="3447504"/>
            <a:ext cx="282991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56C07-BC60-8645-5F99-D5D643E0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4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her hands on her hips&#10;&#10;Description automatically generated">
            <a:extLst>
              <a:ext uri="{FF2B5EF4-FFF2-40B4-BE49-F238E27FC236}">
                <a16:creationId xmlns:a16="http://schemas.microsoft.com/office/drawing/2014/main" id="{219B6731-D0E4-0A6B-F5C0-59BA99549E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746" r="14119" b="5068"/>
          <a:stretch/>
        </p:blipFill>
        <p:spPr>
          <a:xfrm>
            <a:off x="1721419" y="-6886"/>
            <a:ext cx="10470580" cy="68648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0" y="0"/>
            <a:ext cx="49398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137" y="1671898"/>
            <a:ext cx="2829910" cy="147252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b="1" kern="1200" cap="none" spc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</a:rPr>
              <a:t>Serifos 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37" y="3447504"/>
            <a:ext cx="282991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56C07-BC60-8645-5F99-D5D643E0A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78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a chair looking at a wall with drawings&#10;&#10;Description automatically generated">
            <a:extLst>
              <a:ext uri="{FF2B5EF4-FFF2-40B4-BE49-F238E27FC236}">
                <a16:creationId xmlns:a16="http://schemas.microsoft.com/office/drawing/2014/main" id="{43FC5268-DBD0-6C1B-50B2-B84D3C02A1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692" r="12679"/>
          <a:stretch/>
        </p:blipFill>
        <p:spPr>
          <a:xfrm>
            <a:off x="4629152" y="0"/>
            <a:ext cx="757713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0" y="0"/>
            <a:ext cx="49398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137" y="1671898"/>
            <a:ext cx="2829910" cy="147252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b="1" kern="1200" cap="none" spc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</a:rPr>
              <a:t>Serifos 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37" y="3447504"/>
            <a:ext cx="282991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82867924-8EDF-92DD-FB25-F08454437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48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in a chair looking at a wall with drawings&#10;&#10;Description automatically generated">
            <a:extLst>
              <a:ext uri="{FF2B5EF4-FFF2-40B4-BE49-F238E27FC236}">
                <a16:creationId xmlns:a16="http://schemas.microsoft.com/office/drawing/2014/main" id="{0F41B9FA-B4EC-4CB6-6B5B-77686480F0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150" r="18132"/>
          <a:stretch/>
        </p:blipFill>
        <p:spPr>
          <a:xfrm>
            <a:off x="0" y="0"/>
            <a:ext cx="62484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F88B57-C91D-BC94-61E7-92EEDC591B3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72316" y="1671898"/>
            <a:ext cx="3927747" cy="147252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b="1" kern="1200" cap="none" spc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</a:rPr>
              <a:t>Serifos 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2316" y="3447504"/>
            <a:ext cx="3927747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82867924-8EDF-92DD-FB25-F08454437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FBD8A000-2EE7-D337-D787-3FF259B71E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72315" y="3933149"/>
            <a:ext cx="3927747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b="0" kern="1200" cap="none" spc="0" baseline="0" dirty="0">
                <a:ln>
                  <a:noFill/>
                </a:ln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34071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34953"/>
            <a:ext cx="105156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kern="1200" cap="none" spc="0" baseline="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561319" y="6288843"/>
            <a:ext cx="254349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Serifos 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CEC82728-BA22-9DBD-0EA3-76FE29F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0912" y="6288842"/>
            <a:ext cx="485775" cy="365125"/>
          </a:xfrm>
          <a:noFill/>
          <a:ln>
            <a:noFill/>
          </a:ln>
        </p:spPr>
        <p:txBody>
          <a:bodyPr/>
          <a:lstStyle>
            <a:lvl1pPr algn="ctr">
              <a:defRPr sz="1000" b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254953"/>
            <a:ext cx="1051560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600" kern="1200" cap="none" spc="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F4A845-CEFC-F972-DBDE-6AA35EFCAF88}"/>
              </a:ext>
            </a:extLst>
          </p:cNvPr>
          <p:cNvCxnSpPr/>
          <p:nvPr userDrawn="1"/>
        </p:nvCxnSpPr>
        <p:spPr>
          <a:xfrm>
            <a:off x="523919" y="6229518"/>
            <a:ext cx="0" cy="396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E750DF-CA94-7A96-E511-B0598F834129}"/>
              </a:ext>
            </a:extLst>
          </p:cNvPr>
          <p:cNvCxnSpPr>
            <a:cxnSpLocks/>
          </p:cNvCxnSpPr>
          <p:nvPr userDrawn="1"/>
        </p:nvCxnSpPr>
        <p:spPr>
          <a:xfrm>
            <a:off x="506555" y="503423"/>
            <a:ext cx="0" cy="8280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45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34953"/>
            <a:ext cx="105156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lang="en-US" sz="2800" kern="1200" cap="none" spc="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07C55D-30FA-58C8-E62E-58B6BDD22034}"/>
              </a:ext>
            </a:extLst>
          </p:cNvPr>
          <p:cNvSpPr txBox="1">
            <a:spLocks/>
          </p:cNvSpPr>
          <p:nvPr userDrawn="1"/>
        </p:nvSpPr>
        <p:spPr>
          <a:xfrm>
            <a:off x="352425" y="6297182"/>
            <a:ext cx="2469919" cy="4834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none" spc="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Serifos 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CEC82728-BA22-9DBD-0EA3-76FE29F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485775" cy="365125"/>
          </a:xfr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2000AA-0DB2-16B2-B3CE-128EB368D6B2}"/>
              </a:ext>
            </a:extLst>
          </p:cNvPr>
          <p:cNvSpPr txBox="1"/>
          <p:nvPr userDrawn="1"/>
        </p:nvSpPr>
        <p:spPr>
          <a:xfrm>
            <a:off x="9429749" y="6471406"/>
            <a:ext cx="1924051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Serifos  2024 </a:t>
            </a:r>
          </a:p>
          <a:p>
            <a:endParaRPr lang="en-US" sz="1600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39F7DFF-5ABA-41E6-613E-A156F1FD0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374339"/>
            <a:ext cx="10515600" cy="365125"/>
          </a:xfrm>
        </p:spPr>
        <p:txBody>
          <a:bodyPr>
            <a:normAutofit/>
          </a:bodyPr>
          <a:lstStyle>
            <a:lvl1pPr marL="0" indent="0">
              <a:buNone/>
              <a:defRPr lang="en-US" sz="1400" kern="1200" cap="none" spc="0" baseline="0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124482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B4B0A98-9130-0048-389C-6D1CE9A2C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30"/>
            <a:ext cx="10515600" cy="673154"/>
          </a:xfrm>
        </p:spPr>
        <p:txBody>
          <a:bodyPr>
            <a:normAutofit/>
          </a:bodyPr>
          <a:lstStyle>
            <a:lvl1pPr marL="0" algn="l" defTabSz="914578" rtl="0" eaLnBrk="1" latinLnBrk="0" hangingPunct="1">
              <a:defRPr lang="en-AU" sz="3963" b="1" kern="1200" dirty="0">
                <a:solidFill>
                  <a:schemeClr val="tx2"/>
                </a:solidFill>
                <a:latin typeface="Lato Regular"/>
                <a:ea typeface="+mn-ea"/>
                <a:cs typeface="Lato Regular"/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AECAF2-74FC-989B-B661-86235364C47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40006" y="910634"/>
            <a:ext cx="10529455" cy="457200"/>
          </a:xfrm>
        </p:spPr>
        <p:txBody>
          <a:bodyPr/>
          <a:lstStyle>
            <a:lvl1pPr marL="0" indent="0" algn="l" defTabSz="544032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lang="en-GB" sz="1396" kern="1200" dirty="0" smtClean="0">
                <a:solidFill>
                  <a:schemeClr val="tx2"/>
                </a:solidFill>
                <a:latin typeface="Lato Light"/>
                <a:ea typeface="+mn-ea"/>
                <a:cs typeface="Lato Ligh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5A1828-C357-6A13-BA60-C406606C419D}"/>
              </a:ext>
            </a:extLst>
          </p:cNvPr>
          <p:cNvSpPr/>
          <p:nvPr userDrawn="1"/>
        </p:nvSpPr>
        <p:spPr>
          <a:xfrm>
            <a:off x="838201" y="1369126"/>
            <a:ext cx="699231" cy="41158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124" tIns="20564" rIns="41124" bIns="20564" rtlCol="0" anchor="ctr"/>
          <a:lstStyle/>
          <a:p>
            <a:pPr algn="ctr"/>
            <a:endParaRPr lang="en-US" sz="1264">
              <a:solidFill>
                <a:schemeClr val="accent2"/>
              </a:solidFill>
              <a:latin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829630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1600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3C46E-5E17-579F-E011-79A0E1E8B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81CB-62D2-4405-A8AF-9B1EC1B877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053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56849"/>
            <a:ext cx="10515600" cy="4807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7D94D-AE57-B24F-862B-EEE004D31F7D}" type="datetimeyyyy">
              <a:rPr lang="en-AU" smtClean="0"/>
              <a:t>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9F0568EA-557F-D640-B080-809CB9C8D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90" y="518865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778287-753E-75D4-7AB1-E379914A48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 dirty="0"/>
              <a:t>Serifos </a:t>
            </a:r>
          </a:p>
        </p:txBody>
      </p:sp>
    </p:spTree>
    <p:extLst>
      <p:ext uri="{BB962C8B-B14F-4D97-AF65-F5344CB8AC3E}">
        <p14:creationId xmlns:p14="http://schemas.microsoft.com/office/powerpoint/2010/main" val="77214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hyperlink" Target="https://mellohouse.com/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01EFD-5CE7-F6F7-8945-93B3159E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Brand creation process | Brief for logo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402F1C-67B7-EA59-4C90-2C7C1CF8F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ABB6-07DC-46E8-9B57-56EC44A396E5}" type="slidenum">
              <a:rPr kumimoji="0" lang="en-US" sz="1000" b="0" i="0" u="none" strike="noStrike" kern="1200" cap="none" spc="0" normalizeH="0" baseline="0" noProof="0" smtClean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0" i="0" u="none" strike="noStrike" kern="1200" cap="none" spc="0" normalizeH="0" baseline="0" noProof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Tenorite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323697-0A91-D9CD-3554-7F2914DED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AU" dirty="0"/>
              <a:t>Brand creation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5AA4BE-2029-84CE-3281-BA600EA4D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333322"/>
              </p:ext>
            </p:extLst>
          </p:nvPr>
        </p:nvGraphicFramePr>
        <p:xfrm>
          <a:off x="523730" y="1341634"/>
          <a:ext cx="10830069" cy="4859815"/>
        </p:xfrm>
        <a:graphic>
          <a:graphicData uri="http://schemas.openxmlformats.org/drawingml/2006/table">
            <a:tbl>
              <a:tblPr firstRow="1" bandRow="1"/>
              <a:tblGrid>
                <a:gridCol w="3610023">
                  <a:extLst>
                    <a:ext uri="{9D8B030D-6E8A-4147-A177-3AD203B41FA5}">
                      <a16:colId xmlns:a16="http://schemas.microsoft.com/office/drawing/2014/main" val="3169082468"/>
                    </a:ext>
                  </a:extLst>
                </a:gridCol>
                <a:gridCol w="3610023">
                  <a:extLst>
                    <a:ext uri="{9D8B030D-6E8A-4147-A177-3AD203B41FA5}">
                      <a16:colId xmlns:a16="http://schemas.microsoft.com/office/drawing/2014/main" val="1988955802"/>
                    </a:ext>
                  </a:extLst>
                </a:gridCol>
                <a:gridCol w="3610023">
                  <a:extLst>
                    <a:ext uri="{9D8B030D-6E8A-4147-A177-3AD203B41FA5}">
                      <a16:colId xmlns:a16="http://schemas.microsoft.com/office/drawing/2014/main" val="3835242517"/>
                    </a:ext>
                  </a:extLst>
                </a:gridCol>
              </a:tblGrid>
              <a:tr h="4398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Company context and Logo philosophy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What do we want the logo reflect? (key concepts)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AU" sz="1050">
                          <a:solidFill>
                            <a:schemeClr val="tx1"/>
                          </a:solidFill>
                        </a:rPr>
                        <a:t>Characteristics (lool&amp;feel)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050">
                          <a:solidFill>
                            <a:schemeClr val="tx1"/>
                          </a:solidFill>
                        </a:rPr>
                        <a:t>visual and other elements for reference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935956"/>
                  </a:ext>
                </a:extLst>
              </a:tr>
              <a:tr h="42412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Company context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Our company name is </a:t>
                      </a:r>
                      <a:r>
                        <a:rPr kumimoji="0" lang="en-US" alt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Serifos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en-US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Serifos fosters global innovation and entrepreneurial success through a diverse portfolio of investments. We enable our partners to unlock their full potential and create sustainable growth through strategic investment, operational expertise and access to our extensive network.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US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norite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50" b="1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We are:</a:t>
                      </a:r>
                      <a:endParaRPr lang="en-ES" sz="1050" kern="100" dirty="0"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lvl="0" indent="-17145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050" b="1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Bold: </a:t>
                      </a:r>
                      <a:r>
                        <a:rPr lang="en-US" sz="1050" b="0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we are not afraid to invest and develop original and ambitious ideas</a:t>
                      </a:r>
                      <a:endParaRPr lang="en-ES" sz="1050" b="0" kern="100" dirty="0"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lvl="0" indent="-17145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050" b="1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Discerning: </a:t>
                      </a:r>
                      <a:r>
                        <a:rPr lang="en-US" sz="1050" b="0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we believe in niche thinking, emerging ideas and entrepreneurs</a:t>
                      </a:r>
                      <a:endParaRPr lang="en-ES" sz="1050" b="0" kern="100" dirty="0"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lvl="0" indent="-17145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050" b="1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Approachable: </a:t>
                      </a:r>
                      <a:r>
                        <a:rPr lang="en-US" sz="1050" b="0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we take our work seriously but not ourselves 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buFont typeface="Symbol" pitchFamily="2" charset="2"/>
                        <a:buNone/>
                      </a:pPr>
                      <a:endParaRPr lang="en-US" sz="1050" b="1" kern="100" dirty="0">
                        <a:effectLst/>
                        <a:latin typeface="Tenorite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/>
                          <a:ea typeface="+mn-ea"/>
                          <a:cs typeface="+mn-cs"/>
                        </a:rPr>
                        <a:t>Company name inspiration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dirty="0">
                          <a:solidFill>
                            <a:srgbClr val="202122"/>
                          </a:solidFill>
                          <a:effectLst/>
                          <a:latin typeface="Tenorite" pitchFamily="2" charset="0"/>
                        </a:rPr>
                        <a:t>Serifos is a </a:t>
                      </a:r>
                      <a:r>
                        <a:rPr lang="en-US" sz="1050" b="0" i="0" u="none" strike="noStrike" dirty="0">
                          <a:solidFill>
                            <a:srgbClr val="202122"/>
                          </a:solidFill>
                          <a:effectLst/>
                          <a:latin typeface="Tenorite" pitchFamily="2" charset="0"/>
                        </a:rPr>
                        <a:t>Greek </a:t>
                      </a:r>
                      <a:r>
                        <a:rPr lang="en-US" sz="1050" b="0" i="0" strike="noStrike" dirty="0">
                          <a:solidFill>
                            <a:srgbClr val="202122"/>
                          </a:solidFill>
                          <a:effectLst/>
                          <a:latin typeface="Tenorite" pitchFamily="2" charset="0"/>
                        </a:rPr>
                        <a:t>island in the Aegean Sea </a:t>
                      </a:r>
                      <a:r>
                        <a:rPr lang="en-US" sz="1050" b="0" i="0" strike="noStrike" kern="1200" dirty="0">
                          <a:solidFill>
                            <a:srgbClr val="202122"/>
                          </a:solidFill>
                          <a:effectLst/>
                          <a:latin typeface="Tenorite" pitchFamily="2" charset="0"/>
                          <a:ea typeface="+mn-ea"/>
                          <a:cs typeface="+mn-cs"/>
                        </a:rPr>
                        <a:t>located in the western Cyclades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dirty="0"/>
                        <a:t>Serifos is our metaphor for success, where we want to take our entrepreneurs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050" strike="noStrike" dirty="0">
                        <a:solidFill>
                          <a:srgbClr val="202122"/>
                        </a:solidFill>
                        <a:latin typeface="Tenorite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en-US" sz="105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norite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en-US" sz="105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norite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en-US" sz="105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norite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6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9pPr>
                    </a:lstStyle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What we want our logo to reflect: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Simplicity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Sophistication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Originality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Retro inspiration (discreet)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We want our logo to have: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An original symbol that can be associated to the name and brand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Can be an abstract symbol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</a:rPr>
                        <a:t>Can be a symbol that reflect the S of Serifos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buFont typeface="Symbol" pitchFamily="2" charset="2"/>
                        <a:buNone/>
                      </a:pPr>
                      <a:r>
                        <a:rPr lang="en-US" sz="1050" b="1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What we DO NOT want:</a:t>
                      </a:r>
                      <a:endParaRPr lang="en-ES" sz="1050" kern="100" dirty="0"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lvl="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50" b="1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No corporate </a:t>
                      </a:r>
                      <a:r>
                        <a:rPr lang="en-US" sz="1050" b="0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style </a:t>
                      </a:r>
                      <a:r>
                        <a:rPr lang="en-US" sz="1050" b="0" kern="100" dirty="0" err="1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e.g</a:t>
                      </a:r>
                      <a:r>
                        <a:rPr lang="en-US" sz="1050" b="0" kern="100" dirty="0"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 glass buildings and people wearing suits and using suitcases</a:t>
                      </a:r>
                    </a:p>
                    <a:p>
                      <a:pPr marL="171450" lvl="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altLang="en-US" sz="1050" b="1" i="0" u="none" strike="noStrike" kern="1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norite" pitchFamily="2" charset="0"/>
                          <a:ea typeface="+mn-ea"/>
                          <a:cs typeface="Times New Roman" panose="02020603050405020304" pitchFamily="18" charset="0"/>
                        </a:rPr>
                        <a:t>No beach, island reference </a:t>
                      </a:r>
                      <a:endParaRPr kumimoji="0" lang="en-US" altLang="en-US" sz="105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norite"/>
                        <a:ea typeface="+mn-ea"/>
                        <a:cs typeface="+mn-cs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6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enorite"/>
                        </a:defRPr>
                      </a:lvl9pPr>
                    </a:lstStyle>
                    <a:p>
                      <a:pPr marL="171450" indent="-171450" algn="l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050" dirty="0">
                          <a:solidFill>
                            <a:schemeClr val="tx1"/>
                          </a:solidFill>
                          <a:hlinkClick r:id="rId3"/>
                        </a:rPr>
                        <a:t>https://mellohouse.com/</a:t>
                      </a:r>
                      <a:r>
                        <a:rPr lang="en-AU" sz="1050" dirty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6D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80176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217556B-5A81-3F66-55EB-846B65E48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522" y="2036166"/>
            <a:ext cx="1633645" cy="12457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A43B7B-B25B-96C2-0081-6CA5D02534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1683" y="3397163"/>
            <a:ext cx="1722344" cy="10846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CA6B21-39CF-7880-CE7D-64028E771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4087" y="4593419"/>
            <a:ext cx="1755528" cy="11972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628ADF-F7FD-E5F8-4913-5CDE91DC0A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9216" y="1851671"/>
            <a:ext cx="986517" cy="12457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2DF395-2516-0A4A-EA05-1F788BD18F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4912" y="3131683"/>
            <a:ext cx="977889" cy="8078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48FB8F-32C9-CC48-3534-C6711799D4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93343" y="4066829"/>
            <a:ext cx="739212" cy="6406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F0E946E-ED25-8796-32DB-9DABE5A1B56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58091"/>
          <a:stretch/>
        </p:blipFill>
        <p:spPr>
          <a:xfrm>
            <a:off x="4990615" y="5961124"/>
            <a:ext cx="6363184" cy="2582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486699-1A5D-36AC-C963-D4F0383526F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1460" t="39450" r="10349"/>
          <a:stretch/>
        </p:blipFill>
        <p:spPr>
          <a:xfrm>
            <a:off x="9711821" y="4781573"/>
            <a:ext cx="880136" cy="9679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2C1EE59-B226-5CCD-5626-7DBFAE30A6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48445" y="4887037"/>
            <a:ext cx="648866" cy="74749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60C768B-9ED0-2891-6BF8-2E367EEC4D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91957" y="2964142"/>
            <a:ext cx="782727" cy="9850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11A0C8-56AC-AF9A-802F-DB5BE572A67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95489" y="4035828"/>
            <a:ext cx="672357" cy="6136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15B9F10-C2F5-F742-043D-152129C8DBF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16267" y="2128438"/>
            <a:ext cx="989290" cy="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29397"/>
      </p:ext>
    </p:extLst>
  </p:cSld>
  <p:clrMapOvr>
    <a:masterClrMapping/>
  </p:clrMapOvr>
</p:sld>
</file>

<file path=ppt/theme/theme1.xml><?xml version="1.0" encoding="utf-8"?>
<a:theme xmlns:a="http://schemas.openxmlformats.org/drawingml/2006/main" name="1_Monolin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t"/>
      <a:lstStyle>
        <a:defPPr algn="l">
          <a:defRPr dirty="0" err="1" smtClean="0"/>
        </a:defPPr>
      </a:lstStyle>
      <a:style>
        <a:lnRef idx="2">
          <a:schemeClr val="accent5">
            <a:shade val="15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erifos Group Template" id="{4111F4AF-ADCA-8B42-8C10-415EE3DCE694}" vid="{80B72BF2-1E1D-A84A-A5F0-A21201FD37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d03eda-e9ff-4f32-90c1-826b1bc950af">
      <Terms xmlns="http://schemas.microsoft.com/office/infopath/2007/PartnerControls"/>
    </lcf76f155ced4ddcb4097134ff3c332f>
    <TaxCatchAll xmlns="571a6f3b-e0d9-423c-a0ac-6fb02e44c329" xsi:nil="true"/>
    <SharedWithUsers xmlns="571a6f3b-e0d9-423c-a0ac-6fb02e44c329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9D45D5CCD1F441A4E7677B98DE8755" ma:contentTypeVersion="13" ma:contentTypeDescription="Create a new document." ma:contentTypeScope="" ma:versionID="9defd796ec99cf0b231ff99434894909">
  <xsd:schema xmlns:xsd="http://www.w3.org/2001/XMLSchema" xmlns:xs="http://www.w3.org/2001/XMLSchema" xmlns:p="http://schemas.microsoft.com/office/2006/metadata/properties" xmlns:ns2="7dd03eda-e9ff-4f32-90c1-826b1bc950af" xmlns:ns3="571a6f3b-e0d9-423c-a0ac-6fb02e44c329" targetNamespace="http://schemas.microsoft.com/office/2006/metadata/properties" ma:root="true" ma:fieldsID="07689eeb2cda8b308c88d44a9cddd282" ns2:_="" ns3:_="">
    <xsd:import namespace="7dd03eda-e9ff-4f32-90c1-826b1bc950af"/>
    <xsd:import namespace="571a6f3b-e0d9-423c-a0ac-6fb02e44c3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d03eda-e9ff-4f32-90c1-826b1bc950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81db85b-8308-433b-bdbb-b6c6efdfb3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a6f3b-e0d9-423c-a0ac-6fb02e44c32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eff5cd0-d17f-428c-856c-a069bf60d000}" ma:internalName="TaxCatchAll" ma:showField="CatchAllData" ma:web="571a6f3b-e0d9-423c-a0ac-6fb02e44c3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87D3EA-B943-4133-99B9-BFC184F1EBCA}">
  <ds:schemaRefs>
    <ds:schemaRef ds:uri="http://purl.org/dc/terms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571a6f3b-e0d9-423c-a0ac-6fb02e44c329"/>
    <ds:schemaRef ds:uri="http://schemas.openxmlformats.org/package/2006/metadata/core-properties"/>
    <ds:schemaRef ds:uri="http://purl.org/dc/dcmitype/"/>
    <ds:schemaRef ds:uri="7dd03eda-e9ff-4f32-90c1-826b1bc950af"/>
  </ds:schemaRefs>
</ds:datastoreItem>
</file>

<file path=customXml/itemProps2.xml><?xml version="1.0" encoding="utf-8"?>
<ds:datastoreItem xmlns:ds="http://schemas.openxmlformats.org/officeDocument/2006/customXml" ds:itemID="{DB700C70-F8BD-4B8D-8A9A-2245DAD0FE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d03eda-e9ff-4f32-90c1-826b1bc950af"/>
    <ds:schemaRef ds:uri="571a6f3b-e0d9-423c-a0ac-6fb02e44c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E3B8DF-7CFF-4231-ACB5-0395D40453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34320</TotalTime>
  <Words>239</Words>
  <Application>Microsoft Macintosh PowerPoint</Application>
  <PresentationFormat>Widescreen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Aptos</vt:lpstr>
      <vt:lpstr>Arial</vt:lpstr>
      <vt:lpstr>Calibri</vt:lpstr>
      <vt:lpstr>Lato Light</vt:lpstr>
      <vt:lpstr>Lato Regular</vt:lpstr>
      <vt:lpstr>Open Sans Light</vt:lpstr>
      <vt:lpstr>Roboto</vt:lpstr>
      <vt:lpstr>Symbol</vt:lpstr>
      <vt:lpstr>Tenorite</vt:lpstr>
      <vt:lpstr>1_Monoline</vt:lpstr>
      <vt:lpstr>Brand creation process | Brief for logo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creation </dc:title>
  <dc:creator>Camila Fuentes</dc:creator>
  <cp:lastModifiedBy>Camila Fuentes</cp:lastModifiedBy>
  <cp:revision>12</cp:revision>
  <dcterms:created xsi:type="dcterms:W3CDTF">2024-06-12T11:36:07Z</dcterms:created>
  <dcterms:modified xsi:type="dcterms:W3CDTF">2025-02-06T14:13:40Z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0x010100BB9D45D5CCD1F441A4E7677B98DE8755</vt:lpwstr>
  </property>
  <property fmtid="{D5CDD505-2E9C-101B-9397-08002B2CF9AE}" pid="3" name="MediaServiceImageTags">
    <vt:lpwstr/>
  </property>
  <property fmtid="{D5CDD505-2E9C-101B-9397-08002B2CF9AE}" pid="4" name="Order">
    <vt:r8>10700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