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77" r:id="rId2"/>
    <p:sldId id="267" r:id="rId3"/>
    <p:sldId id="275" r:id="rId4"/>
    <p:sldId id="269" r:id="rId5"/>
    <p:sldId id="274" r:id="rId6"/>
    <p:sldId id="256" r:id="rId7"/>
    <p:sldId id="263" r:id="rId8"/>
    <p:sldId id="265" r:id="rId9"/>
    <p:sldId id="276" r:id="rId10"/>
    <p:sldId id="264" r:id="rId11"/>
    <p:sldId id="261" r:id="rId12"/>
    <p:sldId id="268" r:id="rId13"/>
    <p:sldId id="257" r:id="rId14"/>
    <p:sldId id="258" r:id="rId15"/>
    <p:sldId id="266" r:id="rId16"/>
    <p:sldId id="270" r:id="rId17"/>
    <p:sldId id="271" r:id="rId18"/>
    <p:sldId id="272" r:id="rId19"/>
    <p:sldId id="273" r:id="rId20"/>
    <p:sldId id="278" r:id="rId21"/>
  </p:sldIdLst>
  <p:sldSz cx="4572000" cy="6400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7A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6" autoAdjust="0"/>
    <p:restoredTop sz="94660"/>
  </p:normalViewPr>
  <p:slideViewPr>
    <p:cSldViewPr snapToGrid="0">
      <p:cViewPr varScale="1">
        <p:scale>
          <a:sx n="158" d="100"/>
          <a:sy n="158" d="100"/>
        </p:scale>
        <p:origin x="373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FC197-9463-4DDF-B948-7915263A0D63}" type="datetimeFigureOut">
              <a:rPr lang="nl-BE" smtClean="0"/>
              <a:t>27/12/2024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7275" y="1143000"/>
            <a:ext cx="2203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6AFB2D-DE62-4902-8C09-2CD479029FB2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79449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26694" rtl="0" eaLnBrk="1" latinLnBrk="0" hangingPunct="1">
      <a:defRPr sz="691" kern="1200">
        <a:solidFill>
          <a:schemeClr val="tx1"/>
        </a:solidFill>
        <a:latin typeface="+mn-lt"/>
        <a:ea typeface="+mn-ea"/>
        <a:cs typeface="+mn-cs"/>
      </a:defRPr>
    </a:lvl1pPr>
    <a:lvl2pPr marL="263347" algn="l" defTabSz="526694" rtl="0" eaLnBrk="1" latinLnBrk="0" hangingPunct="1">
      <a:defRPr sz="691" kern="1200">
        <a:solidFill>
          <a:schemeClr val="tx1"/>
        </a:solidFill>
        <a:latin typeface="+mn-lt"/>
        <a:ea typeface="+mn-ea"/>
        <a:cs typeface="+mn-cs"/>
      </a:defRPr>
    </a:lvl2pPr>
    <a:lvl3pPr marL="526694" algn="l" defTabSz="526694" rtl="0" eaLnBrk="1" latinLnBrk="0" hangingPunct="1">
      <a:defRPr sz="691" kern="1200">
        <a:solidFill>
          <a:schemeClr val="tx1"/>
        </a:solidFill>
        <a:latin typeface="+mn-lt"/>
        <a:ea typeface="+mn-ea"/>
        <a:cs typeface="+mn-cs"/>
      </a:defRPr>
    </a:lvl3pPr>
    <a:lvl4pPr marL="790042" algn="l" defTabSz="526694" rtl="0" eaLnBrk="1" latinLnBrk="0" hangingPunct="1">
      <a:defRPr sz="691" kern="1200">
        <a:solidFill>
          <a:schemeClr val="tx1"/>
        </a:solidFill>
        <a:latin typeface="+mn-lt"/>
        <a:ea typeface="+mn-ea"/>
        <a:cs typeface="+mn-cs"/>
      </a:defRPr>
    </a:lvl4pPr>
    <a:lvl5pPr marL="1053389" algn="l" defTabSz="526694" rtl="0" eaLnBrk="1" latinLnBrk="0" hangingPunct="1">
      <a:defRPr sz="691" kern="1200">
        <a:solidFill>
          <a:schemeClr val="tx1"/>
        </a:solidFill>
        <a:latin typeface="+mn-lt"/>
        <a:ea typeface="+mn-ea"/>
        <a:cs typeface="+mn-cs"/>
      </a:defRPr>
    </a:lvl5pPr>
    <a:lvl6pPr marL="1316736" algn="l" defTabSz="526694" rtl="0" eaLnBrk="1" latinLnBrk="0" hangingPunct="1">
      <a:defRPr sz="691" kern="1200">
        <a:solidFill>
          <a:schemeClr val="tx1"/>
        </a:solidFill>
        <a:latin typeface="+mn-lt"/>
        <a:ea typeface="+mn-ea"/>
        <a:cs typeface="+mn-cs"/>
      </a:defRPr>
    </a:lvl6pPr>
    <a:lvl7pPr marL="1580083" algn="l" defTabSz="526694" rtl="0" eaLnBrk="1" latinLnBrk="0" hangingPunct="1">
      <a:defRPr sz="691" kern="1200">
        <a:solidFill>
          <a:schemeClr val="tx1"/>
        </a:solidFill>
        <a:latin typeface="+mn-lt"/>
        <a:ea typeface="+mn-ea"/>
        <a:cs typeface="+mn-cs"/>
      </a:defRPr>
    </a:lvl7pPr>
    <a:lvl8pPr marL="1843430" algn="l" defTabSz="526694" rtl="0" eaLnBrk="1" latinLnBrk="0" hangingPunct="1">
      <a:defRPr sz="691" kern="1200">
        <a:solidFill>
          <a:schemeClr val="tx1"/>
        </a:solidFill>
        <a:latin typeface="+mn-lt"/>
        <a:ea typeface="+mn-ea"/>
        <a:cs typeface="+mn-cs"/>
      </a:defRPr>
    </a:lvl8pPr>
    <a:lvl9pPr marL="2106778" algn="l" defTabSz="526694" rtl="0" eaLnBrk="1" latinLnBrk="0" hangingPunct="1">
      <a:defRPr sz="69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Reception Front = Back is image of us?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AFB2D-DE62-4902-8C09-2CD479029FB2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39179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RSVP Front &amp; Back 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AFB2D-DE62-4902-8C09-2CD479029FB2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47689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Reception Back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AFB2D-DE62-4902-8C09-2CD479029FB2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0647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Reception Back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AFB2D-DE62-4902-8C09-2CD479029FB2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37536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RSVP Front &amp; Back 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AFB2D-DE62-4902-8C09-2CD479029FB2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06513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RSVP Front &amp; Back 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AFB2D-DE62-4902-8C09-2CD479029FB2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77439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47539"/>
            <a:ext cx="3886200" cy="2228427"/>
          </a:xfrm>
        </p:spPr>
        <p:txBody>
          <a:bodyPr anchor="b"/>
          <a:lstStyle>
            <a:lvl1pPr algn="ctr"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3361902"/>
            <a:ext cx="3429000" cy="1545378"/>
          </a:xfrm>
        </p:spPr>
        <p:txBody>
          <a:bodyPr/>
          <a:lstStyle>
            <a:lvl1pPr marL="0" indent="0" algn="ctr">
              <a:buNone/>
              <a:defRPr sz="1200"/>
            </a:lvl1pPr>
            <a:lvl2pPr marL="228600" indent="0" algn="ctr">
              <a:buNone/>
              <a:defRPr sz="1000"/>
            </a:lvl2pPr>
            <a:lvl3pPr marL="457200" indent="0" algn="ctr">
              <a:buNone/>
              <a:defRPr sz="900"/>
            </a:lvl3pPr>
            <a:lvl4pPr marL="685800" indent="0" algn="ctr">
              <a:buNone/>
              <a:defRPr sz="800"/>
            </a:lvl4pPr>
            <a:lvl5pPr marL="914400" indent="0" algn="ctr">
              <a:buNone/>
              <a:defRPr sz="800"/>
            </a:lvl5pPr>
            <a:lvl6pPr marL="1143000" indent="0" algn="ctr">
              <a:buNone/>
              <a:defRPr sz="800"/>
            </a:lvl6pPr>
            <a:lvl7pPr marL="1371600" indent="0" algn="ctr">
              <a:buNone/>
              <a:defRPr sz="800"/>
            </a:lvl7pPr>
            <a:lvl8pPr marL="1600200" indent="0" algn="ctr">
              <a:buNone/>
              <a:defRPr sz="800"/>
            </a:lvl8pPr>
            <a:lvl9pPr marL="1828800" indent="0" algn="ctr">
              <a:buNone/>
              <a:defRPr sz="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3F3E-E672-4667-AB75-DC13F684F629}" type="datetimeFigureOut">
              <a:rPr lang="nl-BE" smtClean="0"/>
              <a:t>27/12/2024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4D34-C0BA-4E68-B9FD-E971682D008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02714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3F3E-E672-4667-AB75-DC13F684F629}" type="datetimeFigureOut">
              <a:rPr lang="nl-BE" smtClean="0"/>
              <a:t>27/12/2024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4D34-C0BA-4E68-B9FD-E971682D008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34689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944" y="1595757"/>
            <a:ext cx="3943350" cy="2662555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944" y="4283500"/>
            <a:ext cx="3943350" cy="1400175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2286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3F3E-E672-4667-AB75-DC13F684F629}" type="datetimeFigureOut">
              <a:rPr lang="nl-BE" smtClean="0"/>
              <a:t>27/12/2024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4D34-C0BA-4E68-B9FD-E971682D008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76781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4325" y="1703917"/>
            <a:ext cx="1943100" cy="40612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14575" y="1703917"/>
            <a:ext cx="1943100" cy="40612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3F3E-E672-4667-AB75-DC13F684F629}" type="datetimeFigureOut">
              <a:rPr lang="nl-BE" smtClean="0"/>
              <a:t>27/12/2024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4D34-C0BA-4E68-B9FD-E971682D008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72336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1" y="340785"/>
            <a:ext cx="3943350" cy="12371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921" y="1569085"/>
            <a:ext cx="1934170" cy="768985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4921" y="2338070"/>
            <a:ext cx="1934170" cy="34389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14575" y="1569085"/>
            <a:ext cx="1943696" cy="768985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14575" y="2338070"/>
            <a:ext cx="1943696" cy="34389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3F3E-E672-4667-AB75-DC13F684F629}" type="datetimeFigureOut">
              <a:rPr lang="nl-BE" smtClean="0"/>
              <a:t>27/12/2024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4D34-C0BA-4E68-B9FD-E971682D008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03660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3F3E-E672-4667-AB75-DC13F684F629}" type="datetimeFigureOut">
              <a:rPr lang="nl-BE" smtClean="0"/>
              <a:t>27/12/2024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4D34-C0BA-4E68-B9FD-E971682D008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61106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3F3E-E672-4667-AB75-DC13F684F629}" type="datetimeFigureOut">
              <a:rPr lang="nl-BE" smtClean="0"/>
              <a:t>27/12/2024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4D34-C0BA-4E68-B9FD-E971682D008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6450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1" y="426720"/>
            <a:ext cx="1474589" cy="149352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3695" y="921598"/>
            <a:ext cx="2314575" cy="454871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921" y="1920240"/>
            <a:ext cx="1474589" cy="3557482"/>
          </a:xfrm>
        </p:spPr>
        <p:txBody>
          <a:bodyPr/>
          <a:lstStyle>
            <a:lvl1pPr marL="0" indent="0">
              <a:buNone/>
              <a:defRPr sz="800"/>
            </a:lvl1pPr>
            <a:lvl2pPr marL="228600" indent="0">
              <a:buNone/>
              <a:defRPr sz="700"/>
            </a:lvl2pPr>
            <a:lvl3pPr marL="457200" indent="0">
              <a:buNone/>
              <a:defRPr sz="6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3F3E-E672-4667-AB75-DC13F684F629}" type="datetimeFigureOut">
              <a:rPr lang="nl-BE" smtClean="0"/>
              <a:t>27/12/2024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4D34-C0BA-4E68-B9FD-E971682D008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1755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1" y="426720"/>
            <a:ext cx="1474589" cy="149352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3695" y="921598"/>
            <a:ext cx="2314575" cy="4548717"/>
          </a:xfrm>
        </p:spPr>
        <p:txBody>
          <a:bodyPr anchor="t"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921" y="1920240"/>
            <a:ext cx="1474589" cy="3557482"/>
          </a:xfrm>
        </p:spPr>
        <p:txBody>
          <a:bodyPr/>
          <a:lstStyle>
            <a:lvl1pPr marL="0" indent="0">
              <a:buNone/>
              <a:defRPr sz="800"/>
            </a:lvl1pPr>
            <a:lvl2pPr marL="228600" indent="0">
              <a:buNone/>
              <a:defRPr sz="700"/>
            </a:lvl2pPr>
            <a:lvl3pPr marL="457200" indent="0">
              <a:buNone/>
              <a:defRPr sz="6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3F3E-E672-4667-AB75-DC13F684F629}" type="datetimeFigureOut">
              <a:rPr lang="nl-BE" smtClean="0"/>
              <a:t>27/12/2024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4D34-C0BA-4E68-B9FD-E971682D008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52813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3F3E-E672-4667-AB75-DC13F684F629}" type="datetimeFigureOut">
              <a:rPr lang="nl-BE" smtClean="0"/>
              <a:t>27/12/2024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4D34-C0BA-4E68-B9FD-E971682D008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45318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71838" y="340783"/>
            <a:ext cx="985838" cy="542438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4325" y="340783"/>
            <a:ext cx="2900363" cy="54243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3F3E-E672-4667-AB75-DC13F684F629}" type="datetimeFigureOut">
              <a:rPr lang="nl-BE" smtClean="0"/>
              <a:t>27/12/2024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64D34-C0BA-4E68-B9FD-E971682D008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284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4325" y="340785"/>
            <a:ext cx="3943350" cy="1237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325" y="1703917"/>
            <a:ext cx="3943350" cy="4061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4325" y="5932595"/>
            <a:ext cx="102870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B3F3E-E672-4667-AB75-DC13F684F629}" type="datetimeFigureOut">
              <a:rPr lang="nl-BE" smtClean="0"/>
              <a:t>27/12/2024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14475" y="5932595"/>
            <a:ext cx="154305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28975" y="5932595"/>
            <a:ext cx="102870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64D34-C0BA-4E68-B9FD-E971682D008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32993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4300" indent="-114300" algn="l" defTabSz="4572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jpe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ickybride.com/collections/laser-cut-wedding-invitations/products/laser-cut-ivory-wedding-invite-invitation-cards" TargetMode="External"/><Relationship Id="rId5" Type="http://schemas.openxmlformats.org/officeDocument/2006/relationships/image" Target="../media/image13.jpeg"/><Relationship Id="rId4" Type="http://schemas.openxmlformats.org/officeDocument/2006/relationships/hyperlink" Target="https://www.pickybride.com/collections/2023-wedding-invitations-designs/products/gold-wedding-invitation-suite-champagne-glitter-rose-invites-luxury-reception-invitations-with-rsvp" TargetMode="External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hyperlink" Target="https://www.etsy.com/nl/listing/1769373445/peacock-3-elegant-minimalist-wedding?ga_order=most_relevant&amp;ga_search_type=all&amp;ga_view_type=gallery&amp;ga_search_query=peacock+wedding+invitations&amp;ref=sr_gallery-1-16&amp;sts=1&amp;dd=1&amp;content_source=32a5cb6c0f2029910e73dc5c1b8aacd7fc516065%253A1769373445&amp;organic_search_click=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tsy.com/nl/listing/567356151/peacock-laser-gesneden-sjabloon-5-x-7?ga_order=most_relevant&amp;ga_search_type=all&amp;ga_view_type=gallery&amp;ga_search_query=peacock+wedding+invitations&amp;ref=sr_gallery-1-23&amp;pro=1&amp;dd=1&amp;content_source=604d4556159fd38e5e9b956ecf908ff3caa51944%253A567356151&amp;organic_search_click=1" TargetMode="External"/><Relationship Id="rId5" Type="http://schemas.openxmlformats.org/officeDocument/2006/relationships/image" Target="../media/image18.jpeg"/><Relationship Id="rId4" Type="http://schemas.openxmlformats.org/officeDocument/2006/relationships/hyperlink" Target="https://www.etsy.com/nl/listing/1450556943/set-pauwenveren-bruiloft-uitnodiging-svg?ga_order=most_relevant&amp;ga_search_type=all&amp;ga_view_type=gallery&amp;ga_search_query=peacock+wedding+invitations&amp;ref=sr_gallery-1-32&amp;pro=1&amp;sts=1&amp;dd=1&amp;content_source=7dbc32d48274aa7551e08e4fbc0286c78234d1d4%253A1450556943&amp;organic_search_click=1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0FFED-7463-99A6-AB88-54FD4D7D1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340785"/>
            <a:ext cx="3943350" cy="397769"/>
          </a:xfrm>
        </p:spPr>
        <p:txBody>
          <a:bodyPr/>
          <a:lstStyle/>
          <a:p>
            <a:r>
              <a:rPr lang="en-US" dirty="0"/>
              <a:t>The concept</a:t>
            </a:r>
            <a:endParaRPr lang="nl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D780D-4F56-CB61-7E53-B605EDE6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985134"/>
            <a:ext cx="3943350" cy="4282441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Hello!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We are looking for a wedding invitation design which features the colors of a peacock feather. For the design, feathers can be used (even expected) but we would like either realistic or water color style feathers. We are more classic/elegant than modern in our design taste. 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In the concept designs below, you’ll see a love for vellum style invitations and foil accents. Part of the motivation for the vellum style is to allow for more pictures to be used. </a:t>
            </a:r>
          </a:p>
          <a:p>
            <a:pPr marL="0" indent="0">
              <a:lnSpc>
                <a:spcPct val="100000"/>
              </a:lnSpc>
              <a:buNone/>
            </a:pPr>
            <a:endParaRPr lang="nl-BE" dirty="0"/>
          </a:p>
          <a:p>
            <a:pPr marL="0" indent="0">
              <a:lnSpc>
                <a:spcPct val="100000"/>
              </a:lnSpc>
              <a:buNone/>
            </a:pPr>
            <a:r>
              <a:rPr lang="nl-BE" dirty="0" err="1"/>
              <a:t>Texts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ceremony</a:t>
            </a:r>
            <a:r>
              <a:rPr lang="nl-BE" dirty="0"/>
              <a:t> </a:t>
            </a:r>
            <a:r>
              <a:rPr lang="nl-BE" dirty="0" err="1"/>
              <a:t>invitation</a:t>
            </a:r>
            <a:r>
              <a:rPr lang="nl-BE" dirty="0"/>
              <a:t>, </a:t>
            </a:r>
            <a:r>
              <a:rPr lang="nl-BE" dirty="0" err="1"/>
              <a:t>reception</a:t>
            </a:r>
            <a:r>
              <a:rPr lang="nl-BE" dirty="0"/>
              <a:t> </a:t>
            </a:r>
            <a:r>
              <a:rPr lang="nl-BE" dirty="0" err="1"/>
              <a:t>invitation</a:t>
            </a:r>
            <a:r>
              <a:rPr lang="nl-BE" dirty="0"/>
              <a:t>, RSVP card (</a:t>
            </a:r>
            <a:r>
              <a:rPr lang="nl-BE" dirty="0" err="1"/>
              <a:t>size</a:t>
            </a:r>
            <a:r>
              <a:rPr lang="nl-BE" dirty="0"/>
              <a:t> of a business card </a:t>
            </a:r>
            <a:r>
              <a:rPr lang="nl-BE" dirty="0" err="1"/>
              <a:t>maybe</a:t>
            </a:r>
            <a:r>
              <a:rPr lang="nl-BE" dirty="0"/>
              <a:t>?), US </a:t>
            </a:r>
            <a:r>
              <a:rPr lang="nl-BE" dirty="0" err="1"/>
              <a:t>reception</a:t>
            </a:r>
            <a:r>
              <a:rPr lang="nl-BE" dirty="0"/>
              <a:t> post card, and </a:t>
            </a:r>
            <a:r>
              <a:rPr lang="nl-BE" dirty="0" err="1"/>
              <a:t>accommodation</a:t>
            </a:r>
            <a:r>
              <a:rPr lang="nl-BE" dirty="0"/>
              <a:t>/transportation card are </a:t>
            </a:r>
            <a:r>
              <a:rPr lang="nl-BE" dirty="0" err="1"/>
              <a:t>drafted</a:t>
            </a:r>
            <a:r>
              <a:rPr lang="nl-BE" dirty="0"/>
              <a:t> below. </a:t>
            </a:r>
            <a:r>
              <a:rPr lang="nl-BE" dirty="0" err="1"/>
              <a:t>Edits</a:t>
            </a:r>
            <a:r>
              <a:rPr lang="nl-BE" dirty="0"/>
              <a:t> to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text</a:t>
            </a:r>
            <a:r>
              <a:rPr lang="nl-BE" dirty="0"/>
              <a:t> </a:t>
            </a:r>
            <a:r>
              <a:rPr lang="nl-BE" dirty="0" err="1"/>
              <a:t>might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needed</a:t>
            </a:r>
            <a:r>
              <a:rPr lang="nl-BE" dirty="0"/>
              <a:t> </a:t>
            </a:r>
            <a:r>
              <a:rPr lang="nl-BE" dirty="0" err="1"/>
              <a:t>after</a:t>
            </a:r>
            <a:r>
              <a:rPr lang="nl-BE" dirty="0"/>
              <a:t> design (change of time/</a:t>
            </a:r>
            <a:r>
              <a:rPr lang="nl-BE" dirty="0" err="1"/>
              <a:t>location</a:t>
            </a:r>
            <a:r>
              <a:rPr lang="nl-BE" dirty="0"/>
              <a:t>). </a:t>
            </a:r>
          </a:p>
          <a:p>
            <a:pPr marL="0" indent="0">
              <a:lnSpc>
                <a:spcPct val="100000"/>
              </a:lnSpc>
              <a:buNone/>
            </a:pPr>
            <a:endParaRPr lang="nl-BE" dirty="0"/>
          </a:p>
          <a:p>
            <a:pPr marL="0" indent="0">
              <a:lnSpc>
                <a:spcPct val="100000"/>
              </a:lnSpc>
              <a:buNone/>
            </a:pPr>
            <a:r>
              <a:rPr lang="nl-BE" dirty="0"/>
              <a:t>We are </a:t>
            </a:r>
            <a:r>
              <a:rPr lang="nl-BE" dirty="0" err="1"/>
              <a:t>looking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a </a:t>
            </a:r>
            <a:r>
              <a:rPr lang="nl-BE" dirty="0" err="1"/>
              <a:t>quality</a:t>
            </a:r>
            <a:r>
              <a:rPr lang="nl-BE" dirty="0"/>
              <a:t> wedding </a:t>
            </a:r>
            <a:r>
              <a:rPr lang="nl-BE" dirty="0" err="1"/>
              <a:t>invitation</a:t>
            </a:r>
            <a:r>
              <a:rPr lang="nl-BE" dirty="0"/>
              <a:t> design. </a:t>
            </a:r>
            <a:r>
              <a:rPr lang="nl-BE" dirty="0" err="1"/>
              <a:t>However</a:t>
            </a:r>
            <a:r>
              <a:rPr lang="nl-BE" dirty="0"/>
              <a:t>, we are </a:t>
            </a:r>
            <a:r>
              <a:rPr lang="nl-BE" dirty="0" err="1"/>
              <a:t>also</a:t>
            </a:r>
            <a:r>
              <a:rPr lang="nl-BE" dirty="0"/>
              <a:t> budget </a:t>
            </a:r>
            <a:r>
              <a:rPr lang="nl-BE" dirty="0" err="1"/>
              <a:t>aware</a:t>
            </a:r>
            <a:r>
              <a:rPr lang="nl-BE" dirty="0"/>
              <a:t>. </a:t>
            </a:r>
            <a:r>
              <a:rPr lang="nl-BE" dirty="0" err="1"/>
              <a:t>Please</a:t>
            </a:r>
            <a:r>
              <a:rPr lang="nl-BE" dirty="0"/>
              <a:t> keep print </a:t>
            </a:r>
            <a:r>
              <a:rPr lang="nl-BE" dirty="0" err="1"/>
              <a:t>costs</a:t>
            </a:r>
            <a:r>
              <a:rPr lang="nl-BE" dirty="0"/>
              <a:t> in mind </a:t>
            </a:r>
            <a:r>
              <a:rPr lang="nl-BE" dirty="0" err="1"/>
              <a:t>while</a:t>
            </a:r>
            <a:r>
              <a:rPr lang="nl-BE" dirty="0"/>
              <a:t> designing. </a:t>
            </a:r>
          </a:p>
          <a:p>
            <a:pPr marL="0" indent="0">
              <a:lnSpc>
                <a:spcPct val="100000"/>
              </a:lnSpc>
              <a:buNone/>
            </a:pPr>
            <a:endParaRPr lang="nl-BE" dirty="0"/>
          </a:p>
          <a:p>
            <a:pPr marL="0" indent="0">
              <a:lnSpc>
                <a:spcPct val="100000"/>
              </a:lnSpc>
              <a:buNone/>
            </a:pPr>
            <a:r>
              <a:rPr lang="nl-BE" dirty="0" err="1"/>
              <a:t>Additional</a:t>
            </a:r>
            <a:r>
              <a:rPr lang="nl-BE" dirty="0"/>
              <a:t> </a:t>
            </a:r>
            <a:r>
              <a:rPr lang="nl-BE" dirty="0" err="1"/>
              <a:t>note</a:t>
            </a:r>
            <a:r>
              <a:rPr lang="nl-BE" dirty="0"/>
              <a:t>, we </a:t>
            </a:r>
            <a:r>
              <a:rPr lang="nl-BE" dirty="0" err="1"/>
              <a:t>will</a:t>
            </a:r>
            <a:r>
              <a:rPr lang="nl-BE" dirty="0"/>
              <a:t> have </a:t>
            </a:r>
            <a:r>
              <a:rPr lang="nl-BE" dirty="0" err="1"/>
              <a:t>circular</a:t>
            </a:r>
            <a:r>
              <a:rPr lang="nl-BE" dirty="0"/>
              <a:t> wax </a:t>
            </a:r>
            <a:r>
              <a:rPr lang="nl-BE" dirty="0" err="1"/>
              <a:t>stamps</a:t>
            </a:r>
            <a:endParaRPr lang="nl-BE" dirty="0"/>
          </a:p>
        </p:txBody>
      </p:sp>
      <p:pic>
        <p:nvPicPr>
          <p:cNvPr id="1026" name="Picture 2" descr="No description available.">
            <a:extLst>
              <a:ext uri="{FF2B5EF4-FFF2-40B4-BE49-F238E27FC236}">
                <a16:creationId xmlns:a16="http://schemas.microsoft.com/office/drawing/2014/main" id="{1A80BABB-B9B3-5DAE-89C2-B8C8239BF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049" y="918688"/>
            <a:ext cx="1253724" cy="88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 description available.">
            <a:extLst>
              <a:ext uri="{FF2B5EF4-FFF2-40B4-BE49-F238E27FC236}">
                <a16:creationId xmlns:a16="http://schemas.microsoft.com/office/drawing/2014/main" id="{A011D648-9944-8B42-6B0A-146B01B64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773723"/>
            <a:ext cx="1253724" cy="125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064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0FFED-7463-99A6-AB88-54FD4D7D1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Designs we need</a:t>
            </a:r>
            <a:endParaRPr lang="nl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D780D-4F56-CB61-7E53-B605EDE6E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Ceremony invitation </a:t>
            </a:r>
          </a:p>
          <a:p>
            <a:r>
              <a:rPr lang="en-US" dirty="0"/>
              <a:t>Reception invitation</a:t>
            </a:r>
          </a:p>
          <a:p>
            <a:r>
              <a:rPr lang="en-US" dirty="0"/>
              <a:t>RSVP card (and return envelope?)</a:t>
            </a:r>
          </a:p>
          <a:p>
            <a:r>
              <a:rPr lang="en-US" dirty="0"/>
              <a:t>US Reception Postcard</a:t>
            </a:r>
          </a:p>
          <a:p>
            <a:r>
              <a:rPr lang="en-US" dirty="0"/>
              <a:t>Accommodation and Transportation</a:t>
            </a:r>
          </a:p>
          <a:p>
            <a:r>
              <a:rPr lang="en-US" dirty="0"/>
              <a:t>Stationary  page for personal notes in the invitation (Likely around an A6)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925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02B432B-8E53-333E-6A51-D3AE73589C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85" t="3328" r="5292" b="2155"/>
          <a:stretch/>
        </p:blipFill>
        <p:spPr>
          <a:xfrm rot="14436117">
            <a:off x="3064016" y="-1097566"/>
            <a:ext cx="1820849" cy="2369812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42DE94-5017-657E-F6BF-C0E8A969D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6928"/>
            <a:ext cx="3043719" cy="12688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45E169-28C4-31E0-5BDA-81F59A703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1860" y="749572"/>
            <a:ext cx="3043719" cy="10924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B6171A-CB6D-85F5-9ECC-0850167DFD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841998"/>
            <a:ext cx="3043719" cy="12553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D7CD63-10B8-377B-96A1-1093A18D44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670398"/>
            <a:ext cx="3043719" cy="10386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E97D47-9937-C185-C740-6243004EB8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4633" y="2707294"/>
            <a:ext cx="3037369" cy="9780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C0CE204-B1E2-BDF4-3C97-E97D31E842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85" t="3328" r="5292" b="2155"/>
          <a:stretch/>
        </p:blipFill>
        <p:spPr>
          <a:xfrm rot="18825256">
            <a:off x="99291" y="4891920"/>
            <a:ext cx="1820849" cy="2369812"/>
          </a:xfrm>
          <a:prstGeom prst="ellipse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D0E3B2-0E20-EE03-1084-84CC2A0B4E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1859" y="4338187"/>
            <a:ext cx="3043720" cy="111621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4EC31C4-5118-9D05-C1A2-CF2A4EBC7F51}"/>
              </a:ext>
            </a:extLst>
          </p:cNvPr>
          <p:cNvSpPr txBox="1">
            <a:spLocks/>
          </p:cNvSpPr>
          <p:nvPr/>
        </p:nvSpPr>
        <p:spPr>
          <a:xfrm>
            <a:off x="0" y="1352933"/>
            <a:ext cx="1459523" cy="478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These are the foundation colors for the wedding. Use of accents/additional neutrals are okay </a:t>
            </a:r>
            <a:endParaRPr lang="nl-BE" dirty="0"/>
          </a:p>
        </p:txBody>
      </p:sp>
      <p:pic>
        <p:nvPicPr>
          <p:cNvPr id="2050" name="Picture 2" descr="Getting to know copper - Samsung C&amp;T Newsroom">
            <a:extLst>
              <a:ext uri="{FF2B5EF4-FFF2-40B4-BE49-F238E27FC236}">
                <a16:creationId xmlns:a16="http://schemas.microsoft.com/office/drawing/2014/main" id="{5364F1D1-F3EF-19B4-0C21-498225810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578" y="5651228"/>
            <a:ext cx="1309001" cy="49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F51F7D6-639F-C1A6-D511-CE3B9719E6C5}"/>
              </a:ext>
            </a:extLst>
          </p:cNvPr>
          <p:cNvSpPr txBox="1">
            <a:spLocks/>
          </p:cNvSpPr>
          <p:nvPr/>
        </p:nvSpPr>
        <p:spPr>
          <a:xfrm>
            <a:off x="1765446" y="5676348"/>
            <a:ext cx="1459523" cy="478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Copper is the ‘metal’ color of the wedding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60108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605DC-C0B5-8983-9C20-EC259E949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252" y="86448"/>
            <a:ext cx="3943350" cy="234500"/>
          </a:xfrm>
        </p:spPr>
        <p:txBody>
          <a:bodyPr>
            <a:normAutofit fontScale="90000"/>
          </a:bodyPr>
          <a:lstStyle/>
          <a:p>
            <a:r>
              <a:rPr lang="en-US" dirty="0"/>
              <a:t>Inspiration</a:t>
            </a:r>
            <a:endParaRPr lang="nl-BE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BE8961A-2DC2-C20C-518C-56F1236D4B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80" y="345241"/>
            <a:ext cx="1838271" cy="222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Monograms Wedding Vellum Invitation Suite | XOXOKristen">
            <a:extLst>
              <a:ext uri="{FF2B5EF4-FFF2-40B4-BE49-F238E27FC236}">
                <a16:creationId xmlns:a16="http://schemas.microsoft.com/office/drawing/2014/main" id="{989C65ED-83D4-26BB-1492-9F82210EA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783" y="345241"/>
            <a:ext cx="2225047" cy="222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old Wedding Invitation Suite, Champagne Glitter Rose Invites, Luxury Reception Invitations with RSVP Picky Bride ">
            <a:hlinkClick r:id="rId4"/>
            <a:extLst>
              <a:ext uri="{FF2B5EF4-FFF2-40B4-BE49-F238E27FC236}">
                <a16:creationId xmlns:a16="http://schemas.microsoft.com/office/drawing/2014/main" id="{835458CC-05EC-4E8B-D407-F44AAE839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492" y="3865565"/>
            <a:ext cx="2155337" cy="215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hlinkClick r:id="rId6"/>
            <a:extLst>
              <a:ext uri="{FF2B5EF4-FFF2-40B4-BE49-F238E27FC236}">
                <a16:creationId xmlns:a16="http://schemas.microsoft.com/office/drawing/2014/main" id="{48D207F7-F643-CE7E-4EE7-D47325D191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380" y="2665447"/>
            <a:ext cx="1899403" cy="18994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6DD1ED-C73C-8E13-2F9F-8174E6376F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0493" y="2679092"/>
            <a:ext cx="2155338" cy="1077670"/>
          </a:xfrm>
          <a:prstGeom prst="rect">
            <a:avLst/>
          </a:prstGeom>
        </p:spPr>
      </p:pic>
      <p:pic>
        <p:nvPicPr>
          <p:cNvPr id="3074" name="Picture 2" descr="Gold Foiled Vellum Wedding Invitation with Custom Picture – XOXOKristen">
            <a:extLst>
              <a:ext uri="{FF2B5EF4-FFF2-40B4-BE49-F238E27FC236}">
                <a16:creationId xmlns:a16="http://schemas.microsoft.com/office/drawing/2014/main" id="{8B2652E2-3C82-95DA-E133-D67B01758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14" y="4608015"/>
            <a:ext cx="1706337" cy="170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045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Peacock 3 Elegant, Minimalist Wedding Invitation, Printable, Digital Invitation, Editable Template, Instant Download, Wedding Template afbeelding 1">
            <a:hlinkClick r:id="rId2"/>
            <a:extLst>
              <a:ext uri="{FF2B5EF4-FFF2-40B4-BE49-F238E27FC236}">
                <a16:creationId xmlns:a16="http://schemas.microsoft.com/office/drawing/2014/main" id="{14148C68-2C73-0F30-96E9-A6D17F27AC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5"/>
          <a:stretch/>
        </p:blipFill>
        <p:spPr bwMode="auto">
          <a:xfrm>
            <a:off x="123092" y="202223"/>
            <a:ext cx="2391508" cy="211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Set pauwenveren bruiloft uitnodiging SVG-sjablonen 5 x 7, bruiloft kaart envelop set, driebladige envelop, 5 sjablonen lasergesneden Cricut cameo. afbeelding 1">
            <a:hlinkClick r:id="rId4"/>
            <a:extLst>
              <a:ext uri="{FF2B5EF4-FFF2-40B4-BE49-F238E27FC236}">
                <a16:creationId xmlns:a16="http://schemas.microsoft.com/office/drawing/2014/main" id="{DA03D7F9-D949-4F26-B702-C6EC3F42B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92" y="2406663"/>
            <a:ext cx="2391508" cy="19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eacock laser gesneden sjabloon 5 x 7'' bruiloft uitnodigingskaart ai, SVG, PDF, PNG vector bestand patroon, decoratieve panelen downloaden afbeelding 1">
            <a:hlinkClick r:id="rId6"/>
            <a:extLst>
              <a:ext uri="{FF2B5EF4-FFF2-40B4-BE49-F238E27FC236}">
                <a16:creationId xmlns:a16="http://schemas.microsoft.com/office/drawing/2014/main" id="{5B70A6EA-0B17-DC0E-D981-DCB45079C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730" y="817685"/>
            <a:ext cx="1907118" cy="146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78B2B78-E74E-37E1-AB76-05C0F6FA0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2037" y="385387"/>
            <a:ext cx="1636871" cy="234500"/>
          </a:xfrm>
        </p:spPr>
        <p:txBody>
          <a:bodyPr>
            <a:normAutofit fontScale="90000"/>
          </a:bodyPr>
          <a:lstStyle/>
          <a:p>
            <a:r>
              <a:rPr lang="en-US" dirty="0"/>
              <a:t>Inspiration</a:t>
            </a:r>
            <a:endParaRPr lang="nl-B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983A9C7-EAF5-1F05-9359-567D71DEBB4A}"/>
              </a:ext>
            </a:extLst>
          </p:cNvPr>
          <p:cNvSpPr txBox="1">
            <a:spLocks/>
          </p:cNvSpPr>
          <p:nvPr/>
        </p:nvSpPr>
        <p:spPr>
          <a:xfrm>
            <a:off x="2524893" y="2406663"/>
            <a:ext cx="2047107" cy="67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Either of these foil feather pockets are integrated into the design, we’ll purchase and make the pieces ourselves </a:t>
            </a:r>
            <a:endParaRPr lang="nl-BE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3DCFBA7-7C76-B425-EE97-83E2711B4AE8}"/>
              </a:ext>
            </a:extLst>
          </p:cNvPr>
          <p:cNvSpPr txBox="1">
            <a:spLocks/>
          </p:cNvSpPr>
          <p:nvPr/>
        </p:nvSpPr>
        <p:spPr>
          <a:xfrm>
            <a:off x="1376816" y="4664972"/>
            <a:ext cx="2047107" cy="67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9693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121136-A4EA-1984-236A-05F14CFA3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145644">
            <a:off x="-495497" y="3713284"/>
            <a:ext cx="4018696" cy="40186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92707F-F00B-A3A7-5ECB-368C36FF0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37701">
            <a:off x="-1830987" y="-565639"/>
            <a:ext cx="4018696" cy="40186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27862D-790D-713D-1A19-B77ECE4D1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924266" flipH="1">
            <a:off x="1826450" y="456239"/>
            <a:ext cx="4419268" cy="441926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D0AF93A-1D68-7817-0B0D-B73FB716E626}"/>
              </a:ext>
            </a:extLst>
          </p:cNvPr>
          <p:cNvSpPr/>
          <p:nvPr/>
        </p:nvSpPr>
        <p:spPr>
          <a:xfrm>
            <a:off x="456260" y="409991"/>
            <a:ext cx="3659480" cy="5580815"/>
          </a:xfrm>
          <a:prstGeom prst="rect">
            <a:avLst/>
          </a:prstGeom>
          <a:solidFill>
            <a:schemeClr val="bg1"/>
          </a:solidFill>
          <a:ln w="57150">
            <a:solidFill>
              <a:srgbClr val="B07A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b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</a:br>
            <a: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  <a:t>Mr. &amp; Mrs. Gene </a:t>
            </a:r>
            <a:r>
              <a:rPr lang="en-US" sz="1100" i="1" dirty="0" err="1">
                <a:solidFill>
                  <a:srgbClr val="002060"/>
                </a:solidFill>
                <a:latin typeface="Lucida Calligraphy" panose="03010101010101010101" pitchFamily="66" charset="0"/>
              </a:rPr>
              <a:t>Goenner</a:t>
            </a:r>
            <a: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  <a:t> </a:t>
            </a:r>
            <a:b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</a:br>
            <a: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  <a:t>Dr. and Mrs. Dirk Van Herzele</a:t>
            </a:r>
            <a:b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</a:br>
            <a: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  <a:t>Request the pleasure of your company</a:t>
            </a:r>
            <a:b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</a:br>
            <a: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  <a:t>at the marriage of their children</a:t>
            </a:r>
            <a:b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</a:br>
            <a: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  <a:t>Abigail Marie </a:t>
            </a:r>
            <a:r>
              <a:rPr lang="en-US" sz="1100" i="1" dirty="0" err="1">
                <a:solidFill>
                  <a:srgbClr val="002060"/>
                </a:solidFill>
                <a:latin typeface="Lucida Calligraphy" panose="03010101010101010101" pitchFamily="66" charset="0"/>
              </a:rPr>
              <a:t>Goenner</a:t>
            </a:r>
            <a:b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</a:br>
            <a: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  <a:t>and</a:t>
            </a:r>
            <a:b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</a:br>
            <a: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  <a:t>William Anton Christian Arnold Van Herzele</a:t>
            </a:r>
          </a:p>
          <a:p>
            <a:pPr algn="ctr">
              <a:lnSpc>
                <a:spcPct val="200000"/>
              </a:lnSpc>
            </a:pPr>
            <a: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  <a:t> </a:t>
            </a:r>
            <a:b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</a:br>
            <a: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  <a:t>Saturday, the twenty-third of August</a:t>
            </a:r>
            <a:b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</a:br>
            <a: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  <a:t>Two thousand twenty-five</a:t>
            </a:r>
            <a:b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</a:br>
            <a:r>
              <a:rPr lang="en-US" sz="1100" i="1" dirty="0">
                <a:solidFill>
                  <a:srgbClr val="FF0000"/>
                </a:solidFill>
                <a:latin typeface="Lucida Calligraphy" panose="03010101010101010101" pitchFamily="66" charset="0"/>
              </a:rPr>
              <a:t>At one o'clock</a:t>
            </a:r>
            <a:b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</a:br>
            <a: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  <a:t>St. Elisabeth Church</a:t>
            </a:r>
            <a:b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</a:br>
            <a:r>
              <a:rPr lang="en-US" sz="1100" i="1" dirty="0" err="1">
                <a:solidFill>
                  <a:srgbClr val="002060"/>
                </a:solidFill>
                <a:latin typeface="Lucida Calligraphy" panose="03010101010101010101" pitchFamily="66" charset="0"/>
              </a:rPr>
              <a:t>Begijnhofdries</a:t>
            </a:r>
            <a: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  <a:t> 28</a:t>
            </a:r>
            <a:b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</a:br>
            <a: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  <a:t>9000, Gent Belgium </a:t>
            </a:r>
            <a:br>
              <a:rPr lang="en-US" sz="1100" i="1" dirty="0">
                <a:solidFill>
                  <a:srgbClr val="002060"/>
                </a:solidFill>
                <a:latin typeface="Lucida Calligraphy" panose="03010101010101010101" pitchFamily="66" charset="0"/>
              </a:rPr>
            </a:br>
            <a:endParaRPr lang="en-US" sz="300" i="1" dirty="0">
              <a:solidFill>
                <a:srgbClr val="002060"/>
              </a:solidFill>
              <a:latin typeface="Lucida Calligraphy" panose="03010101010101010101" pitchFamily="66" charset="0"/>
            </a:endParaRPr>
          </a:p>
          <a:p>
            <a:pPr algn="ctr">
              <a:lnSpc>
                <a:spcPct val="200000"/>
              </a:lnSpc>
            </a:pPr>
            <a:r>
              <a:rPr lang="en-US" sz="1050" i="1" dirty="0">
                <a:solidFill>
                  <a:srgbClr val="002060"/>
                </a:solidFill>
                <a:latin typeface="Lucida Calligraphy" panose="03010101010101010101" pitchFamily="66" charset="0"/>
              </a:rPr>
              <a:t>~Dress formal~</a:t>
            </a:r>
            <a:endParaRPr lang="en-US" sz="1050" dirty="0">
              <a:solidFill>
                <a:srgbClr val="002060"/>
              </a:solidFill>
            </a:endParaRPr>
          </a:p>
          <a:p>
            <a:pPr algn="ctr"/>
            <a:endParaRPr lang="nl-BE" dirty="0">
              <a:solidFill>
                <a:srgbClr val="00206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39C1B6-E9E8-BF7F-D678-129E611EBBDD}"/>
              </a:ext>
            </a:extLst>
          </p:cNvPr>
          <p:cNvSpPr txBox="1"/>
          <p:nvPr/>
        </p:nvSpPr>
        <p:spPr>
          <a:xfrm>
            <a:off x="1477522" y="0"/>
            <a:ext cx="2558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Ceremony invitation 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50691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498820-A018-7B7A-BCB3-CE562E4BF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825256">
            <a:off x="-931659" y="-112143"/>
            <a:ext cx="5512279" cy="551227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8FEB2F3-9719-8258-B997-4551F1427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0"/>
            <a:ext cx="2286000" cy="6400800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Lucida Calligraphy" panose="03010101010101010101" pitchFamily="66" charset="0"/>
              </a:rPr>
              <a:t>Reception</a:t>
            </a:r>
            <a:br>
              <a:rPr lang="en-US" b="1" dirty="0">
                <a:latin typeface="Lucida Calligraphy" panose="03010101010101010101" pitchFamily="66" charset="0"/>
              </a:rPr>
            </a:br>
            <a:br>
              <a:rPr lang="en-US" b="1" dirty="0">
                <a:latin typeface="Lucida Calligraphy" panose="03010101010101010101" pitchFamily="66" charset="0"/>
              </a:rPr>
            </a:br>
            <a:br>
              <a:rPr lang="en-US" dirty="0"/>
            </a:br>
            <a:r>
              <a:rPr lang="en-US" sz="1600" dirty="0">
                <a:latin typeface="Lucida Calligraphy" panose="03010101010101010101" pitchFamily="66" charset="0"/>
              </a:rPr>
              <a:t>Following the ceremony please join us for dinner and dance at</a:t>
            </a:r>
            <a:br>
              <a:rPr lang="en-US" sz="1600" dirty="0">
                <a:latin typeface="Lucida Calligraphy" panose="03010101010101010101" pitchFamily="66" charset="0"/>
              </a:rPr>
            </a:br>
            <a:r>
              <a:rPr lang="en-US" sz="1600" dirty="0">
                <a:latin typeface="Lucida Calligraphy" panose="03010101010101010101" pitchFamily="66" charset="0"/>
              </a:rPr>
              <a:t>Heilig Hart </a:t>
            </a:r>
            <a:r>
              <a:rPr lang="en-US" sz="1600" dirty="0" err="1">
                <a:latin typeface="Lucida Calligraphy" panose="03010101010101010101" pitchFamily="66" charset="0"/>
              </a:rPr>
              <a:t>Brouwerij</a:t>
            </a:r>
            <a:r>
              <a:rPr lang="en-US" sz="1600" dirty="0">
                <a:latin typeface="Lucida Calligraphy" panose="03010101010101010101" pitchFamily="66" charset="0"/>
              </a:rPr>
              <a:t> </a:t>
            </a:r>
            <a:br>
              <a:rPr lang="en-US" sz="1600" dirty="0">
                <a:latin typeface="Lucida Calligraphy" panose="03010101010101010101" pitchFamily="66" charset="0"/>
              </a:rPr>
            </a:br>
            <a:r>
              <a:rPr lang="en-US" sz="1600" dirty="0" err="1">
                <a:latin typeface="Lucida Calligraphy" panose="03010101010101010101" pitchFamily="66" charset="0"/>
              </a:rPr>
              <a:t>Brusselsesteenweg</a:t>
            </a:r>
            <a:r>
              <a:rPr lang="en-US" sz="1600" dirty="0">
                <a:latin typeface="Lucida Calligraphy" panose="03010101010101010101" pitchFamily="66" charset="0"/>
              </a:rPr>
              <a:t> 85A, </a:t>
            </a:r>
            <a:r>
              <a:rPr lang="en-US" sz="1600" dirty="0" err="1">
                <a:latin typeface="Lucida Calligraphy" panose="03010101010101010101" pitchFamily="66" charset="0"/>
              </a:rPr>
              <a:t>Wetteren</a:t>
            </a:r>
            <a:br>
              <a:rPr lang="en-US" sz="1600" dirty="0">
                <a:latin typeface="Lucida Calligraphy" panose="03010101010101010101" pitchFamily="66" charset="0"/>
              </a:rPr>
            </a:br>
            <a:r>
              <a:rPr lang="en-US" sz="1600" dirty="0">
                <a:latin typeface="Lucida Calligraphy" panose="03010101010101010101" pitchFamily="66" charset="0"/>
              </a:rPr>
              <a:t>Cocktail starts at 5 with dinner at 1830</a:t>
            </a:r>
            <a:br>
              <a:rPr lang="en-US" sz="1600" dirty="0">
                <a:latin typeface="Lucida Calligraphy" panose="03010101010101010101" pitchFamily="66" charset="0"/>
              </a:rPr>
            </a:br>
            <a:br>
              <a:rPr lang="en-US" sz="1600" dirty="0">
                <a:latin typeface="Lucida Calligraphy" panose="03010101010101010101" pitchFamily="66" charset="0"/>
              </a:rPr>
            </a:br>
            <a:r>
              <a:rPr lang="en-US" sz="1600" dirty="0">
                <a:latin typeface="Lucida Calligraphy" panose="03010101010101010101" pitchFamily="66" charset="0"/>
              </a:rPr>
              <a:t>Dance to follow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59338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7EDD8F8-DDFD-33F3-9A95-768B32A35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766" y="73307"/>
            <a:ext cx="3943350" cy="1237192"/>
          </a:xfrm>
        </p:spPr>
        <p:txBody>
          <a:bodyPr/>
          <a:lstStyle/>
          <a:p>
            <a:pPr algn="ctr"/>
            <a:r>
              <a:rPr lang="en-US" b="1" dirty="0">
                <a:latin typeface="Lucida Calligraphy" panose="03010101010101010101" pitchFamily="66" charset="0"/>
              </a:rPr>
              <a:t>RSVP by </a:t>
            </a:r>
            <a:r>
              <a:rPr lang="en-US" b="1" dirty="0">
                <a:solidFill>
                  <a:srgbClr val="FF0000"/>
                </a:solidFill>
                <a:latin typeface="Lucida Calligraphy" panose="03010101010101010101" pitchFamily="66" charset="0"/>
              </a:rPr>
              <a:t>27 September</a:t>
            </a:r>
            <a:endParaRPr lang="nl-BE" b="1" dirty="0">
              <a:solidFill>
                <a:srgbClr val="FF0000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99A2B29-48A9-0995-0B6D-C6868F3A804F}"/>
              </a:ext>
            </a:extLst>
          </p:cNvPr>
          <p:cNvSpPr txBox="1">
            <a:spLocks/>
          </p:cNvSpPr>
          <p:nvPr/>
        </p:nvSpPr>
        <p:spPr>
          <a:xfrm>
            <a:off x="261451" y="959381"/>
            <a:ext cx="3943350" cy="726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latin typeface="Lucida Calligraphy" panose="03010101010101010101" pitchFamily="66" charset="0"/>
              </a:rPr>
              <a:t>Please mail back or respond online at </a:t>
            </a:r>
            <a:br>
              <a:rPr lang="en-US" sz="1400" dirty="0">
                <a:latin typeface="Lucida Calligraphy" panose="03010101010101010101" pitchFamily="66" charset="0"/>
              </a:rPr>
            </a:br>
            <a:r>
              <a:rPr lang="en-US" sz="1400" dirty="0">
                <a:solidFill>
                  <a:srgbClr val="FF0000"/>
                </a:solidFill>
                <a:latin typeface="Lucida Calligraphy" panose="03010101010101010101" pitchFamily="66" charset="0"/>
              </a:rPr>
              <a:t>www.AWVanHerzele.xx.com</a:t>
            </a:r>
            <a:endParaRPr lang="nl-BE" sz="1400" dirty="0">
              <a:solidFill>
                <a:srgbClr val="FF0000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0F375-A9F5-510F-27EB-41F2460857BD}"/>
              </a:ext>
            </a:extLst>
          </p:cNvPr>
          <p:cNvSpPr txBox="1">
            <a:spLocks/>
          </p:cNvSpPr>
          <p:nvPr/>
        </p:nvSpPr>
        <p:spPr>
          <a:xfrm>
            <a:off x="-1" y="1669514"/>
            <a:ext cx="4572000" cy="9944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latin typeface="Lucida Calligraphy" panose="03010101010101010101" pitchFamily="66" charset="0"/>
              </a:rPr>
              <a:t>____ Happily Accepts | Sadly Declines ____</a:t>
            </a:r>
          </a:p>
          <a:p>
            <a:pPr algn="ctr"/>
            <a:br>
              <a:rPr lang="en-US" sz="1400" dirty="0">
                <a:latin typeface="Lucida Calligraphy" panose="03010101010101010101" pitchFamily="66" charset="0"/>
              </a:rPr>
            </a:br>
            <a:br>
              <a:rPr lang="en-US" sz="1400" dirty="0">
                <a:latin typeface="Lucida Calligraphy" panose="03010101010101010101" pitchFamily="66" charset="0"/>
              </a:rPr>
            </a:br>
            <a:r>
              <a:rPr lang="en-US" sz="1100" dirty="0">
                <a:latin typeface="Lucida Calligraphy" panose="03010101010101010101" pitchFamily="66" charset="0"/>
              </a:rPr>
              <a:t>Or mail back to (Address)</a:t>
            </a:r>
            <a:endParaRPr lang="nl-BE" sz="1400" dirty="0">
              <a:latin typeface="Lucida Calligraphy" panose="03010101010101010101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0D1718-91FF-A372-9A2E-3EB374C2C72F}"/>
              </a:ext>
            </a:extLst>
          </p:cNvPr>
          <p:cNvSpPr/>
          <p:nvPr/>
        </p:nvSpPr>
        <p:spPr>
          <a:xfrm>
            <a:off x="199053" y="180392"/>
            <a:ext cx="4173894" cy="2699657"/>
          </a:xfrm>
          <a:prstGeom prst="rect">
            <a:avLst/>
          </a:prstGeom>
          <a:noFill/>
          <a:ln w="57150">
            <a:solidFill>
              <a:srgbClr val="B07A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6DA3C9-78DF-51A4-D3CB-2BDBA01B6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438133">
            <a:off x="99012" y="3338077"/>
            <a:ext cx="2963711" cy="296371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EDD868-2AAF-DD48-6FE6-1AFA2416A47E}"/>
              </a:ext>
            </a:extLst>
          </p:cNvPr>
          <p:cNvSpPr/>
          <p:nvPr/>
        </p:nvSpPr>
        <p:spPr>
          <a:xfrm>
            <a:off x="2777412" y="4269658"/>
            <a:ext cx="1321837" cy="132183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QR code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6093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and person standing on a rock with a view of a valley&#10;&#10;Description automatically generated">
            <a:extLst>
              <a:ext uri="{FF2B5EF4-FFF2-40B4-BE49-F238E27FC236}">
                <a16:creationId xmlns:a16="http://schemas.microsoft.com/office/drawing/2014/main" id="{A43AD8D6-3C17-D118-BD36-828F70B881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4106" r="-592" b="15686"/>
          <a:stretch/>
        </p:blipFill>
        <p:spPr>
          <a:xfrm>
            <a:off x="0" y="0"/>
            <a:ext cx="4604286" cy="30641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BDE8BB-9F02-F831-D96F-05938BD807C5}"/>
              </a:ext>
            </a:extLst>
          </p:cNvPr>
          <p:cNvSpPr txBox="1"/>
          <p:nvPr/>
        </p:nvSpPr>
        <p:spPr>
          <a:xfrm>
            <a:off x="157446" y="3336653"/>
            <a:ext cx="235131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Join us for a US BBQ Wedding Reception celebrating the marriage of Abigail </a:t>
            </a:r>
            <a:r>
              <a:rPr lang="en-US" sz="1000" dirty="0" err="1"/>
              <a:t>Goenner</a:t>
            </a:r>
            <a:r>
              <a:rPr lang="en-US" sz="1000" dirty="0"/>
              <a:t> and William Van Herzele.</a:t>
            </a:r>
          </a:p>
          <a:p>
            <a:endParaRPr lang="en-US" sz="1000" b="1" dirty="0"/>
          </a:p>
          <a:p>
            <a:r>
              <a:rPr lang="en-US" sz="1000" b="1" dirty="0"/>
              <a:t>Event Details</a:t>
            </a:r>
            <a:br>
              <a:rPr lang="en-US" sz="1000" dirty="0"/>
            </a:br>
            <a:r>
              <a:rPr lang="en-US" sz="1000" b="1" dirty="0"/>
              <a:t>Date</a:t>
            </a:r>
            <a:r>
              <a:rPr lang="en-US" sz="1000" dirty="0"/>
              <a:t>: Saturday, September 20th, 2025</a:t>
            </a:r>
            <a:br>
              <a:rPr lang="en-US" sz="1000" dirty="0"/>
            </a:br>
            <a:r>
              <a:rPr lang="en-US" sz="1000" b="1" dirty="0"/>
              <a:t>Time</a:t>
            </a:r>
            <a:r>
              <a:rPr lang="en-US" sz="1000" dirty="0"/>
              <a:t>: 11:00 AM – 4:00 PM</a:t>
            </a:r>
            <a:br>
              <a:rPr lang="en-US" sz="1000" dirty="0"/>
            </a:br>
            <a:r>
              <a:rPr lang="en-US" sz="1000" b="1" dirty="0"/>
              <a:t>Location</a:t>
            </a:r>
            <a:r>
              <a:rPr lang="en-US" sz="1000" dirty="0"/>
              <a:t>: Carpenter Nature Center, Wisconsin Campus</a:t>
            </a:r>
            <a:br>
              <a:rPr lang="en-US" sz="1000" dirty="0"/>
            </a:br>
            <a:r>
              <a:rPr lang="en-US" sz="1000" dirty="0"/>
              <a:t>279 South Cove Road, Hudson, WI 54016</a:t>
            </a:r>
          </a:p>
          <a:p>
            <a:r>
              <a:rPr lang="en-US" sz="1000" b="1" dirty="0"/>
              <a:t>Dress Code</a:t>
            </a:r>
            <a:r>
              <a:rPr lang="en-US" sz="1000" dirty="0"/>
              <a:t>: Casual, like you would for a family reunion!</a:t>
            </a:r>
          </a:p>
          <a:p>
            <a:r>
              <a:rPr lang="en-US" sz="1000" b="1" dirty="0"/>
              <a:t>RSVP</a:t>
            </a:r>
            <a:r>
              <a:rPr lang="en-US" sz="1000" dirty="0"/>
              <a:t>: Visit </a:t>
            </a:r>
            <a:r>
              <a:rPr lang="en-US" sz="1000" i="1" dirty="0"/>
              <a:t>[link]</a:t>
            </a:r>
            <a:r>
              <a:rPr lang="en-US" sz="1000" dirty="0"/>
              <a:t> or scan </a:t>
            </a:r>
            <a:br>
              <a:rPr lang="en-US" sz="1000" dirty="0"/>
            </a:br>
            <a:r>
              <a:rPr lang="en-US" sz="1000" dirty="0"/>
              <a:t>the QR code by </a:t>
            </a:r>
            <a:br>
              <a:rPr lang="en-US" sz="1000" dirty="0"/>
            </a:br>
            <a:r>
              <a:rPr lang="en-US" sz="1000" dirty="0"/>
              <a:t>[RSVP Deadline].</a:t>
            </a:r>
          </a:p>
          <a:p>
            <a:endParaRPr lang="en-US" sz="1000" dirty="0"/>
          </a:p>
          <a:p>
            <a:r>
              <a:rPr lang="en-US" sz="1000" dirty="0"/>
              <a:t>We can’t wait to celebrate with you!</a:t>
            </a:r>
          </a:p>
          <a:p>
            <a:br>
              <a:rPr lang="en-US" sz="1000" dirty="0"/>
            </a:br>
            <a:r>
              <a:rPr lang="en-US" sz="1000" b="1" dirty="0"/>
              <a:t>Abigail &amp; William</a:t>
            </a:r>
            <a:endParaRPr lang="en-US" sz="1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574332-6F88-1258-5EF5-99ABB679938F}"/>
              </a:ext>
            </a:extLst>
          </p:cNvPr>
          <p:cNvSpPr txBox="1"/>
          <p:nvPr/>
        </p:nvSpPr>
        <p:spPr>
          <a:xfrm>
            <a:off x="2549420" y="4435842"/>
            <a:ext cx="15105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Lucida Calligraphy" panose="03010101010101010101" pitchFamily="66" charset="0"/>
              </a:rPr>
              <a:t>Address </a:t>
            </a:r>
          </a:p>
          <a:p>
            <a:pPr algn="ctr"/>
            <a:endParaRPr lang="nl-BE" sz="1000" dirty="0">
              <a:latin typeface="Lucida Calligraphy" panose="03010101010101010101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85E03C-8605-216A-95D6-FAC5941D3424}"/>
              </a:ext>
            </a:extLst>
          </p:cNvPr>
          <p:cNvSpPr txBox="1"/>
          <p:nvPr/>
        </p:nvSpPr>
        <p:spPr>
          <a:xfrm>
            <a:off x="27993" y="151655"/>
            <a:ext cx="22580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Lucida Calligraphy" panose="03010101010101010101" pitchFamily="66" charset="0"/>
              </a:rPr>
              <a:t>You are invited! </a:t>
            </a:r>
            <a:endParaRPr lang="nl-BE" sz="1600" dirty="0">
              <a:solidFill>
                <a:schemeClr val="bg1">
                  <a:lumMod val="95000"/>
                </a:schemeClr>
              </a:solidFill>
              <a:latin typeface="Lucida Calligraphy" panose="03010101010101010101" pitchFamily="66" charset="0"/>
            </a:endParaRPr>
          </a:p>
        </p:txBody>
      </p:sp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039DB226-5F66-70D6-992B-EE0417D3EA44}"/>
              </a:ext>
            </a:extLst>
          </p:cNvPr>
          <p:cNvSpPr/>
          <p:nvPr/>
        </p:nvSpPr>
        <p:spPr>
          <a:xfrm>
            <a:off x="3706045" y="3200400"/>
            <a:ext cx="708509" cy="461665"/>
          </a:xfrm>
          <a:prstGeom prst="bevel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3E9190-8DEF-9D52-18ED-F21DE2F1A0E4}"/>
              </a:ext>
            </a:extLst>
          </p:cNvPr>
          <p:cNvCxnSpPr/>
          <p:nvPr/>
        </p:nvCxnSpPr>
        <p:spPr>
          <a:xfrm>
            <a:off x="2549420" y="4093605"/>
            <a:ext cx="0" cy="17319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0947472B-E750-668D-D557-6A89B626F456}"/>
              </a:ext>
            </a:extLst>
          </p:cNvPr>
          <p:cNvSpPr/>
          <p:nvPr/>
        </p:nvSpPr>
        <p:spPr>
          <a:xfrm>
            <a:off x="1696915" y="5108332"/>
            <a:ext cx="694243" cy="68201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QR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98492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and person standing on a rock with a view of a valley&#10;&#10;Description automatically generated">
            <a:extLst>
              <a:ext uri="{FF2B5EF4-FFF2-40B4-BE49-F238E27FC236}">
                <a16:creationId xmlns:a16="http://schemas.microsoft.com/office/drawing/2014/main" id="{A43AD8D6-3C17-D118-BD36-828F70B881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1330" r="-23555" b="6311"/>
          <a:stretch/>
        </p:blipFill>
        <p:spPr>
          <a:xfrm>
            <a:off x="0" y="0"/>
            <a:ext cx="5760098" cy="51193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BDE8BB-9F02-F831-D96F-05938BD807C5}"/>
              </a:ext>
            </a:extLst>
          </p:cNvPr>
          <p:cNvSpPr txBox="1"/>
          <p:nvPr/>
        </p:nvSpPr>
        <p:spPr>
          <a:xfrm>
            <a:off x="27993" y="5162939"/>
            <a:ext cx="4481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Lucida Calligraphy" panose="03010101010101010101" pitchFamily="66" charset="0"/>
              </a:rPr>
              <a:t>We have blocked rooms at two hotels for our guests: </a:t>
            </a:r>
            <a:endParaRPr lang="nl-BE" sz="1200" dirty="0">
              <a:latin typeface="Lucida Calligraphy" panose="03010101010101010101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109534-7B7B-BD67-5932-859F9BFDA7CD}"/>
              </a:ext>
            </a:extLst>
          </p:cNvPr>
          <p:cNvSpPr txBox="1"/>
          <p:nvPr/>
        </p:nvSpPr>
        <p:spPr>
          <a:xfrm>
            <a:off x="1" y="5471231"/>
            <a:ext cx="235131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Lucida Calligraphy" panose="03010101010101010101" pitchFamily="66" charset="0"/>
              </a:rPr>
              <a:t>Gent</a:t>
            </a:r>
          </a:p>
          <a:p>
            <a:pPr algn="ctr"/>
            <a:r>
              <a:rPr lang="nl-BE" sz="1050" dirty="0">
                <a:latin typeface="Lucida Calligraphy" panose="03010101010101010101" pitchFamily="66" charset="0"/>
              </a:rPr>
              <a:t>*x minute walk </a:t>
            </a:r>
            <a:r>
              <a:rPr lang="nl-BE" sz="1050" dirty="0" err="1">
                <a:latin typeface="Lucida Calligraphy" panose="03010101010101010101" pitchFamily="66" charset="0"/>
              </a:rPr>
              <a:t>from</a:t>
            </a:r>
            <a:r>
              <a:rPr lang="nl-BE" sz="1050" dirty="0">
                <a:latin typeface="Lucida Calligraphy" panose="03010101010101010101" pitchFamily="66" charset="0"/>
              </a:rPr>
              <a:t> </a:t>
            </a:r>
            <a:r>
              <a:rPr lang="nl-BE" sz="1050" dirty="0" err="1">
                <a:latin typeface="Lucida Calligraphy" panose="03010101010101010101" pitchFamily="66" charset="0"/>
              </a:rPr>
              <a:t>ceremony</a:t>
            </a:r>
            <a:endParaRPr lang="nl-BE" sz="1050" dirty="0">
              <a:latin typeface="Lucida Calligraphy" panose="03010101010101010101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574332-6F88-1258-5EF5-99ABB679938F}"/>
              </a:ext>
            </a:extLst>
          </p:cNvPr>
          <p:cNvSpPr txBox="1"/>
          <p:nvPr/>
        </p:nvSpPr>
        <p:spPr>
          <a:xfrm>
            <a:off x="2286000" y="5510481"/>
            <a:ext cx="23513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latin typeface="Lucida Calligraphy" panose="03010101010101010101" pitchFamily="66" charset="0"/>
              </a:rPr>
              <a:t>Wetteren</a:t>
            </a:r>
            <a:br>
              <a:rPr lang="en-US" sz="1200" dirty="0">
                <a:latin typeface="Lucida Calligraphy" panose="03010101010101010101" pitchFamily="66" charset="0"/>
              </a:rPr>
            </a:br>
            <a:r>
              <a:rPr lang="en-US" sz="1000" dirty="0">
                <a:latin typeface="Lucida Calligraphy" panose="03010101010101010101" pitchFamily="66" charset="0"/>
              </a:rPr>
              <a:t>Hotel Otus</a:t>
            </a:r>
            <a:br>
              <a:rPr lang="en-US" sz="1000" dirty="0">
                <a:latin typeface="Lucida Calligraphy" panose="03010101010101010101" pitchFamily="66" charset="0"/>
              </a:rPr>
            </a:br>
            <a:r>
              <a:rPr lang="en-US" sz="1000" dirty="0" err="1">
                <a:latin typeface="Lucida Calligraphy" panose="03010101010101010101" pitchFamily="66" charset="0"/>
              </a:rPr>
              <a:t>Oosterzelesteenweg</a:t>
            </a:r>
            <a:r>
              <a:rPr lang="en-US" sz="1000" dirty="0">
                <a:latin typeface="Lucida Calligraphy" panose="03010101010101010101" pitchFamily="66" charset="0"/>
              </a:rPr>
              <a:t> 2-4</a:t>
            </a:r>
          </a:p>
          <a:p>
            <a:pPr algn="ctr"/>
            <a:r>
              <a:rPr lang="en-US" sz="1000" dirty="0">
                <a:latin typeface="Lucida Calligraphy" panose="03010101010101010101" pitchFamily="66" charset="0"/>
              </a:rPr>
              <a:t>*4 minute walk from reception </a:t>
            </a:r>
            <a:endParaRPr lang="nl-BE" sz="1000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766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and person standing on a rock with a view of a valley&#10;&#10;Description automatically generated">
            <a:extLst>
              <a:ext uri="{FF2B5EF4-FFF2-40B4-BE49-F238E27FC236}">
                <a16:creationId xmlns:a16="http://schemas.microsoft.com/office/drawing/2014/main" id="{58510349-DD88-44F5-2F02-593360754D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36" b="9162"/>
          <a:stretch/>
        </p:blipFill>
        <p:spPr>
          <a:xfrm rot="5400000">
            <a:off x="1111017" y="-1108594"/>
            <a:ext cx="4315286" cy="564645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FCE50C3-74DE-145A-338D-6BDA83E4C048}"/>
              </a:ext>
            </a:extLst>
          </p:cNvPr>
          <p:cNvSpPr txBox="1">
            <a:spLocks/>
          </p:cNvSpPr>
          <p:nvPr/>
        </p:nvSpPr>
        <p:spPr>
          <a:xfrm rot="5400000">
            <a:off x="2758582" y="4389601"/>
            <a:ext cx="2376121" cy="1646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B07A49"/>
                </a:solidFill>
                <a:latin typeface="Lucida Calligraphy" panose="03010101010101010101" pitchFamily="66" charset="0"/>
              </a:rPr>
              <a:t>Save</a:t>
            </a:r>
            <a:endParaRPr lang="nl-BE" sz="6000" dirty="0">
              <a:solidFill>
                <a:srgbClr val="B07A49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3B963FB-0943-5332-B204-7ADD2800EA65}"/>
              </a:ext>
            </a:extLst>
          </p:cNvPr>
          <p:cNvSpPr txBox="1">
            <a:spLocks/>
          </p:cNvSpPr>
          <p:nvPr/>
        </p:nvSpPr>
        <p:spPr>
          <a:xfrm rot="5400000">
            <a:off x="1833705" y="4313401"/>
            <a:ext cx="2376121" cy="1646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>
                <a:solidFill>
                  <a:srgbClr val="B07A49"/>
                </a:solidFill>
                <a:latin typeface="Lucida Calligraphy" panose="03010101010101010101" pitchFamily="66" charset="0"/>
              </a:rPr>
              <a:t>the</a:t>
            </a:r>
            <a:endParaRPr lang="nl-BE" sz="4400" dirty="0">
              <a:solidFill>
                <a:srgbClr val="B07A49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B918E0B-6A7A-C2F0-507E-27440873E1FB}"/>
              </a:ext>
            </a:extLst>
          </p:cNvPr>
          <p:cNvSpPr txBox="1">
            <a:spLocks/>
          </p:cNvSpPr>
          <p:nvPr/>
        </p:nvSpPr>
        <p:spPr>
          <a:xfrm rot="5400000">
            <a:off x="932275" y="4313401"/>
            <a:ext cx="2376121" cy="1646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B07A49"/>
                </a:solidFill>
                <a:latin typeface="Lucida Calligraphy" panose="03010101010101010101" pitchFamily="66" charset="0"/>
              </a:rPr>
              <a:t>date</a:t>
            </a:r>
            <a:endParaRPr lang="nl-BE" sz="6000" dirty="0">
              <a:solidFill>
                <a:srgbClr val="B07A49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2A30DFD-E257-096B-460A-5A3AF9E777F9}"/>
              </a:ext>
            </a:extLst>
          </p:cNvPr>
          <p:cNvSpPr txBox="1">
            <a:spLocks/>
          </p:cNvSpPr>
          <p:nvPr/>
        </p:nvSpPr>
        <p:spPr>
          <a:xfrm rot="5400000">
            <a:off x="-2068087" y="1494221"/>
            <a:ext cx="4694531" cy="5583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solidFill>
                  <a:srgbClr val="B07A49"/>
                </a:solidFill>
                <a:latin typeface="Lucida Calligraphy" panose="03010101010101010101" pitchFamily="66" charset="0"/>
              </a:rPr>
              <a:t>August 23</a:t>
            </a:r>
            <a:r>
              <a:rPr lang="en-US" sz="2400" baseline="30000" dirty="0">
                <a:solidFill>
                  <a:srgbClr val="B07A49"/>
                </a:solidFill>
                <a:latin typeface="Lucida Calligraphy" panose="03010101010101010101" pitchFamily="66" charset="0"/>
              </a:rPr>
              <a:t>rd</a:t>
            </a:r>
            <a:r>
              <a:rPr lang="en-US" sz="2400" dirty="0">
                <a:solidFill>
                  <a:srgbClr val="B07A49"/>
                </a:solidFill>
                <a:latin typeface="Lucida Calligraphy" panose="03010101010101010101" pitchFamily="66" charset="0"/>
              </a:rPr>
              <a:t> 2025</a:t>
            </a:r>
            <a:endParaRPr lang="nl-BE" sz="2400" dirty="0">
              <a:solidFill>
                <a:srgbClr val="B07A49"/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E6AFEC-B797-4183-27E5-A93A922A43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60111" y1="67000" x2="21556" y2="70556"/>
                        <a14:foregroundMark x1="21556" y1="70556" x2="38778" y2="73333"/>
                        <a14:foregroundMark x1="38778" y1="73333" x2="64000" y2="68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337701">
            <a:off x="-762724" y="3332709"/>
            <a:ext cx="3194966" cy="31949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40EFE8-74D6-9C24-AB82-4DF031115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60111" y1="67000" x2="21556" y2="70556"/>
                        <a14:foregroundMark x1="21556" y1="70556" x2="38778" y2="73333"/>
                        <a14:foregroundMark x1="38778" y1="73333" x2="64000" y2="68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631251">
            <a:off x="2531476" y="-531424"/>
            <a:ext cx="3194966" cy="319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323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E33DDD-0CA3-CD39-541E-522620BC6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825256">
            <a:off x="-931659" y="-112143"/>
            <a:ext cx="5512279" cy="551227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B9778D-CFF7-9C04-C213-F876D3E2DB20}"/>
              </a:ext>
            </a:extLst>
          </p:cNvPr>
          <p:cNvSpPr/>
          <p:nvPr/>
        </p:nvSpPr>
        <p:spPr>
          <a:xfrm>
            <a:off x="1630392" y="0"/>
            <a:ext cx="3157268" cy="640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400" i="1" dirty="0">
                <a:solidFill>
                  <a:srgbClr val="002060"/>
                </a:solidFill>
              </a:rPr>
              <a:t>Mr. and Mrs. Gene </a:t>
            </a:r>
            <a:r>
              <a:rPr lang="en-US" sz="1400" i="1" dirty="0" err="1">
                <a:solidFill>
                  <a:srgbClr val="002060"/>
                </a:solidFill>
              </a:rPr>
              <a:t>Goenner</a:t>
            </a:r>
            <a:br>
              <a:rPr lang="en-US" sz="1400" i="1" dirty="0">
                <a:solidFill>
                  <a:srgbClr val="002060"/>
                </a:solidFill>
              </a:rPr>
            </a:br>
            <a:r>
              <a:rPr lang="en-US" sz="1400" i="1" dirty="0">
                <a:solidFill>
                  <a:srgbClr val="002060"/>
                </a:solidFill>
              </a:rPr>
              <a:t>Request the honor of your presence at the marriage of their daughter</a:t>
            </a:r>
            <a:br>
              <a:rPr lang="en-US" sz="1400" i="1" dirty="0">
                <a:solidFill>
                  <a:srgbClr val="002060"/>
                </a:solidFill>
              </a:rPr>
            </a:br>
            <a:r>
              <a:rPr lang="en-US" sz="1400" i="1" dirty="0">
                <a:solidFill>
                  <a:srgbClr val="B07A49"/>
                </a:solidFill>
              </a:rPr>
              <a:t>Abigail Marie </a:t>
            </a:r>
            <a:r>
              <a:rPr lang="en-US" sz="1400" i="1" dirty="0" err="1">
                <a:solidFill>
                  <a:srgbClr val="B07A49"/>
                </a:solidFill>
              </a:rPr>
              <a:t>Goenner</a:t>
            </a:r>
            <a:br>
              <a:rPr lang="en-US" sz="1400" i="1" dirty="0">
                <a:solidFill>
                  <a:srgbClr val="B07A49"/>
                </a:solidFill>
              </a:rPr>
            </a:br>
            <a:r>
              <a:rPr lang="en-US" sz="1400" i="1" dirty="0">
                <a:solidFill>
                  <a:srgbClr val="002060"/>
                </a:solidFill>
              </a:rPr>
              <a:t>to</a:t>
            </a:r>
            <a:br>
              <a:rPr lang="en-US" sz="1400" i="1" dirty="0">
                <a:solidFill>
                  <a:srgbClr val="002060"/>
                </a:solidFill>
              </a:rPr>
            </a:br>
            <a:r>
              <a:rPr lang="en-US" sz="1400" i="1" dirty="0">
                <a:solidFill>
                  <a:srgbClr val="B07A49"/>
                </a:solidFill>
              </a:rPr>
              <a:t>William Anton Christian Arnold </a:t>
            </a:r>
            <a:br>
              <a:rPr lang="en-US" sz="1400" i="1" dirty="0">
                <a:solidFill>
                  <a:srgbClr val="B07A49"/>
                </a:solidFill>
              </a:rPr>
            </a:br>
            <a:r>
              <a:rPr lang="en-US" sz="1400" i="1" dirty="0">
                <a:solidFill>
                  <a:srgbClr val="B07A49"/>
                </a:solidFill>
              </a:rPr>
              <a:t>Van Herzele </a:t>
            </a:r>
            <a:br>
              <a:rPr lang="en-US" sz="1400" i="1" dirty="0">
                <a:solidFill>
                  <a:srgbClr val="B07A49"/>
                </a:solidFill>
              </a:rPr>
            </a:br>
            <a:r>
              <a:rPr lang="en-US" sz="1400" i="1" dirty="0">
                <a:solidFill>
                  <a:srgbClr val="002060"/>
                </a:solidFill>
              </a:rPr>
              <a:t>son of Dr. and Mrs. Dirk Van Herzele</a:t>
            </a:r>
            <a:br>
              <a:rPr lang="en-US" sz="1400" i="1" dirty="0">
                <a:solidFill>
                  <a:srgbClr val="002060"/>
                </a:solidFill>
              </a:rPr>
            </a:br>
            <a:r>
              <a:rPr lang="en-US" sz="1400" i="1" dirty="0">
                <a:solidFill>
                  <a:srgbClr val="002060"/>
                </a:solidFill>
              </a:rPr>
              <a:t>Saturday, 23</a:t>
            </a:r>
            <a:r>
              <a:rPr lang="en-US" sz="1400" i="1" baseline="30000" dirty="0">
                <a:solidFill>
                  <a:srgbClr val="002060"/>
                </a:solidFill>
              </a:rPr>
              <a:t>rd</a:t>
            </a:r>
            <a:r>
              <a:rPr lang="en-US" sz="1400" i="1" dirty="0">
                <a:solidFill>
                  <a:srgbClr val="002060"/>
                </a:solidFill>
              </a:rPr>
              <a:t> of August, 2025</a:t>
            </a:r>
            <a:br>
              <a:rPr lang="en-US" sz="1400" i="1" dirty="0">
                <a:solidFill>
                  <a:srgbClr val="002060"/>
                </a:solidFill>
              </a:rPr>
            </a:br>
            <a:r>
              <a:rPr lang="en-US" sz="1400" i="1" dirty="0">
                <a:solidFill>
                  <a:srgbClr val="002060"/>
                </a:solidFill>
              </a:rPr>
              <a:t>One thirty in the afternoon </a:t>
            </a:r>
            <a:br>
              <a:rPr lang="en-US" sz="1400" i="1" dirty="0">
                <a:solidFill>
                  <a:srgbClr val="002060"/>
                </a:solidFill>
              </a:rPr>
            </a:br>
            <a:r>
              <a:rPr lang="en-US" sz="1400" i="1" dirty="0">
                <a:solidFill>
                  <a:srgbClr val="002060"/>
                </a:solidFill>
              </a:rPr>
              <a:t>xxx</a:t>
            </a:r>
            <a:br>
              <a:rPr lang="en-US" sz="1400" i="1" dirty="0">
                <a:solidFill>
                  <a:srgbClr val="002060"/>
                </a:solidFill>
              </a:rPr>
            </a:br>
            <a:r>
              <a:rPr lang="en-US" sz="1400" i="1" dirty="0">
                <a:solidFill>
                  <a:srgbClr val="002060"/>
                </a:solidFill>
              </a:rPr>
              <a:t> Ghent, Belgium </a:t>
            </a:r>
            <a:br>
              <a:rPr lang="en-US" sz="1400" i="1" dirty="0">
                <a:solidFill>
                  <a:srgbClr val="002060"/>
                </a:solidFill>
              </a:rPr>
            </a:br>
            <a:r>
              <a:rPr lang="en-US" sz="1400" i="1" dirty="0">
                <a:solidFill>
                  <a:srgbClr val="002060"/>
                </a:solidFill>
              </a:rPr>
              <a:t>Reception to follow</a:t>
            </a:r>
            <a:br>
              <a:rPr lang="en-US" sz="1400" dirty="0">
                <a:solidFill>
                  <a:srgbClr val="002060"/>
                </a:solidFill>
              </a:rPr>
            </a:br>
            <a:r>
              <a:rPr lang="en-US" sz="1400" dirty="0">
                <a:solidFill>
                  <a:srgbClr val="002060"/>
                </a:solidFill>
              </a:rPr>
              <a:t>Heilig Hart </a:t>
            </a:r>
            <a:r>
              <a:rPr lang="en-US" sz="1400" dirty="0" err="1">
                <a:solidFill>
                  <a:srgbClr val="002060"/>
                </a:solidFill>
              </a:rPr>
              <a:t>Bruierij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br>
              <a:rPr lang="en-US" sz="1400" dirty="0">
                <a:solidFill>
                  <a:srgbClr val="002060"/>
                </a:solidFill>
              </a:rPr>
            </a:br>
            <a:r>
              <a:rPr lang="en-US" sz="1400" dirty="0" err="1">
                <a:solidFill>
                  <a:srgbClr val="002060"/>
                </a:solidFill>
              </a:rPr>
              <a:t>Wettern</a:t>
            </a:r>
            <a:r>
              <a:rPr lang="en-US" sz="1400" dirty="0">
                <a:solidFill>
                  <a:srgbClr val="002060"/>
                </a:solidFill>
              </a:rPr>
              <a:t>, Belgium</a:t>
            </a:r>
          </a:p>
          <a:p>
            <a:pPr algn="ctr">
              <a:lnSpc>
                <a:spcPct val="150000"/>
              </a:lnSpc>
            </a:pPr>
            <a:endParaRPr lang="en-US" sz="1400" i="1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1400" i="1" dirty="0">
                <a:solidFill>
                  <a:srgbClr val="002060"/>
                </a:solidFill>
              </a:rPr>
              <a:t>Formal attire</a:t>
            </a:r>
            <a:endParaRPr lang="nl-BE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983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E33DDD-0CA3-CD39-541E-522620BC6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825256">
            <a:off x="-931659" y="-112143"/>
            <a:ext cx="5512279" cy="551227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B9778D-CFF7-9C04-C213-F876D3E2DB20}"/>
              </a:ext>
            </a:extLst>
          </p:cNvPr>
          <p:cNvSpPr/>
          <p:nvPr/>
        </p:nvSpPr>
        <p:spPr>
          <a:xfrm>
            <a:off x="1630392" y="0"/>
            <a:ext cx="3157268" cy="640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rgbClr val="002060"/>
                </a:solidFill>
              </a:rPr>
              <a:t>Mr. &amp; Mrs. 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Dr. and Mrs. Yuval Brash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Request the pleasure of your company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at the marriage of their children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Samantha Maxx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and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Andrew Isaac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Saturday, the twenty-first of May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Two thousand twenty-two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At half after six o'clock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Old Westbury Golf and Country Club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Old Westbury, New York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Black tie</a:t>
            </a:r>
            <a:r>
              <a:rPr lang="en-US" dirty="0">
                <a:solidFill>
                  <a:srgbClr val="002060"/>
                </a:solidFill>
              </a:rPr>
              <a:t> </a:t>
            </a:r>
          </a:p>
          <a:p>
            <a:pPr algn="ctr"/>
            <a:endParaRPr lang="nl-BE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891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E33DDD-0CA3-CD39-541E-522620BC6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825256">
            <a:off x="-931659" y="-112143"/>
            <a:ext cx="5512279" cy="551227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B9778D-CFF7-9C04-C213-F876D3E2DB20}"/>
              </a:ext>
            </a:extLst>
          </p:cNvPr>
          <p:cNvSpPr/>
          <p:nvPr/>
        </p:nvSpPr>
        <p:spPr>
          <a:xfrm>
            <a:off x="1630392" y="0"/>
            <a:ext cx="3157268" cy="640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rgbClr val="002060"/>
                </a:solidFill>
              </a:rPr>
              <a:t>Together with their families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Kristin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Michelle Sills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and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Wyatt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Alexander Littles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Request the pleasure of your company at their wedding celebration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Friday, the fifth of November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Two thousand twenty one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at four o'clock in the evening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The </a:t>
            </a:r>
            <a:r>
              <a:rPr lang="en-US" i="1" dirty="0" err="1">
                <a:solidFill>
                  <a:srgbClr val="002060"/>
                </a:solidFill>
              </a:rPr>
              <a:t>Olana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1851 </a:t>
            </a:r>
            <a:r>
              <a:rPr lang="en-US" i="1" dirty="0" err="1">
                <a:solidFill>
                  <a:srgbClr val="002060"/>
                </a:solidFill>
              </a:rPr>
              <a:t>Turbeville</a:t>
            </a:r>
            <a:r>
              <a:rPr lang="en-US" i="1" dirty="0">
                <a:solidFill>
                  <a:srgbClr val="002060"/>
                </a:solidFill>
              </a:rPr>
              <a:t> Road / Hickory Creek, Texas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Adult reception to follow</a:t>
            </a:r>
          </a:p>
          <a:p>
            <a:pPr algn="ctr"/>
            <a:r>
              <a:rPr lang="en-US" i="1" dirty="0">
                <a:solidFill>
                  <a:srgbClr val="002060"/>
                </a:solidFill>
              </a:rPr>
              <a:t>Dress formal</a:t>
            </a:r>
            <a:endParaRPr lang="nl-BE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729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F4EFD44-6489-F475-2F10-E40D8E61C9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05" y="79130"/>
            <a:ext cx="1941298" cy="42027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1432E4-6CB6-0C7D-4D9B-00F561FBCD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4000500"/>
            <a:ext cx="2400300" cy="24003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99571D2-8BFC-E2E0-B6E8-DDC67258D2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23" y="4791808"/>
            <a:ext cx="1529862" cy="152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311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edding Invitation Suite Components | Paper Source">
            <a:extLst>
              <a:ext uri="{FF2B5EF4-FFF2-40B4-BE49-F238E27FC236}">
                <a16:creationId xmlns:a16="http://schemas.microsoft.com/office/drawing/2014/main" id="{EF3CEC07-F9FF-0702-D856-BEF86655C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3464169" cy="230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onograms Wedding Vellum Invitation Suite | XOXOKristen">
            <a:extLst>
              <a:ext uri="{FF2B5EF4-FFF2-40B4-BE49-F238E27FC236}">
                <a16:creationId xmlns:a16="http://schemas.microsoft.com/office/drawing/2014/main" id="{C8568983-F7EB-F713-1579-7C219F72E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546" y="2286002"/>
            <a:ext cx="2690446" cy="269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French Mustard Yellow and Lavender Chic Wedding Invitation Suite - Plan In  Love">
            <a:extLst>
              <a:ext uri="{FF2B5EF4-FFF2-40B4-BE49-F238E27FC236}">
                <a16:creationId xmlns:a16="http://schemas.microsoft.com/office/drawing/2014/main" id="{F5A5A011-4AF7-D746-EF7E-2C2668B31A5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33600" y="3048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3080" name="Picture 8" descr="French Mustard Yellow and Lavender Chic Wedding Invitation Suite - Plan In  Love">
            <a:extLst>
              <a:ext uri="{FF2B5EF4-FFF2-40B4-BE49-F238E27FC236}">
                <a16:creationId xmlns:a16="http://schemas.microsoft.com/office/drawing/2014/main" id="{AD588318-1552-4C44-938D-14F44E268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07146"/>
            <a:ext cx="2690446" cy="201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556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5F647-35CC-B1BB-EC59-9053649B2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098" name="Picture 2" descr="Victoria Gothic Wedding Invitation Suite, Elegant Wedding Invitations,  Victorian Wedding Invitation Set, Halloween Wedding - Etsy">
            <a:extLst>
              <a:ext uri="{FF2B5EF4-FFF2-40B4-BE49-F238E27FC236}">
                <a16:creationId xmlns:a16="http://schemas.microsoft.com/office/drawing/2014/main" id="{E88BA7EF-2820-442E-DF78-CB013703F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6823"/>
            <a:ext cx="4572000" cy="305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Watercolor Rose Wedding Invitation Suite, Mauve, Blush, Pink, Dusty Rose -  Etsy">
            <a:extLst>
              <a:ext uri="{FF2B5EF4-FFF2-40B4-BE49-F238E27FC236}">
                <a16:creationId xmlns:a16="http://schemas.microsoft.com/office/drawing/2014/main" id="{007DAE67-FF66-3F57-3FDD-9BCBACD68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9114"/>
            <a:ext cx="32385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Wedding Stationery Essentials Package, Invitation, RSVP, Details, Belly  Band TRY Before You BUY D200 - Etsy">
            <a:extLst>
              <a:ext uri="{FF2B5EF4-FFF2-40B4-BE49-F238E27FC236}">
                <a16:creationId xmlns:a16="http://schemas.microsoft.com/office/drawing/2014/main" id="{C79527DB-7847-5A7A-0CF6-2A368F0C6A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7" t="5962" b="9808"/>
          <a:stretch/>
        </p:blipFill>
        <p:spPr bwMode="auto">
          <a:xfrm>
            <a:off x="3238500" y="2488224"/>
            <a:ext cx="3631223" cy="3851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708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ditable Gold Greenery Wedding Invitation Suite Set Watercolor Boho Go -  Design My Party Studio">
            <a:extLst>
              <a:ext uri="{FF2B5EF4-FFF2-40B4-BE49-F238E27FC236}">
                <a16:creationId xmlns:a16="http://schemas.microsoft.com/office/drawing/2014/main" id="{1678758D-14D9-B74E-9537-495FEC1EB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Arch Photo Wedding Invitation Set | Printable Template – Citrus Press">
            <a:extLst>
              <a:ext uri="{FF2B5EF4-FFF2-40B4-BE49-F238E27FC236}">
                <a16:creationId xmlns:a16="http://schemas.microsoft.com/office/drawing/2014/main" id="{085DA315-51B8-9239-33A8-8658135566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3" t="22619" r="13584" b="22620"/>
          <a:stretch/>
        </p:blipFill>
        <p:spPr bwMode="auto">
          <a:xfrm>
            <a:off x="606669" y="3918438"/>
            <a:ext cx="3358662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289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F7638-F22C-2877-E40C-7D8511287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00122-04A1-EAC9-23BF-A7A9B0C07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6146" name="Picture 2" descr="Custom Full Color Save The Date Postcards 5 12 x 4 14 Getting Married Box  Of 25 Cards - Office Depot">
            <a:extLst>
              <a:ext uri="{FF2B5EF4-FFF2-40B4-BE49-F238E27FC236}">
                <a16:creationId xmlns:a16="http://schemas.microsoft.com/office/drawing/2014/main" id="{E05AECAD-40C1-379C-B1B8-47F0FFCC3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9141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ustom Photo Wedding Invitations With Your Pictures">
            <a:extLst>
              <a:ext uri="{FF2B5EF4-FFF2-40B4-BE49-F238E27FC236}">
                <a16:creationId xmlns:a16="http://schemas.microsoft.com/office/drawing/2014/main" id="{A090C346-DBA5-E0E8-A9C3-866314FCAE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54"/>
          <a:stretch/>
        </p:blipFill>
        <p:spPr bwMode="auto">
          <a:xfrm>
            <a:off x="61546" y="3860481"/>
            <a:ext cx="3033346" cy="127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948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0FFED-7463-99A6-AB88-54FD4D7D1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Print we need</a:t>
            </a:r>
            <a:endParaRPr lang="nl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D780D-4F56-CB61-7E53-B605EDE6E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Invitation Suite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Ceremony invitation </a:t>
            </a:r>
          </a:p>
          <a:p>
            <a:r>
              <a:rPr lang="en-US" dirty="0"/>
              <a:t>Reception invitation</a:t>
            </a:r>
          </a:p>
          <a:p>
            <a:r>
              <a:rPr lang="en-US" dirty="0"/>
              <a:t>RSVP card? (and return envelope?)</a:t>
            </a:r>
          </a:p>
          <a:p>
            <a:r>
              <a:rPr lang="en-US" dirty="0"/>
              <a:t>US Reception Postcard</a:t>
            </a:r>
          </a:p>
          <a:p>
            <a:r>
              <a:rPr lang="en-US" dirty="0"/>
              <a:t>Accommodation and further contact (link) ?</a:t>
            </a:r>
          </a:p>
          <a:p>
            <a:r>
              <a:rPr lang="en-US" dirty="0"/>
              <a:t>Stationary 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Additional Wedding Printing 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‘Bulletins’ ?</a:t>
            </a:r>
          </a:p>
          <a:p>
            <a:r>
              <a:rPr lang="en-US" dirty="0"/>
              <a:t>Menu cards ?</a:t>
            </a:r>
          </a:p>
          <a:p>
            <a:r>
              <a:rPr lang="en-US" dirty="0"/>
              <a:t>Name card ?</a:t>
            </a:r>
          </a:p>
          <a:p>
            <a:r>
              <a:rPr lang="en-US" dirty="0"/>
              <a:t>Thank </a:t>
            </a:r>
            <a:r>
              <a:rPr lang="en-US" dirty="0" err="1"/>
              <a:t>yous</a:t>
            </a:r>
            <a:endParaRPr lang="en-US" dirty="0"/>
          </a:p>
          <a:p>
            <a:r>
              <a:rPr lang="en-US" dirty="0"/>
              <a:t>Post wedding announcement</a:t>
            </a:r>
          </a:p>
          <a:p>
            <a:endParaRPr lang="nl-BE" b="1" dirty="0"/>
          </a:p>
        </p:txBody>
      </p:sp>
    </p:spTree>
    <p:extLst>
      <p:ext uri="{BB962C8B-B14F-4D97-AF65-F5344CB8AC3E}">
        <p14:creationId xmlns:p14="http://schemas.microsoft.com/office/powerpoint/2010/main" val="2063229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11475</TotalTime>
  <Words>852</Words>
  <Application>Microsoft Office PowerPoint</Application>
  <PresentationFormat>Custom</PresentationFormat>
  <Paragraphs>88</Paragraphs>
  <Slides>20</Slides>
  <Notes>6</Notes>
  <HiddenSlides>11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Lucida Calligraphy</vt:lpstr>
      <vt:lpstr>Office Theme</vt:lpstr>
      <vt:lpstr>The concept</vt:lpstr>
      <vt:lpstr>Designs we need</vt:lpstr>
      <vt:lpstr>PowerPoint Presentation</vt:lpstr>
      <vt:lpstr>Inspiration</vt:lpstr>
      <vt:lpstr>Inspiration</vt:lpstr>
      <vt:lpstr>PowerPoint Presentation</vt:lpstr>
      <vt:lpstr>Reception   Following the ceremony please join us for dinner and dance at Heilig Hart Brouwerij  Brusselsesteenweg 85A, Wetteren Cocktail starts at 5 with dinner at 1830  Dance to follow</vt:lpstr>
      <vt:lpstr>RSVP by 27 September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Print we need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Save</dc:title>
  <dc:creator>William Van Herzele</dc:creator>
  <cp:lastModifiedBy>William Van Herzele</cp:lastModifiedBy>
  <cp:revision>6</cp:revision>
  <dcterms:created xsi:type="dcterms:W3CDTF">2024-10-05T12:24:40Z</dcterms:created>
  <dcterms:modified xsi:type="dcterms:W3CDTF">2024-12-27T09:54:41Z</dcterms:modified>
</cp:coreProperties>
</file>