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444"/>
    <a:srgbClr val="FED267"/>
    <a:srgbClr val="2B70E5"/>
    <a:srgbClr val="333333"/>
    <a:srgbClr val="F2F2F2"/>
    <a:srgbClr val="18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84" d="100"/>
          <a:sy n="84" d="100"/>
        </p:scale>
        <p:origin x="199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1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3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6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1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5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8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2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5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7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5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CA7EE-780A-4CAF-B615-90C4AEEFA94A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0013C-0FD5-46AA-9082-FB654BCAB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3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339" y="0"/>
            <a:ext cx="7099662" cy="68399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03" y="642036"/>
            <a:ext cx="6268013" cy="59764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0485" y="2729116"/>
            <a:ext cx="4453463" cy="136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5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FOR THE NEXT</a:t>
            </a:r>
          </a:p>
          <a:p>
            <a:pPr>
              <a:lnSpc>
                <a:spcPts val="4800"/>
              </a:lnSpc>
            </a:pPr>
            <a:r>
              <a:rPr lang="en-US" sz="5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GENERATION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268768" y="4241800"/>
            <a:ext cx="388108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8" y="4661897"/>
            <a:ext cx="3883544" cy="7961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27" y="1452624"/>
            <a:ext cx="3918787" cy="17287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1372594">
            <a:off x="1294095" y="1852375"/>
            <a:ext cx="288572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MOVING</a:t>
            </a:r>
          </a:p>
        </p:txBody>
      </p:sp>
    </p:spTree>
    <p:extLst>
      <p:ext uri="{BB962C8B-B14F-4D97-AF65-F5344CB8AC3E}">
        <p14:creationId xmlns:p14="http://schemas.microsoft.com/office/powerpoint/2010/main" val="396606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749" y="472866"/>
            <a:ext cx="6362224" cy="2765634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7832975" y="1497032"/>
            <a:ext cx="346558" cy="60754"/>
            <a:chOff x="7832975" y="1497032"/>
            <a:chExt cx="346558" cy="60754"/>
          </a:xfrm>
        </p:grpSpPr>
        <p:cxnSp>
          <p:nvCxnSpPr>
            <p:cNvPr id="33" name="Straight Connector 32"/>
            <p:cNvCxnSpPr/>
            <p:nvPr/>
          </p:nvCxnSpPr>
          <p:spPr>
            <a:xfrm flipH="1">
              <a:off x="7885111" y="1527409"/>
              <a:ext cx="294422" cy="0"/>
            </a:xfrm>
            <a:prstGeom prst="line">
              <a:avLst/>
            </a:prstGeom>
            <a:ln w="6350">
              <a:solidFill>
                <a:srgbClr val="FED2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7832975" y="1497032"/>
              <a:ext cx="60754" cy="60754"/>
            </a:xfrm>
            <a:prstGeom prst="ellipse">
              <a:avLst/>
            </a:prstGeom>
            <a:solidFill>
              <a:srgbClr val="FED2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 rot="10800000">
            <a:off x="9379360" y="1497032"/>
            <a:ext cx="346558" cy="60754"/>
            <a:chOff x="7832975" y="1497032"/>
            <a:chExt cx="346558" cy="60754"/>
          </a:xfrm>
        </p:grpSpPr>
        <p:cxnSp>
          <p:nvCxnSpPr>
            <p:cNvPr id="37" name="Straight Connector 36"/>
            <p:cNvCxnSpPr/>
            <p:nvPr/>
          </p:nvCxnSpPr>
          <p:spPr>
            <a:xfrm flipH="1">
              <a:off x="7885111" y="1527409"/>
              <a:ext cx="294422" cy="0"/>
            </a:xfrm>
            <a:prstGeom prst="line">
              <a:avLst/>
            </a:prstGeom>
            <a:ln w="6350">
              <a:solidFill>
                <a:srgbClr val="FED2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7832975" y="1497032"/>
              <a:ext cx="60754" cy="60754"/>
            </a:xfrm>
            <a:prstGeom prst="ellipse">
              <a:avLst/>
            </a:prstGeom>
            <a:solidFill>
              <a:srgbClr val="FED2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706" y="3620728"/>
            <a:ext cx="6380874" cy="2493820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7308341" y="4673030"/>
            <a:ext cx="346558" cy="60754"/>
            <a:chOff x="7832975" y="1497032"/>
            <a:chExt cx="346558" cy="60754"/>
          </a:xfrm>
          <a:solidFill>
            <a:schemeClr val="tx1"/>
          </a:solidFill>
        </p:grpSpPr>
        <p:cxnSp>
          <p:nvCxnSpPr>
            <p:cNvPr id="43" name="Straight Connector 42"/>
            <p:cNvCxnSpPr/>
            <p:nvPr/>
          </p:nvCxnSpPr>
          <p:spPr>
            <a:xfrm flipH="1">
              <a:off x="7885111" y="1527409"/>
              <a:ext cx="294422" cy="0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>
              <a:off x="7832975" y="1497032"/>
              <a:ext cx="60754" cy="6075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 rot="10800000">
            <a:off x="8855510" y="4679608"/>
            <a:ext cx="346558" cy="60754"/>
            <a:chOff x="7832975" y="1497032"/>
            <a:chExt cx="346558" cy="60754"/>
          </a:xfrm>
          <a:solidFill>
            <a:schemeClr val="tx1"/>
          </a:solidFill>
        </p:grpSpPr>
        <p:cxnSp>
          <p:nvCxnSpPr>
            <p:cNvPr id="40" name="Straight Connector 39"/>
            <p:cNvCxnSpPr/>
            <p:nvPr/>
          </p:nvCxnSpPr>
          <p:spPr>
            <a:xfrm flipH="1">
              <a:off x="7885111" y="1527409"/>
              <a:ext cx="294422" cy="0"/>
            </a:xfrm>
            <a:prstGeom prst="line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7832975" y="1497032"/>
              <a:ext cx="60754" cy="6075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8165247" y="1281742"/>
            <a:ext cx="1228827" cy="516489"/>
          </a:xfrm>
          <a:prstGeom prst="roundRect">
            <a:avLst>
              <a:gd name="adj" fmla="val 12364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7645298" y="4445163"/>
            <a:ext cx="1228827" cy="516489"/>
          </a:xfrm>
          <a:prstGeom prst="roundRect">
            <a:avLst>
              <a:gd name="adj" fmla="val 12364"/>
            </a:avLst>
          </a:prstGeom>
          <a:solidFill>
            <a:schemeClr val="bg1"/>
          </a:solidFill>
          <a:ln w="6350">
            <a:solidFill>
              <a:srgbClr val="2B70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8" y="1191004"/>
            <a:ext cx="4452642" cy="16283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442993">
            <a:off x="754031" y="1610986"/>
            <a:ext cx="34355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REVOLUTIONIZING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975" y="2224072"/>
            <a:ext cx="4120039" cy="9938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</a:t>
            </a: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 </a:t>
            </a:r>
            <a:r>
              <a:rPr lang="en-US" sz="36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MOVING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INDUSTRY</a:t>
            </a: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 </a:t>
            </a:r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WITH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451" y="3198474"/>
            <a:ext cx="4239399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is transforming the $90-100B moving industry by leveraging AI, GPS, and automated compliance to deliver the first instant guaranteed pricing platform. We’re cutting out inefficiencies and middlemen to improve costs and service quality.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982980"/>
            <a:ext cx="1390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$1.9M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30740" y="982979"/>
            <a:ext cx="740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77419" y="1509988"/>
            <a:ext cx="1700822" cy="945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Revenue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Successfully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Raised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33781" y="1493378"/>
            <a:ext cx="1700822" cy="663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Appraised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Tech Stack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0417" y="3131172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PROVEN MODEL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22620" y="4094031"/>
            <a:ext cx="159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$500K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22620" y="4633357"/>
            <a:ext cx="1700822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Additional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Raise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8306" y="4127126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B21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50783" y="4620847"/>
            <a:ext cx="1700822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Successful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Model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69949" y="4558430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To Prove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93008" y="1396934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To Build</a:t>
            </a:r>
          </a:p>
        </p:txBody>
      </p:sp>
    </p:spTree>
    <p:extLst>
      <p:ext uri="{BB962C8B-B14F-4D97-AF65-F5344CB8AC3E}">
        <p14:creationId xmlns:p14="http://schemas.microsoft.com/office/powerpoint/2010/main" val="3590949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91" y="2824711"/>
            <a:ext cx="6940684" cy="40713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697" y="3034572"/>
            <a:ext cx="4543425" cy="34598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50" y="3034572"/>
            <a:ext cx="4543425" cy="3459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33" y="433953"/>
            <a:ext cx="5187177" cy="31379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6451" y="1758502"/>
            <a:ext cx="4120039" cy="9938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MOVING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INDUSTRY WITH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452" y="2824711"/>
            <a:ext cx="355945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is uniquely positioned to disrupt the market with</a:t>
            </a:r>
          </a:p>
          <a:p>
            <a:pPr>
              <a:lnSpc>
                <a:spcPts val="2200"/>
              </a:lnSpc>
            </a:pP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AI-powered pricing, automated compliance, and proven scalability in B2I—poised to expand into B2B and B2C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68" y="695325"/>
            <a:ext cx="4404878" cy="16109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373846">
            <a:off x="765854" y="1095211"/>
            <a:ext cx="34355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REVOLUTIONIZING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34275" y="872435"/>
            <a:ext cx="3299301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28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MARKET STRATEGY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4111" y="1390758"/>
            <a:ext cx="404262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Focus on B2I (local movers) first to reach $10M EBITDA within 24 months, leading to a $150M valuation.</a:t>
            </a:r>
          </a:p>
          <a:p>
            <a:pPr>
              <a:lnSpc>
                <a:spcPts val="1200"/>
              </a:lnSpc>
            </a:pPr>
            <a:endParaRPr lang="en-US" sz="1400" dirty="0">
              <a:solidFill>
                <a:schemeClr val="bg1"/>
              </a:solidFill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Expand into B2B and B2C markets with a $50M Series B for full-scale growth.</a:t>
            </a:r>
          </a:p>
          <a:p>
            <a:endParaRPr lang="en-US" sz="1400" dirty="0">
              <a:solidFill>
                <a:schemeClr val="bg1"/>
              </a:solidFill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956388" y="3473054"/>
            <a:ext cx="3615092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28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VALUATION TARGETS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56224" y="3953277"/>
            <a:ext cx="40426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B2I (10% of local movers)</a:t>
            </a:r>
          </a:p>
          <a:p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$600M valuation</a:t>
            </a:r>
          </a:p>
          <a:p>
            <a:endParaRPr lang="en-US" sz="1400" dirty="0">
              <a:solidFill>
                <a:srgbClr val="333333"/>
              </a:solidFill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B2B (2.5% of Fortune 1000)</a:t>
            </a:r>
          </a:p>
          <a:p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$100M valuation</a:t>
            </a:r>
          </a:p>
          <a:p>
            <a:endParaRPr lang="en-US" sz="1400" dirty="0">
              <a:solidFill>
                <a:srgbClr val="333333"/>
              </a:solidFill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B2C (1% B2C market)</a:t>
            </a:r>
          </a:p>
          <a:p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$1.8B valuation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310" y="1473132"/>
            <a:ext cx="63339" cy="1151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310" y="2255433"/>
            <a:ext cx="63339" cy="115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444" y="4014315"/>
            <a:ext cx="65380" cy="1188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444" y="4659634"/>
            <a:ext cx="65380" cy="1188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444" y="5300445"/>
            <a:ext cx="65380" cy="11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23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48334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5976" y="2435138"/>
            <a:ext cx="5192447" cy="9938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INEFFICIENCIES IN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MOVING INDUSTRY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500" y="3429000"/>
            <a:ext cx="4902923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The moving industry is plagued by middlemen van lines, brokers, and agents—who drive up costs by 15-40% without adding value. These layers result in inflated prices and poor service quality for consumers.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34175" y="1065080"/>
            <a:ext cx="214834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TRIPLE</a:t>
            </a:r>
          </a:p>
          <a:p>
            <a:r>
              <a:rPr lang="en-US" sz="26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MARGINING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34175" y="3624940"/>
            <a:ext cx="308449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LACK OF</a:t>
            </a:r>
          </a:p>
          <a:p>
            <a:r>
              <a:rPr lang="en-US" sz="26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ACCOUNTABILITY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781800" y="3381375"/>
            <a:ext cx="4055576" cy="0"/>
          </a:xfrm>
          <a:prstGeom prst="line">
            <a:avLst/>
          </a:prstGeom>
          <a:ln w="9525">
            <a:solidFill>
              <a:srgbClr val="2B70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927" y="3558570"/>
            <a:ext cx="801573" cy="8015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10" y="1069151"/>
            <a:ext cx="930859" cy="7110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734175" y="1940112"/>
            <a:ext cx="3343275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Van lines, agents, and brokers each take a cut, leaving frontline movers underpaid and service quality compromised.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4175" y="4494688"/>
            <a:ext cx="4600575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Service failures, missed deadlines,</a:t>
            </a:r>
          </a:p>
          <a:p>
            <a:pPr>
              <a:lnSpc>
                <a:spcPts val="2200"/>
              </a:lnSpc>
            </a:pP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and damaged goods are common</a:t>
            </a:r>
          </a:p>
          <a:p>
            <a:pPr>
              <a:lnSpc>
                <a:spcPts val="2200"/>
              </a:lnSpc>
            </a:pPr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due to poor communication between middlemen. The customer needs a clear party to hold accountable.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8" y="1568506"/>
            <a:ext cx="3707651" cy="12251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373846">
            <a:off x="693389" y="1829362"/>
            <a:ext cx="3102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2932726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13" y="3514725"/>
            <a:ext cx="4129737" cy="3170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606" y="266936"/>
            <a:ext cx="4495392" cy="3177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2" y="2135572"/>
            <a:ext cx="3728087" cy="15796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6527" y="3094711"/>
            <a:ext cx="2978701" cy="14298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NEXMUV’S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AI-POWERED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PLATFORM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1226" y="1341687"/>
            <a:ext cx="3538068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 err="1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directly connects customers with local movers, eliminating van lines, brokers, and agents. This streamlines the process and ensures transparent, fair pricing.</a:t>
            </a:r>
          </a:p>
        </p:txBody>
      </p:sp>
      <p:sp>
        <p:nvSpPr>
          <p:cNvPr id="10" name="TextBox 9"/>
          <p:cNvSpPr txBox="1"/>
          <p:nvPr/>
        </p:nvSpPr>
        <p:spPr>
          <a:xfrm rot="21373846">
            <a:off x="710385" y="2532753"/>
            <a:ext cx="27061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SOLUTION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29165" y="3337054"/>
            <a:ext cx="2938462" cy="2096958"/>
          </a:xfrm>
          <a:prstGeom prst="roundRect">
            <a:avLst>
              <a:gd name="adj" fmla="val 9728"/>
            </a:avLst>
          </a:prstGeom>
          <a:noFill/>
          <a:ln w="9525">
            <a:solidFill>
              <a:srgbClr val="2B70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610284" y="944880"/>
            <a:ext cx="3017835" cy="2222602"/>
          </a:xfrm>
          <a:prstGeom prst="roundRect">
            <a:avLst>
              <a:gd name="adj" fmla="val 9728"/>
            </a:avLst>
          </a:prstGeom>
          <a:noFill/>
          <a:ln w="9525">
            <a:solidFill>
              <a:srgbClr val="FED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904470" y="4160275"/>
            <a:ext cx="267612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Fully automates interstate regulatory compliance, reducing legal risks for all movers in the supply chain.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99564" y="4584798"/>
            <a:ext cx="3090736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The platform optimizes truck capacity by matching real-time availability with customer move requests, improving operational efficiency.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88506" y="1757034"/>
            <a:ext cx="266147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 err="1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offers the industry’s only instant, guaranteed pricing using AI, GPS, and key moving variables.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1226" y="706610"/>
            <a:ext cx="18963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spc="-9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CUTTING OUT</a:t>
            </a:r>
          </a:p>
          <a:p>
            <a:r>
              <a:rPr lang="en-US" sz="2100" spc="-9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MIDDLEMEN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04470" y="3531898"/>
            <a:ext cx="18453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AUTOMATED</a:t>
            </a:r>
          </a:p>
          <a:p>
            <a:r>
              <a:rPr lang="en-US" sz="21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COMPLIANCE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88506" y="1145457"/>
            <a:ext cx="263501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AI-DRIVEN INSTANT</a:t>
            </a:r>
          </a:p>
          <a:p>
            <a:r>
              <a:rPr lang="en-US" sz="21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PRICING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77884" y="3949857"/>
            <a:ext cx="284308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REAL-TIME CAPACITY</a:t>
            </a:r>
          </a:p>
          <a:p>
            <a:r>
              <a:rPr lang="en-US" sz="21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MATCHING</a:t>
            </a:r>
          </a:p>
        </p:txBody>
      </p:sp>
    </p:spTree>
    <p:extLst>
      <p:ext uri="{BB962C8B-B14F-4D97-AF65-F5344CB8AC3E}">
        <p14:creationId xmlns:p14="http://schemas.microsoft.com/office/powerpoint/2010/main" val="2991203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9542290" y="1314450"/>
            <a:ext cx="2130280" cy="1169670"/>
          </a:xfrm>
          <a:prstGeom prst="roundRect">
            <a:avLst>
              <a:gd name="adj" fmla="val 8387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7531232" y="793749"/>
            <a:ext cx="1690130" cy="1389277"/>
          </a:xfrm>
          <a:prstGeom prst="roundRect">
            <a:avLst>
              <a:gd name="adj" fmla="val 6975"/>
            </a:avLst>
          </a:prstGeom>
          <a:solidFill>
            <a:srgbClr val="2B7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5078240" y="1314450"/>
            <a:ext cx="2130280" cy="1169670"/>
          </a:xfrm>
          <a:prstGeom prst="roundRect">
            <a:avLst>
              <a:gd name="adj" fmla="val 8387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50" y="369794"/>
            <a:ext cx="4439971" cy="1623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240" y="2751589"/>
            <a:ext cx="6526852" cy="332989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49371" y="1431301"/>
            <a:ext cx="3376245" cy="557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TARGETING B2I</a:t>
            </a:r>
          </a:p>
        </p:txBody>
      </p:sp>
      <p:sp>
        <p:nvSpPr>
          <p:cNvPr id="23" name="TextBox 22"/>
          <p:cNvSpPr txBox="1"/>
          <p:nvPr/>
        </p:nvSpPr>
        <p:spPr>
          <a:xfrm rot="21373846">
            <a:off x="727972" y="778473"/>
            <a:ext cx="34275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OPPORTUNITY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371" y="1782444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333333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LOCAL MOVERS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371" y="2792794"/>
            <a:ext cx="37578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B2I (local movers) represents the most immediate and scalable opportunity for </a:t>
            </a:r>
            <a:r>
              <a:rPr lang="en-US" sz="1400" dirty="0" err="1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. The software’s AI-driven pricing and capacity optimization allow local movers to keep their trucks busy and maximize revenue.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371" y="2426778"/>
            <a:ext cx="2331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WHY B2I FIRST?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6649" y="4522573"/>
            <a:ext cx="4176583" cy="1558913"/>
          </a:xfrm>
          <a:prstGeom prst="roundRect">
            <a:avLst>
              <a:gd name="adj" fmla="val 6627"/>
            </a:avLst>
          </a:prstGeom>
          <a:noFill/>
          <a:ln>
            <a:solidFill>
              <a:srgbClr val="FED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49370" y="4614661"/>
            <a:ext cx="3841961" cy="136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We’ve proven the B2I model… by adding one new B2I customer per week, each averaging four moves a month or 72 moves per year. This provides consistent, recurring revenue for </a:t>
            </a:r>
            <a:r>
              <a:rPr lang="en-US" sz="1400" dirty="0" err="1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84032" y="1471961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XXX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8862" y="935362"/>
            <a:ext cx="934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XXX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84032" y="1769209"/>
            <a:ext cx="184095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moves/year from new B2I customers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33465" y="1466585"/>
            <a:ext cx="885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$XXX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33465" y="1771987"/>
            <a:ext cx="20264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Projected EBITDA over next 24 months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55818" y="1373518"/>
            <a:ext cx="184095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Estimated</a:t>
            </a:r>
          </a:p>
          <a:p>
            <a:pPr algn="ctr">
              <a:lnSpc>
                <a:spcPts val="20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Gross Profit</a:t>
            </a:r>
          </a:p>
        </p:txBody>
      </p:sp>
    </p:spTree>
    <p:extLst>
      <p:ext uri="{BB962C8B-B14F-4D97-AF65-F5344CB8AC3E}">
        <p14:creationId xmlns:p14="http://schemas.microsoft.com/office/powerpoint/2010/main" val="370048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578600" y="0"/>
            <a:ext cx="5613400" cy="6858000"/>
          </a:xfrm>
          <a:prstGeom prst="rect">
            <a:avLst/>
          </a:prstGeom>
          <a:solidFill>
            <a:srgbClr val="18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08254"/>
            <a:ext cx="5765799" cy="169545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2159" y="1442752"/>
            <a:ext cx="4783682" cy="557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EXPANDING INTO B2B</a:t>
            </a:r>
          </a:p>
        </p:txBody>
      </p:sp>
      <p:sp>
        <p:nvSpPr>
          <p:cNvPr id="23" name="TextBox 22"/>
          <p:cNvSpPr txBox="1"/>
          <p:nvPr/>
        </p:nvSpPr>
        <p:spPr>
          <a:xfrm rot="21373846">
            <a:off x="662502" y="759758"/>
            <a:ext cx="46955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CORPORATE RELOCATION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514" y="2589292"/>
            <a:ext cx="4798929" cy="136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After proving the B2I model, NexMuv will concurrently expand into B2B, focusing on corporate relocation services for Fortune 1000 companies. This segment provides high-margin opportunities and long-term contracts.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3114" y="1916750"/>
            <a:ext cx="33826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CORPORATE RELOCATION</a:t>
            </a:r>
          </a:p>
          <a:p>
            <a:r>
              <a:rPr lang="en-US" sz="22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PARTNERSHIPS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557" y="3390901"/>
            <a:ext cx="5720443" cy="291848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51482" y="717997"/>
            <a:ext cx="934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XXX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2907" y="2143921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$XXX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57383" y="2140341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$XXX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51482" y="1146454"/>
            <a:ext cx="485951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7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Annual Moves from B2B moves/year from secured corporate contracts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2907" y="2595555"/>
            <a:ext cx="1973443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7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Estimated Gross</a:t>
            </a:r>
          </a:p>
          <a:p>
            <a:pPr>
              <a:lnSpc>
                <a:spcPts val="2000"/>
              </a:lnSpc>
            </a:pPr>
            <a:r>
              <a:rPr lang="en-US" sz="17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Profit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85736" y="2585513"/>
            <a:ext cx="255030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7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Projected EBITDA over the next 24 months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" y="3612201"/>
            <a:ext cx="5781581" cy="324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03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58514" y="1579933"/>
            <a:ext cx="4498347" cy="1567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5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ATTACKING B2C</a:t>
            </a:r>
          </a:p>
          <a:p>
            <a:pPr>
              <a:lnSpc>
                <a:spcPts val="3800"/>
              </a:lnSpc>
            </a:pPr>
            <a:r>
              <a:rPr lang="en-US" sz="35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CONSUMER MOVING</a:t>
            </a:r>
          </a:p>
          <a:p>
            <a:pPr>
              <a:lnSpc>
                <a:spcPts val="3800"/>
              </a:lnSpc>
            </a:pPr>
            <a:r>
              <a:rPr lang="en-US" sz="35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MARKET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7" y="622602"/>
            <a:ext cx="3804143" cy="15967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21373846">
            <a:off x="751475" y="1010792"/>
            <a:ext cx="2800767" cy="534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0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B2C STRATEGY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514" y="3123391"/>
            <a:ext cx="479892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With the foundation of B2I and B2B, </a:t>
            </a:r>
            <a:r>
              <a:rPr lang="en-US" sz="1400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will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enter the B2C market with a large-scale acquisition strategy requiring significant branding &amp; credibility investment, similar to </a:t>
            </a:r>
            <a:r>
              <a:rPr lang="en-US" sz="1400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Carvana</a:t>
            </a: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646" y="535234"/>
            <a:ext cx="5720443" cy="29184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6479" y="4508454"/>
            <a:ext cx="276732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Customer Acquisition Cost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Estimated high 4-figures to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low 5-figures.</a:t>
            </a:r>
          </a:p>
          <a:p>
            <a:pPr>
              <a:lnSpc>
                <a:spcPts val="1300"/>
              </a:lnSpc>
            </a:pPr>
            <a:endParaRPr lang="en-US" sz="1400" dirty="0">
              <a:solidFill>
                <a:srgbClr val="444444"/>
              </a:solidFill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Annual Moves from B2C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XXX moves/year.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3879" y="4508454"/>
            <a:ext cx="2767322" cy="1541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Gross Profit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Estimated $XXX.</a:t>
            </a:r>
          </a:p>
          <a:p>
            <a:pPr>
              <a:lnSpc>
                <a:spcPts val="1300"/>
              </a:lnSpc>
            </a:pPr>
            <a:endParaRPr lang="en-US" sz="1400" dirty="0">
              <a:solidFill>
                <a:srgbClr val="444444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EBITDA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Projected $XXX over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the next 36 months.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855" y="3481615"/>
            <a:ext cx="5475840" cy="29839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27" y="4602793"/>
            <a:ext cx="174423" cy="1245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6" y="5542593"/>
            <a:ext cx="174423" cy="1245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09" y="4602374"/>
            <a:ext cx="174423" cy="1245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88" y="5279178"/>
            <a:ext cx="174423" cy="1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10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969" y="3932411"/>
            <a:ext cx="4147750" cy="2925589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33719" y="4168346"/>
            <a:ext cx="3303373" cy="2108886"/>
          </a:xfrm>
          <a:prstGeom prst="roundRect">
            <a:avLst>
              <a:gd name="adj" fmla="val 4558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82595" y="4168346"/>
            <a:ext cx="3303373" cy="2108886"/>
          </a:xfrm>
          <a:prstGeom prst="roundRect">
            <a:avLst>
              <a:gd name="adj" fmla="val 4558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9" y="959651"/>
            <a:ext cx="5010966" cy="165972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8268" y="2011930"/>
            <a:ext cx="3103735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5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FINANCIAL</a:t>
            </a:r>
          </a:p>
          <a:p>
            <a:pPr>
              <a:lnSpc>
                <a:spcPts val="3800"/>
              </a:lnSpc>
            </a:pPr>
            <a:r>
              <a:rPr lang="en-US" sz="35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PROJECTIONS</a:t>
            </a:r>
          </a:p>
          <a:p>
            <a:pPr>
              <a:lnSpc>
                <a:spcPts val="3400"/>
              </a:lnSpc>
            </a:pPr>
            <a:r>
              <a:rPr lang="en-US" sz="28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(B2I, B2B, B2C)</a:t>
            </a:r>
          </a:p>
        </p:txBody>
      </p:sp>
      <p:sp>
        <p:nvSpPr>
          <p:cNvPr id="23" name="TextBox 22"/>
          <p:cNvSpPr txBox="1"/>
          <p:nvPr/>
        </p:nvSpPr>
        <p:spPr>
          <a:xfrm rot="21373846">
            <a:off x="701592" y="1380669"/>
            <a:ext cx="3932487" cy="534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VALUATION GROWTH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1565" y="4419910"/>
            <a:ext cx="2994062" cy="168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2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B2I Valuation</a:t>
            </a:r>
          </a:p>
          <a:p>
            <a:pPr>
              <a:lnSpc>
                <a:spcPts val="2200"/>
              </a:lnSpc>
            </a:pPr>
            <a:r>
              <a:rPr lang="en-US" sz="22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Growth</a:t>
            </a:r>
          </a:p>
          <a:p>
            <a:pPr>
              <a:lnSpc>
                <a:spcPts val="1400"/>
              </a:lnSpc>
            </a:pPr>
            <a:endParaRPr lang="en-US" sz="2200" dirty="0">
              <a:solidFill>
                <a:srgbClr val="444444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Targeting </a:t>
            </a:r>
            <a:r>
              <a:rPr lang="en-US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10%</a:t>
            </a: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of local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movers, leading to a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$600M </a:t>
            </a: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valuation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7305" y="4458010"/>
            <a:ext cx="299406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2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B2I Valuation</a:t>
            </a:r>
          </a:p>
          <a:p>
            <a:pPr>
              <a:lnSpc>
                <a:spcPts val="2200"/>
              </a:lnSpc>
            </a:pPr>
            <a:r>
              <a:rPr lang="en-US" sz="220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Growth</a:t>
            </a:r>
          </a:p>
          <a:p>
            <a:pPr>
              <a:lnSpc>
                <a:spcPts val="1400"/>
              </a:lnSpc>
            </a:pPr>
            <a:endParaRPr lang="en-US" sz="2200" dirty="0">
              <a:solidFill>
                <a:srgbClr val="444444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US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valuation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reached </a:t>
            </a:r>
            <a:r>
              <a:rPr lang="en-US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$1.8B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2813" y="4419910"/>
            <a:ext cx="2994062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2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B2I Valuation</a:t>
            </a:r>
          </a:p>
          <a:p>
            <a:pPr>
              <a:lnSpc>
                <a:spcPts val="2200"/>
              </a:lnSpc>
            </a:pPr>
            <a:r>
              <a:rPr lang="en-US" sz="22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Growth</a:t>
            </a:r>
          </a:p>
          <a:p>
            <a:pPr>
              <a:lnSpc>
                <a:spcPts val="1400"/>
              </a:lnSpc>
            </a:pPr>
            <a:endParaRPr lang="en-US" sz="2200" dirty="0">
              <a:solidFill>
                <a:schemeClr val="bg1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Targeting </a:t>
            </a:r>
            <a:r>
              <a:rPr lang="en-US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2.5%</a:t>
            </a: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of local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Fortune 1000, resulting</a:t>
            </a: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in a </a:t>
            </a:r>
            <a:r>
              <a:rPr lang="en-US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$100M </a:t>
            </a:r>
            <a:r>
              <a:rPr lang="en-US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valuation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83" y="669098"/>
            <a:ext cx="5971431" cy="304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53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8444247" y="795040"/>
            <a:ext cx="2940050" cy="1505784"/>
          </a:xfrm>
          <a:prstGeom prst="roundRect">
            <a:avLst>
              <a:gd name="adj" fmla="val 10478"/>
            </a:avLst>
          </a:prstGeom>
          <a:solidFill>
            <a:srgbClr val="F2F2F2"/>
          </a:solidFill>
          <a:ln w="6350">
            <a:solidFill>
              <a:srgbClr val="2B70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8444247" y="4723566"/>
            <a:ext cx="2940050" cy="1505784"/>
          </a:xfrm>
          <a:prstGeom prst="roundRect">
            <a:avLst>
              <a:gd name="adj" fmla="val 10478"/>
            </a:avLst>
          </a:prstGeom>
          <a:solidFill>
            <a:srgbClr val="F2F2F2"/>
          </a:solidFill>
          <a:ln w="6350">
            <a:solidFill>
              <a:srgbClr val="2B70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5018675" y="3816556"/>
            <a:ext cx="2940050" cy="2012950"/>
          </a:xfrm>
          <a:prstGeom prst="roundRect">
            <a:avLst>
              <a:gd name="adj" fmla="val 10478"/>
            </a:avLst>
          </a:prstGeom>
          <a:solidFill>
            <a:srgbClr val="F2F2F2"/>
          </a:solidFill>
          <a:ln w="6350">
            <a:solidFill>
              <a:srgbClr val="2B70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75" y="2371725"/>
            <a:ext cx="3695700" cy="24640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181" y="1136650"/>
            <a:ext cx="3608631" cy="28883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6" y="611321"/>
            <a:ext cx="3108018" cy="156037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66750" y="1581150"/>
            <a:ext cx="2850460" cy="1496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5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WHAT WE’VE</a:t>
            </a:r>
          </a:p>
          <a:p>
            <a:pPr>
              <a:lnSpc>
                <a:spcPts val="3600"/>
              </a:lnSpc>
            </a:pPr>
            <a:r>
              <a:rPr lang="en-US" sz="35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ACHIEVED</a:t>
            </a:r>
          </a:p>
          <a:p>
            <a:pPr>
              <a:lnSpc>
                <a:spcPts val="3600"/>
              </a:lnSpc>
            </a:pPr>
            <a:r>
              <a:rPr lang="en-US" sz="35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SO FAR</a:t>
            </a:r>
            <a:endParaRPr lang="en-US" sz="2800" spc="-150" dirty="0">
              <a:solidFill>
                <a:srgbClr val="2B70E5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21373846">
            <a:off x="720264" y="1019353"/>
            <a:ext cx="2000869" cy="534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0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TRACTION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4" y="2589133"/>
            <a:ext cx="4396869" cy="42688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07030" y="2138828"/>
            <a:ext cx="2660002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 err="1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NexMuv’s</a:t>
            </a:r>
            <a:r>
              <a:rPr lang="en-US" sz="14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tech stack is already appraised at $5M, proving our innovation is ready for market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7030" y="1522284"/>
            <a:ext cx="2635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Tech Stack Built and</a:t>
            </a:r>
          </a:p>
          <a:p>
            <a:r>
              <a:rPr lang="en-US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Appraised at $5M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86440" y="3352884"/>
            <a:ext cx="28838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Successfully raised to prove the B2I model, demonstrating scalable revenue generation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96731" y="2754548"/>
            <a:ext cx="2694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$500K Supplemental</a:t>
            </a:r>
          </a:p>
          <a:p>
            <a:r>
              <a:rPr lang="en-US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Raised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7145" y="4320782"/>
            <a:ext cx="266000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Brought in a Best-in-Class management team of industry veterans to lead </a:t>
            </a:r>
            <a:r>
              <a:rPr lang="en-US" sz="1400" dirty="0" err="1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into its next growth phase.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1698" y="5224801"/>
            <a:ext cx="26600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Used to build the platform and conduct early market tests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0789" y="4898278"/>
            <a:ext cx="2367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$1.9M Seed Raised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67145" y="3951450"/>
            <a:ext cx="2550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Team Restructuring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31698" y="954164"/>
            <a:ext cx="222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Proven B2I Model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31698" y="1278322"/>
            <a:ext cx="28838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Consistent customer acquisition with one new B2I customer per week</a:t>
            </a:r>
          </a:p>
        </p:txBody>
      </p:sp>
    </p:spTree>
    <p:extLst>
      <p:ext uri="{BB962C8B-B14F-4D97-AF65-F5344CB8AC3E}">
        <p14:creationId xmlns:p14="http://schemas.microsoft.com/office/powerpoint/2010/main" val="2872488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/>
          <p:cNvSpPr/>
          <p:nvPr/>
        </p:nvSpPr>
        <p:spPr>
          <a:xfrm>
            <a:off x="590278" y="3844704"/>
            <a:ext cx="4850401" cy="2594196"/>
          </a:xfrm>
          <a:prstGeom prst="roundRect">
            <a:avLst>
              <a:gd name="adj" fmla="val 3705"/>
            </a:avLst>
          </a:prstGeom>
          <a:solidFill>
            <a:srgbClr val="F2F2F2"/>
          </a:solidFill>
          <a:ln w="12700">
            <a:solidFill>
              <a:srgbClr val="FED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25" y="754382"/>
            <a:ext cx="3659455" cy="158281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64223" y="1722886"/>
            <a:ext cx="2122697" cy="573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5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ROUND A</a:t>
            </a:r>
            <a:endParaRPr lang="en-US" sz="2800" spc="-150" dirty="0">
              <a:solidFill>
                <a:srgbClr val="444444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21373846">
            <a:off x="776054" y="1160048"/>
            <a:ext cx="2707793" cy="534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USE OF FUNDS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860" y="2463073"/>
            <a:ext cx="23278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00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ROUND A FOCUS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859" y="2947383"/>
            <a:ext cx="498946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Invest heavily into B2I (primarily) and B2B 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(secondarily)to reach $10M EBITDA within 24 months.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297" y="586084"/>
            <a:ext cx="5459486" cy="3003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297" y="3740183"/>
            <a:ext cx="2679694" cy="27688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835" y="3740184"/>
            <a:ext cx="2596948" cy="276880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57060" y="4380310"/>
            <a:ext cx="4111178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Technology Development: </a:t>
            </a: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Enhance AI capabilities for pricing and capacity matching.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Sales &amp; Marketing: </a:t>
            </a: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Accelerate customer acquisition for B2I and B2B.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Team Expansion: </a:t>
            </a:r>
            <a:r>
              <a:rPr lang="en-US" sz="14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Recruit key talent to drive operational growth.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859" y="3915639"/>
            <a:ext cx="17588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16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USE OF PROCEEDS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4" y="4478278"/>
            <a:ext cx="174423" cy="1245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3" y="5244233"/>
            <a:ext cx="174423" cy="1245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76" y="5763397"/>
            <a:ext cx="174423" cy="1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3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48448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40" y="966957"/>
            <a:ext cx="3360851" cy="107572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21373846">
            <a:off x="896129" y="1179335"/>
            <a:ext cx="2919389" cy="534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sz="3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WHY NEXMUV?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120" y="1743387"/>
            <a:ext cx="3021981" cy="11439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FUTURE</a:t>
            </a:r>
          </a:p>
          <a:p>
            <a:pPr>
              <a:lnSpc>
                <a:spcPts val="4000"/>
              </a:lnSpc>
            </a:pPr>
            <a:r>
              <a:rPr lang="en-US" sz="40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OF MOVING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32822"/>
            <a:ext cx="5947019" cy="42251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48" y="3429000"/>
            <a:ext cx="4475565" cy="29160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66939" y="974577"/>
            <a:ext cx="4989465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dirty="0">
                <a:solidFill>
                  <a:srgbClr val="2B70E5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The Only AI-Driven Instant Pricing Platform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No competitor in the moving industry offers instant, guaranteed pricing powered by AI.</a:t>
            </a:r>
          </a:p>
          <a:p>
            <a:pPr>
              <a:lnSpc>
                <a:spcPts val="1600"/>
              </a:lnSpc>
            </a:pPr>
            <a:endParaRPr lang="en-US" sz="1600" dirty="0">
              <a:solidFill>
                <a:srgbClr val="333333"/>
              </a:solidFill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rgbClr val="2B70E5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Massive Market Opportunity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With a total addressable market cap 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of **$2.5B+</a:t>
            </a:r>
          </a:p>
        </p:txBody>
      </p:sp>
    </p:spTree>
    <p:extLst>
      <p:ext uri="{BB962C8B-B14F-4D97-AF65-F5344CB8AC3E}">
        <p14:creationId xmlns:p14="http://schemas.microsoft.com/office/powerpoint/2010/main" val="2848008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944930" y="3842042"/>
            <a:ext cx="3332670" cy="1857718"/>
          </a:xfrm>
          <a:prstGeom prst="roundRect">
            <a:avLst>
              <a:gd name="adj" fmla="val 4985"/>
            </a:avLst>
          </a:prstGeom>
          <a:solidFill>
            <a:srgbClr val="F2F2F2"/>
          </a:solidFill>
          <a:ln>
            <a:solidFill>
              <a:srgbClr val="2B70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712574" y="1263373"/>
            <a:ext cx="3089275" cy="1911350"/>
          </a:xfrm>
          <a:prstGeom prst="roundRect">
            <a:avLst>
              <a:gd name="adj" fmla="val 4985"/>
            </a:avLst>
          </a:prstGeom>
          <a:solidFill>
            <a:srgbClr val="F2F2F2"/>
          </a:solidFill>
          <a:ln>
            <a:solidFill>
              <a:srgbClr val="FED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29" y="3090955"/>
            <a:ext cx="3893772" cy="30050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618" y="1408548"/>
            <a:ext cx="4454782" cy="26776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64" y="1161033"/>
            <a:ext cx="3279452" cy="116941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8568" y="3921537"/>
            <a:ext cx="28921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-9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REAL COST</a:t>
            </a:r>
          </a:p>
          <a:p>
            <a:r>
              <a:rPr lang="en-US" sz="2000" spc="-9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DETERIORATING TALENT</a:t>
            </a:r>
          </a:p>
          <a:p>
            <a:r>
              <a:rPr lang="en-US" sz="2000" spc="-90" dirty="0">
                <a:solidFill>
                  <a:srgbClr val="444444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&amp; SERVICE QUALITY.</a:t>
            </a:r>
          </a:p>
        </p:txBody>
      </p:sp>
      <p:sp>
        <p:nvSpPr>
          <p:cNvPr id="10" name="TextBox 9"/>
          <p:cNvSpPr txBox="1"/>
          <p:nvPr/>
        </p:nvSpPr>
        <p:spPr>
          <a:xfrm rot="21373846">
            <a:off x="772277" y="1384475"/>
            <a:ext cx="2778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IMPACT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659" y="2007801"/>
            <a:ext cx="3387466" cy="1641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ON</a:t>
            </a: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 </a:t>
            </a:r>
            <a:r>
              <a:rPr lang="en-US" sz="36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FRONTLINE </a:t>
            </a:r>
          </a:p>
          <a:p>
            <a:pPr>
              <a:lnSpc>
                <a:spcPts val="4000"/>
              </a:lnSpc>
            </a:pPr>
            <a:r>
              <a:rPr lang="en-US" sz="36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WORKERS </a:t>
            </a:r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&amp; </a:t>
            </a:r>
          </a:p>
          <a:p>
            <a:pPr>
              <a:lnSpc>
                <a:spcPts val="4000"/>
              </a:lnSpc>
            </a:pPr>
            <a:r>
              <a:rPr lang="en-US" sz="3600" spc="-15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INDUSTRY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60562" y="1443578"/>
            <a:ext cx="2884738" cy="157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LESS PAY FOR</a:t>
            </a:r>
          </a:p>
          <a:p>
            <a:r>
              <a:rPr lang="en-US" sz="2000" spc="-9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FRONTLINE MOVERS</a:t>
            </a:r>
          </a:p>
          <a:p>
            <a:pPr>
              <a:lnSpc>
                <a:spcPts val="1000"/>
              </a:lnSpc>
            </a:pPr>
            <a:endParaRPr lang="en-US" dirty="0">
              <a:solidFill>
                <a:srgbClr val="444444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Inflated margins leave less money for actual movers doing the hard work.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50880" y="3556720"/>
            <a:ext cx="2884738" cy="1821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LOWER QUALITY</a:t>
            </a:r>
          </a:p>
          <a:p>
            <a:r>
              <a:rPr lang="en-US" sz="2000" spc="-9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SERVICE</a:t>
            </a:r>
          </a:p>
          <a:p>
            <a:pPr>
              <a:lnSpc>
                <a:spcPts val="1000"/>
              </a:lnSpc>
            </a:pPr>
            <a:endParaRPr lang="en-US" dirty="0">
              <a:solidFill>
                <a:srgbClr val="444444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Subcontractors are often</a:t>
            </a:r>
          </a:p>
          <a:p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the lowest bidder, leading</a:t>
            </a:r>
          </a:p>
          <a:p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to rushed moves and damaged items.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56332" y="1803692"/>
            <a:ext cx="3373058" cy="157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TERRIBLE TALENT</a:t>
            </a:r>
          </a:p>
          <a:p>
            <a:r>
              <a:rPr lang="en-US" sz="2000" spc="-9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ATTRACTED</a:t>
            </a:r>
          </a:p>
          <a:p>
            <a:pPr>
              <a:lnSpc>
                <a:spcPts val="1000"/>
              </a:lnSpc>
            </a:pPr>
            <a:endParaRPr lang="en-US" dirty="0">
              <a:solidFill>
                <a:schemeClr val="bg1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Low pay discourages skilled labor, attracting inexperienced or unmotivated workers.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20356" y="4041413"/>
            <a:ext cx="2995142" cy="151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444444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NO ACCOUNTABILITY</a:t>
            </a:r>
          </a:p>
          <a:p>
            <a:pPr>
              <a:lnSpc>
                <a:spcPts val="1000"/>
              </a:lnSpc>
            </a:pPr>
            <a:endParaRPr lang="en-US" dirty="0">
              <a:solidFill>
                <a:srgbClr val="444444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z="160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Van lines, agents, and brokers deflect responsibility for issues, frustrating the customer.</a:t>
            </a:r>
          </a:p>
        </p:txBody>
      </p:sp>
    </p:spTree>
    <p:extLst>
      <p:ext uri="{BB962C8B-B14F-4D97-AF65-F5344CB8AC3E}">
        <p14:creationId xmlns:p14="http://schemas.microsoft.com/office/powerpoint/2010/main" val="2807409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219" y="0"/>
            <a:ext cx="3884781" cy="317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46" y="1562100"/>
            <a:ext cx="3655120" cy="749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93" y="2920886"/>
            <a:ext cx="4572000" cy="1522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037310" y="3545594"/>
            <a:ext cx="611738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6400" spc="-15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FUTURE OF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393" y="5090189"/>
            <a:ext cx="4572000" cy="152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4394200"/>
            <a:ext cx="3768916" cy="2463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59459" y="4492705"/>
            <a:ext cx="5713424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7200" spc="2000" dirty="0">
                <a:solidFill>
                  <a:schemeClr val="bg1"/>
                </a:solidFill>
                <a:latin typeface="Poppins BOLD" panose="02000000000000000000" pitchFamily="2" charset="0"/>
                <a:cs typeface="Poppins BOLD" panose="02000000000000000000" pitchFamily="2" charset="0"/>
              </a:rPr>
              <a:t>MOVING</a:t>
            </a:r>
          </a:p>
        </p:txBody>
      </p:sp>
    </p:spTree>
    <p:extLst>
      <p:ext uri="{BB962C8B-B14F-4D97-AF65-F5344CB8AC3E}">
        <p14:creationId xmlns:p14="http://schemas.microsoft.com/office/powerpoint/2010/main" val="3009299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2" y="0"/>
            <a:ext cx="1072514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553199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1659" y="1659459"/>
            <a:ext cx="27174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spc="-150" dirty="0">
                <a:solidFill>
                  <a:schemeClr val="bg1"/>
                </a:solidFill>
                <a:latin typeface="Poppins BOLD" panose="02000000000000000000" pitchFamily="2" charset="0"/>
                <a:cs typeface="Poppins BOLD" panose="02000000000000000000" pitchFamily="2" charset="0"/>
              </a:rPr>
              <a:t>NEXMUV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THE </a:t>
            </a:r>
            <a:r>
              <a:rPr lang="en-US" sz="3600" spc="-15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FUTURE</a:t>
            </a:r>
          </a:p>
          <a:p>
            <a:pPr>
              <a:lnSpc>
                <a:spcPts val="3400"/>
              </a:lnSpc>
            </a:pPr>
            <a:r>
              <a:rPr lang="en-US" sz="3600" spc="-15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OF</a:t>
            </a: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 </a:t>
            </a:r>
            <a:r>
              <a:rPr lang="en-US" sz="3600" spc="-15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MOVING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69620" y="3167267"/>
            <a:ext cx="42291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9759" y="3390900"/>
            <a:ext cx="467531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-9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CUTTING OUT MIDDLEMEN</a:t>
            </a:r>
          </a:p>
          <a:p>
            <a:endParaRPr lang="en-US" sz="2000" spc="-90" dirty="0">
              <a:solidFill>
                <a:srgbClr val="2B70E5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z="2000" spc="-90" dirty="0" err="1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NexMuv's</a:t>
            </a:r>
            <a:r>
              <a:rPr lang="en-US" sz="2000" spc="-90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 direct-to-consumer </a:t>
            </a:r>
          </a:p>
          <a:p>
            <a:r>
              <a:rPr lang="en-US" sz="2000" spc="-90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model eliminates van lines, agents, </a:t>
            </a:r>
          </a:p>
          <a:p>
            <a:r>
              <a:rPr lang="en-US" sz="2000" spc="-90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&amp; brokers. Customers connect directly </a:t>
            </a:r>
          </a:p>
          <a:p>
            <a:r>
              <a:rPr lang="en-US" sz="2000" spc="-90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with professional movers, reducing </a:t>
            </a:r>
          </a:p>
          <a:p>
            <a:r>
              <a:rPr lang="en-US" sz="2000" spc="-90" dirty="0">
                <a:solidFill>
                  <a:schemeClr val="bg1"/>
                </a:solidFill>
                <a:latin typeface="Poppins" panose="02000000000000000000" pitchFamily="2" charset="0"/>
                <a:cs typeface="Poppins" panose="02000000000000000000" pitchFamily="2" charset="0"/>
              </a:rPr>
              <a:t>layers of markup and ensuring clarity.</a:t>
            </a:r>
          </a:p>
        </p:txBody>
      </p:sp>
    </p:spTree>
    <p:extLst>
      <p:ext uri="{BB962C8B-B14F-4D97-AF65-F5344CB8AC3E}">
        <p14:creationId xmlns:p14="http://schemas.microsoft.com/office/powerpoint/2010/main" val="3127706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03" y="-12763"/>
            <a:ext cx="9172798" cy="68843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63"/>
            <a:ext cx="6865257" cy="688438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83895" y="3014867"/>
            <a:ext cx="42291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4034" y="583292"/>
            <a:ext cx="4787591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GUARANTEED, TRANSPARENT PRICING</a:t>
            </a:r>
          </a:p>
          <a:p>
            <a:pPr>
              <a:lnSpc>
                <a:spcPts val="1400"/>
              </a:lnSpc>
            </a:pPr>
            <a:endParaRPr lang="en-US" sz="2000" spc="-90" dirty="0">
              <a:solidFill>
                <a:srgbClr val="2B70E5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pc="-90" dirty="0" err="1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NexMuv's</a:t>
            </a:r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AI-driven platform instantly provides guaranteed pricing without middleman markups. No surprises, hidden fees, or upselling. Prices are determined upfront based on exact needs, ensuring transparency.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033" y="3314706"/>
            <a:ext cx="4318962" cy="2795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FED267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INNOVATIVE, AI-DRIVEN SYSTEM</a:t>
            </a:r>
          </a:p>
          <a:p>
            <a:pPr>
              <a:lnSpc>
                <a:spcPts val="1400"/>
              </a:lnSpc>
            </a:pPr>
            <a:endParaRPr lang="en-US" sz="2000" spc="-90" dirty="0">
              <a:solidFill>
                <a:srgbClr val="2B70E5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The </a:t>
            </a:r>
            <a:r>
              <a:rPr lang="en-US" spc="-90" dirty="0" err="1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system learns from every move. It uses data-driven insights and machine learning to predict the exact requirements for each move, making it more intelligent and accurate over time. This leads to optimized service &amp; pricing, fewer delays, and a smoother</a:t>
            </a:r>
          </a:p>
          <a:p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customer experience.</a:t>
            </a:r>
          </a:p>
        </p:txBody>
      </p:sp>
    </p:spTree>
    <p:extLst>
      <p:ext uri="{BB962C8B-B14F-4D97-AF65-F5344CB8AC3E}">
        <p14:creationId xmlns:p14="http://schemas.microsoft.com/office/powerpoint/2010/main" val="1931167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520" y="0"/>
            <a:ext cx="8615480" cy="68771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7710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83895" y="3014867"/>
            <a:ext cx="4229100" cy="0"/>
          </a:xfrm>
          <a:prstGeom prst="line">
            <a:avLst/>
          </a:prstGeom>
          <a:ln w="9525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4034" y="583292"/>
            <a:ext cx="5349566" cy="2241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BETTER PAY FOR MOVERS = BETTER TALENT</a:t>
            </a:r>
          </a:p>
          <a:p>
            <a:pPr>
              <a:lnSpc>
                <a:spcPts val="1400"/>
              </a:lnSpc>
            </a:pPr>
            <a:endParaRPr lang="en-US" sz="2000" spc="-90" dirty="0">
              <a:solidFill>
                <a:srgbClr val="333333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pc="-9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By eliminating the unnecessary middlemen, </a:t>
            </a:r>
          </a:p>
          <a:p>
            <a:r>
              <a:rPr lang="en-US" spc="-9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more money stays with the people doing the work—the movers. This higher pay attracts </a:t>
            </a:r>
          </a:p>
          <a:p>
            <a:r>
              <a:rPr lang="en-US" spc="-9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skilled, motivated professionals who provide higher-quality service and improve the </a:t>
            </a:r>
          </a:p>
          <a:p>
            <a:r>
              <a:rPr lang="en-US" spc="-9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industry's reputation.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033" y="3314706"/>
            <a:ext cx="4435168" cy="282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HUB AND SPOKE MODEL FOR EFFICIENCY AND QUALITY</a:t>
            </a:r>
          </a:p>
          <a:p>
            <a:pPr>
              <a:lnSpc>
                <a:spcPts val="1400"/>
              </a:lnSpc>
            </a:pPr>
            <a:endParaRPr lang="en-US" sz="2000" spc="-90" dirty="0">
              <a:solidFill>
                <a:srgbClr val="333333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pc="-90" dirty="0" err="1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pc="-9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operates on a hub-and-spoke model, efficiently routing moves and keeping trucks in local markets. This maximizes profits for movers and ensures faster, more flexible service for customers, particularly in markets with high</a:t>
            </a:r>
          </a:p>
          <a:p>
            <a:r>
              <a:rPr lang="en-US" spc="-90" dirty="0">
                <a:solidFill>
                  <a:srgbClr val="333333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lead volumes.</a:t>
            </a:r>
          </a:p>
        </p:txBody>
      </p:sp>
    </p:spTree>
    <p:extLst>
      <p:ext uri="{BB962C8B-B14F-4D97-AF65-F5344CB8AC3E}">
        <p14:creationId xmlns:p14="http://schemas.microsoft.com/office/powerpoint/2010/main" val="3835975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0" y="1"/>
            <a:ext cx="60833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67500" cy="686453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83895" y="3167267"/>
            <a:ext cx="42291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4034" y="583292"/>
            <a:ext cx="5349566" cy="251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B2I, B2B, AND B2C CUSTOMIZATION</a:t>
            </a:r>
          </a:p>
          <a:p>
            <a:pPr>
              <a:lnSpc>
                <a:spcPts val="1400"/>
              </a:lnSpc>
            </a:pPr>
            <a:endParaRPr lang="en-US" sz="2000" spc="-90" dirty="0">
              <a:solidFill>
                <a:schemeClr val="bg1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pc="-90" dirty="0" err="1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tailors its platform to handle the </a:t>
            </a:r>
          </a:p>
          <a:p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unique needs of </a:t>
            </a:r>
            <a:r>
              <a:rPr lang="en-US" spc="-90" dirty="0">
                <a:solidFill>
                  <a:srgbClr val="FED267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local movers (B2I), </a:t>
            </a:r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corporate relocation clients (B2B), and consumers (B2C). The platform helps movers manage leads, </a:t>
            </a:r>
          </a:p>
          <a:p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close deals, and optimize schedules while keeping their operations local and </a:t>
            </a:r>
          </a:p>
          <a:p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maximizing efficiency.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033" y="3314706"/>
            <a:ext cx="4435168" cy="2795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9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SCALABLE FOR GROWTH</a:t>
            </a:r>
          </a:p>
          <a:p>
            <a:pPr>
              <a:lnSpc>
                <a:spcPts val="1400"/>
              </a:lnSpc>
            </a:pPr>
            <a:endParaRPr lang="en-US" sz="2000" spc="-90" dirty="0">
              <a:solidFill>
                <a:schemeClr val="bg1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r>
              <a:rPr lang="en-US" spc="-90" dirty="0" err="1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can scale its technology across local markets and long-distance relocations as a licensed forwarder. It combines </a:t>
            </a:r>
            <a:r>
              <a:rPr lang="en-US" spc="-90" dirty="0">
                <a:solidFill>
                  <a:srgbClr val="FED267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automation and human touch </a:t>
            </a:r>
            <a:r>
              <a:rPr lang="en-US" spc="-90" dirty="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for a seamless customer experience. The platform is poised for growth as more movers realize the value of cutting out the middlemen.</a:t>
            </a:r>
          </a:p>
        </p:txBody>
      </p:sp>
    </p:spTree>
    <p:extLst>
      <p:ext uri="{BB962C8B-B14F-4D97-AF65-F5344CB8AC3E}">
        <p14:creationId xmlns:p14="http://schemas.microsoft.com/office/powerpoint/2010/main" val="164932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211" y="-66490"/>
            <a:ext cx="4872789" cy="69244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2" y="637982"/>
            <a:ext cx="4013038" cy="12199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373846">
            <a:off x="619543" y="900083"/>
            <a:ext cx="3541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AI CUSTOMIZED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944" y="1579434"/>
            <a:ext cx="3916457" cy="112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3600" spc="-150" dirty="0">
                <a:solidFill>
                  <a:srgbClr val="333333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VIDEO AND </a:t>
            </a:r>
          </a:p>
          <a:p>
            <a:pPr>
              <a:lnSpc>
                <a:spcPts val="4000"/>
              </a:lnSpc>
            </a:pPr>
            <a:r>
              <a:rPr lang="en-US" sz="3600" spc="-150" dirty="0">
                <a:solidFill>
                  <a:srgbClr val="2B70E5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INSTANT PRICING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943" y="2707948"/>
            <a:ext cx="6324651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50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NexMuv’s</a:t>
            </a:r>
            <a:r>
              <a:rPr lang="en-US" sz="145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innovative approach includes sending personalized,</a:t>
            </a:r>
          </a:p>
          <a:p>
            <a:pPr>
              <a:lnSpc>
                <a:spcPts val="2000"/>
              </a:lnSpc>
            </a:pPr>
            <a:r>
              <a:rPr lang="en-US" sz="145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AI-driven videos to customers explaining their price breakdown and move process. This ensures transparency, clarity, and trust from the first interaction, something no traditional broker or van line offers.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5149" y="4348888"/>
            <a:ext cx="57128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5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This version comprehensively explains why </a:t>
            </a:r>
            <a:r>
              <a:rPr lang="en-US" sz="1450" dirty="0" err="1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NexMuv</a:t>
            </a:r>
            <a:r>
              <a:rPr lang="en-US" sz="1450" dirty="0">
                <a:solidFill>
                  <a:srgbClr val="444444"/>
                </a:solidFill>
                <a:latin typeface="Poppins Light" panose="02000000000000000000" pitchFamily="2" charset="0"/>
                <a:cs typeface="Poppins Light" panose="02000000000000000000" pitchFamily="2" charset="0"/>
              </a:rPr>
              <a:t> is the future of the moving industry, highlighting its direct model, AI-powered technology, better pay for movers, and efficiency through the hub-and-spoke model. It also tailors services for multiple client types (B2I, B2B, and B2C). It builds on all your insights and presents a forward-thinking solution.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3943" y="4102442"/>
            <a:ext cx="6431743" cy="2075935"/>
          </a:xfrm>
          <a:prstGeom prst="roundRect">
            <a:avLst>
              <a:gd name="adj" fmla="val 8173"/>
            </a:avLst>
          </a:prstGeom>
          <a:noFill/>
          <a:ln>
            <a:solidFill>
              <a:srgbClr val="FED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10" y="4453564"/>
            <a:ext cx="174423" cy="1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3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1393</Words>
  <Application>Microsoft Office PowerPoint</Application>
  <PresentationFormat>Widescreen</PresentationFormat>
  <Paragraphs>235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Poppins</vt:lpstr>
      <vt:lpstr>Poppins BOLD</vt:lpstr>
      <vt:lpstr>Poppins Light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Wes Struebing</cp:lastModifiedBy>
  <cp:revision>68</cp:revision>
  <dcterms:created xsi:type="dcterms:W3CDTF">2024-10-28T08:07:41Z</dcterms:created>
  <dcterms:modified xsi:type="dcterms:W3CDTF">2024-10-28T22:40:59Z</dcterms:modified>
</cp:coreProperties>
</file>