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1" r:id="rId4"/>
    <p:sldId id="259" r:id="rId5"/>
    <p:sldId id="260" r:id="rId6"/>
    <p:sldId id="262" r:id="rId7"/>
    <p:sldId id="269" r:id="rId8"/>
    <p:sldId id="270" r:id="rId9"/>
    <p:sldId id="271" r:id="rId10"/>
    <p:sldId id="263" r:id="rId11"/>
    <p:sldId id="264" r:id="rId12"/>
    <p:sldId id="265" r:id="rId13"/>
    <p:sldId id="268"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85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09" autoAdjust="0"/>
    <p:restoredTop sz="94660"/>
  </p:normalViewPr>
  <p:slideViewPr>
    <p:cSldViewPr snapToGrid="0">
      <p:cViewPr varScale="1">
        <p:scale>
          <a:sx n="59" d="100"/>
          <a:sy n="59" d="100"/>
        </p:scale>
        <p:origin x="68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7D0739-CAAF-4923-BA72-73D6807A8D51}" type="datetimeFigureOut">
              <a:rPr lang="en-US" smtClean="0"/>
              <a:t>02-Dec-24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8BF823-E538-4F48-815B-C08E897A54D5}" type="slidenum">
              <a:rPr lang="en-US" smtClean="0"/>
              <a:t>‹#›</a:t>
            </a:fld>
            <a:endParaRPr lang="en-US"/>
          </a:p>
        </p:txBody>
      </p:sp>
    </p:spTree>
    <p:extLst>
      <p:ext uri="{BB962C8B-B14F-4D97-AF65-F5344CB8AC3E}">
        <p14:creationId xmlns:p14="http://schemas.microsoft.com/office/powerpoint/2010/main" val="1408285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8BF823-E538-4F48-815B-C08E897A54D5}" type="slidenum">
              <a:rPr lang="en-US" smtClean="0"/>
              <a:t>4</a:t>
            </a:fld>
            <a:endParaRPr lang="en-US"/>
          </a:p>
        </p:txBody>
      </p:sp>
    </p:spTree>
    <p:extLst>
      <p:ext uri="{BB962C8B-B14F-4D97-AF65-F5344CB8AC3E}">
        <p14:creationId xmlns:p14="http://schemas.microsoft.com/office/powerpoint/2010/main" val="3463709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8BF823-E538-4F48-815B-C08E897A54D5}" type="slidenum">
              <a:rPr lang="en-US" smtClean="0"/>
              <a:t>7</a:t>
            </a:fld>
            <a:endParaRPr lang="en-US"/>
          </a:p>
        </p:txBody>
      </p:sp>
    </p:spTree>
    <p:extLst>
      <p:ext uri="{BB962C8B-B14F-4D97-AF65-F5344CB8AC3E}">
        <p14:creationId xmlns:p14="http://schemas.microsoft.com/office/powerpoint/2010/main" val="2850242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165BD-CE22-30A0-2A51-CCE050475F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8FC610-EFDC-BB7E-308C-5FC1FD2A8A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F515B5-D62A-9DEB-8AD8-25FCA54E6B51}"/>
              </a:ext>
            </a:extLst>
          </p:cNvPr>
          <p:cNvSpPr>
            <a:spLocks noGrp="1"/>
          </p:cNvSpPr>
          <p:nvPr>
            <p:ph type="dt" sz="half" idx="10"/>
          </p:nvPr>
        </p:nvSpPr>
        <p:spPr/>
        <p:txBody>
          <a:bodyPr/>
          <a:lstStyle/>
          <a:p>
            <a:fld id="{34A923F8-4380-411C-9A3B-3F4D3C93A1F7}" type="datetimeFigureOut">
              <a:rPr lang="en-US" smtClean="0"/>
              <a:t>02-Dec-24</a:t>
            </a:fld>
            <a:endParaRPr lang="en-US"/>
          </a:p>
        </p:txBody>
      </p:sp>
      <p:sp>
        <p:nvSpPr>
          <p:cNvPr id="5" name="Footer Placeholder 4">
            <a:extLst>
              <a:ext uri="{FF2B5EF4-FFF2-40B4-BE49-F238E27FC236}">
                <a16:creationId xmlns:a16="http://schemas.microsoft.com/office/drawing/2014/main" id="{B6D2C287-2255-FAB7-F8C8-5286B7A64A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D81ACD-F506-2E4E-BA21-BE4447BABC5A}"/>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2297167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4C511-554A-B516-81B5-A061784BC6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5F8110-913C-BA2E-9CBC-BD2FFA41FC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D0A1F5-8602-1386-99A1-F705CFE28094}"/>
              </a:ext>
            </a:extLst>
          </p:cNvPr>
          <p:cNvSpPr>
            <a:spLocks noGrp="1"/>
          </p:cNvSpPr>
          <p:nvPr>
            <p:ph type="dt" sz="half" idx="10"/>
          </p:nvPr>
        </p:nvSpPr>
        <p:spPr/>
        <p:txBody>
          <a:bodyPr/>
          <a:lstStyle/>
          <a:p>
            <a:fld id="{34A923F8-4380-411C-9A3B-3F4D3C93A1F7}" type="datetimeFigureOut">
              <a:rPr lang="en-US" smtClean="0"/>
              <a:t>02-Dec-24</a:t>
            </a:fld>
            <a:endParaRPr lang="en-US"/>
          </a:p>
        </p:txBody>
      </p:sp>
      <p:sp>
        <p:nvSpPr>
          <p:cNvPr id="5" name="Footer Placeholder 4">
            <a:extLst>
              <a:ext uri="{FF2B5EF4-FFF2-40B4-BE49-F238E27FC236}">
                <a16:creationId xmlns:a16="http://schemas.microsoft.com/office/drawing/2014/main" id="{CBE3E899-50C3-BFA9-81AD-3241C5B1B9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28145B-859F-3F74-9EF6-F6511DE98A9A}"/>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53484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6A1F9-71EF-24FC-105C-D102B2E228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E77FE4-5F79-A6EC-78C9-D87A146575A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9263D5-B357-F21A-B7E7-2C2014A709A5}"/>
              </a:ext>
            </a:extLst>
          </p:cNvPr>
          <p:cNvSpPr>
            <a:spLocks noGrp="1"/>
          </p:cNvSpPr>
          <p:nvPr>
            <p:ph type="dt" sz="half" idx="10"/>
          </p:nvPr>
        </p:nvSpPr>
        <p:spPr/>
        <p:txBody>
          <a:bodyPr/>
          <a:lstStyle/>
          <a:p>
            <a:fld id="{34A923F8-4380-411C-9A3B-3F4D3C93A1F7}" type="datetimeFigureOut">
              <a:rPr lang="en-US" smtClean="0"/>
              <a:t>02-Dec-24</a:t>
            </a:fld>
            <a:endParaRPr lang="en-US"/>
          </a:p>
        </p:txBody>
      </p:sp>
      <p:sp>
        <p:nvSpPr>
          <p:cNvPr id="5" name="Footer Placeholder 4">
            <a:extLst>
              <a:ext uri="{FF2B5EF4-FFF2-40B4-BE49-F238E27FC236}">
                <a16:creationId xmlns:a16="http://schemas.microsoft.com/office/drawing/2014/main" id="{0C2C96D8-4E95-DF41-6805-B107A27C27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3B6AC0-EF7B-FCB8-5A5B-BE77040E0F13}"/>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3136142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20294-4D91-CA88-04F0-A9DDBE9323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646F61-E1D8-3DBB-20A8-B32F2EE30B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FA7198-E2A0-FDA7-480C-2E0B480345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4E3A20-368E-3947-1554-309A485E3E6D}"/>
              </a:ext>
            </a:extLst>
          </p:cNvPr>
          <p:cNvSpPr>
            <a:spLocks noGrp="1"/>
          </p:cNvSpPr>
          <p:nvPr>
            <p:ph type="dt" sz="half" idx="10"/>
          </p:nvPr>
        </p:nvSpPr>
        <p:spPr/>
        <p:txBody>
          <a:bodyPr/>
          <a:lstStyle/>
          <a:p>
            <a:fld id="{34A923F8-4380-411C-9A3B-3F4D3C93A1F7}" type="datetimeFigureOut">
              <a:rPr lang="en-US" smtClean="0"/>
              <a:t>02-Dec-24</a:t>
            </a:fld>
            <a:endParaRPr lang="en-US"/>
          </a:p>
        </p:txBody>
      </p:sp>
      <p:sp>
        <p:nvSpPr>
          <p:cNvPr id="6" name="Footer Placeholder 5">
            <a:extLst>
              <a:ext uri="{FF2B5EF4-FFF2-40B4-BE49-F238E27FC236}">
                <a16:creationId xmlns:a16="http://schemas.microsoft.com/office/drawing/2014/main" id="{40ABEB50-F200-1C30-208B-2CB9614B3E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C7068-F9F8-7A23-2E29-D9A8FB8D7829}"/>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3591682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040C7-4335-3955-6190-1A6346310F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95BAC4-CC86-12E0-7852-1F4A4F5C7B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CD6B95-E906-4767-A828-BE5F61E448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FA63AD-E185-5F78-1618-D12330178E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22EF3B-08AC-BA63-39BF-AA27B54D1E8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E46084-616C-EA92-8A95-84AEB0A96028}"/>
              </a:ext>
            </a:extLst>
          </p:cNvPr>
          <p:cNvSpPr>
            <a:spLocks noGrp="1"/>
          </p:cNvSpPr>
          <p:nvPr>
            <p:ph type="dt" sz="half" idx="10"/>
          </p:nvPr>
        </p:nvSpPr>
        <p:spPr/>
        <p:txBody>
          <a:bodyPr/>
          <a:lstStyle/>
          <a:p>
            <a:fld id="{34A923F8-4380-411C-9A3B-3F4D3C93A1F7}" type="datetimeFigureOut">
              <a:rPr lang="en-US" smtClean="0"/>
              <a:t>02-Dec-24</a:t>
            </a:fld>
            <a:endParaRPr lang="en-US"/>
          </a:p>
        </p:txBody>
      </p:sp>
      <p:sp>
        <p:nvSpPr>
          <p:cNvPr id="8" name="Footer Placeholder 7">
            <a:extLst>
              <a:ext uri="{FF2B5EF4-FFF2-40B4-BE49-F238E27FC236}">
                <a16:creationId xmlns:a16="http://schemas.microsoft.com/office/drawing/2014/main" id="{58F19715-6E4C-447E-CEF5-68EFD368286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7C681F-B752-4778-156F-A64FDFD68AE9}"/>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3763606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E56FE-380E-7B36-1C48-2CA934C5A2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E07F17-B883-4395-EBB9-DB3CFEF899A6}"/>
              </a:ext>
            </a:extLst>
          </p:cNvPr>
          <p:cNvSpPr>
            <a:spLocks noGrp="1"/>
          </p:cNvSpPr>
          <p:nvPr>
            <p:ph type="dt" sz="half" idx="10"/>
          </p:nvPr>
        </p:nvSpPr>
        <p:spPr/>
        <p:txBody>
          <a:bodyPr/>
          <a:lstStyle/>
          <a:p>
            <a:fld id="{34A923F8-4380-411C-9A3B-3F4D3C93A1F7}" type="datetimeFigureOut">
              <a:rPr lang="en-US" smtClean="0"/>
              <a:t>02-Dec-24</a:t>
            </a:fld>
            <a:endParaRPr lang="en-US"/>
          </a:p>
        </p:txBody>
      </p:sp>
      <p:sp>
        <p:nvSpPr>
          <p:cNvPr id="4" name="Footer Placeholder 3">
            <a:extLst>
              <a:ext uri="{FF2B5EF4-FFF2-40B4-BE49-F238E27FC236}">
                <a16:creationId xmlns:a16="http://schemas.microsoft.com/office/drawing/2014/main" id="{1F2B4C89-FFE4-F37D-BD4C-0AD241CFF0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7D6C88-79B9-0D22-469F-0099A94B6C83}"/>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1033589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2D7547-F132-9C78-E927-AB6830F84EF6}"/>
              </a:ext>
            </a:extLst>
          </p:cNvPr>
          <p:cNvSpPr>
            <a:spLocks noGrp="1"/>
          </p:cNvSpPr>
          <p:nvPr>
            <p:ph type="dt" sz="half" idx="10"/>
          </p:nvPr>
        </p:nvSpPr>
        <p:spPr/>
        <p:txBody>
          <a:bodyPr/>
          <a:lstStyle/>
          <a:p>
            <a:fld id="{34A923F8-4380-411C-9A3B-3F4D3C93A1F7}" type="datetimeFigureOut">
              <a:rPr lang="en-US" smtClean="0"/>
              <a:t>02-Dec-24</a:t>
            </a:fld>
            <a:endParaRPr lang="en-US"/>
          </a:p>
        </p:txBody>
      </p:sp>
      <p:sp>
        <p:nvSpPr>
          <p:cNvPr id="3" name="Footer Placeholder 2">
            <a:extLst>
              <a:ext uri="{FF2B5EF4-FFF2-40B4-BE49-F238E27FC236}">
                <a16:creationId xmlns:a16="http://schemas.microsoft.com/office/drawing/2014/main" id="{D6ED2CF3-C5C2-8FBF-68D3-BFD23050EE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8784D48-497C-1B54-C9B1-A49279D3ADF8}"/>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3938424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CBD34-1305-2832-E6F4-80C702975D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48B77D-D025-98E1-C1D6-FB3FB64CC2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2DC2758-521D-66F5-FD62-627004FB7C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496C0D-B157-DF3D-C379-1838DE099F45}"/>
              </a:ext>
            </a:extLst>
          </p:cNvPr>
          <p:cNvSpPr>
            <a:spLocks noGrp="1"/>
          </p:cNvSpPr>
          <p:nvPr>
            <p:ph type="dt" sz="half" idx="10"/>
          </p:nvPr>
        </p:nvSpPr>
        <p:spPr/>
        <p:txBody>
          <a:bodyPr/>
          <a:lstStyle/>
          <a:p>
            <a:fld id="{34A923F8-4380-411C-9A3B-3F4D3C93A1F7}" type="datetimeFigureOut">
              <a:rPr lang="en-US" smtClean="0"/>
              <a:t>02-Dec-24</a:t>
            </a:fld>
            <a:endParaRPr lang="en-US"/>
          </a:p>
        </p:txBody>
      </p:sp>
      <p:sp>
        <p:nvSpPr>
          <p:cNvPr id="6" name="Footer Placeholder 5">
            <a:extLst>
              <a:ext uri="{FF2B5EF4-FFF2-40B4-BE49-F238E27FC236}">
                <a16:creationId xmlns:a16="http://schemas.microsoft.com/office/drawing/2014/main" id="{908B731C-996C-4932-995B-D36B43497B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D4150B-996B-4AF2-753F-71F05741376F}"/>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1697332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2F2DE-2053-C01B-578F-BB19D2FD95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F80BE8-DA2E-0DDB-0065-C6A85CF740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BEC3448-7028-7A8A-E16A-4101F360F0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2809C0-1245-73B4-4296-F5B7F354235E}"/>
              </a:ext>
            </a:extLst>
          </p:cNvPr>
          <p:cNvSpPr>
            <a:spLocks noGrp="1"/>
          </p:cNvSpPr>
          <p:nvPr>
            <p:ph type="dt" sz="half" idx="10"/>
          </p:nvPr>
        </p:nvSpPr>
        <p:spPr/>
        <p:txBody>
          <a:bodyPr/>
          <a:lstStyle/>
          <a:p>
            <a:fld id="{34A923F8-4380-411C-9A3B-3F4D3C93A1F7}" type="datetimeFigureOut">
              <a:rPr lang="en-US" smtClean="0"/>
              <a:t>02-Dec-24</a:t>
            </a:fld>
            <a:endParaRPr lang="en-US"/>
          </a:p>
        </p:txBody>
      </p:sp>
      <p:sp>
        <p:nvSpPr>
          <p:cNvPr id="6" name="Footer Placeholder 5">
            <a:extLst>
              <a:ext uri="{FF2B5EF4-FFF2-40B4-BE49-F238E27FC236}">
                <a16:creationId xmlns:a16="http://schemas.microsoft.com/office/drawing/2014/main" id="{9A8F625A-7F80-32AA-E472-4958F786A7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596BF9-CEA9-F25C-9FD0-599262C2DFF4}"/>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2055662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87EB2-AD60-058E-5716-E246CD1A5D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D54699-7145-9295-5A2B-5DA84886B6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5DACAA-9598-DC1C-6C29-F55DD6E73FDB}"/>
              </a:ext>
            </a:extLst>
          </p:cNvPr>
          <p:cNvSpPr>
            <a:spLocks noGrp="1"/>
          </p:cNvSpPr>
          <p:nvPr>
            <p:ph type="dt" sz="half" idx="10"/>
          </p:nvPr>
        </p:nvSpPr>
        <p:spPr/>
        <p:txBody>
          <a:bodyPr/>
          <a:lstStyle/>
          <a:p>
            <a:fld id="{34A923F8-4380-411C-9A3B-3F4D3C93A1F7}" type="datetimeFigureOut">
              <a:rPr lang="en-US" smtClean="0"/>
              <a:t>02-Dec-24</a:t>
            </a:fld>
            <a:endParaRPr lang="en-US"/>
          </a:p>
        </p:txBody>
      </p:sp>
      <p:sp>
        <p:nvSpPr>
          <p:cNvPr id="5" name="Footer Placeholder 4">
            <a:extLst>
              <a:ext uri="{FF2B5EF4-FFF2-40B4-BE49-F238E27FC236}">
                <a16:creationId xmlns:a16="http://schemas.microsoft.com/office/drawing/2014/main" id="{AEFFE333-9B1A-B8E3-A3F9-4276086EA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5B2EFB-B2BF-C0D0-9057-F102CCEE8795}"/>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193360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BBC5C5-B3FC-D592-649A-7016D23F4A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825BF7-AAC0-CFE2-0218-7C607B1828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6E0817-F385-E653-1874-B9131E7BCBFD}"/>
              </a:ext>
            </a:extLst>
          </p:cNvPr>
          <p:cNvSpPr>
            <a:spLocks noGrp="1"/>
          </p:cNvSpPr>
          <p:nvPr>
            <p:ph type="dt" sz="half" idx="10"/>
          </p:nvPr>
        </p:nvSpPr>
        <p:spPr/>
        <p:txBody>
          <a:bodyPr/>
          <a:lstStyle/>
          <a:p>
            <a:fld id="{34A923F8-4380-411C-9A3B-3F4D3C93A1F7}" type="datetimeFigureOut">
              <a:rPr lang="en-US" smtClean="0"/>
              <a:t>02-Dec-24</a:t>
            </a:fld>
            <a:endParaRPr lang="en-US"/>
          </a:p>
        </p:txBody>
      </p:sp>
      <p:sp>
        <p:nvSpPr>
          <p:cNvPr id="5" name="Footer Placeholder 4">
            <a:extLst>
              <a:ext uri="{FF2B5EF4-FFF2-40B4-BE49-F238E27FC236}">
                <a16:creationId xmlns:a16="http://schemas.microsoft.com/office/drawing/2014/main" id="{585659BB-0582-793D-BE84-5025CFD86A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85FB93-E06C-96BF-E82C-0A32E0FCAF04}"/>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2060322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AC7B28-0214-B33F-9061-1BE48DA5E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B10F87-CF20-6F8C-85B1-252E91B5E6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8BD143-2750-A4F1-F3DB-45423F99E5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A923F8-4380-411C-9A3B-3F4D3C93A1F7}" type="datetimeFigureOut">
              <a:rPr lang="en-US" smtClean="0"/>
              <a:t>02-Dec-24</a:t>
            </a:fld>
            <a:endParaRPr lang="en-US"/>
          </a:p>
        </p:txBody>
      </p:sp>
      <p:sp>
        <p:nvSpPr>
          <p:cNvPr id="5" name="Footer Placeholder 4">
            <a:extLst>
              <a:ext uri="{FF2B5EF4-FFF2-40B4-BE49-F238E27FC236}">
                <a16:creationId xmlns:a16="http://schemas.microsoft.com/office/drawing/2014/main" id="{6558397C-947F-3AB9-30AF-53BCE43388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024C646-E91F-C92E-FD89-490BF48234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E3E43E0-2F10-422B-A104-9CCC950FAF28}" type="slidenum">
              <a:rPr lang="en-US" smtClean="0"/>
              <a:t>‹#›</a:t>
            </a:fld>
            <a:endParaRPr lang="en-US"/>
          </a:p>
        </p:txBody>
      </p:sp>
    </p:spTree>
    <p:extLst>
      <p:ext uri="{BB962C8B-B14F-4D97-AF65-F5344CB8AC3E}">
        <p14:creationId xmlns:p14="http://schemas.microsoft.com/office/powerpoint/2010/main" val="3650643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931EC-C056-3A49-97E4-B43562717962}"/>
              </a:ext>
            </a:extLst>
          </p:cNvPr>
          <p:cNvSpPr>
            <a:spLocks noGrp="1"/>
          </p:cNvSpPr>
          <p:nvPr>
            <p:ph type="ctrTitle"/>
          </p:nvPr>
        </p:nvSpPr>
        <p:spPr>
          <a:xfrm>
            <a:off x="1555893" y="2512461"/>
            <a:ext cx="9144000" cy="2387600"/>
          </a:xfrm>
        </p:spPr>
        <p:txBody>
          <a:bodyPr/>
          <a:lstStyle/>
          <a:p>
            <a:r>
              <a:rPr lang="en-US">
                <a:solidFill>
                  <a:schemeClr val="tx2">
                    <a:lumMod val="90000"/>
                    <a:lumOff val="10000"/>
                  </a:schemeClr>
                </a:solidFill>
              </a:rPr>
              <a:t>Leading Your Path to Financial Resolution</a:t>
            </a:r>
            <a:endParaRPr lang="en-US" dirty="0">
              <a:solidFill>
                <a:schemeClr val="tx2">
                  <a:lumMod val="90000"/>
                  <a:lumOff val="10000"/>
                </a:schemeClr>
              </a:solidFill>
            </a:endParaRPr>
          </a:p>
        </p:txBody>
      </p:sp>
      <p:sp>
        <p:nvSpPr>
          <p:cNvPr id="3" name="Subtitle 2">
            <a:extLst>
              <a:ext uri="{FF2B5EF4-FFF2-40B4-BE49-F238E27FC236}">
                <a16:creationId xmlns:a16="http://schemas.microsoft.com/office/drawing/2014/main" id="{82646DB0-87B9-DC54-366C-E2B1BA7A0CA4}"/>
              </a:ext>
            </a:extLst>
          </p:cNvPr>
          <p:cNvSpPr>
            <a:spLocks noGrp="1"/>
          </p:cNvSpPr>
          <p:nvPr>
            <p:ph type="subTitle" idx="1"/>
          </p:nvPr>
        </p:nvSpPr>
        <p:spPr>
          <a:xfrm>
            <a:off x="1524000" y="4785559"/>
            <a:ext cx="9144000" cy="580261"/>
          </a:xfrm>
        </p:spPr>
        <p:txBody>
          <a:bodyPr/>
          <a:lstStyle/>
          <a:p>
            <a:r>
              <a:rPr lang="en-US">
                <a:solidFill>
                  <a:schemeClr val="tx1">
                    <a:lumMod val="65000"/>
                    <a:lumOff val="35000"/>
                  </a:schemeClr>
                </a:solidFill>
              </a:rPr>
              <a:t>Trusted Expertise in Debt Collection and Legal Support</a:t>
            </a:r>
            <a:endParaRPr lang="en-US" dirty="0">
              <a:solidFill>
                <a:schemeClr val="tx1">
                  <a:lumMod val="65000"/>
                  <a:lumOff val="35000"/>
                </a:schemeClr>
              </a:solidFill>
            </a:endParaRPr>
          </a:p>
        </p:txBody>
      </p:sp>
      <p:pic>
        <p:nvPicPr>
          <p:cNvPr id="9" name="Picture 8" descr="A blue and grey logo&#10;&#10;Description automatically generated">
            <a:extLst>
              <a:ext uri="{FF2B5EF4-FFF2-40B4-BE49-F238E27FC236}">
                <a16:creationId xmlns:a16="http://schemas.microsoft.com/office/drawing/2014/main" id="{EF8D8235-7323-AB7F-2F9F-481E11C5DF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441" y="439466"/>
            <a:ext cx="2393331" cy="2989534"/>
          </a:xfrm>
          <a:prstGeom prst="rect">
            <a:avLst/>
          </a:prstGeom>
        </p:spPr>
      </p:pic>
    </p:spTree>
    <p:extLst>
      <p:ext uri="{BB962C8B-B14F-4D97-AF65-F5344CB8AC3E}">
        <p14:creationId xmlns:p14="http://schemas.microsoft.com/office/powerpoint/2010/main" val="2481087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CF6E0-288F-326A-0FF1-0C9633A40C24}"/>
              </a:ext>
            </a:extLst>
          </p:cNvPr>
          <p:cNvSpPr>
            <a:spLocks noGrp="1"/>
          </p:cNvSpPr>
          <p:nvPr>
            <p:ph type="title"/>
          </p:nvPr>
        </p:nvSpPr>
        <p:spPr/>
        <p:txBody>
          <a:bodyPr/>
          <a:lstStyle/>
          <a:p>
            <a:r>
              <a:rPr lang="en-US" b="1" dirty="0">
                <a:solidFill>
                  <a:schemeClr val="tx2">
                    <a:lumMod val="90000"/>
                    <a:lumOff val="10000"/>
                  </a:schemeClr>
                </a:solidFill>
              </a:rPr>
              <a:t>Introduction</a:t>
            </a:r>
          </a:p>
        </p:txBody>
      </p:sp>
      <p:sp>
        <p:nvSpPr>
          <p:cNvPr id="3" name="Content Placeholder 2">
            <a:extLst>
              <a:ext uri="{FF2B5EF4-FFF2-40B4-BE49-F238E27FC236}">
                <a16:creationId xmlns:a16="http://schemas.microsoft.com/office/drawing/2014/main" id="{9E2F5922-120E-973F-6EF7-3F3B1DDC7D29}"/>
              </a:ext>
            </a:extLst>
          </p:cNvPr>
          <p:cNvSpPr>
            <a:spLocks noGrp="1"/>
          </p:cNvSpPr>
          <p:nvPr>
            <p:ph idx="1"/>
          </p:nvPr>
        </p:nvSpPr>
        <p:spPr/>
        <p:txBody>
          <a:bodyPr>
            <a:normAutofit fontScale="92500" lnSpcReduction="10000"/>
          </a:bodyPr>
          <a:lstStyle/>
          <a:p>
            <a:r>
              <a:rPr lang="en-US" sz="2200" b="1" dirty="0">
                <a:solidFill>
                  <a:schemeClr val="tx2">
                    <a:lumMod val="90000"/>
                    <a:lumOff val="10000"/>
                  </a:schemeClr>
                </a:solidFill>
              </a:rPr>
              <a:t>Ibrahim Jeian </a:t>
            </a:r>
            <a:r>
              <a:rPr lang="en-US" sz="1900" b="1" dirty="0">
                <a:solidFill>
                  <a:schemeClr val="bg2">
                    <a:lumMod val="50000"/>
                  </a:schemeClr>
                </a:solidFill>
              </a:rPr>
              <a:t>Business professional with 20 years of experience in debt recovery and management</a:t>
            </a:r>
            <a:r>
              <a:rPr lang="en-US" sz="1900" dirty="0">
                <a:solidFill>
                  <a:schemeClr val="bg2">
                    <a:lumMod val="50000"/>
                  </a:schemeClr>
                </a:solidFill>
              </a:rPr>
              <a:t>. Holds a Bachelor’s degree in Business Management and has completed multiple professional development courses. Successfully managed loan repayments for Gulf Finance Corporation in Dubai, implementing an effective Recovery and Remedial Plan for non-performing loans. In 2016, established Fort Equity, a company specializing in debt collection, claims recovery, and litigation services. Skilled in client relationship building, legal coordination, and optimizing debt recovery processes. Recognized for leadership, professionalism, and delivering results in complex financial environments.</a:t>
            </a:r>
          </a:p>
          <a:p>
            <a:r>
              <a:rPr lang="en-US" sz="2000" dirty="0">
                <a:solidFill>
                  <a:schemeClr val="bg2">
                    <a:lumMod val="50000"/>
                  </a:schemeClr>
                </a:solidFill>
              </a:rPr>
              <a:t>Established in 2016, </a:t>
            </a:r>
            <a:r>
              <a:rPr lang="en-US" sz="2000" b="1" dirty="0">
                <a:solidFill>
                  <a:schemeClr val="tx2">
                    <a:lumMod val="90000"/>
                    <a:lumOff val="10000"/>
                  </a:schemeClr>
                </a:solidFill>
              </a:rPr>
              <a:t>Fort Equity </a:t>
            </a:r>
            <a:r>
              <a:rPr lang="en-US" sz="2000" dirty="0">
                <a:solidFill>
                  <a:schemeClr val="bg2">
                    <a:lumMod val="50000"/>
                  </a:schemeClr>
                </a:solidFill>
              </a:rPr>
              <a:t>has become a trusted partner in the debt collection and claims recovery sector.</a:t>
            </a:r>
          </a:p>
          <a:p>
            <a:r>
              <a:rPr lang="en-US" sz="2000" dirty="0">
                <a:solidFill>
                  <a:schemeClr val="bg2">
                    <a:lumMod val="50000"/>
                  </a:schemeClr>
                </a:solidFill>
                <a:effectLst/>
                <a:latin typeface="Arial" panose="020B0604020202020204" pitchFamily="34" charset="0"/>
                <a:ea typeface="Times New Roman" panose="02020603050405020304" pitchFamily="18" charset="0"/>
                <a:cs typeface="Arial" panose="020B0604020202020204" pitchFamily="34" charset="0"/>
              </a:rPr>
              <a:t>Our skilled industry experts uphold our relationship-focused values, ensuring consistent, professional service. We prioritize strong client relationships, providing regular updates and fulfilling commitments. </a:t>
            </a:r>
            <a:endParaRPr lang="en-US" sz="2000" dirty="0">
              <a:solidFill>
                <a:schemeClr val="tx2">
                  <a:lumMod val="90000"/>
                  <a:lumOff val="10000"/>
                </a:schemeClr>
              </a:solidFill>
              <a:effectLst/>
              <a:latin typeface="Arial" panose="020B0604020202020204" pitchFamily="34" charset="0"/>
              <a:ea typeface="Times New Roman" panose="02020603050405020304" pitchFamily="18" charset="0"/>
              <a:cs typeface="Arial" panose="020B0604020202020204" pitchFamily="34" charset="0"/>
            </a:endParaRPr>
          </a:p>
          <a:p>
            <a:r>
              <a:rPr lang="en-US" sz="2000" b="1" dirty="0">
                <a:solidFill>
                  <a:schemeClr val="tx2">
                    <a:lumMod val="90000"/>
                    <a:lumOff val="10000"/>
                  </a:schemeClr>
                </a:solidFill>
              </a:rPr>
              <a:t>Mission: </a:t>
            </a:r>
            <a:r>
              <a:rPr lang="en-US" sz="2000" dirty="0">
                <a:solidFill>
                  <a:schemeClr val="tx1">
                    <a:lumMod val="65000"/>
                    <a:lumOff val="35000"/>
                  </a:schemeClr>
                </a:solidFill>
              </a:rPr>
              <a:t>To provide customized debt recovery and claims management strategies that enable businesses to focus on growth.</a:t>
            </a:r>
          </a:p>
          <a:p>
            <a:r>
              <a:rPr lang="en-US" sz="2100" b="1" dirty="0">
                <a:solidFill>
                  <a:schemeClr val="tx2">
                    <a:lumMod val="90000"/>
                    <a:lumOff val="10000"/>
                  </a:schemeClr>
                </a:solidFill>
              </a:rPr>
              <a:t>Vision</a:t>
            </a:r>
            <a:r>
              <a:rPr lang="en-US" sz="2000" dirty="0">
                <a:solidFill>
                  <a:schemeClr val="tx1">
                    <a:lumMod val="65000"/>
                    <a:lumOff val="35000"/>
                  </a:schemeClr>
                </a:solidFill>
              </a:rPr>
              <a:t>: To be a trusted partner transforming debt challenges into thriving business success.</a:t>
            </a:r>
          </a:p>
          <a:p>
            <a:endParaRPr lang="en-US" sz="2000" dirty="0">
              <a:solidFill>
                <a:schemeClr val="tx1">
                  <a:lumMod val="65000"/>
                  <a:lumOff val="35000"/>
                </a:schemeClr>
              </a:solidFill>
            </a:endParaRPr>
          </a:p>
        </p:txBody>
      </p:sp>
    </p:spTree>
    <p:extLst>
      <p:ext uri="{BB962C8B-B14F-4D97-AF65-F5344CB8AC3E}">
        <p14:creationId xmlns:p14="http://schemas.microsoft.com/office/powerpoint/2010/main" val="247762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0B71CC-07B2-6B81-B517-A2D921765B69}"/>
              </a:ext>
            </a:extLst>
          </p:cNvPr>
          <p:cNvSpPr>
            <a:spLocks noGrp="1"/>
          </p:cNvSpPr>
          <p:nvPr>
            <p:ph type="title"/>
          </p:nvPr>
        </p:nvSpPr>
        <p:spPr>
          <a:xfrm>
            <a:off x="1137033" y="670559"/>
            <a:ext cx="4683321" cy="2148841"/>
          </a:xfrm>
        </p:spPr>
        <p:txBody>
          <a:bodyPr anchor="t">
            <a:normAutofit/>
          </a:bodyPr>
          <a:lstStyle/>
          <a:p>
            <a:r>
              <a:rPr lang="en-US" b="1" dirty="0"/>
              <a:t>Core Services</a:t>
            </a:r>
          </a:p>
        </p:txBody>
      </p:sp>
      <p:pic>
        <p:nvPicPr>
          <p:cNvPr id="6" name="Picture 5" descr="Desk with productivity items">
            <a:extLst>
              <a:ext uri="{FF2B5EF4-FFF2-40B4-BE49-F238E27FC236}">
                <a16:creationId xmlns:a16="http://schemas.microsoft.com/office/drawing/2014/main" id="{8658C8CD-303D-D465-6773-9DFB58732722}"/>
              </a:ext>
            </a:extLst>
          </p:cNvPr>
          <p:cNvPicPr>
            <a:picLocks noChangeAspect="1"/>
          </p:cNvPicPr>
          <p:nvPr/>
        </p:nvPicPr>
        <p:blipFill>
          <a:blip r:embed="rId2"/>
          <a:srcRect b="12812"/>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Content Placeholder 2">
            <a:extLst>
              <a:ext uri="{FF2B5EF4-FFF2-40B4-BE49-F238E27FC236}">
                <a16:creationId xmlns:a16="http://schemas.microsoft.com/office/drawing/2014/main" id="{031793DE-1F93-E76B-AD21-218839D1737A}"/>
              </a:ext>
            </a:extLst>
          </p:cNvPr>
          <p:cNvSpPr>
            <a:spLocks noGrp="1"/>
          </p:cNvSpPr>
          <p:nvPr>
            <p:ph idx="1"/>
          </p:nvPr>
        </p:nvSpPr>
        <p:spPr>
          <a:xfrm>
            <a:off x="6797004" y="670559"/>
            <a:ext cx="4555782" cy="5445076"/>
          </a:xfrm>
        </p:spPr>
        <p:txBody>
          <a:bodyPr anchor="t">
            <a:normAutofit/>
          </a:bodyPr>
          <a:lstStyle/>
          <a:p>
            <a:pPr>
              <a:spcAft>
                <a:spcPts val="800"/>
              </a:spcAft>
            </a:pPr>
            <a:r>
              <a:rPr lang="en-US" sz="1300"/>
              <a:t>Claims Recovery Solutions</a:t>
            </a:r>
          </a:p>
          <a:p>
            <a:pPr>
              <a:spcAft>
                <a:spcPts val="800"/>
              </a:spcAft>
            </a:pPr>
            <a:r>
              <a:rPr lang="en-US" sz="1300"/>
              <a:t>Skip Tracing and Investigation</a:t>
            </a:r>
          </a:p>
          <a:p>
            <a:pPr>
              <a:spcAft>
                <a:spcPts val="800"/>
              </a:spcAft>
            </a:pPr>
            <a:r>
              <a:rPr lang="en-US" sz="1300"/>
              <a:t>Comprehensive Credit Rating Reports</a:t>
            </a:r>
          </a:p>
          <a:p>
            <a:pPr>
              <a:spcAft>
                <a:spcPts val="800"/>
              </a:spcAft>
            </a:pPr>
            <a:r>
              <a:rPr lang="en-US" sz="1300"/>
              <a:t>Court-Issued Legal Notices</a:t>
            </a:r>
          </a:p>
          <a:p>
            <a:pPr>
              <a:spcAft>
                <a:spcPts val="800"/>
              </a:spcAft>
            </a:pPr>
            <a:r>
              <a:rPr lang="en-US" sz="1300"/>
              <a:t>Criminal Record Verification</a:t>
            </a:r>
          </a:p>
          <a:p>
            <a:pPr>
              <a:spcAft>
                <a:spcPts val="800"/>
              </a:spcAft>
            </a:pPr>
            <a:r>
              <a:rPr lang="en-US" sz="1300"/>
              <a:t>Certified Legal Translation Services</a:t>
            </a:r>
          </a:p>
          <a:p>
            <a:pPr>
              <a:spcAft>
                <a:spcPts val="800"/>
              </a:spcAft>
            </a:pPr>
            <a:r>
              <a:rPr lang="en-US" sz="1300"/>
              <a:t>Legal Assistance for Civil Cases, Arbitration, DIFC Courts, and All UAE Jurisdictions</a:t>
            </a:r>
          </a:p>
          <a:p>
            <a:pPr>
              <a:spcAft>
                <a:spcPts val="800"/>
              </a:spcAft>
            </a:pPr>
            <a:r>
              <a:rPr lang="en-US" sz="1300"/>
              <a:t>Detailed Field Visit Reporting</a:t>
            </a:r>
          </a:p>
          <a:p>
            <a:pPr>
              <a:spcAft>
                <a:spcPts val="800"/>
              </a:spcAft>
            </a:pPr>
            <a:r>
              <a:rPr lang="en-US" sz="1300"/>
              <a:t>Debt Collection and Settlement Services</a:t>
            </a:r>
          </a:p>
          <a:p>
            <a:pPr>
              <a:spcAft>
                <a:spcPts val="800"/>
              </a:spcAft>
            </a:pPr>
            <a:r>
              <a:rPr lang="en-US" sz="1300"/>
              <a:t> •  Due Diligence and Background Checks</a:t>
            </a:r>
          </a:p>
          <a:p>
            <a:pPr>
              <a:spcAft>
                <a:spcPts val="800"/>
              </a:spcAft>
            </a:pPr>
            <a:r>
              <a:rPr lang="en-US" sz="1300"/>
              <a:t>•  Notarization and Document Authentication</a:t>
            </a:r>
          </a:p>
          <a:p>
            <a:pPr>
              <a:spcAft>
                <a:spcPts val="800"/>
              </a:spcAft>
            </a:pPr>
            <a:r>
              <a:rPr lang="en-US" sz="1300"/>
              <a:t>•  Payment Plan Structuring and Monitoring</a:t>
            </a:r>
          </a:p>
          <a:p>
            <a:pPr>
              <a:spcAft>
                <a:spcPts val="800"/>
              </a:spcAft>
            </a:pPr>
            <a:r>
              <a:rPr lang="en-US" sz="1300"/>
              <a:t>•  Fraud Investigation and Reporting</a:t>
            </a:r>
          </a:p>
          <a:p>
            <a:pPr marL="342900" marR="0" lvl="0" indent="-342900">
              <a:spcAft>
                <a:spcPts val="800"/>
              </a:spcAft>
              <a:buSzPts val="1000"/>
              <a:buFont typeface="Symbol" panose="05050102010706020507" pitchFamily="18" charset="2"/>
              <a:buChar char=""/>
              <a:tabLst>
                <a:tab pos="457200" algn="l"/>
              </a:tabLst>
            </a:pPr>
            <a:endParaRPr lang="en-US" sz="1300"/>
          </a:p>
          <a:p>
            <a:pPr marL="342900" marR="0" lvl="0" indent="-342900">
              <a:spcAft>
                <a:spcPts val="800"/>
              </a:spcAft>
              <a:buSzPts val="1000"/>
              <a:buFont typeface="Symbol" panose="05050102010706020507" pitchFamily="18" charset="2"/>
              <a:buChar char=""/>
              <a:tabLst>
                <a:tab pos="457200" algn="l"/>
              </a:tabLst>
            </a:pPr>
            <a:endParaRPr lang="en-US" sz="1300"/>
          </a:p>
          <a:p>
            <a:pPr marL="342900" marR="0" lvl="0" indent="-342900">
              <a:spcAft>
                <a:spcPts val="800"/>
              </a:spcAft>
              <a:buSzPts val="1000"/>
              <a:buFont typeface="Symbol" panose="05050102010706020507" pitchFamily="18" charset="2"/>
              <a:buChar char=""/>
              <a:tabLst>
                <a:tab pos="457200" algn="l"/>
              </a:tabLst>
            </a:pPr>
            <a:endParaRPr lang="en-US" sz="1300"/>
          </a:p>
        </p:txBody>
      </p:sp>
      <p:sp>
        <p:nvSpPr>
          <p:cNvPr id="4" name="Rectangle 1">
            <a:extLst>
              <a:ext uri="{FF2B5EF4-FFF2-40B4-BE49-F238E27FC236}">
                <a16:creationId xmlns:a16="http://schemas.microsoft.com/office/drawing/2014/main" id="{8C5E07FA-089A-7448-9414-E1B212D8BEA1}"/>
              </a:ext>
            </a:extLst>
          </p:cNvPr>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77780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03615-3CAF-B332-D0BB-1C9B63127D16}"/>
              </a:ext>
            </a:extLst>
          </p:cNvPr>
          <p:cNvSpPr>
            <a:spLocks noGrp="1"/>
          </p:cNvSpPr>
          <p:nvPr>
            <p:ph type="title"/>
          </p:nvPr>
        </p:nvSpPr>
        <p:spPr/>
        <p:txBody>
          <a:bodyPr/>
          <a:lstStyle/>
          <a:p>
            <a:r>
              <a:rPr lang="en-US" b="1" dirty="0">
                <a:solidFill>
                  <a:schemeClr val="tx2">
                    <a:lumMod val="90000"/>
                    <a:lumOff val="10000"/>
                  </a:schemeClr>
                </a:solidFill>
              </a:rPr>
              <a:t> Our Process</a:t>
            </a:r>
          </a:p>
        </p:txBody>
      </p:sp>
      <p:sp>
        <p:nvSpPr>
          <p:cNvPr id="6" name="Content Placeholder 2">
            <a:extLst>
              <a:ext uri="{FF2B5EF4-FFF2-40B4-BE49-F238E27FC236}">
                <a16:creationId xmlns:a16="http://schemas.microsoft.com/office/drawing/2014/main" id="{FB6A397E-D542-F048-6A0B-50737E848269}"/>
              </a:ext>
            </a:extLst>
          </p:cNvPr>
          <p:cNvSpPr txBox="1">
            <a:spLocks/>
          </p:cNvSpPr>
          <p:nvPr/>
        </p:nvSpPr>
        <p:spPr>
          <a:xfrm>
            <a:off x="521961" y="1172104"/>
            <a:ext cx="7570479" cy="12053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10000"/>
              </a:lnSpc>
              <a:spcAft>
                <a:spcPts val="800"/>
              </a:spcAft>
              <a:buSzPts val="1000"/>
              <a:buNone/>
              <a:tabLst>
                <a:tab pos="457200" algn="l"/>
              </a:tabLst>
            </a:pPr>
            <a:r>
              <a:rPr lang="en-US" sz="1400" b="1" kern="100"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Initial Assessment</a:t>
            </a:r>
            <a:r>
              <a:rPr lang="en-US" sz="1400" kern="100"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 Evaluate client’s needs and outstanding claims.</a:t>
            </a:r>
          </a:p>
          <a:p>
            <a:pPr marL="457200" lvl="1" indent="0">
              <a:lnSpc>
                <a:spcPct val="110000"/>
              </a:lnSpc>
              <a:spcAft>
                <a:spcPts val="800"/>
              </a:spcAft>
              <a:buSzPts val="1000"/>
              <a:buNone/>
              <a:tabLst>
                <a:tab pos="457200" algn="l"/>
              </a:tabLst>
            </a:pPr>
            <a:r>
              <a:rPr lang="en-US" sz="1400" b="1" kern="100"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Strategic Planning</a:t>
            </a:r>
            <a:r>
              <a:rPr lang="en-US" sz="1400" kern="100"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 Develop a custom approach to recovery.</a:t>
            </a:r>
          </a:p>
          <a:p>
            <a:pPr marL="457200" lvl="1" indent="0">
              <a:lnSpc>
                <a:spcPct val="110000"/>
              </a:lnSpc>
              <a:spcAft>
                <a:spcPts val="800"/>
              </a:spcAft>
              <a:buSzPts val="1000"/>
              <a:buNone/>
              <a:tabLst>
                <a:tab pos="457200" algn="l"/>
              </a:tabLst>
            </a:pPr>
            <a:r>
              <a:rPr lang="en-US" sz="1400" b="1" kern="100"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Execution and Communication</a:t>
            </a:r>
            <a:r>
              <a:rPr lang="en-US" sz="1400" kern="100"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 Transparent updates throughout the recovery process.</a:t>
            </a:r>
          </a:p>
          <a:p>
            <a:pPr marL="457200" lvl="1" indent="0">
              <a:lnSpc>
                <a:spcPct val="110000"/>
              </a:lnSpc>
              <a:buNone/>
            </a:pPr>
            <a:r>
              <a:rPr lang="en-US" sz="1400" b="1"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Results and Reporting</a:t>
            </a:r>
            <a:r>
              <a:rPr lang="en-US" sz="1400"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 Final outcomes with comprehensive reporting</a:t>
            </a:r>
            <a:endParaRPr lang="en-US" sz="1400" dirty="0">
              <a:solidFill>
                <a:schemeClr val="tx1">
                  <a:lumMod val="65000"/>
                  <a:lumOff val="35000"/>
                </a:schemeClr>
              </a:solidFill>
            </a:endParaRPr>
          </a:p>
        </p:txBody>
      </p:sp>
      <p:pic>
        <p:nvPicPr>
          <p:cNvPr id="8" name="Picture 7" descr="A diagram of a diagram&#10;&#10;Description automatically generated with medium confidence">
            <a:extLst>
              <a:ext uri="{FF2B5EF4-FFF2-40B4-BE49-F238E27FC236}">
                <a16:creationId xmlns:a16="http://schemas.microsoft.com/office/drawing/2014/main" id="{F3D29335-F2BC-1B17-396D-901C60EA10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621619"/>
            <a:ext cx="9787555" cy="4795685"/>
          </a:xfrm>
          <a:prstGeom prst="rect">
            <a:avLst/>
          </a:prstGeom>
        </p:spPr>
      </p:pic>
    </p:spTree>
    <p:extLst>
      <p:ext uri="{BB962C8B-B14F-4D97-AF65-F5344CB8AC3E}">
        <p14:creationId xmlns:p14="http://schemas.microsoft.com/office/powerpoint/2010/main" val="2865738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21A43-860C-C95E-6EB4-CFA3EE72907B}"/>
              </a:ext>
            </a:extLst>
          </p:cNvPr>
          <p:cNvSpPr>
            <a:spLocks noGrp="1"/>
          </p:cNvSpPr>
          <p:nvPr>
            <p:ph type="title"/>
          </p:nvPr>
        </p:nvSpPr>
        <p:spPr>
          <a:xfrm>
            <a:off x="913872" y="1271531"/>
            <a:ext cx="4426755" cy="761271"/>
          </a:xfrm>
        </p:spPr>
        <p:txBody>
          <a:bodyPr>
            <a:normAutofit/>
          </a:bodyPr>
          <a:lstStyle/>
          <a:p>
            <a:r>
              <a:rPr lang="en-US" sz="2200" b="1"/>
              <a:t>Why Choose Fort Equity? Clients !</a:t>
            </a:r>
            <a:br>
              <a:rPr lang="en-US" sz="2200" b="1"/>
            </a:br>
            <a:endParaRPr lang="en-US" sz="2200" b="1"/>
          </a:p>
        </p:txBody>
      </p:sp>
      <p:sp>
        <p:nvSpPr>
          <p:cNvPr id="20" name="Freeform: Shape 19">
            <a:extLst>
              <a:ext uri="{FF2B5EF4-FFF2-40B4-BE49-F238E27FC236}">
                <a16:creationId xmlns:a16="http://schemas.microsoft.com/office/drawing/2014/main" id="{81F3642D-13C8-47D1-8141-3F5A7CEBA8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1975" y="361702"/>
            <a:ext cx="1691640" cy="1691640"/>
          </a:xfrm>
          <a:custGeom>
            <a:avLst/>
            <a:gdLst>
              <a:gd name="connsiteX0" fmla="*/ 845820 w 1691640"/>
              <a:gd name="connsiteY0" fmla="*/ 0 h 1691640"/>
              <a:gd name="connsiteX1" fmla="*/ 1691640 w 1691640"/>
              <a:gd name="connsiteY1" fmla="*/ 845820 h 1691640"/>
              <a:gd name="connsiteX2" fmla="*/ 845820 w 1691640"/>
              <a:gd name="connsiteY2" fmla="*/ 1691640 h 1691640"/>
              <a:gd name="connsiteX3" fmla="*/ 0 w 1691640"/>
              <a:gd name="connsiteY3" fmla="*/ 845820 h 1691640"/>
              <a:gd name="connsiteX4" fmla="*/ 845820 w 1691640"/>
              <a:gd name="connsiteY4" fmla="*/ 0 h 1691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1640" h="1691640">
                <a:moveTo>
                  <a:pt x="845820" y="0"/>
                </a:moveTo>
                <a:cubicBezTo>
                  <a:pt x="1312954" y="0"/>
                  <a:pt x="1691640" y="378686"/>
                  <a:pt x="1691640" y="845820"/>
                </a:cubicBezTo>
                <a:cubicBezTo>
                  <a:pt x="1691640" y="1312954"/>
                  <a:pt x="1312954" y="1691640"/>
                  <a:pt x="845820" y="1691640"/>
                </a:cubicBezTo>
                <a:cubicBezTo>
                  <a:pt x="378687" y="1691640"/>
                  <a:pt x="0" y="1312954"/>
                  <a:pt x="0" y="845820"/>
                </a:cubicBezTo>
                <a:cubicBezTo>
                  <a:pt x="0" y="378686"/>
                  <a:pt x="378687" y="0"/>
                  <a:pt x="84582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A346F1DD-AF8F-0017-92C4-1B3B34BC758F}"/>
              </a:ext>
            </a:extLst>
          </p:cNvPr>
          <p:cNvSpPr>
            <a:spLocks noGrp="1"/>
          </p:cNvSpPr>
          <p:nvPr>
            <p:ph idx="1"/>
          </p:nvPr>
        </p:nvSpPr>
        <p:spPr>
          <a:xfrm>
            <a:off x="913872" y="2110721"/>
            <a:ext cx="4426757" cy="2020825"/>
          </a:xfrm>
        </p:spPr>
        <p:txBody>
          <a:bodyPr anchor="t">
            <a:normAutofit/>
          </a:bodyPr>
          <a:lstStyle/>
          <a:p>
            <a:pPr marL="0" indent="0">
              <a:buNone/>
            </a:pPr>
            <a:r>
              <a:rPr lang="en-US" sz="1400" b="1"/>
              <a:t>ADDC – Atradius – Emirates steel (Arkan) – MERSIC – Ballore – </a:t>
            </a:r>
          </a:p>
          <a:p>
            <a:pPr marL="0" indent="0">
              <a:buNone/>
            </a:pPr>
            <a:r>
              <a:rPr lang="en-US" sz="1400" b="1"/>
              <a:t>Proven Track Record</a:t>
            </a:r>
            <a:r>
              <a:rPr lang="en-US" sz="1400"/>
              <a:t>: High recovery rates and successful client outcomes.</a:t>
            </a:r>
          </a:p>
          <a:p>
            <a:pPr marL="0" indent="0">
              <a:buNone/>
            </a:pPr>
            <a:r>
              <a:rPr lang="en-US" sz="1400" b="1"/>
              <a:t>Industry Expertise</a:t>
            </a:r>
            <a:r>
              <a:rPr lang="en-US" sz="1400"/>
              <a:t>: Experienced team with deep knowledge of regional regulations and practices.</a:t>
            </a:r>
          </a:p>
          <a:p>
            <a:pPr marL="0" indent="0">
              <a:buNone/>
            </a:pPr>
            <a:r>
              <a:rPr lang="en-US" sz="1400" b="1"/>
              <a:t>Customized Solutions</a:t>
            </a:r>
            <a:r>
              <a:rPr lang="en-US" sz="1400"/>
              <a:t>: Tailored strategies to meet client-specific needs.</a:t>
            </a:r>
          </a:p>
          <a:p>
            <a:endParaRPr lang="en-US" sz="1400"/>
          </a:p>
        </p:txBody>
      </p:sp>
      <p:sp>
        <p:nvSpPr>
          <p:cNvPr id="22" name="Oval 21">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97383"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descr="A blue and white logo&#10;&#10;Description automatically generated">
            <a:extLst>
              <a:ext uri="{FF2B5EF4-FFF2-40B4-BE49-F238E27FC236}">
                <a16:creationId xmlns:a16="http://schemas.microsoft.com/office/drawing/2014/main" id="{BD98AAEF-1291-26D9-C14D-F25218020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0611" y="797662"/>
            <a:ext cx="1094369" cy="819720"/>
          </a:xfrm>
          <a:prstGeom prst="rect">
            <a:avLst/>
          </a:prstGeom>
        </p:spPr>
      </p:pic>
      <p:sp>
        <p:nvSpPr>
          <p:cNvPr id="24" name="Freeform: Shape 23">
            <a:extLst>
              <a:ext uri="{FF2B5EF4-FFF2-40B4-BE49-F238E27FC236}">
                <a16:creationId xmlns:a16="http://schemas.microsoft.com/office/drawing/2014/main" id="{98E915F0-311A-4BDD-94EC-B0A3D6A3C5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33788" y="2715337"/>
            <a:ext cx="2743200" cy="2743200"/>
          </a:xfrm>
          <a:custGeom>
            <a:avLst/>
            <a:gdLst>
              <a:gd name="connsiteX0" fmla="*/ 1371600 w 2743200"/>
              <a:gd name="connsiteY0" fmla="*/ 0 h 2743200"/>
              <a:gd name="connsiteX1" fmla="*/ 2743200 w 2743200"/>
              <a:gd name="connsiteY1" fmla="*/ 1371600 h 2743200"/>
              <a:gd name="connsiteX2" fmla="*/ 1371600 w 2743200"/>
              <a:gd name="connsiteY2" fmla="*/ 2743200 h 2743200"/>
              <a:gd name="connsiteX3" fmla="*/ 0 w 2743200"/>
              <a:gd name="connsiteY3" fmla="*/ 1371600 h 2743200"/>
              <a:gd name="connsiteX4" fmla="*/ 1371600 w 2743200"/>
              <a:gd name="connsiteY4" fmla="*/ 0 h 274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0" h="2743200">
                <a:moveTo>
                  <a:pt x="1371600" y="0"/>
                </a:moveTo>
                <a:cubicBezTo>
                  <a:pt x="2129114" y="0"/>
                  <a:pt x="2743200" y="614087"/>
                  <a:pt x="2743200" y="1371600"/>
                </a:cubicBezTo>
                <a:cubicBezTo>
                  <a:pt x="2743200" y="2129114"/>
                  <a:pt x="2129114" y="2743200"/>
                  <a:pt x="1371600" y="2743200"/>
                </a:cubicBezTo>
                <a:cubicBezTo>
                  <a:pt x="614087" y="2743200"/>
                  <a:pt x="0" y="2129114"/>
                  <a:pt x="0" y="1371600"/>
                </a:cubicBezTo>
                <a:cubicBezTo>
                  <a:pt x="0" y="614087"/>
                  <a:pt x="614087" y="0"/>
                  <a:pt x="137160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25">
            <a:extLst>
              <a:ext uri="{FF2B5EF4-FFF2-40B4-BE49-F238E27FC236}">
                <a16:creationId xmlns:a16="http://schemas.microsoft.com/office/drawing/2014/main" id="{EF1CD662-C732-41EB-A08A-EFB9E7EB89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8624" y="2"/>
            <a:ext cx="3913376" cy="328156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ey text on a white background&#10;&#10;Description automatically generated">
            <a:extLst>
              <a:ext uri="{FF2B5EF4-FFF2-40B4-BE49-F238E27FC236}">
                <a16:creationId xmlns:a16="http://schemas.microsoft.com/office/drawing/2014/main" id="{726D8FCE-8782-16CE-678E-A50B142CD0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9416" y="1033533"/>
            <a:ext cx="2852862" cy="749039"/>
          </a:xfrm>
          <a:prstGeom prst="rect">
            <a:avLst/>
          </a:prstGeom>
        </p:spPr>
      </p:pic>
      <p:sp>
        <p:nvSpPr>
          <p:cNvPr id="30" name="Oval 29">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9196" y="2550745"/>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0930"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0640CCAE-325C-4DD0-BB26-38BF690F3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0935"/>
            <a:ext cx="1732108" cy="2175118"/>
          </a:xfrm>
          <a:custGeom>
            <a:avLst/>
            <a:gdLst>
              <a:gd name="connsiteX0" fmla="*/ 644549 w 1732108"/>
              <a:gd name="connsiteY0" fmla="*/ 0 h 2175118"/>
              <a:gd name="connsiteX1" fmla="*/ 1732108 w 1732108"/>
              <a:gd name="connsiteY1" fmla="*/ 1087559 h 2175118"/>
              <a:gd name="connsiteX2" fmla="*/ 644549 w 1732108"/>
              <a:gd name="connsiteY2" fmla="*/ 2175118 h 2175118"/>
              <a:gd name="connsiteX3" fmla="*/ 36485 w 1732108"/>
              <a:gd name="connsiteY3" fmla="*/ 1989380 h 2175118"/>
              <a:gd name="connsiteX4" fmla="*/ 0 w 1732108"/>
              <a:gd name="connsiteY4" fmla="*/ 1959278 h 2175118"/>
              <a:gd name="connsiteX5" fmla="*/ 0 w 1732108"/>
              <a:gd name="connsiteY5" fmla="*/ 215841 h 2175118"/>
              <a:gd name="connsiteX6" fmla="*/ 36485 w 1732108"/>
              <a:gd name="connsiteY6" fmla="*/ 185738 h 2175118"/>
              <a:gd name="connsiteX7" fmla="*/ 644549 w 1732108"/>
              <a:gd name="connsiteY7" fmla="*/ 0 h 2175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2108" h="2175118">
                <a:moveTo>
                  <a:pt x="644549" y="0"/>
                </a:moveTo>
                <a:cubicBezTo>
                  <a:pt x="1245191" y="0"/>
                  <a:pt x="1732108" y="486917"/>
                  <a:pt x="1732108" y="1087559"/>
                </a:cubicBezTo>
                <a:cubicBezTo>
                  <a:pt x="1732108" y="1688201"/>
                  <a:pt x="1245191" y="2175118"/>
                  <a:pt x="644549" y="2175118"/>
                </a:cubicBezTo>
                <a:cubicBezTo>
                  <a:pt x="419308" y="2175118"/>
                  <a:pt x="210060" y="2106646"/>
                  <a:pt x="36485" y="1989380"/>
                </a:cubicBezTo>
                <a:lnTo>
                  <a:pt x="0" y="1959278"/>
                </a:lnTo>
                <a:lnTo>
                  <a:pt x="0" y="215841"/>
                </a:lnTo>
                <a:lnTo>
                  <a:pt x="36485" y="185738"/>
                </a:lnTo>
                <a:cubicBezTo>
                  <a:pt x="210060" y="68473"/>
                  <a:pt x="419308" y="0"/>
                  <a:pt x="644549"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49AC9A43-F5C5-4703-A0F0-78CBB9542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414950"/>
            <a:ext cx="1568092" cy="1847088"/>
          </a:xfrm>
          <a:custGeom>
            <a:avLst/>
            <a:gdLst>
              <a:gd name="connsiteX0" fmla="*/ 644548 w 1568092"/>
              <a:gd name="connsiteY0" fmla="*/ 0 h 1847088"/>
              <a:gd name="connsiteX1" fmla="*/ 1568092 w 1568092"/>
              <a:gd name="connsiteY1" fmla="*/ 923544 h 1847088"/>
              <a:gd name="connsiteX2" fmla="*/ 644548 w 1568092"/>
              <a:gd name="connsiteY2" fmla="*/ 1847088 h 1847088"/>
              <a:gd name="connsiteX3" fmla="*/ 128186 w 1568092"/>
              <a:gd name="connsiteY3" fmla="*/ 1689361 h 1847088"/>
              <a:gd name="connsiteX4" fmla="*/ 0 w 1568092"/>
              <a:gd name="connsiteY4" fmla="*/ 1583598 h 1847088"/>
              <a:gd name="connsiteX5" fmla="*/ 0 w 1568092"/>
              <a:gd name="connsiteY5" fmla="*/ 263490 h 1847088"/>
              <a:gd name="connsiteX6" fmla="*/ 128186 w 1568092"/>
              <a:gd name="connsiteY6" fmla="*/ 157727 h 1847088"/>
              <a:gd name="connsiteX7" fmla="*/ 644548 w 1568092"/>
              <a:gd name="connsiteY7" fmla="*/ 0 h 18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8092" h="1847088">
                <a:moveTo>
                  <a:pt x="644548" y="0"/>
                </a:moveTo>
                <a:cubicBezTo>
                  <a:pt x="1154607" y="0"/>
                  <a:pt x="1568092" y="413485"/>
                  <a:pt x="1568092" y="923544"/>
                </a:cubicBezTo>
                <a:cubicBezTo>
                  <a:pt x="1568092" y="1433603"/>
                  <a:pt x="1154607" y="1847088"/>
                  <a:pt x="644548" y="1847088"/>
                </a:cubicBezTo>
                <a:cubicBezTo>
                  <a:pt x="453276" y="1847088"/>
                  <a:pt x="275584" y="1788942"/>
                  <a:pt x="128186" y="1689361"/>
                </a:cubicBezTo>
                <a:lnTo>
                  <a:pt x="0" y="1583598"/>
                </a:lnTo>
                <a:lnTo>
                  <a:pt x="0" y="263490"/>
                </a:lnTo>
                <a:lnTo>
                  <a:pt x="128186" y="157727"/>
                </a:lnTo>
                <a:cubicBezTo>
                  <a:pt x="275584" y="58147"/>
                  <a:pt x="453276" y="0"/>
                  <a:pt x="64454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logo with text on it&#10;&#10;Description automatically generated">
            <a:extLst>
              <a:ext uri="{FF2B5EF4-FFF2-40B4-BE49-F238E27FC236}">
                <a16:creationId xmlns:a16="http://schemas.microsoft.com/office/drawing/2014/main" id="{415A9B4F-557C-8DDB-7187-01595FE0F1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017" y="4877485"/>
            <a:ext cx="1072208" cy="956945"/>
          </a:xfrm>
          <a:prstGeom prst="rect">
            <a:avLst/>
          </a:prstGeom>
        </p:spPr>
      </p:pic>
      <p:sp>
        <p:nvSpPr>
          <p:cNvPr id="38" name="Freeform: Shape 37">
            <a:extLst>
              <a:ext uri="{FF2B5EF4-FFF2-40B4-BE49-F238E27FC236}">
                <a16:creationId xmlns:a16="http://schemas.microsoft.com/office/drawing/2014/main" id="{BE28351C-7EEF-428E-9B7A-5CC84F336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382" y="4769538"/>
            <a:ext cx="3950208" cy="2088462"/>
          </a:xfrm>
          <a:custGeom>
            <a:avLst/>
            <a:gdLst>
              <a:gd name="connsiteX0" fmla="*/ 1975104 w 3950208"/>
              <a:gd name="connsiteY0" fmla="*/ 0 h 2088462"/>
              <a:gd name="connsiteX1" fmla="*/ 3950208 w 3950208"/>
              <a:gd name="connsiteY1" fmla="*/ 1975104 h 2088462"/>
              <a:gd name="connsiteX2" fmla="*/ 3944484 w 3950208"/>
              <a:gd name="connsiteY2" fmla="*/ 2088462 h 2088462"/>
              <a:gd name="connsiteX3" fmla="*/ 5724 w 3950208"/>
              <a:gd name="connsiteY3" fmla="*/ 2088462 h 2088462"/>
              <a:gd name="connsiteX4" fmla="*/ 0 w 3950208"/>
              <a:gd name="connsiteY4" fmla="*/ 1975104 h 2088462"/>
              <a:gd name="connsiteX5" fmla="*/ 1975104 w 3950208"/>
              <a:gd name="connsiteY5" fmla="*/ 0 h 208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descr="A logo with a red green and black circle&#10;&#10;Description automatically generated">
            <a:extLst>
              <a:ext uri="{FF2B5EF4-FFF2-40B4-BE49-F238E27FC236}">
                <a16:creationId xmlns:a16="http://schemas.microsoft.com/office/drawing/2014/main" id="{715BDE25-38A8-F204-B3E4-06D75E67AC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9960" y="3258997"/>
            <a:ext cx="1971287" cy="1489926"/>
          </a:xfrm>
          <a:prstGeom prst="rect">
            <a:avLst/>
          </a:prstGeom>
        </p:spPr>
      </p:pic>
      <p:pic>
        <p:nvPicPr>
          <p:cNvPr id="15" name="Picture 14" descr="A red text on a white background&#10;&#10;Description automatically generated">
            <a:extLst>
              <a:ext uri="{FF2B5EF4-FFF2-40B4-BE49-F238E27FC236}">
                <a16:creationId xmlns:a16="http://schemas.microsoft.com/office/drawing/2014/main" id="{1C171A9B-4395-FC71-518F-78DBBFE987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1692" y="5906954"/>
            <a:ext cx="3339587" cy="829343"/>
          </a:xfrm>
          <a:prstGeom prst="rect">
            <a:avLst/>
          </a:prstGeom>
        </p:spPr>
      </p:pic>
      <p:sp>
        <p:nvSpPr>
          <p:cNvPr id="40" name="Freeform: Shape 39">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B0B0DBC8-B5F0-40AE-A3D3-BCD504119D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09416" y="4131546"/>
            <a:ext cx="3178912" cy="2726454"/>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descr="A logo of a company&#10;&#10;Description automatically generated">
            <a:extLst>
              <a:ext uri="{FF2B5EF4-FFF2-40B4-BE49-F238E27FC236}">
                <a16:creationId xmlns:a16="http://schemas.microsoft.com/office/drawing/2014/main" id="{E438423B-A40F-C369-B945-7F093719D6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75393" y="5188847"/>
            <a:ext cx="2945131" cy="1548568"/>
          </a:xfrm>
          <a:prstGeom prst="rect">
            <a:avLst/>
          </a:prstGeom>
        </p:spPr>
      </p:pic>
    </p:spTree>
    <p:extLst>
      <p:ext uri="{BB962C8B-B14F-4D97-AF65-F5344CB8AC3E}">
        <p14:creationId xmlns:p14="http://schemas.microsoft.com/office/powerpoint/2010/main" val="4104670190"/>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80EA7-54BF-7921-A7FC-6DF3365285FD}"/>
              </a:ext>
            </a:extLst>
          </p:cNvPr>
          <p:cNvSpPr>
            <a:spLocks noGrp="1"/>
          </p:cNvSpPr>
          <p:nvPr>
            <p:ph type="title"/>
          </p:nvPr>
        </p:nvSpPr>
        <p:spPr/>
        <p:txBody>
          <a:bodyPr/>
          <a:lstStyle/>
          <a:p>
            <a:r>
              <a:rPr lang="en-US" b="1" dirty="0">
                <a:solidFill>
                  <a:schemeClr val="tx2">
                    <a:lumMod val="90000"/>
                    <a:lumOff val="10000"/>
                  </a:schemeClr>
                </a:solidFill>
              </a:rPr>
              <a:t>Case Studies &amp; Success Stories</a:t>
            </a:r>
            <a:br>
              <a:rPr lang="en-US" b="1" dirty="0">
                <a:solidFill>
                  <a:schemeClr val="tx2">
                    <a:lumMod val="90000"/>
                    <a:lumOff val="10000"/>
                  </a:schemeClr>
                </a:solidFill>
              </a:rPr>
            </a:br>
            <a:endParaRPr lang="en-US" b="1" dirty="0">
              <a:solidFill>
                <a:schemeClr val="tx2">
                  <a:lumMod val="90000"/>
                  <a:lumOff val="10000"/>
                </a:schemeClr>
              </a:solidFill>
            </a:endParaRPr>
          </a:p>
        </p:txBody>
      </p:sp>
      <p:sp>
        <p:nvSpPr>
          <p:cNvPr id="5" name="Content Placeholder 4">
            <a:extLst>
              <a:ext uri="{FF2B5EF4-FFF2-40B4-BE49-F238E27FC236}">
                <a16:creationId xmlns:a16="http://schemas.microsoft.com/office/drawing/2014/main" id="{0E4531C4-6B23-9D65-6952-D3B67063004C}"/>
              </a:ext>
            </a:extLst>
          </p:cNvPr>
          <p:cNvSpPr>
            <a:spLocks noGrp="1"/>
          </p:cNvSpPr>
          <p:nvPr>
            <p:ph idx="1"/>
          </p:nvPr>
        </p:nvSpPr>
        <p:spPr>
          <a:xfrm>
            <a:off x="701040" y="1253330"/>
            <a:ext cx="10515600" cy="5440077"/>
          </a:xfrm>
        </p:spPr>
        <p:txBody>
          <a:bodyPr>
            <a:normAutofit/>
          </a:bodyPr>
          <a:lstStyle/>
          <a:p>
            <a:pPr marL="342900" marR="0" lvl="0" indent="-342900">
              <a:lnSpc>
                <a:spcPct val="107000"/>
              </a:lnSpc>
              <a:spcAft>
                <a:spcPts val="800"/>
              </a:spcAft>
              <a:buSzPts val="1000"/>
              <a:buFont typeface="Symbol" panose="05050102010706020507" pitchFamily="18" charset="2"/>
              <a:buChar char=""/>
              <a:tabLst>
                <a:tab pos="457200" algn="l"/>
              </a:tabLst>
            </a:pPr>
            <a:r>
              <a:rPr lang="en-US" sz="2400" b="1" kern="100" dirty="0">
                <a:solidFill>
                  <a:schemeClr val="bg2">
                    <a:lumMod val="50000"/>
                  </a:schemeClr>
                </a:solidFill>
                <a:effectLst/>
                <a:latin typeface="Aptos" panose="020B0004020202020204" pitchFamily="34" charset="0"/>
                <a:ea typeface="Aptos" panose="020B0004020202020204" pitchFamily="34" charset="0"/>
                <a:cs typeface="Arial" panose="020B0604020202020204" pitchFamily="34" charset="0"/>
              </a:rPr>
              <a:t>Case 1</a:t>
            </a:r>
            <a:r>
              <a:rPr lang="en-US" sz="2400" kern="100" dirty="0">
                <a:solidFill>
                  <a:schemeClr val="bg2">
                    <a:lumMod val="50000"/>
                  </a:schemeClr>
                </a:solidFill>
                <a:effectLst/>
                <a:latin typeface="Aptos" panose="020B0004020202020204" pitchFamily="34" charset="0"/>
                <a:ea typeface="Aptos" panose="020B0004020202020204" pitchFamily="34" charset="0"/>
                <a:cs typeface="Arial" panose="020B0604020202020204" pitchFamily="34" charset="0"/>
              </a:rPr>
              <a:t>: </a:t>
            </a:r>
            <a:r>
              <a:rPr lang="en-US" sz="2400" b="1" kern="100" dirty="0">
                <a:solidFill>
                  <a:schemeClr val="bg2">
                    <a:lumMod val="50000"/>
                  </a:schemeClr>
                </a:solidFill>
                <a:effectLst/>
                <a:latin typeface="Aptos" panose="020B0004020202020204" pitchFamily="34" charset="0"/>
                <a:ea typeface="Aptos" panose="020B0004020202020204" pitchFamily="34" charset="0"/>
                <a:cs typeface="Arial" panose="020B0604020202020204" pitchFamily="34" charset="0"/>
              </a:rPr>
              <a:t>Muntajat - Qatar Chemical and Petrochemical Company</a:t>
            </a:r>
          </a:p>
          <a:p>
            <a:pPr marL="342900" marR="0" lvl="0" indent="-342900">
              <a:lnSpc>
                <a:spcPct val="107000"/>
              </a:lnSpc>
              <a:spcAft>
                <a:spcPts val="800"/>
              </a:spcAft>
              <a:buSzPts val="1000"/>
              <a:buFont typeface="Symbol" panose="05050102010706020507" pitchFamily="18" charset="2"/>
              <a:buChar char=""/>
              <a:tabLst>
                <a:tab pos="457200" algn="l"/>
              </a:tabLst>
            </a:pPr>
            <a:r>
              <a:rPr lang="en-US" sz="1800"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rPr>
              <a:t>Muntajat is A state-owned company established in 2012, which acts as the exclusive exporter of the chemical and petrochemical products from the State of Qatar to the world.</a:t>
            </a:r>
          </a:p>
          <a:p>
            <a:pPr marL="342900" marR="0" lvl="0" indent="-342900">
              <a:lnSpc>
                <a:spcPct val="107000"/>
              </a:lnSpc>
              <a:spcAft>
                <a:spcPts val="800"/>
              </a:spcAft>
              <a:buSzPts val="1000"/>
              <a:buFont typeface="Symbol" panose="05050102010706020507" pitchFamily="18" charset="2"/>
              <a:buChar char=""/>
              <a:tabLst>
                <a:tab pos="457200" algn="l"/>
              </a:tabLst>
            </a:pPr>
            <a:r>
              <a:rPr lang="en-US" sz="1800" kern="100" dirty="0">
                <a:solidFill>
                  <a:schemeClr val="tx1">
                    <a:lumMod val="65000"/>
                    <a:lumOff val="35000"/>
                  </a:schemeClr>
                </a:solidFill>
                <a:latin typeface="Aptos" panose="020B0004020202020204" pitchFamily="34" charset="0"/>
                <a:cs typeface="Arial" panose="020B0604020202020204" pitchFamily="34" charset="0"/>
              </a:rPr>
              <a:t>Muntajat, (Qatar Chemical and Petrochemical Marketing and Distribution Company) Q.J.S.C. is the gateway to Qatar’s exports of over 11 million metric tons of chemical and petrochemical products. Established in 2012, the company is driving the growth of the State of Qatar’s downstream industry and increasing its footprint on the global scene.</a:t>
            </a:r>
          </a:p>
          <a:p>
            <a:pPr marL="342900" marR="0" lvl="0" indent="-342900">
              <a:lnSpc>
                <a:spcPct val="107000"/>
              </a:lnSpc>
              <a:spcAft>
                <a:spcPts val="800"/>
              </a:spcAft>
              <a:buSzPts val="1000"/>
              <a:buFont typeface="Symbol" panose="05050102010706020507" pitchFamily="18" charset="2"/>
              <a:buChar char=""/>
              <a:tabLst>
                <a:tab pos="457200" algn="l"/>
              </a:tabLst>
            </a:pPr>
            <a:endParaRPr lang="en-US" sz="1200" kern="100" dirty="0">
              <a:solidFill>
                <a:srgbClr val="333333"/>
              </a:solidFill>
              <a:latin typeface="Verdana" panose="020B0604030504040204" pitchFamily="34" charset="0"/>
              <a:ea typeface="Aptos" panose="020B0004020202020204" pitchFamily="34" charset="0"/>
              <a:cs typeface="Arial" panose="020B0604020202020204" pitchFamily="34" charset="0"/>
            </a:endParaRPr>
          </a:p>
          <a:p>
            <a:pPr marL="0" marR="0" lvl="0" indent="0">
              <a:lnSpc>
                <a:spcPct val="107000"/>
              </a:lnSpc>
              <a:spcAft>
                <a:spcPts val="800"/>
              </a:spcAft>
              <a:buSzPts val="1000"/>
              <a:buNone/>
              <a:tabLst>
                <a:tab pos="457200" algn="l"/>
              </a:tabLst>
            </a:pPr>
            <a:endParaRPr lang="en-US" sz="1800" b="1"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endParaRPr lang="en-US" sz="1800" b="1"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graphicFrame>
        <p:nvGraphicFramePr>
          <p:cNvPr id="3" name="Object 2">
            <a:extLst>
              <a:ext uri="{FF2B5EF4-FFF2-40B4-BE49-F238E27FC236}">
                <a16:creationId xmlns:a16="http://schemas.microsoft.com/office/drawing/2014/main" id="{62CEB249-F088-BA7F-BE5C-E457743A07AF}"/>
              </a:ext>
            </a:extLst>
          </p:cNvPr>
          <p:cNvGraphicFramePr>
            <a:graphicFrameLocks noChangeAspect="1"/>
          </p:cNvGraphicFramePr>
          <p:nvPr>
            <p:extLst>
              <p:ext uri="{D42A27DB-BD31-4B8C-83A1-F6EECF244321}">
                <p14:modId xmlns:p14="http://schemas.microsoft.com/office/powerpoint/2010/main" val="250085441"/>
              </p:ext>
            </p:extLst>
          </p:nvPr>
        </p:nvGraphicFramePr>
        <p:xfrm>
          <a:off x="3276374" y="3973368"/>
          <a:ext cx="7380740" cy="2487411"/>
        </p:xfrm>
        <a:graphic>
          <a:graphicData uri="http://schemas.openxmlformats.org/presentationml/2006/ole">
            <mc:AlternateContent xmlns:mc="http://schemas.openxmlformats.org/markup-compatibility/2006">
              <mc:Choice xmlns:v="urn:schemas-microsoft-com:vml" Requires="v">
                <p:oleObj name="Worksheet" r:id="rId2" imgW="10293380" imgH="3574998" progId="Excel.Sheet.12">
                  <p:embed/>
                </p:oleObj>
              </mc:Choice>
              <mc:Fallback>
                <p:oleObj name="Worksheet" r:id="rId2" imgW="10293380" imgH="3574998" progId="Excel.Sheet.12">
                  <p:embed/>
                  <p:pic>
                    <p:nvPicPr>
                      <p:cNvPr id="0" name=""/>
                      <p:cNvPicPr/>
                      <p:nvPr/>
                    </p:nvPicPr>
                    <p:blipFill>
                      <a:blip r:embed="rId3"/>
                      <a:stretch>
                        <a:fillRect/>
                      </a:stretch>
                    </p:blipFill>
                    <p:spPr>
                      <a:xfrm>
                        <a:off x="3276374" y="3973368"/>
                        <a:ext cx="7380740" cy="2487411"/>
                      </a:xfrm>
                      <a:prstGeom prst="rect">
                        <a:avLst/>
                      </a:prstGeom>
                    </p:spPr>
                  </p:pic>
                </p:oleObj>
              </mc:Fallback>
            </mc:AlternateContent>
          </a:graphicData>
        </a:graphic>
      </p:graphicFrame>
    </p:spTree>
    <p:extLst>
      <p:ext uri="{BB962C8B-B14F-4D97-AF65-F5344CB8AC3E}">
        <p14:creationId xmlns:p14="http://schemas.microsoft.com/office/powerpoint/2010/main" val="487922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89F04-FB07-1E0C-982A-6CE2B93931B2}"/>
              </a:ext>
            </a:extLst>
          </p:cNvPr>
          <p:cNvSpPr>
            <a:spLocks noGrp="1"/>
          </p:cNvSpPr>
          <p:nvPr>
            <p:ph type="title"/>
          </p:nvPr>
        </p:nvSpPr>
        <p:spPr/>
        <p:txBody>
          <a:bodyPr>
            <a:normAutofit/>
          </a:bodyPr>
          <a:lstStyle/>
          <a:p>
            <a:pPr marL="342900" marR="0" lvl="0" indent="-342900" algn="l" defTabSz="914400" rtl="0" eaLnBrk="1" fontAlgn="auto" latinLnBrk="0" hangingPunct="1">
              <a:lnSpc>
                <a:spcPct val="107000"/>
              </a:lnSpc>
              <a:spcBef>
                <a:spcPts val="1000"/>
              </a:spcBef>
              <a:spcAft>
                <a:spcPts val="800"/>
              </a:spcAft>
              <a:buClrTx/>
              <a:buSzPts val="1000"/>
              <a:buFont typeface="Symbol" panose="05050102010706020507" pitchFamily="18" charset="2"/>
              <a:buChar char=""/>
              <a:tabLst>
                <a:tab pos="457200" algn="l"/>
              </a:tabLst>
              <a:defRPr/>
            </a:pPr>
            <a:r>
              <a:rPr kumimoji="0" lang="en-US" sz="2400" b="1" i="0" u="none" strike="noStrike" kern="100" cap="none" spc="0" normalizeH="0" baseline="0" noProof="0" dirty="0">
                <a:ln>
                  <a:noFill/>
                </a:ln>
                <a:solidFill>
                  <a:srgbClr val="E8E8E8">
                    <a:lumMod val="50000"/>
                  </a:srgbClr>
                </a:solidFill>
                <a:effectLst/>
                <a:uLnTx/>
                <a:uFillTx/>
                <a:latin typeface="Aptos" panose="020B0004020202020204" pitchFamily="34" charset="0"/>
                <a:ea typeface="Aptos" panose="020B0004020202020204" pitchFamily="34" charset="0"/>
                <a:cs typeface="Arial" panose="020B0604020202020204" pitchFamily="34" charset="0"/>
              </a:rPr>
              <a:t>Case 1</a:t>
            </a:r>
            <a:r>
              <a:rPr kumimoji="0" lang="en-US" sz="2400" b="0" i="0" u="none" strike="noStrike" kern="100" cap="none" spc="0" normalizeH="0" baseline="0" noProof="0" dirty="0">
                <a:ln>
                  <a:noFill/>
                </a:ln>
                <a:solidFill>
                  <a:srgbClr val="E8E8E8">
                    <a:lumMod val="50000"/>
                  </a:srgbClr>
                </a:solidFill>
                <a:effectLst/>
                <a:uLnTx/>
                <a:uFillTx/>
                <a:latin typeface="Aptos" panose="020B0004020202020204" pitchFamily="34" charset="0"/>
                <a:ea typeface="Aptos" panose="020B0004020202020204" pitchFamily="34" charset="0"/>
                <a:cs typeface="Arial" panose="020B0604020202020204" pitchFamily="34" charset="0"/>
              </a:rPr>
              <a:t>: </a:t>
            </a:r>
            <a:r>
              <a:rPr kumimoji="0" lang="en-US" sz="2400" b="1" i="0" u="none" strike="noStrike" kern="100" cap="none" spc="0" normalizeH="0" baseline="0" noProof="0" dirty="0">
                <a:ln>
                  <a:noFill/>
                </a:ln>
                <a:solidFill>
                  <a:srgbClr val="E8E8E8">
                    <a:lumMod val="50000"/>
                  </a:srgbClr>
                </a:solidFill>
                <a:effectLst/>
                <a:uLnTx/>
                <a:uFillTx/>
                <a:latin typeface="Aptos" panose="020B0004020202020204" pitchFamily="34" charset="0"/>
                <a:ea typeface="Aptos" panose="020B0004020202020204" pitchFamily="34" charset="0"/>
                <a:cs typeface="Arial" panose="020B0604020202020204" pitchFamily="34" charset="0"/>
              </a:rPr>
              <a:t>Muntajat - Qatar Chemical and Petrochemical Company</a:t>
            </a:r>
            <a:br>
              <a:rPr lang="en-US" sz="4400" kern="100" dirty="0">
                <a:effectLst/>
                <a:latin typeface="Aptos" panose="020B0004020202020204" pitchFamily="34" charset="0"/>
                <a:ea typeface="Aptos" panose="020B0004020202020204" pitchFamily="34" charset="0"/>
                <a:cs typeface="Arial" panose="020B0604020202020204" pitchFamily="34" charset="0"/>
              </a:rPr>
            </a:br>
            <a:endParaRPr lang="en-US" dirty="0"/>
          </a:p>
        </p:txBody>
      </p:sp>
      <p:sp>
        <p:nvSpPr>
          <p:cNvPr id="7" name="Content Placeholder 6">
            <a:extLst>
              <a:ext uri="{FF2B5EF4-FFF2-40B4-BE49-F238E27FC236}">
                <a16:creationId xmlns:a16="http://schemas.microsoft.com/office/drawing/2014/main" id="{6DB52CE9-D071-6BFD-72A3-195A5DB2CE94}"/>
              </a:ext>
            </a:extLst>
          </p:cNvPr>
          <p:cNvSpPr>
            <a:spLocks noGrp="1"/>
          </p:cNvSpPr>
          <p:nvPr>
            <p:ph idx="1"/>
          </p:nvPr>
        </p:nvSpPr>
        <p:spPr>
          <a:xfrm>
            <a:off x="729343" y="1027906"/>
            <a:ext cx="10515600" cy="5159830"/>
          </a:xfrm>
        </p:spPr>
        <p:txBody>
          <a:bodyPr>
            <a:normAutofit fontScale="25000" lnSpcReduction="20000"/>
          </a:bodyPr>
          <a:lstStyle/>
          <a:p>
            <a:pPr marL="0" marR="0">
              <a:lnSpc>
                <a:spcPct val="107000"/>
              </a:lnSpc>
              <a:spcAft>
                <a:spcPts val="800"/>
              </a:spcAft>
            </a:pPr>
            <a:r>
              <a:rPr lang="en-US" sz="6400" b="1" kern="100" dirty="0">
                <a:effectLst/>
                <a:latin typeface="Aptos" panose="020B0004020202020204" pitchFamily="34" charset="0"/>
                <a:ea typeface="Aptos" panose="020B0004020202020204" pitchFamily="34" charset="0"/>
                <a:cs typeface="Arial" panose="020B0604020202020204" pitchFamily="34" charset="0"/>
              </a:rPr>
              <a:t>Client Background:</a:t>
            </a:r>
            <a:br>
              <a:rPr lang="en-US" sz="6400" kern="100" dirty="0">
                <a:effectLst/>
                <a:latin typeface="Aptos" panose="020B0004020202020204" pitchFamily="34" charset="0"/>
                <a:ea typeface="Aptos" panose="020B0004020202020204" pitchFamily="34" charset="0"/>
                <a:cs typeface="Arial" panose="020B0604020202020204" pitchFamily="34" charset="0"/>
              </a:rPr>
            </a:br>
            <a:r>
              <a:rPr lang="en-US" sz="6400" kern="100" dirty="0">
                <a:effectLst/>
                <a:latin typeface="Aptos" panose="020B0004020202020204" pitchFamily="34" charset="0"/>
                <a:ea typeface="Aptos" panose="020B0004020202020204" pitchFamily="34" charset="0"/>
                <a:cs typeface="Arial" panose="020B0604020202020204" pitchFamily="34" charset="0"/>
              </a:rPr>
              <a:t>Muntajat, a Qatar-based leader in chemical, polymer, and fertilizer distribution, faced four complex debt cases totaling AED 2.4 million during a period of regional instability.</a:t>
            </a:r>
          </a:p>
          <a:p>
            <a:pPr marL="0" marR="0">
              <a:lnSpc>
                <a:spcPct val="107000"/>
              </a:lnSpc>
              <a:spcAft>
                <a:spcPts val="800"/>
              </a:spcAft>
            </a:pPr>
            <a:r>
              <a:rPr lang="en-US" sz="6400" b="1" kern="100" dirty="0">
                <a:effectLst/>
                <a:latin typeface="Aptos" panose="020B0004020202020204" pitchFamily="34" charset="0"/>
                <a:ea typeface="Aptos" panose="020B0004020202020204" pitchFamily="34" charset="0"/>
                <a:cs typeface="Arial" panose="020B0604020202020204" pitchFamily="34" charset="0"/>
              </a:rPr>
              <a:t>Challenges:</a:t>
            </a:r>
            <a:endParaRPr lang="en-US" sz="64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6400" kern="100" dirty="0">
                <a:effectLst/>
                <a:latin typeface="Aptos" panose="020B0004020202020204" pitchFamily="34" charset="0"/>
                <a:ea typeface="Aptos" panose="020B0004020202020204" pitchFamily="34" charset="0"/>
                <a:cs typeface="Arial" panose="020B0604020202020204" pitchFamily="34" charset="0"/>
              </a:rPr>
              <a:t>Recovering debts amid regional tensions.</a:t>
            </a:r>
          </a:p>
          <a:p>
            <a:pPr marL="342900" marR="0" lvl="0" indent="-342900">
              <a:lnSpc>
                <a:spcPct val="107000"/>
              </a:lnSpc>
              <a:spcAft>
                <a:spcPts val="800"/>
              </a:spcAft>
              <a:buSzPts val="1000"/>
              <a:buFont typeface="Symbol" panose="05050102010706020507" pitchFamily="18" charset="2"/>
              <a:buChar char=""/>
              <a:tabLst>
                <a:tab pos="457200" algn="l"/>
              </a:tabLst>
            </a:pPr>
            <a:r>
              <a:rPr lang="en-US" sz="6400" kern="100" dirty="0">
                <a:effectLst/>
                <a:latin typeface="Aptos" panose="020B0004020202020204" pitchFamily="34" charset="0"/>
                <a:ea typeface="Aptos" panose="020B0004020202020204" pitchFamily="34" charset="0"/>
                <a:cs typeface="Arial" panose="020B0604020202020204" pitchFamily="34" charset="0"/>
              </a:rPr>
              <a:t>Securing full repayment, including court fees and interest.</a:t>
            </a:r>
          </a:p>
          <a:p>
            <a:pPr marL="342900" marR="0" lvl="0" indent="-342900">
              <a:lnSpc>
                <a:spcPct val="107000"/>
              </a:lnSpc>
              <a:spcAft>
                <a:spcPts val="800"/>
              </a:spcAft>
              <a:buSzPts val="1000"/>
              <a:buFont typeface="Symbol" panose="05050102010706020507" pitchFamily="18" charset="2"/>
              <a:buChar char=""/>
              <a:tabLst>
                <a:tab pos="457200" algn="l"/>
              </a:tabLst>
            </a:pPr>
            <a:r>
              <a:rPr lang="en-US" sz="6400" kern="100" dirty="0">
                <a:effectLst/>
                <a:latin typeface="Aptos" panose="020B0004020202020204" pitchFamily="34" charset="0"/>
                <a:ea typeface="Aptos" panose="020B0004020202020204" pitchFamily="34" charset="0"/>
                <a:cs typeface="Arial" panose="020B0604020202020204" pitchFamily="34" charset="0"/>
              </a:rPr>
              <a:t>Managing both negotiations and litigation.</a:t>
            </a:r>
          </a:p>
          <a:p>
            <a:pPr marL="0" marR="0">
              <a:lnSpc>
                <a:spcPct val="107000"/>
              </a:lnSpc>
              <a:spcAft>
                <a:spcPts val="800"/>
              </a:spcAft>
            </a:pPr>
            <a:r>
              <a:rPr lang="en-US" sz="6400" b="1" kern="100" dirty="0">
                <a:effectLst/>
                <a:latin typeface="Aptos" panose="020B0004020202020204" pitchFamily="34" charset="0"/>
                <a:ea typeface="Aptos" panose="020B0004020202020204" pitchFamily="34" charset="0"/>
                <a:cs typeface="Arial" panose="020B0604020202020204" pitchFamily="34" charset="0"/>
              </a:rPr>
              <a:t>Approach &amp; Results:</a:t>
            </a:r>
            <a:endParaRPr lang="en-US" sz="64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6400" kern="100" dirty="0">
                <a:effectLst/>
                <a:latin typeface="Aptos" panose="020B0004020202020204" pitchFamily="34" charset="0"/>
                <a:ea typeface="Aptos" panose="020B0004020202020204" pitchFamily="34" charset="0"/>
                <a:cs typeface="Arial" panose="020B0604020202020204" pitchFamily="34" charset="0"/>
              </a:rPr>
              <a:t>Negotiated a 12-month settlement for one case, recovering full payment with interest by 2019.</a:t>
            </a:r>
          </a:p>
          <a:p>
            <a:pPr marL="342900" marR="0" lvl="0" indent="-342900">
              <a:lnSpc>
                <a:spcPct val="107000"/>
              </a:lnSpc>
              <a:spcAft>
                <a:spcPts val="800"/>
              </a:spcAft>
              <a:buSzPts val="1000"/>
              <a:buFont typeface="Symbol" panose="05050102010706020507" pitchFamily="18" charset="2"/>
              <a:buChar char=""/>
              <a:tabLst>
                <a:tab pos="457200" algn="l"/>
              </a:tabLst>
            </a:pPr>
            <a:r>
              <a:rPr lang="en-US" sz="6400" kern="100" dirty="0">
                <a:effectLst/>
                <a:latin typeface="Aptos" panose="020B0004020202020204" pitchFamily="34" charset="0"/>
                <a:ea typeface="Aptos" panose="020B0004020202020204" pitchFamily="34" charset="0"/>
                <a:cs typeface="Arial" panose="020B0604020202020204" pitchFamily="34" charset="0"/>
              </a:rPr>
              <a:t>Successfully recovered the remaining three cases through litigation, with closures in 2021, 2022, and 2024.</a:t>
            </a:r>
          </a:p>
          <a:p>
            <a:pPr marL="0" marR="0">
              <a:lnSpc>
                <a:spcPct val="107000"/>
              </a:lnSpc>
              <a:spcAft>
                <a:spcPts val="800"/>
              </a:spcAft>
            </a:pPr>
            <a:r>
              <a:rPr lang="en-US" sz="6400" b="1" kern="100" dirty="0">
                <a:effectLst/>
                <a:latin typeface="Aptos" panose="020B0004020202020204" pitchFamily="34" charset="0"/>
                <a:ea typeface="Aptos" panose="020B0004020202020204" pitchFamily="34" charset="0"/>
                <a:cs typeface="Arial" panose="020B0604020202020204" pitchFamily="34" charset="0"/>
              </a:rPr>
              <a:t>Impact:</a:t>
            </a:r>
            <a:br>
              <a:rPr lang="en-US" sz="6400" kern="100" dirty="0">
                <a:effectLst/>
                <a:latin typeface="Aptos" panose="020B0004020202020204" pitchFamily="34" charset="0"/>
                <a:ea typeface="Aptos" panose="020B0004020202020204" pitchFamily="34" charset="0"/>
                <a:cs typeface="Arial" panose="020B0604020202020204" pitchFamily="34" charset="0"/>
              </a:rPr>
            </a:br>
            <a:r>
              <a:rPr lang="en-US" sz="6400" kern="100" dirty="0">
                <a:effectLst/>
                <a:latin typeface="Aptos" panose="020B0004020202020204" pitchFamily="34" charset="0"/>
                <a:ea typeface="Aptos" panose="020B0004020202020204" pitchFamily="34" charset="0"/>
                <a:cs typeface="Arial" panose="020B0604020202020204" pitchFamily="34" charset="0"/>
              </a:rPr>
              <a:t>Muntajat fully recovered AED 2.7 million, including court fees and interest, reinforcing financial stability despite challenging circumstances.</a:t>
            </a:r>
          </a:p>
          <a:p>
            <a:pPr marL="0" marR="0">
              <a:lnSpc>
                <a:spcPct val="107000"/>
              </a:lnSpc>
              <a:spcAft>
                <a:spcPts val="800"/>
              </a:spcAft>
            </a:pPr>
            <a:r>
              <a:rPr lang="en-US" sz="6400" b="1" kern="100" dirty="0">
                <a:effectLst/>
                <a:latin typeface="Aptos" panose="020B0004020202020204" pitchFamily="34" charset="0"/>
                <a:ea typeface="Aptos" panose="020B0004020202020204" pitchFamily="34" charset="0"/>
                <a:cs typeface="Arial" panose="020B0604020202020204" pitchFamily="34" charset="0"/>
              </a:rPr>
              <a:t>Conclusion:</a:t>
            </a:r>
            <a:br>
              <a:rPr lang="en-US" sz="6400" kern="100" dirty="0">
                <a:effectLst/>
                <a:latin typeface="Aptos" panose="020B0004020202020204" pitchFamily="34" charset="0"/>
                <a:ea typeface="Aptos" panose="020B0004020202020204" pitchFamily="34" charset="0"/>
                <a:cs typeface="Arial" panose="020B0604020202020204" pitchFamily="34" charset="0"/>
              </a:rPr>
            </a:br>
            <a:r>
              <a:rPr lang="en-US" sz="6400" kern="100" dirty="0">
                <a:effectLst/>
                <a:latin typeface="Aptos" panose="020B0004020202020204" pitchFamily="34" charset="0"/>
                <a:ea typeface="Aptos" panose="020B0004020202020204" pitchFamily="34" charset="0"/>
                <a:cs typeface="Arial" panose="020B0604020202020204" pitchFamily="34" charset="0"/>
              </a:rPr>
              <a:t>This case highlights Fort Equity’s ability to deliver impactful solutions, leveraging negotiation and litigation to achieve remarkable outcomes.</a:t>
            </a:r>
          </a:p>
          <a:p>
            <a:endParaRPr lang="en-US" dirty="0"/>
          </a:p>
        </p:txBody>
      </p:sp>
    </p:spTree>
    <p:extLst>
      <p:ext uri="{BB962C8B-B14F-4D97-AF65-F5344CB8AC3E}">
        <p14:creationId xmlns:p14="http://schemas.microsoft.com/office/powerpoint/2010/main" val="3239398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FFC10-316C-FBB9-4C78-09BF531E8D20}"/>
              </a:ext>
            </a:extLst>
          </p:cNvPr>
          <p:cNvSpPr>
            <a:spLocks noGrp="1"/>
          </p:cNvSpPr>
          <p:nvPr>
            <p:ph type="title"/>
          </p:nvPr>
        </p:nvSpPr>
        <p:spPr>
          <a:xfrm>
            <a:off x="838200" y="365126"/>
            <a:ext cx="10515600" cy="1060904"/>
          </a:xfrm>
        </p:spPr>
        <p:txBody>
          <a:bodyPr>
            <a:normAutofit fontScale="90000"/>
          </a:bodyPr>
          <a:lstStyle/>
          <a:p>
            <a:br>
              <a:rPr lang="en-US" sz="3600" dirty="0"/>
            </a:br>
            <a:r>
              <a:rPr lang="en-US" sz="3600" dirty="0"/>
              <a:t>Case 2 </a:t>
            </a:r>
            <a:r>
              <a:rPr lang="en-US" sz="4000" b="1" dirty="0"/>
              <a:t>:(Atradius) </a:t>
            </a:r>
            <a:r>
              <a:rPr lang="en-US" sz="3600" dirty="0"/>
              <a:t>Supporting an International Partner’s Growth</a:t>
            </a:r>
            <a:br>
              <a:rPr lang="en-US" dirty="0"/>
            </a:br>
            <a:endParaRPr lang="en-US" dirty="0"/>
          </a:p>
        </p:txBody>
      </p:sp>
      <p:sp>
        <p:nvSpPr>
          <p:cNvPr id="6" name="Content Placeholder 2">
            <a:extLst>
              <a:ext uri="{FF2B5EF4-FFF2-40B4-BE49-F238E27FC236}">
                <a16:creationId xmlns:a16="http://schemas.microsoft.com/office/drawing/2014/main" id="{489E18C5-CA0A-41BC-B6C2-F5159B17BC43}"/>
              </a:ext>
            </a:extLst>
          </p:cNvPr>
          <p:cNvSpPr txBox="1">
            <a:spLocks/>
          </p:cNvSpPr>
          <p:nvPr/>
        </p:nvSpPr>
        <p:spPr>
          <a:xfrm>
            <a:off x="751115" y="1551894"/>
            <a:ext cx="10515600" cy="4652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0" name="TextBox 9">
            <a:extLst>
              <a:ext uri="{FF2B5EF4-FFF2-40B4-BE49-F238E27FC236}">
                <a16:creationId xmlns:a16="http://schemas.microsoft.com/office/drawing/2014/main" id="{1F3540F2-BCFE-F66C-EBAB-0E88417B20FB}"/>
              </a:ext>
            </a:extLst>
          </p:cNvPr>
          <p:cNvSpPr txBox="1"/>
          <p:nvPr/>
        </p:nvSpPr>
        <p:spPr>
          <a:xfrm>
            <a:off x="1001487" y="1489529"/>
            <a:ext cx="9655628" cy="3782189"/>
          </a:xfrm>
          <a:prstGeom prst="rect">
            <a:avLst/>
          </a:prstGeom>
          <a:noFill/>
        </p:spPr>
        <p:txBody>
          <a:bodyPr wrap="square">
            <a:spAutoFit/>
          </a:bodyPr>
          <a:lstStyle/>
          <a:p>
            <a:pPr marL="0" marR="0">
              <a:lnSpc>
                <a:spcPct val="107000"/>
              </a:lnSpc>
              <a:spcAft>
                <a:spcPts val="800"/>
              </a:spcAft>
            </a:pP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Since 2017, we have been a trusted partner for one of our international clients, delivering more than just collection and legal support. Over the years, they have entrusted us with approximately </a:t>
            </a:r>
            <a:r>
              <a:rPr lang="en-US" sz="2000" b="1" kern="0" dirty="0">
                <a:effectLst/>
                <a:latin typeface="Times New Roman" panose="02020603050405020304" pitchFamily="18" charset="0"/>
                <a:ea typeface="Times New Roman" panose="02020603050405020304" pitchFamily="18" charset="0"/>
                <a:cs typeface="Arial" panose="020B0604020202020204" pitchFamily="34" charset="0"/>
              </a:rPr>
              <a:t>574 cases</a:t>
            </a: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 totaling over </a:t>
            </a:r>
            <a:r>
              <a:rPr lang="en-US" sz="2000" b="1" kern="0" dirty="0">
                <a:effectLst/>
                <a:latin typeface="Times New Roman" panose="02020603050405020304" pitchFamily="18" charset="0"/>
                <a:ea typeface="Times New Roman" panose="02020603050405020304" pitchFamily="18" charset="0"/>
                <a:cs typeface="Arial" panose="020B0604020202020204" pitchFamily="34" charset="0"/>
              </a:rPr>
              <a:t>AED 122 million</a:t>
            </a: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 Beyond case management, we played a pivotal role in their expansion by:</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2000" b="1" kern="0" dirty="0">
                <a:effectLst/>
                <a:latin typeface="Times New Roman" panose="02020603050405020304" pitchFamily="18" charset="0"/>
                <a:ea typeface="Times New Roman" panose="02020603050405020304" pitchFamily="18" charset="0"/>
                <a:cs typeface="Arial" panose="020B0604020202020204" pitchFamily="34" charset="0"/>
              </a:rPr>
              <a:t>Assisting with the recruitment and onboarding of their first employees in Dubai.</a:t>
            </a:r>
            <a:endParaRPr lang="en-US" b="1"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2000" b="1" kern="0" dirty="0">
                <a:effectLst/>
                <a:latin typeface="Times New Roman" panose="02020603050405020304" pitchFamily="18" charset="0"/>
                <a:ea typeface="Times New Roman" panose="02020603050405020304" pitchFamily="18" charset="0"/>
                <a:cs typeface="Arial" panose="020B0604020202020204" pitchFamily="34" charset="0"/>
              </a:rPr>
              <a:t>Providing visa and insurance services for their team during their initial years.</a:t>
            </a:r>
            <a:endParaRPr lang="en-US" b="1"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2000" b="1" kern="0" dirty="0">
                <a:effectLst/>
                <a:latin typeface="Times New Roman" panose="02020603050405020304" pitchFamily="18" charset="0"/>
                <a:ea typeface="Times New Roman" panose="02020603050405020304" pitchFamily="18" charset="0"/>
                <a:cs typeface="Arial" panose="020B0604020202020204" pitchFamily="34" charset="0"/>
              </a:rPr>
              <a:t>Supporting the establishment of their Dubai office, enabling them to operate efficiently in the region.</a:t>
            </a:r>
            <a:endParaRPr lang="en-US" b="1" kern="100" dirty="0">
              <a:effectLst/>
              <a:latin typeface="Aptos" panose="020B0004020202020204" pitchFamily="34" charset="0"/>
              <a:ea typeface="Aptos" panose="020B0004020202020204" pitchFamily="34" charset="0"/>
              <a:cs typeface="Arial" panose="020B0604020202020204" pitchFamily="34" charset="0"/>
            </a:endParaRPr>
          </a:p>
          <a:p>
            <a:pPr marL="0" marR="0">
              <a:lnSpc>
                <a:spcPct val="107000"/>
              </a:lnSpc>
              <a:spcAft>
                <a:spcPts val="800"/>
              </a:spcAft>
            </a:pP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This partnership showcases our ability to provide comprehensive, tailor-made solutions that drive both operational success and strategic growth for our clients.</a:t>
            </a:r>
            <a:endParaRPr lang="en-US"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821339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DDE54-BB29-58E6-09B1-770D7286C7BB}"/>
              </a:ext>
            </a:extLst>
          </p:cNvPr>
          <p:cNvSpPr>
            <a:spLocks noGrp="1"/>
          </p:cNvSpPr>
          <p:nvPr>
            <p:ph type="title"/>
          </p:nvPr>
        </p:nvSpPr>
        <p:spPr/>
        <p:txBody>
          <a:bodyPr>
            <a:normAutofit fontScale="90000"/>
          </a:bodyPr>
          <a:lstStyle/>
          <a:p>
            <a:r>
              <a:rPr lang="en-US" sz="3100" b="1"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rPr>
              <a:t>Client </a:t>
            </a:r>
            <a:r>
              <a:rPr lang="en-US" sz="31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Testimonials</a:t>
            </a:r>
            <a:r>
              <a:rPr lang="en-US" sz="3100"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rPr>
              <a:t>: Highlight positive feedback from satisfied clients.</a:t>
            </a:r>
            <a:br>
              <a:rPr lang="en-US" sz="4400"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6C87B63E-E8BF-F733-5796-3AFC98078AC1}"/>
              </a:ext>
            </a:extLst>
          </p:cNvPr>
          <p:cNvSpPr>
            <a:spLocks noGrp="1"/>
          </p:cNvSpPr>
          <p:nvPr>
            <p:ph idx="1"/>
          </p:nvPr>
        </p:nvSpPr>
        <p:spPr/>
        <p:txBody>
          <a:bodyPr/>
          <a:lstStyle/>
          <a:p>
            <a:r>
              <a:rPr lang="en-US" dirty="0" err="1"/>
              <a:t>Balore</a:t>
            </a:r>
            <a:r>
              <a:rPr lang="en-US" dirty="0"/>
              <a:t> Case (Rental)</a:t>
            </a:r>
          </a:p>
          <a:p>
            <a:r>
              <a:rPr lang="en-US" dirty="0"/>
              <a:t>Atradius </a:t>
            </a:r>
          </a:p>
          <a:p>
            <a:r>
              <a:rPr lang="en-US" dirty="0"/>
              <a:t>Euler Hermes – Alliance trade</a:t>
            </a:r>
          </a:p>
          <a:p>
            <a:r>
              <a:rPr lang="en-US" dirty="0"/>
              <a:t>ADDC</a:t>
            </a:r>
          </a:p>
          <a:p>
            <a:r>
              <a:rPr lang="en-US" dirty="0"/>
              <a:t>EMIRATES STEEL</a:t>
            </a:r>
          </a:p>
          <a:p>
            <a:endParaRPr lang="en-US" dirty="0"/>
          </a:p>
          <a:p>
            <a:r>
              <a:rPr lang="en-US" dirty="0">
                <a:solidFill>
                  <a:srgbClr val="FF0000"/>
                </a:solidFill>
              </a:rPr>
              <a:t>(WOKING ON IT)</a:t>
            </a:r>
          </a:p>
          <a:p>
            <a:endParaRPr lang="en-US" dirty="0"/>
          </a:p>
        </p:txBody>
      </p:sp>
    </p:spTree>
    <p:extLst>
      <p:ext uri="{BB962C8B-B14F-4D97-AF65-F5344CB8AC3E}">
        <p14:creationId xmlns:p14="http://schemas.microsoft.com/office/powerpoint/2010/main" val="3712153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39A43-41F7-1DA0-2B16-65017B9E9B65}"/>
              </a:ext>
            </a:extLst>
          </p:cNvPr>
          <p:cNvSpPr>
            <a:spLocks noGrp="1"/>
          </p:cNvSpPr>
          <p:nvPr>
            <p:ph type="title"/>
          </p:nvPr>
        </p:nvSpPr>
        <p:spPr/>
        <p:txBody>
          <a:bodyPr/>
          <a:lstStyle/>
          <a:p>
            <a:r>
              <a:rPr lang="en-US" b="1" dirty="0">
                <a:solidFill>
                  <a:schemeClr val="tx2">
                    <a:lumMod val="90000"/>
                    <a:lumOff val="10000"/>
                  </a:schemeClr>
                </a:solidFill>
              </a:rPr>
              <a:t>Key Metrics &amp; Achievements</a:t>
            </a:r>
            <a:br>
              <a:rPr lang="en-US" b="1" dirty="0">
                <a:solidFill>
                  <a:schemeClr val="tx2">
                    <a:lumMod val="90000"/>
                    <a:lumOff val="10000"/>
                  </a:schemeClr>
                </a:solidFill>
              </a:rPr>
            </a:br>
            <a:endParaRPr lang="en-US" b="1" dirty="0">
              <a:solidFill>
                <a:schemeClr val="tx2">
                  <a:lumMod val="90000"/>
                  <a:lumOff val="10000"/>
                </a:schemeClr>
              </a:solidFill>
            </a:endParaRPr>
          </a:p>
        </p:txBody>
      </p:sp>
      <p:sp>
        <p:nvSpPr>
          <p:cNvPr id="3" name="Content Placeholder 2">
            <a:extLst>
              <a:ext uri="{FF2B5EF4-FFF2-40B4-BE49-F238E27FC236}">
                <a16:creationId xmlns:a16="http://schemas.microsoft.com/office/drawing/2014/main" id="{AF6F4F99-7318-0076-BBC4-93B0079C1243}"/>
              </a:ext>
            </a:extLst>
          </p:cNvPr>
          <p:cNvSpPr>
            <a:spLocks noGrp="1"/>
          </p:cNvSpPr>
          <p:nvPr>
            <p:ph idx="1"/>
          </p:nvPr>
        </p:nvSpPr>
        <p:spPr/>
        <p:txBody>
          <a:bodyPr/>
          <a:lstStyle/>
          <a:p>
            <a:pPr marL="0" indent="0">
              <a:buNone/>
            </a:pPr>
            <a:r>
              <a:rPr lang="en-US" dirty="0">
                <a:solidFill>
                  <a:schemeClr val="tx1">
                    <a:lumMod val="65000"/>
                    <a:lumOff val="35000"/>
                  </a:schemeClr>
                </a:solidFill>
              </a:rPr>
              <a:t>Total Recovery Value: Showcase cumulative recovered debt since inception.</a:t>
            </a:r>
          </a:p>
          <a:p>
            <a:pPr marL="0" indent="0">
              <a:buNone/>
            </a:pPr>
            <a:r>
              <a:rPr lang="en-US" dirty="0">
                <a:solidFill>
                  <a:schemeClr val="tx1">
                    <a:lumMod val="65000"/>
                    <a:lumOff val="35000"/>
                  </a:schemeClr>
                </a:solidFill>
              </a:rPr>
              <a:t>Client Retention Rate: Demonstrate long-term relationships and trust.</a:t>
            </a:r>
          </a:p>
          <a:p>
            <a:pPr marL="0" indent="0">
              <a:buNone/>
            </a:pPr>
            <a:r>
              <a:rPr lang="en-US" dirty="0">
                <a:solidFill>
                  <a:schemeClr val="tx1">
                    <a:lumMod val="65000"/>
                    <a:lumOff val="35000"/>
                  </a:schemeClr>
                </a:solidFill>
              </a:rPr>
              <a:t>Average Recovery Time: Emphasize efficiency in resolving claims.</a:t>
            </a:r>
          </a:p>
          <a:p>
            <a:endParaRPr lang="en-US" dirty="0"/>
          </a:p>
        </p:txBody>
      </p:sp>
    </p:spTree>
    <p:extLst>
      <p:ext uri="{BB962C8B-B14F-4D97-AF65-F5344CB8AC3E}">
        <p14:creationId xmlns:p14="http://schemas.microsoft.com/office/powerpoint/2010/main" val="1442647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93149-9A6B-E2E5-E21F-3C0BF3132ED4}"/>
              </a:ext>
            </a:extLst>
          </p:cNvPr>
          <p:cNvSpPr>
            <a:spLocks noGrp="1"/>
          </p:cNvSpPr>
          <p:nvPr>
            <p:ph type="title"/>
          </p:nvPr>
        </p:nvSpPr>
        <p:spPr/>
        <p:txBody>
          <a:bodyPr/>
          <a:lstStyle/>
          <a:p>
            <a:r>
              <a:rPr lang="en-US" b="1" dirty="0">
                <a:solidFill>
                  <a:schemeClr val="tx2">
                    <a:lumMod val="90000"/>
                    <a:lumOff val="10000"/>
                  </a:schemeClr>
                </a:solidFill>
              </a:rPr>
              <a:t>Industry Insights &amp; Statistics</a:t>
            </a:r>
            <a:br>
              <a:rPr lang="en-US" b="1" dirty="0">
                <a:solidFill>
                  <a:schemeClr val="tx2">
                    <a:lumMod val="90000"/>
                    <a:lumOff val="10000"/>
                  </a:schemeClr>
                </a:solidFill>
              </a:rPr>
            </a:br>
            <a:endParaRPr lang="en-US" b="1" dirty="0">
              <a:solidFill>
                <a:schemeClr val="tx2">
                  <a:lumMod val="90000"/>
                  <a:lumOff val="10000"/>
                </a:schemeClr>
              </a:solidFill>
            </a:endParaRPr>
          </a:p>
        </p:txBody>
      </p:sp>
      <p:sp>
        <p:nvSpPr>
          <p:cNvPr id="3" name="Content Placeholder 2">
            <a:extLst>
              <a:ext uri="{FF2B5EF4-FFF2-40B4-BE49-F238E27FC236}">
                <a16:creationId xmlns:a16="http://schemas.microsoft.com/office/drawing/2014/main" id="{C4731215-F337-9FC9-D498-A656498481AA}"/>
              </a:ext>
            </a:extLst>
          </p:cNvPr>
          <p:cNvSpPr>
            <a:spLocks noGrp="1"/>
          </p:cNvSpPr>
          <p:nvPr>
            <p:ph idx="1"/>
          </p:nvPr>
        </p:nvSpPr>
        <p:spPr/>
        <p:txBody>
          <a:bodyPr/>
          <a:lstStyle/>
          <a:p>
            <a:pPr marL="0" indent="0">
              <a:buNone/>
            </a:pPr>
            <a:r>
              <a:rPr lang="en-US" dirty="0">
                <a:solidFill>
                  <a:schemeClr val="tx1">
                    <a:lumMod val="65000"/>
                    <a:lumOff val="35000"/>
                  </a:schemeClr>
                </a:solidFill>
              </a:rPr>
              <a:t>Market Overview: Key industry statistics and trends.</a:t>
            </a:r>
          </a:p>
          <a:p>
            <a:pPr marL="0" indent="0">
              <a:buNone/>
            </a:pPr>
            <a:r>
              <a:rPr lang="en-US" dirty="0">
                <a:solidFill>
                  <a:schemeClr val="tx1">
                    <a:lumMod val="65000"/>
                    <a:lumOff val="35000"/>
                  </a:schemeClr>
                </a:solidFill>
              </a:rPr>
              <a:t>Comparative Analysis: Where Fort Equity stands against competitors.</a:t>
            </a:r>
          </a:p>
          <a:p>
            <a:endParaRPr lang="en-US" dirty="0"/>
          </a:p>
        </p:txBody>
      </p:sp>
    </p:spTree>
    <p:extLst>
      <p:ext uri="{BB962C8B-B14F-4D97-AF65-F5344CB8AC3E}">
        <p14:creationId xmlns:p14="http://schemas.microsoft.com/office/powerpoint/2010/main" val="3143813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5142B-CE24-A9F7-A6CB-C18AB4698E06}"/>
              </a:ext>
            </a:extLst>
          </p:cNvPr>
          <p:cNvSpPr>
            <a:spLocks noGrp="1"/>
          </p:cNvSpPr>
          <p:nvPr>
            <p:ph type="title"/>
          </p:nvPr>
        </p:nvSpPr>
        <p:spPr/>
        <p:txBody>
          <a:bodyPr/>
          <a:lstStyle/>
          <a:p>
            <a:r>
              <a:rPr lang="en-US" b="1" dirty="0">
                <a:solidFill>
                  <a:schemeClr val="tx2">
                    <a:lumMod val="90000"/>
                    <a:lumOff val="10000"/>
                  </a:schemeClr>
                </a:solidFill>
              </a:rPr>
              <a:t>Client Benefits</a:t>
            </a:r>
          </a:p>
        </p:txBody>
      </p:sp>
      <p:sp>
        <p:nvSpPr>
          <p:cNvPr id="3" name="Content Placeholder 2">
            <a:extLst>
              <a:ext uri="{FF2B5EF4-FFF2-40B4-BE49-F238E27FC236}">
                <a16:creationId xmlns:a16="http://schemas.microsoft.com/office/drawing/2014/main" id="{90C640C5-20BD-FB9B-3A98-6CB5702E3030}"/>
              </a:ext>
            </a:extLst>
          </p:cNvPr>
          <p:cNvSpPr>
            <a:spLocks noGrp="1"/>
          </p:cNvSpPr>
          <p:nvPr>
            <p:ph idx="1"/>
          </p:nvPr>
        </p:nvSpPr>
        <p:spPr>
          <a:xfrm>
            <a:off x="838200" y="1825625"/>
            <a:ext cx="10515600" cy="2627503"/>
          </a:xfrm>
        </p:spPr>
        <p:txBody>
          <a:bodyPr/>
          <a:lstStyle/>
          <a:p>
            <a:pPr marL="0" indent="0">
              <a:buNone/>
            </a:pPr>
            <a:r>
              <a:rPr lang="en-US" dirty="0">
                <a:solidFill>
                  <a:schemeClr val="tx1">
                    <a:lumMod val="65000"/>
                    <a:lumOff val="35000"/>
                  </a:schemeClr>
                </a:solidFill>
              </a:rPr>
              <a:t>Increased Cash Flow: How our services improve financial health.</a:t>
            </a:r>
          </a:p>
          <a:p>
            <a:pPr marL="0" indent="0">
              <a:buNone/>
            </a:pPr>
            <a:r>
              <a:rPr lang="en-US" dirty="0">
                <a:solidFill>
                  <a:schemeClr val="tx1">
                    <a:lumMod val="65000"/>
                    <a:lumOff val="35000"/>
                  </a:schemeClr>
                </a:solidFill>
              </a:rPr>
              <a:t>Reduced Risk: Minimized legal exposure and process delays.</a:t>
            </a:r>
          </a:p>
          <a:p>
            <a:pPr marL="0" indent="0">
              <a:buNone/>
            </a:pPr>
            <a:r>
              <a:rPr lang="en-US" dirty="0">
                <a:solidFill>
                  <a:schemeClr val="tx1">
                    <a:lumMod val="65000"/>
                    <a:lumOff val="35000"/>
                  </a:schemeClr>
                </a:solidFill>
              </a:rPr>
              <a:t>Expert Guidance: Continuous support and consultation.</a:t>
            </a:r>
          </a:p>
          <a:p>
            <a:endParaRPr lang="en-US" dirty="0"/>
          </a:p>
        </p:txBody>
      </p:sp>
    </p:spTree>
    <p:extLst>
      <p:ext uri="{BB962C8B-B14F-4D97-AF65-F5344CB8AC3E}">
        <p14:creationId xmlns:p14="http://schemas.microsoft.com/office/powerpoint/2010/main" val="3881791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D375EA-B8A2-C679-BBEB-0B67B4D446E7}"/>
              </a:ext>
            </a:extLst>
          </p:cNvPr>
          <p:cNvSpPr>
            <a:spLocks noGrp="1"/>
          </p:cNvSpPr>
          <p:nvPr>
            <p:ph type="title"/>
          </p:nvPr>
        </p:nvSpPr>
        <p:spPr>
          <a:xfrm>
            <a:off x="838200" y="557190"/>
            <a:ext cx="10515600" cy="1840010"/>
          </a:xfrm>
        </p:spPr>
        <p:txBody>
          <a:bodyPr vert="horz" lIns="91440" tIns="45720" rIns="91440" bIns="45720" rtlCol="0" anchor="ctr">
            <a:normAutofit/>
          </a:bodyPr>
          <a:lstStyle/>
          <a:p>
            <a:r>
              <a:rPr lang="en-US" sz="5200" kern="1200">
                <a:solidFill>
                  <a:schemeClr val="tx1"/>
                </a:solidFill>
                <a:latin typeface="+mj-lt"/>
                <a:ea typeface="+mj-ea"/>
                <a:cs typeface="+mj-cs"/>
              </a:rPr>
              <a:t>The Team</a:t>
            </a:r>
          </a:p>
        </p:txBody>
      </p:sp>
      <p:pic>
        <p:nvPicPr>
          <p:cNvPr id="11" name="Picture 10" descr="A person wearing a hat and suit&#10;&#10;Description automatically generated">
            <a:extLst>
              <a:ext uri="{FF2B5EF4-FFF2-40B4-BE49-F238E27FC236}">
                <a16:creationId xmlns:a16="http://schemas.microsoft.com/office/drawing/2014/main" id="{6C89CE31-418A-C7F6-AE11-DC494F8CB075}"/>
              </a:ext>
            </a:extLst>
          </p:cNvPr>
          <p:cNvPicPr>
            <a:picLocks noChangeAspect="1"/>
          </p:cNvPicPr>
          <p:nvPr/>
        </p:nvPicPr>
        <p:blipFill>
          <a:blip r:embed="rId2">
            <a:extLst>
              <a:ext uri="{28A0092B-C50C-407E-A947-70E740481C1C}">
                <a14:useLocalDpi xmlns:a14="http://schemas.microsoft.com/office/drawing/2010/main" val="0"/>
              </a:ext>
            </a:extLst>
          </a:blip>
          <a:srcRect r="19604" b="3"/>
          <a:stretch/>
        </p:blipFill>
        <p:spPr>
          <a:xfrm>
            <a:off x="182787" y="2558694"/>
            <a:ext cx="2827865" cy="3731891"/>
          </a:xfrm>
          <a:prstGeom prst="rect">
            <a:avLst/>
          </a:prstGeom>
        </p:spPr>
      </p:pic>
      <p:pic>
        <p:nvPicPr>
          <p:cNvPr id="9" name="Picture 8" descr="A person in a suit and tie&#10;&#10;Description automatically generated">
            <a:extLst>
              <a:ext uri="{FF2B5EF4-FFF2-40B4-BE49-F238E27FC236}">
                <a16:creationId xmlns:a16="http://schemas.microsoft.com/office/drawing/2014/main" id="{FF658FE0-1B52-2936-A6C1-861C3DC720C5}"/>
              </a:ext>
            </a:extLst>
          </p:cNvPr>
          <p:cNvPicPr>
            <a:picLocks noChangeAspect="1"/>
          </p:cNvPicPr>
          <p:nvPr/>
        </p:nvPicPr>
        <p:blipFill>
          <a:blip r:embed="rId3">
            <a:extLst>
              <a:ext uri="{28A0092B-C50C-407E-A947-70E740481C1C}">
                <a14:useLocalDpi xmlns:a14="http://schemas.microsoft.com/office/drawing/2010/main" val="0"/>
              </a:ext>
            </a:extLst>
          </a:blip>
          <a:srcRect l="9105" r="19857" b="3"/>
          <a:stretch/>
        </p:blipFill>
        <p:spPr>
          <a:xfrm>
            <a:off x="3180760" y="2558694"/>
            <a:ext cx="2827865" cy="3731891"/>
          </a:xfrm>
          <a:prstGeom prst="rect">
            <a:avLst/>
          </a:prstGeom>
        </p:spPr>
      </p:pic>
      <p:pic>
        <p:nvPicPr>
          <p:cNvPr id="7" name="Picture 6" descr="A person in a suit&#10;&#10;Description automatically generated">
            <a:extLst>
              <a:ext uri="{FF2B5EF4-FFF2-40B4-BE49-F238E27FC236}">
                <a16:creationId xmlns:a16="http://schemas.microsoft.com/office/drawing/2014/main" id="{A3962E75-85DB-2504-06EB-5D19F586D8F2}"/>
              </a:ext>
            </a:extLst>
          </p:cNvPr>
          <p:cNvPicPr>
            <a:picLocks noChangeAspect="1"/>
          </p:cNvPicPr>
          <p:nvPr/>
        </p:nvPicPr>
        <p:blipFill>
          <a:blip r:embed="rId4">
            <a:extLst>
              <a:ext uri="{28A0092B-C50C-407E-A947-70E740481C1C}">
                <a14:useLocalDpi xmlns:a14="http://schemas.microsoft.com/office/drawing/2010/main" val="0"/>
              </a:ext>
            </a:extLst>
          </a:blip>
          <a:srcRect l="11283" r="15781" b="-2"/>
          <a:stretch/>
        </p:blipFill>
        <p:spPr>
          <a:xfrm>
            <a:off x="6178733" y="2558694"/>
            <a:ext cx="2827865" cy="3731891"/>
          </a:xfrm>
          <a:prstGeom prst="rect">
            <a:avLst/>
          </a:prstGeom>
        </p:spPr>
      </p:pic>
      <p:pic>
        <p:nvPicPr>
          <p:cNvPr id="5" name="Picture 4" descr="A person wearing a headscarf and sunglasses&#10;&#10;Description automatically generated">
            <a:extLst>
              <a:ext uri="{FF2B5EF4-FFF2-40B4-BE49-F238E27FC236}">
                <a16:creationId xmlns:a16="http://schemas.microsoft.com/office/drawing/2014/main" id="{2BADA9BF-7DF4-ECB8-E97A-A6BA23303895}"/>
              </a:ext>
            </a:extLst>
          </p:cNvPr>
          <p:cNvPicPr>
            <a:picLocks noChangeAspect="1"/>
          </p:cNvPicPr>
          <p:nvPr/>
        </p:nvPicPr>
        <p:blipFill>
          <a:blip r:embed="rId5">
            <a:extLst>
              <a:ext uri="{28A0092B-C50C-407E-A947-70E740481C1C}">
                <a14:useLocalDpi xmlns:a14="http://schemas.microsoft.com/office/drawing/2010/main" val="0"/>
              </a:ext>
            </a:extLst>
          </a:blip>
          <a:srcRect l="21954" r="14206" b="1"/>
          <a:stretch/>
        </p:blipFill>
        <p:spPr>
          <a:xfrm>
            <a:off x="9176706" y="2558694"/>
            <a:ext cx="2827865" cy="3731891"/>
          </a:xfrm>
          <a:prstGeom prst="rect">
            <a:avLst/>
          </a:prstGeom>
        </p:spPr>
      </p:pic>
    </p:spTree>
    <p:extLst>
      <p:ext uri="{BB962C8B-B14F-4D97-AF65-F5344CB8AC3E}">
        <p14:creationId xmlns:p14="http://schemas.microsoft.com/office/powerpoint/2010/main" val="4077753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63459-25FC-F929-F25A-969D7C096165}"/>
              </a:ext>
            </a:extLst>
          </p:cNvPr>
          <p:cNvSpPr>
            <a:spLocks noGrp="1"/>
          </p:cNvSpPr>
          <p:nvPr>
            <p:ph type="title"/>
          </p:nvPr>
        </p:nvSpPr>
        <p:spPr/>
        <p:txBody>
          <a:bodyPr/>
          <a:lstStyle/>
          <a:p>
            <a:r>
              <a:rPr lang="en-US" b="1" dirty="0">
                <a:solidFill>
                  <a:schemeClr val="tx2">
                    <a:lumMod val="90000"/>
                    <a:lumOff val="10000"/>
                  </a:schemeClr>
                </a:solidFill>
              </a:rPr>
              <a:t>Q&amp;A</a:t>
            </a:r>
            <a:br>
              <a:rPr lang="en-US" b="1" dirty="0">
                <a:solidFill>
                  <a:schemeClr val="tx2">
                    <a:lumMod val="90000"/>
                    <a:lumOff val="10000"/>
                  </a:schemeClr>
                </a:solidFill>
              </a:rPr>
            </a:br>
            <a:endParaRPr lang="en-US" b="1" dirty="0">
              <a:solidFill>
                <a:schemeClr val="tx2">
                  <a:lumMod val="90000"/>
                  <a:lumOff val="10000"/>
                </a:schemeClr>
              </a:solidFill>
            </a:endParaRPr>
          </a:p>
        </p:txBody>
      </p:sp>
      <p:sp>
        <p:nvSpPr>
          <p:cNvPr id="3" name="Content Placeholder 2">
            <a:extLst>
              <a:ext uri="{FF2B5EF4-FFF2-40B4-BE49-F238E27FC236}">
                <a16:creationId xmlns:a16="http://schemas.microsoft.com/office/drawing/2014/main" id="{1BCC4400-F0C4-2ACD-A14C-629CC862BD6D}"/>
              </a:ext>
            </a:extLst>
          </p:cNvPr>
          <p:cNvSpPr>
            <a:spLocks noGrp="1"/>
          </p:cNvSpPr>
          <p:nvPr>
            <p:ph idx="1"/>
          </p:nvPr>
        </p:nvSpPr>
        <p:spPr/>
        <p:txBody>
          <a:bodyPr/>
          <a:lstStyle/>
          <a:p>
            <a:pPr marL="0" indent="0">
              <a:buNone/>
            </a:pPr>
            <a:r>
              <a:rPr lang="en-US" dirty="0">
                <a:solidFill>
                  <a:schemeClr val="tx1">
                    <a:lumMod val="65000"/>
                    <a:lumOff val="35000"/>
                  </a:schemeClr>
                </a:solidFill>
              </a:rPr>
              <a:t>Open Floor: Invite questions and provide clear, concise answers.</a:t>
            </a:r>
          </a:p>
          <a:p>
            <a:endParaRPr lang="en-US" dirty="0"/>
          </a:p>
        </p:txBody>
      </p:sp>
    </p:spTree>
    <p:extLst>
      <p:ext uri="{BB962C8B-B14F-4D97-AF65-F5344CB8AC3E}">
        <p14:creationId xmlns:p14="http://schemas.microsoft.com/office/powerpoint/2010/main" val="36867394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478</TotalTime>
  <Words>911</Words>
  <Application>Microsoft Office PowerPoint</Application>
  <PresentationFormat>Widescreen</PresentationFormat>
  <Paragraphs>80</Paragraphs>
  <Slides>14</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3" baseType="lpstr">
      <vt:lpstr>Aptos</vt:lpstr>
      <vt:lpstr>Aptos Display</vt:lpstr>
      <vt:lpstr>Arial</vt:lpstr>
      <vt:lpstr>Calibri</vt:lpstr>
      <vt:lpstr>Symbol</vt:lpstr>
      <vt:lpstr>Times New Roman</vt:lpstr>
      <vt:lpstr>Verdana</vt:lpstr>
      <vt:lpstr>Office Theme</vt:lpstr>
      <vt:lpstr>Worksheet</vt:lpstr>
      <vt:lpstr>Leading Your Path to Financial Resolution</vt:lpstr>
      <vt:lpstr>Introduction</vt:lpstr>
      <vt:lpstr>Core Services</vt:lpstr>
      <vt:lpstr> Our Process</vt:lpstr>
      <vt:lpstr>Why Choose Fort Equity? Clients ! </vt:lpstr>
      <vt:lpstr>Case Studies &amp; Success Stories </vt:lpstr>
      <vt:lpstr>Case 1: Muntajat - Qatar Chemical and Petrochemical Company </vt:lpstr>
      <vt:lpstr> Case 2 :(Atradius) Supporting an International Partner’s Growth </vt:lpstr>
      <vt:lpstr>Client Testimonials: Highlight positive feedback from satisfied clients. </vt:lpstr>
      <vt:lpstr>Key Metrics &amp; Achievements </vt:lpstr>
      <vt:lpstr>Industry Insights &amp; Statistics </vt:lpstr>
      <vt:lpstr>Client Benefits</vt:lpstr>
      <vt:lpstr>The Team</vt:lpstr>
      <vt:lpstr>Q&amp;A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Fort Equity</dc:creator>
  <cp:lastModifiedBy>Fort Equity</cp:lastModifiedBy>
  <cp:revision>25</cp:revision>
  <dcterms:created xsi:type="dcterms:W3CDTF">2024-11-11T06:11:44Z</dcterms:created>
  <dcterms:modified xsi:type="dcterms:W3CDTF">2024-12-02T10:10:49Z</dcterms:modified>
</cp:coreProperties>
</file>