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1" r:id="rId4"/>
    <p:sldId id="267" r:id="rId5"/>
    <p:sldId id="259" r:id="rId6"/>
    <p:sldId id="260"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85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108" y="8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D0739-CAAF-4923-BA72-73D6807A8D51}"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BF823-E538-4F48-815B-C08E897A54D5}" type="slidenum">
              <a:rPr lang="en-US" smtClean="0"/>
              <a:t>‹#›</a:t>
            </a:fld>
            <a:endParaRPr lang="en-US"/>
          </a:p>
        </p:txBody>
      </p:sp>
    </p:spTree>
    <p:extLst>
      <p:ext uri="{BB962C8B-B14F-4D97-AF65-F5344CB8AC3E}">
        <p14:creationId xmlns:p14="http://schemas.microsoft.com/office/powerpoint/2010/main" val="140828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8BF823-E538-4F48-815B-C08E897A54D5}" type="slidenum">
              <a:rPr lang="en-US" smtClean="0"/>
              <a:t>5</a:t>
            </a:fld>
            <a:endParaRPr lang="en-US"/>
          </a:p>
        </p:txBody>
      </p:sp>
    </p:spTree>
    <p:extLst>
      <p:ext uri="{BB962C8B-B14F-4D97-AF65-F5344CB8AC3E}">
        <p14:creationId xmlns:p14="http://schemas.microsoft.com/office/powerpoint/2010/main" val="3463709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65BD-CE22-30A0-2A51-CCE050475F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8FC610-EFDC-BB7E-308C-5FC1FD2A8A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F515B5-D62A-9DEB-8AD8-25FCA54E6B51}"/>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B6D2C287-2255-FAB7-F8C8-5286B7A64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81ACD-F506-2E4E-BA21-BE4447BABC5A}"/>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29716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C511-554A-B516-81B5-A061784BC6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5F8110-913C-BA2E-9CBC-BD2FFA41F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0A1F5-8602-1386-99A1-F705CFE28094}"/>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CBE3E899-50C3-BFA9-81AD-3241C5B1B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8145B-859F-3F74-9EF6-F6511DE98A9A}"/>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5348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A1F9-71EF-24FC-105C-D102B2E228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E77FE4-5F79-A6EC-78C9-D87A146575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9263D5-B357-F21A-B7E7-2C2014A709A5}"/>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0C2C96D8-4E95-DF41-6805-B107A27C27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B6AC0-EF7B-FCB8-5A5B-BE77040E0F13}"/>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13614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0294-4D91-CA88-04F0-A9DDBE9323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646F61-E1D8-3DBB-20A8-B32F2EE30B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FA7198-E2A0-FDA7-480C-2E0B48034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4E3A20-368E-3947-1554-309A485E3E6D}"/>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6" name="Footer Placeholder 5">
            <a:extLst>
              <a:ext uri="{FF2B5EF4-FFF2-40B4-BE49-F238E27FC236}">
                <a16:creationId xmlns:a16="http://schemas.microsoft.com/office/drawing/2014/main" id="{40ABEB50-F200-1C30-208B-2CB9614B3E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C7068-F9F8-7A23-2E29-D9A8FB8D7829}"/>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591682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40C7-4335-3955-6190-1A6346310F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5BAC4-CC86-12E0-7852-1F4A4F5C7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D6B95-E906-4767-A828-BE5F61E448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A63AD-E185-5F78-1618-D12330178E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22EF3B-08AC-BA63-39BF-AA27B54D1E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E46084-616C-EA92-8A95-84AEB0A96028}"/>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8" name="Footer Placeholder 7">
            <a:extLst>
              <a:ext uri="{FF2B5EF4-FFF2-40B4-BE49-F238E27FC236}">
                <a16:creationId xmlns:a16="http://schemas.microsoft.com/office/drawing/2014/main" id="{58F19715-6E4C-447E-CEF5-68EFD36828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7C681F-B752-4778-156F-A64FDFD68AE9}"/>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76360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FE-380E-7B36-1C48-2CA934C5A2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E07F17-B883-4395-EBB9-DB3CFEF899A6}"/>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4" name="Footer Placeholder 3">
            <a:extLst>
              <a:ext uri="{FF2B5EF4-FFF2-40B4-BE49-F238E27FC236}">
                <a16:creationId xmlns:a16="http://schemas.microsoft.com/office/drawing/2014/main" id="{1F2B4C89-FFE4-F37D-BD4C-0AD241CFF0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7D6C88-79B9-0D22-469F-0099A94B6C83}"/>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033589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2D7547-F132-9C78-E927-AB6830F84EF6}"/>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3" name="Footer Placeholder 2">
            <a:extLst>
              <a:ext uri="{FF2B5EF4-FFF2-40B4-BE49-F238E27FC236}">
                <a16:creationId xmlns:a16="http://schemas.microsoft.com/office/drawing/2014/main" id="{D6ED2CF3-C5C2-8FBF-68D3-BFD23050EE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784D48-497C-1B54-C9B1-A49279D3ADF8}"/>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3938424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BD34-1305-2832-E6F4-80C702975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48B77D-D025-98E1-C1D6-FB3FB64CC2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DC2758-521D-66F5-FD62-627004FB7C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96C0D-B157-DF3D-C379-1838DE099F45}"/>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6" name="Footer Placeholder 5">
            <a:extLst>
              <a:ext uri="{FF2B5EF4-FFF2-40B4-BE49-F238E27FC236}">
                <a16:creationId xmlns:a16="http://schemas.microsoft.com/office/drawing/2014/main" id="{908B731C-996C-4932-995B-D36B43497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4150B-996B-4AF2-753F-71F05741376F}"/>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697332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2F2DE-2053-C01B-578F-BB19D2FD9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F80BE8-DA2E-0DDB-0065-C6A85CF740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EC3448-7028-7A8A-E16A-4101F360F0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809C0-1245-73B4-4296-F5B7F354235E}"/>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6" name="Footer Placeholder 5">
            <a:extLst>
              <a:ext uri="{FF2B5EF4-FFF2-40B4-BE49-F238E27FC236}">
                <a16:creationId xmlns:a16="http://schemas.microsoft.com/office/drawing/2014/main" id="{9A8F625A-7F80-32AA-E472-4958F786A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596BF9-CEA9-F25C-9FD0-599262C2DFF4}"/>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055662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7EB2-AD60-058E-5716-E246CD1A5D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D54699-7145-9295-5A2B-5DA84886B6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DACAA-9598-DC1C-6C29-F55DD6E73FDB}"/>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AEFFE333-9B1A-B8E3-A3F9-4276086EA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5B2EFB-B2BF-C0D0-9057-F102CCEE8795}"/>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193360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BBC5C5-B3FC-D592-649A-7016D23F4A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825BF7-AAC0-CFE2-0218-7C607B182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E0817-F385-E653-1874-B9131E7BCBFD}"/>
              </a:ext>
            </a:extLst>
          </p:cNvPr>
          <p:cNvSpPr>
            <a:spLocks noGrp="1"/>
          </p:cNvSpPr>
          <p:nvPr>
            <p:ph type="dt" sz="half" idx="10"/>
          </p:nvPr>
        </p:nvSpPr>
        <p:spPr/>
        <p:txBody>
          <a:body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585659BB-0582-793D-BE84-5025CFD86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85FB93-E06C-96BF-E82C-0A32E0FCAF04}"/>
              </a:ext>
            </a:extLst>
          </p:cNvPr>
          <p:cNvSpPr>
            <a:spLocks noGrp="1"/>
          </p:cNvSpPr>
          <p:nvPr>
            <p:ph type="sldNum" sz="quarter" idx="12"/>
          </p:nvPr>
        </p:nvSpPr>
        <p:spPr/>
        <p:txBody>
          <a:bodyPr/>
          <a:lstStyle/>
          <a:p>
            <a:fld id="{4E3E43E0-2F10-422B-A104-9CCC950FAF28}" type="slidenum">
              <a:rPr lang="en-US" smtClean="0"/>
              <a:t>‹#›</a:t>
            </a:fld>
            <a:endParaRPr lang="en-US"/>
          </a:p>
        </p:txBody>
      </p:sp>
    </p:spTree>
    <p:extLst>
      <p:ext uri="{BB962C8B-B14F-4D97-AF65-F5344CB8AC3E}">
        <p14:creationId xmlns:p14="http://schemas.microsoft.com/office/powerpoint/2010/main" val="206032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AC7B28-0214-B33F-9061-1BE48DA5E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B10F87-CF20-6F8C-85B1-252E91B5E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8BD143-2750-A4F1-F3DB-45423F99E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A923F8-4380-411C-9A3B-3F4D3C93A1F7}" type="datetimeFigureOut">
              <a:rPr lang="en-US" smtClean="0"/>
              <a:t>15-Nov-24</a:t>
            </a:fld>
            <a:endParaRPr lang="en-US"/>
          </a:p>
        </p:txBody>
      </p:sp>
      <p:sp>
        <p:nvSpPr>
          <p:cNvPr id="5" name="Footer Placeholder 4">
            <a:extLst>
              <a:ext uri="{FF2B5EF4-FFF2-40B4-BE49-F238E27FC236}">
                <a16:creationId xmlns:a16="http://schemas.microsoft.com/office/drawing/2014/main" id="{6558397C-947F-3AB9-30AF-53BCE4338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024C646-E91F-C92E-FD89-490BF48234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3E43E0-2F10-422B-A104-9CCC950FAF28}" type="slidenum">
              <a:rPr lang="en-US" smtClean="0"/>
              <a:t>‹#›</a:t>
            </a:fld>
            <a:endParaRPr lang="en-US"/>
          </a:p>
        </p:txBody>
      </p:sp>
    </p:spTree>
    <p:extLst>
      <p:ext uri="{BB962C8B-B14F-4D97-AF65-F5344CB8AC3E}">
        <p14:creationId xmlns:p14="http://schemas.microsoft.com/office/powerpoint/2010/main" val="3650643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31EC-C056-3A49-97E4-B43562717962}"/>
              </a:ext>
            </a:extLst>
          </p:cNvPr>
          <p:cNvSpPr>
            <a:spLocks noGrp="1"/>
          </p:cNvSpPr>
          <p:nvPr>
            <p:ph type="ctrTitle"/>
          </p:nvPr>
        </p:nvSpPr>
        <p:spPr>
          <a:xfrm>
            <a:off x="1555893" y="2512461"/>
            <a:ext cx="9144000" cy="2387600"/>
          </a:xfrm>
        </p:spPr>
        <p:txBody>
          <a:bodyPr/>
          <a:lstStyle/>
          <a:p>
            <a:r>
              <a:rPr lang="en-US">
                <a:solidFill>
                  <a:schemeClr val="tx2">
                    <a:lumMod val="90000"/>
                    <a:lumOff val="10000"/>
                  </a:schemeClr>
                </a:solidFill>
              </a:rPr>
              <a:t>Leading Your Path to Financial Resolution</a:t>
            </a:r>
            <a:endParaRPr lang="en-US" dirty="0">
              <a:solidFill>
                <a:schemeClr val="tx2">
                  <a:lumMod val="90000"/>
                  <a:lumOff val="10000"/>
                </a:schemeClr>
              </a:solidFill>
            </a:endParaRPr>
          </a:p>
        </p:txBody>
      </p:sp>
      <p:sp>
        <p:nvSpPr>
          <p:cNvPr id="3" name="Subtitle 2">
            <a:extLst>
              <a:ext uri="{FF2B5EF4-FFF2-40B4-BE49-F238E27FC236}">
                <a16:creationId xmlns:a16="http://schemas.microsoft.com/office/drawing/2014/main" id="{82646DB0-87B9-DC54-366C-E2B1BA7A0CA4}"/>
              </a:ext>
            </a:extLst>
          </p:cNvPr>
          <p:cNvSpPr>
            <a:spLocks noGrp="1"/>
          </p:cNvSpPr>
          <p:nvPr>
            <p:ph type="subTitle" idx="1"/>
          </p:nvPr>
        </p:nvSpPr>
        <p:spPr>
          <a:xfrm>
            <a:off x="1524000" y="4785559"/>
            <a:ext cx="9144000" cy="580261"/>
          </a:xfrm>
        </p:spPr>
        <p:txBody>
          <a:bodyPr/>
          <a:lstStyle/>
          <a:p>
            <a:r>
              <a:rPr lang="en-US">
                <a:solidFill>
                  <a:schemeClr val="tx1">
                    <a:lumMod val="65000"/>
                    <a:lumOff val="35000"/>
                  </a:schemeClr>
                </a:solidFill>
              </a:rPr>
              <a:t>Trusted Expertise in Debt Collection and Legal Support</a:t>
            </a:r>
            <a:endParaRPr lang="en-US" dirty="0">
              <a:solidFill>
                <a:schemeClr val="tx1">
                  <a:lumMod val="65000"/>
                  <a:lumOff val="35000"/>
                </a:schemeClr>
              </a:solidFill>
            </a:endParaRPr>
          </a:p>
        </p:txBody>
      </p:sp>
      <p:pic>
        <p:nvPicPr>
          <p:cNvPr id="9" name="Picture 8" descr="A blue and grey logo&#10;&#10;Description automatically generated">
            <a:extLst>
              <a:ext uri="{FF2B5EF4-FFF2-40B4-BE49-F238E27FC236}">
                <a16:creationId xmlns:a16="http://schemas.microsoft.com/office/drawing/2014/main" id="{EF8D8235-7323-AB7F-2F9F-481E11C5D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41" y="439466"/>
            <a:ext cx="2393331" cy="2989534"/>
          </a:xfrm>
          <a:prstGeom prst="rect">
            <a:avLst/>
          </a:prstGeom>
        </p:spPr>
      </p:pic>
    </p:spTree>
    <p:extLst>
      <p:ext uri="{BB962C8B-B14F-4D97-AF65-F5344CB8AC3E}">
        <p14:creationId xmlns:p14="http://schemas.microsoft.com/office/powerpoint/2010/main" val="2481087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F6E0-288F-326A-0FF1-0C9633A40C24}"/>
              </a:ext>
            </a:extLst>
          </p:cNvPr>
          <p:cNvSpPr>
            <a:spLocks noGrp="1"/>
          </p:cNvSpPr>
          <p:nvPr>
            <p:ph type="title"/>
          </p:nvPr>
        </p:nvSpPr>
        <p:spPr/>
        <p:txBody>
          <a:bodyPr/>
          <a:lstStyle/>
          <a:p>
            <a:r>
              <a:rPr lang="en-US" b="1" dirty="0">
                <a:solidFill>
                  <a:schemeClr val="tx2">
                    <a:lumMod val="90000"/>
                    <a:lumOff val="10000"/>
                  </a:schemeClr>
                </a:solidFill>
              </a:rPr>
              <a:t>Introduction</a:t>
            </a:r>
          </a:p>
        </p:txBody>
      </p:sp>
      <p:sp>
        <p:nvSpPr>
          <p:cNvPr id="3" name="Content Placeholder 2">
            <a:extLst>
              <a:ext uri="{FF2B5EF4-FFF2-40B4-BE49-F238E27FC236}">
                <a16:creationId xmlns:a16="http://schemas.microsoft.com/office/drawing/2014/main" id="{9E2F5922-120E-973F-6EF7-3F3B1DDC7D29}"/>
              </a:ext>
            </a:extLst>
          </p:cNvPr>
          <p:cNvSpPr>
            <a:spLocks noGrp="1"/>
          </p:cNvSpPr>
          <p:nvPr>
            <p:ph idx="1"/>
          </p:nvPr>
        </p:nvSpPr>
        <p:spPr/>
        <p:txBody>
          <a:bodyPr>
            <a:normAutofit/>
          </a:bodyPr>
          <a:lstStyle/>
          <a:p>
            <a:r>
              <a:rPr lang="en-US" sz="2000" dirty="0">
                <a:solidFill>
                  <a:schemeClr val="tx2">
                    <a:lumMod val="90000"/>
                    <a:lumOff val="10000"/>
                  </a:schemeClr>
                </a:solidFill>
              </a:rPr>
              <a:t>Established in 2016, </a:t>
            </a:r>
            <a:r>
              <a:rPr lang="en-US" sz="2000" b="1" dirty="0">
                <a:solidFill>
                  <a:schemeClr val="tx2">
                    <a:lumMod val="90000"/>
                    <a:lumOff val="10000"/>
                  </a:schemeClr>
                </a:solidFill>
              </a:rPr>
              <a:t>Fort Equity </a:t>
            </a:r>
            <a:r>
              <a:rPr lang="en-US" sz="2000" dirty="0">
                <a:solidFill>
                  <a:schemeClr val="tx2">
                    <a:lumMod val="90000"/>
                    <a:lumOff val="10000"/>
                  </a:schemeClr>
                </a:solidFill>
              </a:rPr>
              <a:t>has become a trusted partner in the debt collection and claims recovery sector.</a:t>
            </a:r>
          </a:p>
          <a:p>
            <a:endParaRPr lang="en-US" sz="2000" dirty="0">
              <a:solidFill>
                <a:schemeClr val="tx2">
                  <a:lumMod val="90000"/>
                  <a:lumOff val="10000"/>
                </a:schemeClr>
              </a:solidFill>
            </a:endParaRPr>
          </a:p>
          <a:p>
            <a:r>
              <a:rPr lang="en-US" sz="2000" dirty="0">
                <a:solidFill>
                  <a:schemeClr val="tx2">
                    <a:lumMod val="90000"/>
                    <a:lumOff val="10000"/>
                  </a:schemeClr>
                </a:solidFill>
                <a:effectLst/>
                <a:latin typeface="Arial" panose="020B0604020202020204" pitchFamily="34" charset="0"/>
                <a:ea typeface="Times New Roman" panose="02020603050405020304" pitchFamily="18" charset="0"/>
                <a:cs typeface="Arial" panose="020B0604020202020204" pitchFamily="34" charset="0"/>
              </a:rPr>
              <a:t>Our skilled industry experts uphold our relationship-focused values, ensuring consistent, professional service. We prioritize strong client relationships, providing regular updates and fulfilling commitments. </a:t>
            </a:r>
            <a:br>
              <a:rPr lang="en-US" sz="2000" dirty="0">
                <a:solidFill>
                  <a:schemeClr val="tx2">
                    <a:lumMod val="90000"/>
                    <a:lumOff val="10000"/>
                  </a:schemeClr>
                </a:solidFill>
                <a:effectLst/>
                <a:latin typeface="Arial" panose="020B0604020202020204" pitchFamily="34" charset="0"/>
                <a:ea typeface="Times New Roman" panose="02020603050405020304" pitchFamily="18" charset="0"/>
                <a:cs typeface="Arial" panose="020B0604020202020204" pitchFamily="34" charset="0"/>
              </a:rPr>
            </a:br>
            <a:endParaRPr lang="en-US" sz="2000" dirty="0">
              <a:solidFill>
                <a:schemeClr val="tx2">
                  <a:lumMod val="90000"/>
                  <a:lumOff val="10000"/>
                </a:schemeClr>
              </a:solidFill>
              <a:effectLst/>
              <a:latin typeface="Arial" panose="020B0604020202020204" pitchFamily="34" charset="0"/>
              <a:ea typeface="Times New Roman" panose="02020603050405020304" pitchFamily="18" charset="0"/>
              <a:cs typeface="Arial" panose="020B0604020202020204" pitchFamily="34" charset="0"/>
            </a:endParaRPr>
          </a:p>
          <a:p>
            <a:r>
              <a:rPr lang="en-US" sz="2000" b="1" dirty="0">
                <a:solidFill>
                  <a:schemeClr val="tx1">
                    <a:lumMod val="65000"/>
                    <a:lumOff val="35000"/>
                  </a:schemeClr>
                </a:solidFill>
              </a:rPr>
              <a:t>Mission Statement: </a:t>
            </a:r>
            <a:r>
              <a:rPr lang="en-US" sz="2000" dirty="0">
                <a:solidFill>
                  <a:schemeClr val="tx1">
                    <a:lumMod val="65000"/>
                    <a:lumOff val="35000"/>
                  </a:schemeClr>
                </a:solidFill>
              </a:rPr>
              <a:t>Empowering businesses with expert debt recovery and litigation support, enabling them to focus on growth while we manage past-due accounts with efficiency and transparency for lasting financial stability.</a:t>
            </a:r>
          </a:p>
        </p:txBody>
      </p:sp>
    </p:spTree>
    <p:extLst>
      <p:ext uri="{BB962C8B-B14F-4D97-AF65-F5344CB8AC3E}">
        <p14:creationId xmlns:p14="http://schemas.microsoft.com/office/powerpoint/2010/main" val="24776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B71CC-07B2-6B81-B517-A2D921765B69}"/>
              </a:ext>
            </a:extLst>
          </p:cNvPr>
          <p:cNvSpPr>
            <a:spLocks noGrp="1"/>
          </p:cNvSpPr>
          <p:nvPr>
            <p:ph type="title"/>
          </p:nvPr>
        </p:nvSpPr>
        <p:spPr/>
        <p:txBody>
          <a:bodyPr/>
          <a:lstStyle/>
          <a:p>
            <a:r>
              <a:rPr lang="en-US" b="1" dirty="0">
                <a:solidFill>
                  <a:schemeClr val="tx2">
                    <a:lumMod val="90000"/>
                    <a:lumOff val="10000"/>
                  </a:schemeClr>
                </a:solidFill>
              </a:rPr>
              <a:t>Core Services</a:t>
            </a:r>
          </a:p>
        </p:txBody>
      </p:sp>
      <p:sp>
        <p:nvSpPr>
          <p:cNvPr id="3" name="Content Placeholder 2">
            <a:extLst>
              <a:ext uri="{FF2B5EF4-FFF2-40B4-BE49-F238E27FC236}">
                <a16:creationId xmlns:a16="http://schemas.microsoft.com/office/drawing/2014/main" id="{031793DE-1F93-E76B-AD21-218839D1737A}"/>
              </a:ext>
            </a:extLst>
          </p:cNvPr>
          <p:cNvSpPr>
            <a:spLocks noGrp="1"/>
          </p:cNvSpPr>
          <p:nvPr>
            <p:ph idx="1"/>
          </p:nvPr>
        </p:nvSpPr>
        <p:spPr>
          <a:xfrm>
            <a:off x="1320521" y="1690688"/>
            <a:ext cx="5070231" cy="4486275"/>
          </a:xfrm>
        </p:spPr>
        <p:txBody>
          <a:bodyPr>
            <a:normAutofit fontScale="25000" lnSpcReduction="20000"/>
          </a:bodyPr>
          <a:lstStyle/>
          <a:p>
            <a:pPr>
              <a:lnSpc>
                <a:spcPct val="107000"/>
              </a:lnSpc>
              <a:spcAft>
                <a:spcPts val="800"/>
              </a:spcAft>
            </a:pPr>
            <a:r>
              <a:rPr lang="en-US" sz="7200" dirty="0">
                <a:solidFill>
                  <a:schemeClr val="tx1">
                    <a:lumMod val="65000"/>
                    <a:lumOff val="35000"/>
                  </a:schemeClr>
                </a:solidFill>
              </a:rPr>
              <a:t>Claims Recovery Solutions</a:t>
            </a:r>
          </a:p>
          <a:p>
            <a:pPr>
              <a:lnSpc>
                <a:spcPct val="107000"/>
              </a:lnSpc>
              <a:spcAft>
                <a:spcPts val="800"/>
              </a:spcAft>
            </a:pPr>
            <a:r>
              <a:rPr lang="en-US" sz="7200" dirty="0">
                <a:solidFill>
                  <a:schemeClr val="tx1">
                    <a:lumMod val="65000"/>
                    <a:lumOff val="35000"/>
                  </a:schemeClr>
                </a:solidFill>
              </a:rPr>
              <a:t>Financial Management Services</a:t>
            </a:r>
          </a:p>
          <a:p>
            <a:pPr>
              <a:lnSpc>
                <a:spcPct val="107000"/>
              </a:lnSpc>
              <a:spcAft>
                <a:spcPts val="800"/>
              </a:spcAft>
            </a:pPr>
            <a:r>
              <a:rPr lang="en-US" sz="7200" dirty="0">
                <a:solidFill>
                  <a:schemeClr val="tx1">
                    <a:lumMod val="65000"/>
                    <a:lumOff val="35000"/>
                  </a:schemeClr>
                </a:solidFill>
              </a:rPr>
              <a:t>Skip Tracing and Investigation</a:t>
            </a:r>
          </a:p>
          <a:p>
            <a:pPr>
              <a:lnSpc>
                <a:spcPct val="107000"/>
              </a:lnSpc>
              <a:spcAft>
                <a:spcPts val="800"/>
              </a:spcAft>
            </a:pPr>
            <a:r>
              <a:rPr lang="en-US" sz="7200" dirty="0">
                <a:solidFill>
                  <a:schemeClr val="tx1">
                    <a:lumMod val="65000"/>
                    <a:lumOff val="35000"/>
                  </a:schemeClr>
                </a:solidFill>
              </a:rPr>
              <a:t>Comprehensive Credit Rating Reports</a:t>
            </a:r>
          </a:p>
          <a:p>
            <a:pPr>
              <a:lnSpc>
                <a:spcPct val="107000"/>
              </a:lnSpc>
              <a:spcAft>
                <a:spcPts val="800"/>
              </a:spcAft>
            </a:pPr>
            <a:r>
              <a:rPr lang="en-US" sz="7200" dirty="0">
                <a:solidFill>
                  <a:schemeClr val="tx1">
                    <a:lumMod val="65000"/>
                    <a:lumOff val="35000"/>
                  </a:schemeClr>
                </a:solidFill>
              </a:rPr>
              <a:t>Court-Issued Legal Notices</a:t>
            </a:r>
          </a:p>
          <a:p>
            <a:pPr>
              <a:lnSpc>
                <a:spcPct val="107000"/>
              </a:lnSpc>
              <a:spcAft>
                <a:spcPts val="800"/>
              </a:spcAft>
            </a:pPr>
            <a:r>
              <a:rPr lang="en-US" sz="7200" dirty="0">
                <a:solidFill>
                  <a:schemeClr val="tx1">
                    <a:lumMod val="65000"/>
                    <a:lumOff val="35000"/>
                  </a:schemeClr>
                </a:solidFill>
              </a:rPr>
              <a:t>Criminal Record Verification</a:t>
            </a:r>
          </a:p>
          <a:p>
            <a:pPr>
              <a:lnSpc>
                <a:spcPct val="107000"/>
              </a:lnSpc>
              <a:spcAft>
                <a:spcPts val="800"/>
              </a:spcAft>
            </a:pPr>
            <a:r>
              <a:rPr lang="en-US" sz="7200" dirty="0">
                <a:solidFill>
                  <a:schemeClr val="tx1">
                    <a:lumMod val="65000"/>
                    <a:lumOff val="35000"/>
                  </a:schemeClr>
                </a:solidFill>
              </a:rPr>
              <a:t>Police Case Initiation Support</a:t>
            </a:r>
          </a:p>
          <a:p>
            <a:pPr>
              <a:lnSpc>
                <a:spcPct val="107000"/>
              </a:lnSpc>
              <a:spcAft>
                <a:spcPts val="800"/>
              </a:spcAft>
            </a:pPr>
            <a:r>
              <a:rPr lang="en-US" sz="7200" dirty="0">
                <a:solidFill>
                  <a:schemeClr val="tx1">
                    <a:lumMod val="65000"/>
                    <a:lumOff val="35000"/>
                  </a:schemeClr>
                </a:solidFill>
              </a:rPr>
              <a:t>Certified Legal Translation Services</a:t>
            </a:r>
          </a:p>
          <a:p>
            <a:pPr>
              <a:lnSpc>
                <a:spcPct val="107000"/>
              </a:lnSpc>
              <a:spcAft>
                <a:spcPts val="800"/>
              </a:spcAft>
            </a:pPr>
            <a:r>
              <a:rPr lang="en-US" sz="7200" dirty="0">
                <a:solidFill>
                  <a:schemeClr val="tx1">
                    <a:lumMod val="65000"/>
                    <a:lumOff val="35000"/>
                  </a:schemeClr>
                </a:solidFill>
              </a:rPr>
              <a:t>Legal Assistance for Civil Cases, Arbitration, DIFC Courts, and All UAE Jurisdictions</a:t>
            </a:r>
          </a:p>
          <a:p>
            <a:pPr>
              <a:lnSpc>
                <a:spcPct val="107000"/>
              </a:lnSpc>
              <a:spcAft>
                <a:spcPts val="800"/>
              </a:spcAft>
            </a:pPr>
            <a:r>
              <a:rPr lang="en-US" sz="7200" dirty="0">
                <a:solidFill>
                  <a:schemeClr val="tx1">
                    <a:lumMod val="65000"/>
                    <a:lumOff val="35000"/>
                  </a:schemeClr>
                </a:solidFill>
              </a:rPr>
              <a:t>Detailed Field Visit Reporting</a:t>
            </a:r>
          </a:p>
          <a:p>
            <a:pPr marL="342900" marR="0" lvl="0" indent="-342900">
              <a:lnSpc>
                <a:spcPct val="107000"/>
              </a:lnSpc>
              <a:spcAft>
                <a:spcPts val="800"/>
              </a:spcAft>
              <a:buSzPts val="1000"/>
              <a:buFont typeface="Symbol" panose="05050102010706020507" pitchFamily="18" charset="2"/>
              <a:buChar char=""/>
              <a:tabLst>
                <a:tab pos="457200" algn="l"/>
              </a:tabLst>
            </a:pPr>
            <a:endParaRPr lang="en-US" dirty="0"/>
          </a:p>
          <a:p>
            <a:pPr marL="342900" marR="0" lvl="0" indent="-342900">
              <a:lnSpc>
                <a:spcPct val="107000"/>
              </a:lnSpc>
              <a:spcAft>
                <a:spcPts val="800"/>
              </a:spcAft>
              <a:buSzPts val="1000"/>
              <a:buFont typeface="Symbol" panose="05050102010706020507" pitchFamily="18" charset="2"/>
              <a:buChar char=""/>
              <a:tabLst>
                <a:tab pos="457200" algn="l"/>
              </a:tabLst>
            </a:pPr>
            <a:endParaRPr lang="en-US" dirty="0"/>
          </a:p>
          <a:p>
            <a:pPr marL="342900" marR="0" lvl="0" indent="-342900">
              <a:lnSpc>
                <a:spcPct val="107000"/>
              </a:lnSpc>
              <a:spcAft>
                <a:spcPts val="800"/>
              </a:spcAft>
              <a:buSzPts val="1000"/>
              <a:buFont typeface="Symbol" panose="05050102010706020507" pitchFamily="18" charset="2"/>
              <a:buChar char=""/>
              <a:tabLst>
                <a:tab pos="457200" algn="l"/>
              </a:tabLst>
            </a:pPr>
            <a:endParaRPr lang="en-US" dirty="0"/>
          </a:p>
          <a:p>
            <a:pPr marL="342900" marR="0" lvl="0" indent="-342900">
              <a:lnSpc>
                <a:spcPct val="107000"/>
              </a:lnSpc>
              <a:spcAft>
                <a:spcPts val="800"/>
              </a:spcAft>
              <a:buSzPts val="1000"/>
              <a:buFont typeface="Symbol" panose="05050102010706020507" pitchFamily="18" charset="2"/>
              <a:buChar char=""/>
              <a:tabLst>
                <a:tab pos="457200" algn="l"/>
              </a:tabLst>
            </a:pPr>
            <a:endParaRPr lang="en-US" dirty="0"/>
          </a:p>
          <a:p>
            <a:pPr marL="342900" marR="0" lvl="0" indent="-342900">
              <a:lnSpc>
                <a:spcPct val="107000"/>
              </a:lnSpc>
              <a:spcAft>
                <a:spcPts val="800"/>
              </a:spcAft>
              <a:buSzPts val="1000"/>
              <a:buFont typeface="Symbol" panose="05050102010706020507" pitchFamily="18" charset="2"/>
              <a:buChar char=""/>
              <a:tabLst>
                <a:tab pos="457200" algn="l"/>
              </a:tabLst>
            </a:pPr>
            <a:endParaRPr lang="en-US" dirty="0"/>
          </a:p>
        </p:txBody>
      </p:sp>
      <p:sp>
        <p:nvSpPr>
          <p:cNvPr id="4" name="Rectangle 1">
            <a:extLst>
              <a:ext uri="{FF2B5EF4-FFF2-40B4-BE49-F238E27FC236}">
                <a16:creationId xmlns:a16="http://schemas.microsoft.com/office/drawing/2014/main" id="{8C5E07FA-089A-7448-9414-E1B212D8BEA1}"/>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77780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810E3D-5C26-901E-6978-299D86BFDA7C}"/>
              </a:ext>
            </a:extLst>
          </p:cNvPr>
          <p:cNvSpPr txBox="1"/>
          <p:nvPr/>
        </p:nvSpPr>
        <p:spPr>
          <a:xfrm>
            <a:off x="1037492" y="751344"/>
            <a:ext cx="6094324" cy="5355312"/>
          </a:xfrm>
          <a:prstGeom prst="rect">
            <a:avLst/>
          </a:prstGeom>
          <a:noFill/>
        </p:spPr>
        <p:txBody>
          <a:bodyPr wrap="square">
            <a:spAutoFit/>
          </a:bodyPr>
          <a:lstStyle/>
          <a:p>
            <a:r>
              <a:rPr lang="en-US" dirty="0"/>
              <a:t>•  </a:t>
            </a:r>
            <a:r>
              <a:rPr lang="en-US" dirty="0">
                <a:solidFill>
                  <a:schemeClr val="tx1">
                    <a:lumMod val="65000"/>
                    <a:lumOff val="35000"/>
                  </a:schemeClr>
                </a:solidFill>
              </a:rPr>
              <a:t>Debt Collection and Settlement Services</a:t>
            </a:r>
          </a:p>
          <a:p>
            <a:r>
              <a:rPr lang="en-US" dirty="0">
                <a:solidFill>
                  <a:schemeClr val="tx1">
                    <a:lumMod val="65000"/>
                    <a:lumOff val="35000"/>
                  </a:schemeClr>
                </a:solidFill>
              </a:rPr>
              <a:t>•  Asset Tracing and Recovery</a:t>
            </a:r>
          </a:p>
          <a:p>
            <a:r>
              <a:rPr lang="en-US" dirty="0">
                <a:solidFill>
                  <a:schemeClr val="tx1">
                    <a:lumMod val="65000"/>
                    <a:lumOff val="35000"/>
                  </a:schemeClr>
                </a:solidFill>
              </a:rPr>
              <a:t>•  Dispute Resolution and Mediation Services</a:t>
            </a:r>
          </a:p>
          <a:p>
            <a:r>
              <a:rPr lang="en-US" dirty="0">
                <a:solidFill>
                  <a:schemeClr val="tx1">
                    <a:lumMod val="65000"/>
                    <a:lumOff val="35000"/>
                  </a:schemeClr>
                </a:solidFill>
              </a:rPr>
              <a:t>•  Contract Drafting and Review</a:t>
            </a:r>
          </a:p>
          <a:p>
            <a:r>
              <a:rPr lang="en-US" dirty="0">
                <a:solidFill>
                  <a:schemeClr val="tx1">
                    <a:lumMod val="65000"/>
                    <a:lumOff val="35000"/>
                  </a:schemeClr>
                </a:solidFill>
              </a:rPr>
              <a:t>•  Due Diligence and Background Checks</a:t>
            </a:r>
          </a:p>
          <a:p>
            <a:r>
              <a:rPr lang="en-US" dirty="0">
                <a:solidFill>
                  <a:schemeClr val="tx1">
                    <a:lumMod val="65000"/>
                    <a:lumOff val="35000"/>
                  </a:schemeClr>
                </a:solidFill>
              </a:rPr>
              <a:t>•  Risk Assessment and Advisory</a:t>
            </a:r>
          </a:p>
          <a:p>
            <a:r>
              <a:rPr lang="en-US" dirty="0">
                <a:solidFill>
                  <a:schemeClr val="tx1">
                    <a:lumMod val="65000"/>
                    <a:lumOff val="35000"/>
                  </a:schemeClr>
                </a:solidFill>
              </a:rPr>
              <a:t>•  Negotiation Support for Debt Restructuring</a:t>
            </a:r>
          </a:p>
          <a:p>
            <a:r>
              <a:rPr lang="en-US" dirty="0">
                <a:solidFill>
                  <a:schemeClr val="tx1">
                    <a:lumMod val="65000"/>
                    <a:lumOff val="35000"/>
                  </a:schemeClr>
                </a:solidFill>
              </a:rPr>
              <a:t>•  Compliance and Regulatory Consulting</a:t>
            </a:r>
          </a:p>
          <a:p>
            <a:r>
              <a:rPr lang="en-US" dirty="0">
                <a:solidFill>
                  <a:schemeClr val="tx1">
                    <a:lumMod val="65000"/>
                    <a:lumOff val="35000"/>
                  </a:schemeClr>
                </a:solidFill>
              </a:rPr>
              <a:t>•  Financial Forensic Analysis</a:t>
            </a:r>
          </a:p>
          <a:p>
            <a:r>
              <a:rPr lang="en-US" dirty="0">
                <a:solidFill>
                  <a:schemeClr val="tx1">
                    <a:lumMod val="65000"/>
                    <a:lumOff val="35000"/>
                  </a:schemeClr>
                </a:solidFill>
              </a:rPr>
              <a:t>•  Garnishment and Enforcement Actions</a:t>
            </a:r>
          </a:p>
          <a:p>
            <a:r>
              <a:rPr lang="en-US" dirty="0">
                <a:solidFill>
                  <a:schemeClr val="tx1">
                    <a:lumMod val="65000"/>
                    <a:lumOff val="35000"/>
                  </a:schemeClr>
                </a:solidFill>
              </a:rPr>
              <a:t>•  Notarization and Document Authentication</a:t>
            </a:r>
          </a:p>
          <a:p>
            <a:r>
              <a:rPr lang="en-US" dirty="0">
                <a:solidFill>
                  <a:schemeClr val="tx1">
                    <a:lumMod val="65000"/>
                    <a:lumOff val="35000"/>
                  </a:schemeClr>
                </a:solidFill>
              </a:rPr>
              <a:t>•  Payment Plan Structuring and Monitoring</a:t>
            </a:r>
          </a:p>
          <a:p>
            <a:r>
              <a:rPr lang="en-US" dirty="0">
                <a:solidFill>
                  <a:schemeClr val="tx1">
                    <a:lumMod val="65000"/>
                    <a:lumOff val="35000"/>
                  </a:schemeClr>
                </a:solidFill>
              </a:rPr>
              <a:t>•  Fraud Investigation and Reporting</a:t>
            </a:r>
          </a:p>
          <a:p>
            <a:r>
              <a:rPr lang="en-US" dirty="0">
                <a:solidFill>
                  <a:schemeClr val="tx1">
                    <a:lumMod val="65000"/>
                    <a:lumOff val="35000"/>
                  </a:schemeClr>
                </a:solidFill>
              </a:rPr>
              <a:t>•  Corporate Legal Advisory</a:t>
            </a:r>
          </a:p>
          <a:p>
            <a:r>
              <a:rPr lang="en-US" dirty="0">
                <a:solidFill>
                  <a:schemeClr val="tx1">
                    <a:lumMod val="65000"/>
                    <a:lumOff val="35000"/>
                  </a:schemeClr>
                </a:solidFill>
              </a:rPr>
              <a:t>•  Bankruptcy Filing Assistance</a:t>
            </a:r>
          </a:p>
          <a:p>
            <a:r>
              <a:rPr lang="en-US" dirty="0">
                <a:solidFill>
                  <a:schemeClr val="tx1">
                    <a:lumMod val="65000"/>
                    <a:lumOff val="35000"/>
                  </a:schemeClr>
                </a:solidFill>
              </a:rPr>
              <a:t>•  Liaison with Law Enforcement and Government Agencies</a:t>
            </a:r>
          </a:p>
          <a:p>
            <a:r>
              <a:rPr lang="en-US" dirty="0">
                <a:solidFill>
                  <a:schemeClr val="tx1">
                    <a:lumMod val="65000"/>
                    <a:lumOff val="35000"/>
                  </a:schemeClr>
                </a:solidFill>
              </a:rPr>
              <a:t>•  Legal Document Preparation and Filing</a:t>
            </a:r>
          </a:p>
          <a:p>
            <a:r>
              <a:rPr lang="en-US" dirty="0">
                <a:solidFill>
                  <a:schemeClr val="tx1">
                    <a:lumMod val="65000"/>
                    <a:lumOff val="35000"/>
                  </a:schemeClr>
                </a:solidFill>
              </a:rPr>
              <a:t>•  Bilingual Client Representation</a:t>
            </a:r>
          </a:p>
          <a:p>
            <a:r>
              <a:rPr lang="en-US" dirty="0">
                <a:solidFill>
                  <a:schemeClr val="tx1">
                    <a:lumMod val="65000"/>
                    <a:lumOff val="35000"/>
                  </a:schemeClr>
                </a:solidFill>
              </a:rPr>
              <a:t>•  Expert Witness Testimony Services</a:t>
            </a:r>
          </a:p>
        </p:txBody>
      </p:sp>
    </p:spTree>
    <p:extLst>
      <p:ext uri="{BB962C8B-B14F-4D97-AF65-F5344CB8AC3E}">
        <p14:creationId xmlns:p14="http://schemas.microsoft.com/office/powerpoint/2010/main" val="278222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3615-3CAF-B332-D0BB-1C9B63127D16}"/>
              </a:ext>
            </a:extLst>
          </p:cNvPr>
          <p:cNvSpPr>
            <a:spLocks noGrp="1"/>
          </p:cNvSpPr>
          <p:nvPr>
            <p:ph type="title"/>
          </p:nvPr>
        </p:nvSpPr>
        <p:spPr/>
        <p:txBody>
          <a:bodyPr/>
          <a:lstStyle/>
          <a:p>
            <a:r>
              <a:rPr lang="en-US" b="1" dirty="0">
                <a:solidFill>
                  <a:schemeClr val="tx2">
                    <a:lumMod val="90000"/>
                    <a:lumOff val="10000"/>
                  </a:schemeClr>
                </a:solidFill>
              </a:rPr>
              <a:t> Our Process</a:t>
            </a:r>
          </a:p>
        </p:txBody>
      </p:sp>
      <p:sp>
        <p:nvSpPr>
          <p:cNvPr id="6" name="Content Placeholder 2">
            <a:extLst>
              <a:ext uri="{FF2B5EF4-FFF2-40B4-BE49-F238E27FC236}">
                <a16:creationId xmlns:a16="http://schemas.microsoft.com/office/drawing/2014/main" id="{FB6A397E-D542-F048-6A0B-50737E848269}"/>
              </a:ext>
            </a:extLst>
          </p:cNvPr>
          <p:cNvSpPr txBox="1">
            <a:spLocks/>
          </p:cNvSpPr>
          <p:nvPr/>
        </p:nvSpPr>
        <p:spPr>
          <a:xfrm>
            <a:off x="521961" y="1172104"/>
            <a:ext cx="7570479" cy="12053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Initial Assessment</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Evaluate client’s needs and outstanding claims.</a:t>
            </a:r>
          </a:p>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Strategic Planning</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Develop a custom approach to recovery.</a:t>
            </a:r>
          </a:p>
          <a:p>
            <a:pPr marL="457200" lvl="1" indent="0">
              <a:lnSpc>
                <a:spcPct val="110000"/>
              </a:lnSpc>
              <a:spcAft>
                <a:spcPts val="800"/>
              </a:spcAft>
              <a:buSzPts val="1000"/>
              <a:buNone/>
              <a:tabLst>
                <a:tab pos="457200" algn="l"/>
              </a:tabLst>
            </a:pPr>
            <a:r>
              <a:rPr lang="en-US" sz="1400" b="1"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Execution and Communication</a:t>
            </a:r>
            <a:r>
              <a:rPr lang="en-US" sz="1400" kern="1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Transparent updates throughout the recovery process.</a:t>
            </a:r>
          </a:p>
          <a:p>
            <a:pPr marL="457200" lvl="1" indent="0">
              <a:lnSpc>
                <a:spcPct val="110000"/>
              </a:lnSpc>
              <a:buNone/>
            </a:pPr>
            <a:r>
              <a:rPr lang="en-US" sz="1400" b="1"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Results and Reporting</a:t>
            </a:r>
            <a:r>
              <a:rPr lang="en-US" sz="1400" dirty="0">
                <a:solidFill>
                  <a:schemeClr val="tx1">
                    <a:lumMod val="65000"/>
                    <a:lumOff val="35000"/>
                  </a:schemeClr>
                </a:solidFill>
                <a:latin typeface="Aptos" panose="020B0004020202020204" pitchFamily="34" charset="0"/>
                <a:ea typeface="Aptos" panose="020B0004020202020204" pitchFamily="34" charset="0"/>
                <a:cs typeface="Arial" panose="020B0604020202020204" pitchFamily="34" charset="0"/>
              </a:rPr>
              <a:t>: Final outcomes with comprehensive reporting</a:t>
            </a:r>
            <a:endParaRPr lang="en-US" sz="1400" dirty="0">
              <a:solidFill>
                <a:schemeClr val="tx1">
                  <a:lumMod val="65000"/>
                  <a:lumOff val="35000"/>
                </a:schemeClr>
              </a:solidFill>
            </a:endParaRPr>
          </a:p>
        </p:txBody>
      </p:sp>
      <p:pic>
        <p:nvPicPr>
          <p:cNvPr id="8" name="Picture 7" descr="A diagram of a diagram&#10;&#10;Description automatically generated with medium confidence">
            <a:extLst>
              <a:ext uri="{FF2B5EF4-FFF2-40B4-BE49-F238E27FC236}">
                <a16:creationId xmlns:a16="http://schemas.microsoft.com/office/drawing/2014/main" id="{F3D29335-F2BC-1B17-396D-901C60EA1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621619"/>
            <a:ext cx="9787555" cy="4795685"/>
          </a:xfrm>
          <a:prstGeom prst="rect">
            <a:avLst/>
          </a:prstGeom>
        </p:spPr>
      </p:pic>
    </p:spTree>
    <p:extLst>
      <p:ext uri="{BB962C8B-B14F-4D97-AF65-F5344CB8AC3E}">
        <p14:creationId xmlns:p14="http://schemas.microsoft.com/office/powerpoint/2010/main" val="286573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21A43-860C-C95E-6EB4-CFA3EE72907B}"/>
              </a:ext>
            </a:extLst>
          </p:cNvPr>
          <p:cNvSpPr>
            <a:spLocks noGrp="1"/>
          </p:cNvSpPr>
          <p:nvPr>
            <p:ph type="title"/>
          </p:nvPr>
        </p:nvSpPr>
        <p:spPr>
          <a:xfrm>
            <a:off x="913872" y="1271531"/>
            <a:ext cx="4426755" cy="761271"/>
          </a:xfrm>
        </p:spPr>
        <p:txBody>
          <a:bodyPr>
            <a:normAutofit/>
          </a:bodyPr>
          <a:lstStyle/>
          <a:p>
            <a:r>
              <a:rPr lang="en-US" sz="2200" b="1"/>
              <a:t>Why Choose Fort Equity? Clients !</a:t>
            </a:r>
            <a:br>
              <a:rPr lang="en-US" sz="2200" b="1"/>
            </a:br>
            <a:endParaRPr lang="en-US" sz="2200" b="1"/>
          </a:p>
        </p:txBody>
      </p:sp>
      <p:sp>
        <p:nvSpPr>
          <p:cNvPr id="20" name="Freeform: Shape 19">
            <a:extLst>
              <a:ext uri="{FF2B5EF4-FFF2-40B4-BE49-F238E27FC236}">
                <a16:creationId xmlns:a16="http://schemas.microsoft.com/office/drawing/2014/main" id="{81F3642D-13C8-47D1-8141-3F5A7CEBA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1975"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A346F1DD-AF8F-0017-92C4-1B3B34BC758F}"/>
              </a:ext>
            </a:extLst>
          </p:cNvPr>
          <p:cNvSpPr>
            <a:spLocks noGrp="1"/>
          </p:cNvSpPr>
          <p:nvPr>
            <p:ph idx="1"/>
          </p:nvPr>
        </p:nvSpPr>
        <p:spPr>
          <a:xfrm>
            <a:off x="913872" y="2110721"/>
            <a:ext cx="4426757" cy="2020825"/>
          </a:xfrm>
        </p:spPr>
        <p:txBody>
          <a:bodyPr anchor="t">
            <a:normAutofit/>
          </a:bodyPr>
          <a:lstStyle/>
          <a:p>
            <a:pPr marL="0" indent="0">
              <a:buNone/>
            </a:pPr>
            <a:r>
              <a:rPr lang="en-US" sz="1400" b="1"/>
              <a:t>ADDC – Atradius – Emirates steel (Arkan) – MERSIC – Ballore – </a:t>
            </a:r>
          </a:p>
          <a:p>
            <a:pPr marL="0" indent="0">
              <a:buNone/>
            </a:pPr>
            <a:r>
              <a:rPr lang="en-US" sz="1400" b="1"/>
              <a:t>Proven Track Record</a:t>
            </a:r>
            <a:r>
              <a:rPr lang="en-US" sz="1400"/>
              <a:t>: High recovery rates and successful client outcomes.</a:t>
            </a:r>
          </a:p>
          <a:p>
            <a:pPr marL="0" indent="0">
              <a:buNone/>
            </a:pPr>
            <a:r>
              <a:rPr lang="en-US" sz="1400" b="1"/>
              <a:t>Industry Expertise</a:t>
            </a:r>
            <a:r>
              <a:rPr lang="en-US" sz="1400"/>
              <a:t>: Experienced team with deep knowledge of regional regulations and practices.</a:t>
            </a:r>
          </a:p>
          <a:p>
            <a:pPr marL="0" indent="0">
              <a:buNone/>
            </a:pPr>
            <a:r>
              <a:rPr lang="en-US" sz="1400" b="1"/>
              <a:t>Customized Solutions</a:t>
            </a:r>
            <a:r>
              <a:rPr lang="en-US" sz="1400"/>
              <a:t>: Tailored strategies to meet client-specific needs.</a:t>
            </a:r>
          </a:p>
          <a:p>
            <a:endParaRPr lang="en-US" sz="1400"/>
          </a:p>
        </p:txBody>
      </p:sp>
      <p:sp>
        <p:nvSpPr>
          <p:cNvPr id="22" name="Oval 21">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blue and white logo&#10;&#10;Description automatically generated">
            <a:extLst>
              <a:ext uri="{FF2B5EF4-FFF2-40B4-BE49-F238E27FC236}">
                <a16:creationId xmlns:a16="http://schemas.microsoft.com/office/drawing/2014/main" id="{BD98AAEF-1291-26D9-C14D-F25218020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611" y="797662"/>
            <a:ext cx="1094369" cy="819720"/>
          </a:xfrm>
          <a:prstGeom prst="rect">
            <a:avLst/>
          </a:prstGeom>
        </p:spPr>
      </p:pic>
      <p:sp>
        <p:nvSpPr>
          <p:cNvPr id="24" name="Freeform: Shape 23">
            <a:extLst>
              <a:ext uri="{FF2B5EF4-FFF2-40B4-BE49-F238E27FC236}">
                <a16:creationId xmlns:a16="http://schemas.microsoft.com/office/drawing/2014/main" id="{98E915F0-311A-4BDD-94EC-B0A3D6A3C5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33788" y="2715337"/>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EF1CD662-C732-41EB-A08A-EFB9E7EB8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ey text on a white background&#10;&#10;Description automatically generated">
            <a:extLst>
              <a:ext uri="{FF2B5EF4-FFF2-40B4-BE49-F238E27FC236}">
                <a16:creationId xmlns:a16="http://schemas.microsoft.com/office/drawing/2014/main" id="{726D8FCE-8782-16CE-678E-A50B142CD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416" y="1033533"/>
            <a:ext cx="2852862" cy="749039"/>
          </a:xfrm>
          <a:prstGeom prst="rect">
            <a:avLst/>
          </a:prstGeom>
        </p:spPr>
      </p:pic>
      <p:sp>
        <p:nvSpPr>
          <p:cNvPr id="30" name="Oval 29">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49AC9A43-F5C5-4703-A0F0-78CBB9542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14950"/>
            <a:ext cx="1568092" cy="1847088"/>
          </a:xfrm>
          <a:custGeom>
            <a:avLst/>
            <a:gdLst>
              <a:gd name="connsiteX0" fmla="*/ 644548 w 1568092"/>
              <a:gd name="connsiteY0" fmla="*/ 0 h 1847088"/>
              <a:gd name="connsiteX1" fmla="*/ 1568092 w 1568092"/>
              <a:gd name="connsiteY1" fmla="*/ 923544 h 1847088"/>
              <a:gd name="connsiteX2" fmla="*/ 644548 w 1568092"/>
              <a:gd name="connsiteY2" fmla="*/ 1847088 h 1847088"/>
              <a:gd name="connsiteX3" fmla="*/ 128186 w 1568092"/>
              <a:gd name="connsiteY3" fmla="*/ 1689361 h 1847088"/>
              <a:gd name="connsiteX4" fmla="*/ 0 w 1568092"/>
              <a:gd name="connsiteY4" fmla="*/ 1583598 h 1847088"/>
              <a:gd name="connsiteX5" fmla="*/ 0 w 1568092"/>
              <a:gd name="connsiteY5" fmla="*/ 263490 h 1847088"/>
              <a:gd name="connsiteX6" fmla="*/ 128186 w 1568092"/>
              <a:gd name="connsiteY6" fmla="*/ 157727 h 1847088"/>
              <a:gd name="connsiteX7" fmla="*/ 644548 w 1568092"/>
              <a:gd name="connsiteY7"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logo with text on it&#10;&#10;Description automatically generated">
            <a:extLst>
              <a:ext uri="{FF2B5EF4-FFF2-40B4-BE49-F238E27FC236}">
                <a16:creationId xmlns:a16="http://schemas.microsoft.com/office/drawing/2014/main" id="{415A9B4F-557C-8DDB-7187-01595FE0F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017" y="4877485"/>
            <a:ext cx="1072208" cy="956945"/>
          </a:xfrm>
          <a:prstGeom prst="rect">
            <a:avLst/>
          </a:prstGeom>
        </p:spPr>
      </p:pic>
      <p:sp>
        <p:nvSpPr>
          <p:cNvPr id="38" name="Freeform: Shape 37">
            <a:extLst>
              <a:ext uri="{FF2B5EF4-FFF2-40B4-BE49-F238E27FC236}">
                <a16:creationId xmlns:a16="http://schemas.microsoft.com/office/drawing/2014/main" id="{BE28351C-7EEF-428E-9B7A-5CC84F336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382" y="4769538"/>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red green and black circle&#10;&#10;Description automatically generated">
            <a:extLst>
              <a:ext uri="{FF2B5EF4-FFF2-40B4-BE49-F238E27FC236}">
                <a16:creationId xmlns:a16="http://schemas.microsoft.com/office/drawing/2014/main" id="{715BDE25-38A8-F204-B3E4-06D75E67AC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9960" y="3258997"/>
            <a:ext cx="1971287" cy="1489926"/>
          </a:xfrm>
          <a:prstGeom prst="rect">
            <a:avLst/>
          </a:prstGeom>
        </p:spPr>
      </p:pic>
      <p:pic>
        <p:nvPicPr>
          <p:cNvPr id="15" name="Picture 14" descr="A red text on a white background&#10;&#10;Description automatically generated">
            <a:extLst>
              <a:ext uri="{FF2B5EF4-FFF2-40B4-BE49-F238E27FC236}">
                <a16:creationId xmlns:a16="http://schemas.microsoft.com/office/drawing/2014/main" id="{1C171A9B-4395-FC71-518F-78DBBFE987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1692" y="5906954"/>
            <a:ext cx="3339587" cy="829343"/>
          </a:xfrm>
          <a:prstGeom prst="rect">
            <a:avLst/>
          </a:prstGeom>
        </p:spPr>
      </p:pic>
      <p:sp>
        <p:nvSpPr>
          <p:cNvPr id="40" name="Freeform: Shape 39">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B0B0DBC8-B5F0-40AE-A3D3-BCD504119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A logo of a company&#10;&#10;Description automatically generated">
            <a:extLst>
              <a:ext uri="{FF2B5EF4-FFF2-40B4-BE49-F238E27FC236}">
                <a16:creationId xmlns:a16="http://schemas.microsoft.com/office/drawing/2014/main" id="{E438423B-A40F-C369-B945-7F093719D6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5393" y="5188847"/>
            <a:ext cx="2945131" cy="1548568"/>
          </a:xfrm>
          <a:prstGeom prst="rect">
            <a:avLst/>
          </a:prstGeom>
        </p:spPr>
      </p:pic>
    </p:spTree>
    <p:extLst>
      <p:ext uri="{BB962C8B-B14F-4D97-AF65-F5344CB8AC3E}">
        <p14:creationId xmlns:p14="http://schemas.microsoft.com/office/powerpoint/2010/main" val="410467019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80EA7-54BF-7921-A7FC-6DF3365285FD}"/>
              </a:ext>
            </a:extLst>
          </p:cNvPr>
          <p:cNvSpPr>
            <a:spLocks noGrp="1"/>
          </p:cNvSpPr>
          <p:nvPr>
            <p:ph type="title"/>
          </p:nvPr>
        </p:nvSpPr>
        <p:spPr/>
        <p:txBody>
          <a:bodyPr/>
          <a:lstStyle/>
          <a:p>
            <a:r>
              <a:rPr lang="en-US" b="1" dirty="0">
                <a:solidFill>
                  <a:schemeClr val="tx2">
                    <a:lumMod val="90000"/>
                    <a:lumOff val="10000"/>
                  </a:schemeClr>
                </a:solidFill>
              </a:rPr>
              <a:t>Case Studies &amp; Success Stories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5" name="Content Placeholder 4">
            <a:extLst>
              <a:ext uri="{FF2B5EF4-FFF2-40B4-BE49-F238E27FC236}">
                <a16:creationId xmlns:a16="http://schemas.microsoft.com/office/drawing/2014/main" id="{0E4531C4-6B23-9D65-6952-D3B67063004C}"/>
              </a:ext>
            </a:extLst>
          </p:cNvPr>
          <p:cNvSpPr>
            <a:spLocks noGrp="1"/>
          </p:cNvSpPr>
          <p:nvPr>
            <p:ph idx="1"/>
          </p:nvPr>
        </p:nvSpPr>
        <p:spPr>
          <a:xfrm>
            <a:off x="701040" y="1253330"/>
            <a:ext cx="10515600" cy="5440077"/>
          </a:xfrm>
        </p:spPr>
        <p:txBody>
          <a:bodyPr>
            <a:normAutofit fontScale="77500" lnSpcReduction="20000"/>
          </a:bodyPr>
          <a:lstStyle/>
          <a:p>
            <a:pPr marL="342900" marR="0" lvl="0" indent="-342900">
              <a:lnSpc>
                <a:spcPct val="107000"/>
              </a:lnSpc>
              <a:spcAft>
                <a:spcPts val="800"/>
              </a:spcAft>
              <a:buSzPts val="1000"/>
              <a:buFont typeface="Symbol" panose="05050102010706020507" pitchFamily="18" charset="2"/>
              <a:buChar char=""/>
              <a:tabLst>
                <a:tab pos="457200" algn="l"/>
              </a:tabLst>
            </a:pPr>
            <a:r>
              <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Case 1</a:t>
            </a:r>
            <a:r>
              <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 </a:t>
            </a:r>
            <a:r>
              <a:rPr lang="en-US" sz="1800" kern="100" dirty="0">
                <a:solidFill>
                  <a:schemeClr val="tx1">
                    <a:lumMod val="95000"/>
                    <a:lumOff val="5000"/>
                  </a:schemeClr>
                </a:solidFill>
                <a:effectLst/>
                <a:highlight>
                  <a:srgbClr val="FFFF00"/>
                </a:highlight>
                <a:latin typeface="Aptos" panose="020B0004020202020204" pitchFamily="34" charset="0"/>
                <a:ea typeface="Aptos" panose="020B0004020202020204" pitchFamily="34" charset="0"/>
                <a:cs typeface="Arial" panose="020B0604020202020204" pitchFamily="34" charset="0"/>
              </a:rPr>
              <a:t>Muntajat</a:t>
            </a:r>
            <a:r>
              <a:rPr lang="en-US" sz="1800" kern="100" dirty="0">
                <a:solidFill>
                  <a:schemeClr val="tx1">
                    <a:lumMod val="65000"/>
                    <a:lumOff val="35000"/>
                  </a:schemeClr>
                </a:solidFill>
                <a:effectLst/>
                <a:highlight>
                  <a:srgbClr val="FFFF00"/>
                </a:highlight>
                <a:latin typeface="Aptos" panose="020B0004020202020204" pitchFamily="34" charset="0"/>
                <a:ea typeface="Aptos" panose="020B0004020202020204" pitchFamily="34" charset="0"/>
                <a:cs typeface="Arial" panose="020B0604020202020204" pitchFamily="34" charset="0"/>
              </a:rPr>
              <a:t> - Qatar Chemical and Petrochemical Company</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Muntajat is A state-owned company established in 2012, which acts as the exclusive exporter of the chemical and petrochemical products from the State of Qatar to the world.</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dirty="0">
                <a:solidFill>
                  <a:schemeClr val="tx1">
                    <a:lumMod val="65000"/>
                    <a:lumOff val="35000"/>
                  </a:schemeClr>
                </a:solidFill>
                <a:latin typeface="Aptos" panose="020B0004020202020204" pitchFamily="34" charset="0"/>
                <a:cs typeface="Arial" panose="020B0604020202020204" pitchFamily="34" charset="0"/>
              </a:rPr>
              <a:t>Muntajat, (Qatar Chemical and Petrochemical Marketing and Distribution Company) Q.J.S.C. is the gateway to Qatar’s exports of over 11 million metric tons of chemical and petrochemical products. Established in 2012, the company is driving the growth of the State of Qatar’s downstream industry and increasing its footprint on the global scene.</a:t>
            </a: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200" kern="100" dirty="0">
              <a:solidFill>
                <a:srgbClr val="333333"/>
              </a:solidFill>
              <a:latin typeface="Verdana" panose="020B060403050404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200" kern="100" dirty="0">
              <a:solidFill>
                <a:srgbClr val="333333"/>
              </a:solidFill>
              <a:effectLst/>
              <a:latin typeface="Verdana" panose="020B060403050404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Case 2</a:t>
            </a:r>
            <a:r>
              <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 [Brief description of another impactful result]</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b="1"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Client </a:t>
            </a:r>
            <a:r>
              <a:rPr lang="en-US" sz="18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Testimonials</a:t>
            </a:r>
            <a:r>
              <a:rPr lang="en-US" sz="1800" kern="100" dirty="0">
                <a:solidFill>
                  <a:schemeClr val="tx1">
                    <a:lumMod val="65000"/>
                    <a:lumOff val="35000"/>
                  </a:schemeClr>
                </a:solidFill>
                <a:effectLst/>
                <a:latin typeface="Aptos" panose="020B0004020202020204" pitchFamily="34" charset="0"/>
                <a:ea typeface="Aptos" panose="020B0004020202020204" pitchFamily="34" charset="0"/>
                <a:cs typeface="Arial" panose="020B0604020202020204" pitchFamily="34" charset="0"/>
              </a:rPr>
              <a:t>: Highlight positive feedback from satisfied clients.</a:t>
            </a:r>
          </a:p>
          <a:p>
            <a:endParaRPr lang="en-US" dirty="0"/>
          </a:p>
        </p:txBody>
      </p:sp>
      <p:graphicFrame>
        <p:nvGraphicFramePr>
          <p:cNvPr id="3" name="Object 2">
            <a:extLst>
              <a:ext uri="{FF2B5EF4-FFF2-40B4-BE49-F238E27FC236}">
                <a16:creationId xmlns:a16="http://schemas.microsoft.com/office/drawing/2014/main" id="{62CEB249-F088-BA7F-BE5C-E457743A07AF}"/>
              </a:ext>
            </a:extLst>
          </p:cNvPr>
          <p:cNvGraphicFramePr>
            <a:graphicFrameLocks noChangeAspect="1"/>
          </p:cNvGraphicFramePr>
          <p:nvPr>
            <p:extLst>
              <p:ext uri="{D42A27DB-BD31-4B8C-83A1-F6EECF244321}">
                <p14:modId xmlns:p14="http://schemas.microsoft.com/office/powerpoint/2010/main" val="2312599037"/>
              </p:ext>
            </p:extLst>
          </p:nvPr>
        </p:nvGraphicFramePr>
        <p:xfrm>
          <a:off x="1132332" y="2898648"/>
          <a:ext cx="7874424" cy="2952910"/>
        </p:xfrm>
        <a:graphic>
          <a:graphicData uri="http://schemas.openxmlformats.org/presentationml/2006/ole">
            <mc:AlternateContent xmlns:mc="http://schemas.openxmlformats.org/markup-compatibility/2006">
              <mc:Choice xmlns:v="urn:schemas-microsoft-com:vml" Requires="v">
                <p:oleObj name="Worksheet" r:id="rId2" imgW="9829877" imgH="3686175" progId="Excel.Sheet.12">
                  <p:embed/>
                </p:oleObj>
              </mc:Choice>
              <mc:Fallback>
                <p:oleObj name="Worksheet" r:id="rId2" imgW="9829877" imgH="3686175" progId="Excel.Sheet.12">
                  <p:embed/>
                  <p:pic>
                    <p:nvPicPr>
                      <p:cNvPr id="0" name=""/>
                      <p:cNvPicPr/>
                      <p:nvPr/>
                    </p:nvPicPr>
                    <p:blipFill>
                      <a:blip r:embed="rId3"/>
                      <a:stretch>
                        <a:fillRect/>
                      </a:stretch>
                    </p:blipFill>
                    <p:spPr>
                      <a:xfrm>
                        <a:off x="1132332" y="2898648"/>
                        <a:ext cx="7874424" cy="2952910"/>
                      </a:xfrm>
                      <a:prstGeom prst="rect">
                        <a:avLst/>
                      </a:prstGeom>
                    </p:spPr>
                  </p:pic>
                </p:oleObj>
              </mc:Fallback>
            </mc:AlternateContent>
          </a:graphicData>
        </a:graphic>
      </p:graphicFrame>
    </p:spTree>
    <p:extLst>
      <p:ext uri="{BB962C8B-B14F-4D97-AF65-F5344CB8AC3E}">
        <p14:creationId xmlns:p14="http://schemas.microsoft.com/office/powerpoint/2010/main" val="487922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9A43-41F7-1DA0-2B16-65017B9E9B65}"/>
              </a:ext>
            </a:extLst>
          </p:cNvPr>
          <p:cNvSpPr>
            <a:spLocks noGrp="1"/>
          </p:cNvSpPr>
          <p:nvPr>
            <p:ph type="title"/>
          </p:nvPr>
        </p:nvSpPr>
        <p:spPr/>
        <p:txBody>
          <a:bodyPr/>
          <a:lstStyle/>
          <a:p>
            <a:r>
              <a:rPr lang="en-US" b="1" dirty="0">
                <a:solidFill>
                  <a:schemeClr val="tx2">
                    <a:lumMod val="90000"/>
                    <a:lumOff val="10000"/>
                  </a:schemeClr>
                </a:solidFill>
              </a:rPr>
              <a:t>Key Metrics &amp; Achievements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AF6F4F99-7318-0076-BBC4-93B0079C1243}"/>
              </a:ext>
            </a:extLst>
          </p:cNvPr>
          <p:cNvSpPr>
            <a:spLocks noGrp="1"/>
          </p:cNvSpPr>
          <p:nvPr>
            <p:ph idx="1"/>
          </p:nvPr>
        </p:nvSpPr>
        <p:spPr/>
        <p:txBody>
          <a:bodyPr/>
          <a:lstStyle/>
          <a:p>
            <a:pPr marL="0" indent="0">
              <a:buNone/>
            </a:pPr>
            <a:r>
              <a:rPr lang="en-US" dirty="0">
                <a:solidFill>
                  <a:schemeClr val="tx1">
                    <a:lumMod val="65000"/>
                    <a:lumOff val="35000"/>
                  </a:schemeClr>
                </a:solidFill>
              </a:rPr>
              <a:t>Total Recovery Value: Showcase cumulative recovered debt since inception.</a:t>
            </a:r>
          </a:p>
          <a:p>
            <a:pPr marL="0" indent="0">
              <a:buNone/>
            </a:pPr>
            <a:r>
              <a:rPr lang="en-US" dirty="0">
                <a:solidFill>
                  <a:schemeClr val="tx1">
                    <a:lumMod val="65000"/>
                    <a:lumOff val="35000"/>
                  </a:schemeClr>
                </a:solidFill>
              </a:rPr>
              <a:t>Client Retention Rate: Demonstrate long-term relationships and trust.</a:t>
            </a:r>
          </a:p>
          <a:p>
            <a:pPr marL="0" indent="0">
              <a:buNone/>
            </a:pPr>
            <a:r>
              <a:rPr lang="en-US" dirty="0">
                <a:solidFill>
                  <a:schemeClr val="tx1">
                    <a:lumMod val="65000"/>
                    <a:lumOff val="35000"/>
                  </a:schemeClr>
                </a:solidFill>
              </a:rPr>
              <a:t>Average Recovery Time: Emphasize efficiency in resolving claims.</a:t>
            </a:r>
          </a:p>
          <a:p>
            <a:endParaRPr lang="en-US" dirty="0"/>
          </a:p>
        </p:txBody>
      </p:sp>
    </p:spTree>
    <p:extLst>
      <p:ext uri="{BB962C8B-B14F-4D97-AF65-F5344CB8AC3E}">
        <p14:creationId xmlns:p14="http://schemas.microsoft.com/office/powerpoint/2010/main" val="1442647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93149-9A6B-E2E5-E21F-3C0BF3132ED4}"/>
              </a:ext>
            </a:extLst>
          </p:cNvPr>
          <p:cNvSpPr>
            <a:spLocks noGrp="1"/>
          </p:cNvSpPr>
          <p:nvPr>
            <p:ph type="title"/>
          </p:nvPr>
        </p:nvSpPr>
        <p:spPr/>
        <p:txBody>
          <a:bodyPr/>
          <a:lstStyle/>
          <a:p>
            <a:r>
              <a:rPr lang="en-US" b="1" dirty="0">
                <a:solidFill>
                  <a:schemeClr val="tx2">
                    <a:lumMod val="90000"/>
                    <a:lumOff val="10000"/>
                  </a:schemeClr>
                </a:solidFill>
              </a:rPr>
              <a:t>Industry Insights &amp; Statistics</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C4731215-F337-9FC9-D498-A656498481AA}"/>
              </a:ext>
            </a:extLst>
          </p:cNvPr>
          <p:cNvSpPr>
            <a:spLocks noGrp="1"/>
          </p:cNvSpPr>
          <p:nvPr>
            <p:ph idx="1"/>
          </p:nvPr>
        </p:nvSpPr>
        <p:spPr/>
        <p:txBody>
          <a:bodyPr/>
          <a:lstStyle/>
          <a:p>
            <a:pPr marL="0" indent="0">
              <a:buNone/>
            </a:pPr>
            <a:r>
              <a:rPr lang="en-US" dirty="0">
                <a:solidFill>
                  <a:schemeClr val="tx1">
                    <a:lumMod val="65000"/>
                    <a:lumOff val="35000"/>
                  </a:schemeClr>
                </a:solidFill>
              </a:rPr>
              <a:t>Market Overview: Key industry statistics and trends.</a:t>
            </a:r>
          </a:p>
          <a:p>
            <a:pPr marL="0" indent="0">
              <a:buNone/>
            </a:pPr>
            <a:r>
              <a:rPr lang="en-US" dirty="0">
                <a:solidFill>
                  <a:schemeClr val="tx1">
                    <a:lumMod val="65000"/>
                    <a:lumOff val="35000"/>
                  </a:schemeClr>
                </a:solidFill>
              </a:rPr>
              <a:t>Comparative Analysis: Where Fort Equity stands against competitors.</a:t>
            </a:r>
          </a:p>
          <a:p>
            <a:endParaRPr lang="en-US" dirty="0"/>
          </a:p>
        </p:txBody>
      </p:sp>
    </p:spTree>
    <p:extLst>
      <p:ext uri="{BB962C8B-B14F-4D97-AF65-F5344CB8AC3E}">
        <p14:creationId xmlns:p14="http://schemas.microsoft.com/office/powerpoint/2010/main" val="314381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142B-CE24-A9F7-A6CB-C18AB4698E06}"/>
              </a:ext>
            </a:extLst>
          </p:cNvPr>
          <p:cNvSpPr>
            <a:spLocks noGrp="1"/>
          </p:cNvSpPr>
          <p:nvPr>
            <p:ph type="title"/>
          </p:nvPr>
        </p:nvSpPr>
        <p:spPr/>
        <p:txBody>
          <a:bodyPr/>
          <a:lstStyle/>
          <a:p>
            <a:r>
              <a:rPr lang="en-US" b="1" dirty="0">
                <a:solidFill>
                  <a:schemeClr val="tx2">
                    <a:lumMod val="90000"/>
                    <a:lumOff val="10000"/>
                  </a:schemeClr>
                </a:solidFill>
              </a:rPr>
              <a:t>Client Benefits</a:t>
            </a:r>
          </a:p>
        </p:txBody>
      </p:sp>
      <p:sp>
        <p:nvSpPr>
          <p:cNvPr id="3" name="Content Placeholder 2">
            <a:extLst>
              <a:ext uri="{FF2B5EF4-FFF2-40B4-BE49-F238E27FC236}">
                <a16:creationId xmlns:a16="http://schemas.microsoft.com/office/drawing/2014/main" id="{90C640C5-20BD-FB9B-3A98-6CB5702E3030}"/>
              </a:ext>
            </a:extLst>
          </p:cNvPr>
          <p:cNvSpPr>
            <a:spLocks noGrp="1"/>
          </p:cNvSpPr>
          <p:nvPr>
            <p:ph idx="1"/>
          </p:nvPr>
        </p:nvSpPr>
        <p:spPr>
          <a:xfrm>
            <a:off x="838200" y="1825625"/>
            <a:ext cx="10515600" cy="2627503"/>
          </a:xfrm>
        </p:spPr>
        <p:txBody>
          <a:bodyPr/>
          <a:lstStyle/>
          <a:p>
            <a:pPr marL="0" indent="0">
              <a:buNone/>
            </a:pPr>
            <a:r>
              <a:rPr lang="en-US" dirty="0">
                <a:solidFill>
                  <a:schemeClr val="tx1">
                    <a:lumMod val="65000"/>
                    <a:lumOff val="35000"/>
                  </a:schemeClr>
                </a:solidFill>
              </a:rPr>
              <a:t>Increased Cash Flow: How our services improve financial health.</a:t>
            </a:r>
          </a:p>
          <a:p>
            <a:pPr marL="0" indent="0">
              <a:buNone/>
            </a:pPr>
            <a:r>
              <a:rPr lang="en-US" dirty="0">
                <a:solidFill>
                  <a:schemeClr val="tx1">
                    <a:lumMod val="65000"/>
                    <a:lumOff val="35000"/>
                  </a:schemeClr>
                </a:solidFill>
              </a:rPr>
              <a:t>Reduced Risk: Minimized legal exposure and process delays.</a:t>
            </a:r>
          </a:p>
          <a:p>
            <a:pPr marL="0" indent="0">
              <a:buNone/>
            </a:pPr>
            <a:r>
              <a:rPr lang="en-US" dirty="0">
                <a:solidFill>
                  <a:schemeClr val="tx1">
                    <a:lumMod val="65000"/>
                    <a:lumOff val="35000"/>
                  </a:schemeClr>
                </a:solidFill>
              </a:rPr>
              <a:t>Expert Guidance: Continuous support and consultation.</a:t>
            </a:r>
          </a:p>
          <a:p>
            <a:endParaRPr lang="en-US" dirty="0"/>
          </a:p>
        </p:txBody>
      </p:sp>
    </p:spTree>
    <p:extLst>
      <p:ext uri="{BB962C8B-B14F-4D97-AF65-F5344CB8AC3E}">
        <p14:creationId xmlns:p14="http://schemas.microsoft.com/office/powerpoint/2010/main" val="3881791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63459-25FC-F929-F25A-969D7C096165}"/>
              </a:ext>
            </a:extLst>
          </p:cNvPr>
          <p:cNvSpPr>
            <a:spLocks noGrp="1"/>
          </p:cNvSpPr>
          <p:nvPr>
            <p:ph type="title"/>
          </p:nvPr>
        </p:nvSpPr>
        <p:spPr/>
        <p:txBody>
          <a:bodyPr/>
          <a:lstStyle/>
          <a:p>
            <a:r>
              <a:rPr lang="en-US" b="1" dirty="0">
                <a:solidFill>
                  <a:schemeClr val="tx2">
                    <a:lumMod val="90000"/>
                    <a:lumOff val="10000"/>
                  </a:schemeClr>
                </a:solidFill>
              </a:rPr>
              <a:t>Q&amp;A</a:t>
            </a:r>
            <a:br>
              <a:rPr lang="en-US" b="1" dirty="0">
                <a:solidFill>
                  <a:schemeClr val="tx2">
                    <a:lumMod val="90000"/>
                    <a:lumOff val="10000"/>
                  </a:schemeClr>
                </a:solidFill>
              </a:rPr>
            </a:br>
            <a:endParaRPr lang="en-US" b="1" dirty="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1BCC4400-F0C4-2ACD-A14C-629CC862BD6D}"/>
              </a:ext>
            </a:extLst>
          </p:cNvPr>
          <p:cNvSpPr>
            <a:spLocks noGrp="1"/>
          </p:cNvSpPr>
          <p:nvPr>
            <p:ph idx="1"/>
          </p:nvPr>
        </p:nvSpPr>
        <p:spPr/>
        <p:txBody>
          <a:bodyPr/>
          <a:lstStyle/>
          <a:p>
            <a:pPr marL="0" indent="0">
              <a:buNone/>
            </a:pPr>
            <a:r>
              <a:rPr lang="en-US" dirty="0">
                <a:solidFill>
                  <a:schemeClr val="tx1">
                    <a:lumMod val="65000"/>
                    <a:lumOff val="35000"/>
                  </a:schemeClr>
                </a:solidFill>
              </a:rPr>
              <a:t>Open Floor: Invite questions and provide clear, concise answers.</a:t>
            </a:r>
          </a:p>
          <a:p>
            <a:endParaRPr lang="en-US" dirty="0"/>
          </a:p>
        </p:txBody>
      </p:sp>
    </p:spTree>
    <p:extLst>
      <p:ext uri="{BB962C8B-B14F-4D97-AF65-F5344CB8AC3E}">
        <p14:creationId xmlns:p14="http://schemas.microsoft.com/office/powerpoint/2010/main" val="3686739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TotalTime>
  <Words>586</Words>
  <Application>Microsoft Office PowerPoint</Application>
  <PresentationFormat>Widescreen</PresentationFormat>
  <Paragraphs>77</Paragraphs>
  <Slides>11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Aptos</vt:lpstr>
      <vt:lpstr>Aptos Display</vt:lpstr>
      <vt:lpstr>Arial</vt:lpstr>
      <vt:lpstr>Calibri</vt:lpstr>
      <vt:lpstr>Symbol</vt:lpstr>
      <vt:lpstr>Verdana</vt:lpstr>
      <vt:lpstr>Office Theme</vt:lpstr>
      <vt:lpstr>Microsoft Excel Worksheet</vt:lpstr>
      <vt:lpstr>Leading Your Path to Financial Resolution</vt:lpstr>
      <vt:lpstr>Introduction</vt:lpstr>
      <vt:lpstr>Core Services</vt:lpstr>
      <vt:lpstr>PowerPoint Presentation</vt:lpstr>
      <vt:lpstr> Our Process</vt:lpstr>
      <vt:lpstr>Why Choose Fort Equity? Clients ! </vt:lpstr>
      <vt:lpstr>Case Studies &amp; Success Stories </vt:lpstr>
      <vt:lpstr>Key Metrics &amp; Achievements </vt:lpstr>
      <vt:lpstr>Industry Insights &amp; Statistics </vt:lpstr>
      <vt:lpstr>Client Benefits</vt:lpstr>
      <vt:lpstr>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Fort Equity</dc:creator>
  <cp:lastModifiedBy>Fort Equity</cp:lastModifiedBy>
  <cp:revision>14</cp:revision>
  <dcterms:created xsi:type="dcterms:W3CDTF">2024-11-11T06:11:44Z</dcterms:created>
  <dcterms:modified xsi:type="dcterms:W3CDTF">2024-11-15T07:39:49Z</dcterms:modified>
</cp:coreProperties>
</file>