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tags/tag46.xml" ContentType="application/vnd.openxmlformats-officedocument.presentationml.tags+xml"/>
  <Override PartName="/ppt/notesSlides/notesSlide4.xml" ContentType="application/vnd.openxmlformats-officedocument.presentationml.notesSlide+xml"/>
  <Override PartName="/ppt/tags/tag47.xml" ContentType="application/vnd.openxmlformats-officedocument.presentationml.tags+xml"/>
  <Override PartName="/ppt/notesSlides/notesSlide5.xml" ContentType="application/vnd.openxmlformats-officedocument.presentationml.notesSlide+xml"/>
  <Override PartName="/ppt/tags/tag48.xml" ContentType="application/vnd.openxmlformats-officedocument.presentationml.tags+xml"/>
  <Override PartName="/ppt/notesSlides/notesSlide6.xml" ContentType="application/vnd.openxmlformats-officedocument.presentationml.notesSlide+xml"/>
  <Override PartName="/ppt/tags/tag49.xml" ContentType="application/vnd.openxmlformats-officedocument.presentationml.tags+xml"/>
  <Override PartName="/ppt/notesSlides/notesSlide7.xml" ContentType="application/vnd.openxmlformats-officedocument.presentationml.notesSlide+xml"/>
  <Override PartName="/ppt/tags/tag50.xml" ContentType="application/vnd.openxmlformats-officedocument.presentationml.tags+xml"/>
  <Override PartName="/ppt/notesSlides/notesSlide8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9"/>
  </p:notesMasterIdLst>
  <p:sldIdLst>
    <p:sldId id="2147470419" r:id="rId5"/>
    <p:sldId id="2147470456" r:id="rId6"/>
    <p:sldId id="2147470466" r:id="rId7"/>
    <p:sldId id="2147470461" r:id="rId8"/>
    <p:sldId id="2147470467" r:id="rId9"/>
    <p:sldId id="2147470468" r:id="rId10"/>
    <p:sldId id="2147470464" r:id="rId11"/>
    <p:sldId id="2147470469" r:id="rId12"/>
    <p:sldId id="2147470470" r:id="rId13"/>
    <p:sldId id="2147470471" r:id="rId14"/>
    <p:sldId id="2147470472" r:id="rId15"/>
    <p:sldId id="2147470473" r:id="rId16"/>
    <p:sldId id="2147470474" r:id="rId17"/>
    <p:sldId id="2147470476" r:id="rId18"/>
    <p:sldId id="2147470477" r:id="rId19"/>
    <p:sldId id="323" r:id="rId20"/>
    <p:sldId id="326" r:id="rId21"/>
    <p:sldId id="333" r:id="rId22"/>
    <p:sldId id="334" r:id="rId23"/>
    <p:sldId id="335" r:id="rId24"/>
    <p:sldId id="336" r:id="rId25"/>
    <p:sldId id="325" r:id="rId26"/>
    <p:sldId id="327" r:id="rId27"/>
    <p:sldId id="328" r:id="rId28"/>
    <p:sldId id="329" r:id="rId29"/>
    <p:sldId id="330" r:id="rId30"/>
    <p:sldId id="331" r:id="rId31"/>
    <p:sldId id="337" r:id="rId32"/>
    <p:sldId id="303" r:id="rId33"/>
    <p:sldId id="2147470459" r:id="rId34"/>
    <p:sldId id="2147470460" r:id="rId35"/>
    <p:sldId id="2147470462" r:id="rId36"/>
    <p:sldId id="2147470463" r:id="rId37"/>
    <p:sldId id="2147470465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9BCB25-F6D7-E6F7-C227-8CF94EC27AC9}" name="RT" initials="O" userId="RT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262D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DBE836-9764-48F5-9112-268E5AC375D8}" v="26" dt="2024-11-12T20:43:27.0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  Jewson" userId="606e6bcb-50fa-4879-98e7-ad5fdedecdd4" providerId="ADAL" clId="{F4DBE836-9764-48F5-9112-268E5AC375D8}"/>
    <pc:docChg chg="undo custSel addSld delSld modSld">
      <pc:chgData name="Brad  Jewson" userId="606e6bcb-50fa-4879-98e7-ad5fdedecdd4" providerId="ADAL" clId="{F4DBE836-9764-48F5-9112-268E5AC375D8}" dt="2024-11-12T20:45:16.161" v="335" actId="47"/>
      <pc:docMkLst>
        <pc:docMk/>
      </pc:docMkLst>
      <pc:sldChg chg="addSp delSp modSp mod modClrScheme chgLayout">
        <pc:chgData name="Brad  Jewson" userId="606e6bcb-50fa-4879-98e7-ad5fdedecdd4" providerId="ADAL" clId="{F4DBE836-9764-48F5-9112-268E5AC375D8}" dt="2024-11-12T20:41:10.614" v="164" actId="14100"/>
        <pc:sldMkLst>
          <pc:docMk/>
          <pc:sldMk cId="626625715" sldId="303"/>
        </pc:sldMkLst>
        <pc:spChg chg="mod ord">
          <ac:chgData name="Brad  Jewson" userId="606e6bcb-50fa-4879-98e7-ad5fdedecdd4" providerId="ADAL" clId="{F4DBE836-9764-48F5-9112-268E5AC375D8}" dt="2024-11-12T20:40:30.061" v="3" actId="948"/>
          <ac:spMkLst>
            <pc:docMk/>
            <pc:sldMk cId="626625715" sldId="303"/>
            <ac:spMk id="2" creationId="{A15334A7-DED5-F442-89A9-428A51508938}"/>
          </ac:spMkLst>
        </pc:spChg>
        <pc:spChg chg="add mod ord">
          <ac:chgData name="Brad  Jewson" userId="606e6bcb-50fa-4879-98e7-ad5fdedecdd4" providerId="ADAL" clId="{F4DBE836-9764-48F5-9112-268E5AC375D8}" dt="2024-11-12T20:41:10.614" v="164" actId="14100"/>
          <ac:spMkLst>
            <pc:docMk/>
            <pc:sldMk cId="626625715" sldId="303"/>
            <ac:spMk id="3" creationId="{61911D93-4799-FDBD-D465-D7131176BA5A}"/>
          </ac:spMkLst>
        </pc:spChg>
        <pc:spChg chg="add del mod modVis">
          <ac:chgData name="Brad  Jewson" userId="606e6bcb-50fa-4879-98e7-ad5fdedecdd4" providerId="ADAL" clId="{F4DBE836-9764-48F5-9112-268E5AC375D8}" dt="2024-11-12T20:40:30.123" v="31"/>
          <ac:spMkLst>
            <pc:docMk/>
            <pc:sldMk cId="626625715" sldId="303"/>
            <ac:spMk id="4" creationId="{68940546-ADCF-FB9E-512D-80B3A38BBD85}"/>
          </ac:spMkLst>
        </pc:spChg>
        <pc:graphicFrameChg chg="mod">
          <ac:chgData name="Brad  Jewson" userId="606e6bcb-50fa-4879-98e7-ad5fdedecdd4" providerId="ADAL" clId="{F4DBE836-9764-48F5-9112-268E5AC375D8}" dt="2024-11-12T20:40:30.125" v="33"/>
          <ac:graphicFrameMkLst>
            <pc:docMk/>
            <pc:sldMk cId="626625715" sldId="303"/>
            <ac:graphicFrameMk id="5" creationId="{E80F4EA2-9B79-74D2-95C8-C8ECC312CF14}"/>
          </ac:graphicFrameMkLst>
        </pc:graphicFrameChg>
      </pc:sldChg>
      <pc:sldChg chg="addSp delSp modSp add mod setBg">
        <pc:chgData name="Brad  Jewson" userId="606e6bcb-50fa-4879-98e7-ad5fdedecdd4" providerId="ADAL" clId="{F4DBE836-9764-48F5-9112-268E5AC375D8}" dt="2024-11-12T20:43:27.059" v="334"/>
        <pc:sldMkLst>
          <pc:docMk/>
          <pc:sldMk cId="0" sldId="323"/>
        </pc:sldMkLst>
        <pc:spChg chg="add del mod">
          <ac:chgData name="Brad  Jewson" userId="606e6bcb-50fa-4879-98e7-ad5fdedecdd4" providerId="ADAL" clId="{F4DBE836-9764-48F5-9112-268E5AC375D8}" dt="2024-11-12T20:43:25.423" v="330"/>
          <ac:spMkLst>
            <pc:docMk/>
            <pc:sldMk cId="0" sldId="323"/>
            <ac:spMk id="3772" creationId="{00000000-0000-0000-0000-000000000000}"/>
          </ac:spMkLst>
        </pc:spChg>
        <pc:spChg chg="mod">
          <ac:chgData name="Brad  Jewson" userId="606e6bcb-50fa-4879-98e7-ad5fdedecdd4" providerId="ADAL" clId="{F4DBE836-9764-48F5-9112-268E5AC375D8}" dt="2024-11-12T20:43:25.423" v="330"/>
          <ac:spMkLst>
            <pc:docMk/>
            <pc:sldMk cId="0" sldId="323"/>
            <ac:spMk id="3773" creationId="{00000000-0000-0000-0000-000000000000}"/>
          </ac:spMkLst>
        </pc:spChg>
        <pc:graphicFrameChg chg="mod">
          <ac:chgData name="Brad  Jewson" userId="606e6bcb-50fa-4879-98e7-ad5fdedecdd4" providerId="ADAL" clId="{F4DBE836-9764-48F5-9112-268E5AC375D8}" dt="2024-11-12T20:43:27.059" v="334"/>
          <ac:graphicFrameMkLst>
            <pc:docMk/>
            <pc:sldMk cId="0" sldId="323"/>
            <ac:graphicFrameMk id="2" creationId="{3D141A16-BE53-079B-AB94-914E3DAB5660}"/>
          </ac:graphicFrameMkLst>
        </pc:graphicFrameChg>
      </pc:sldChg>
      <pc:sldChg chg="add">
        <pc:chgData name="Brad  Jewson" userId="606e6bcb-50fa-4879-98e7-ad5fdedecdd4" providerId="ADAL" clId="{F4DBE836-9764-48F5-9112-268E5AC375D8}" dt="2024-11-12T20:42:35.459" v="241"/>
        <pc:sldMkLst>
          <pc:docMk/>
          <pc:sldMk cId="0" sldId="325"/>
        </pc:sldMkLst>
      </pc:sldChg>
      <pc:sldChg chg="add">
        <pc:chgData name="Brad  Jewson" userId="606e6bcb-50fa-4879-98e7-ad5fdedecdd4" providerId="ADAL" clId="{F4DBE836-9764-48F5-9112-268E5AC375D8}" dt="2024-11-12T20:42:35.459" v="241"/>
        <pc:sldMkLst>
          <pc:docMk/>
          <pc:sldMk cId="0" sldId="326"/>
        </pc:sldMkLst>
      </pc:sldChg>
      <pc:sldChg chg="add">
        <pc:chgData name="Brad  Jewson" userId="606e6bcb-50fa-4879-98e7-ad5fdedecdd4" providerId="ADAL" clId="{F4DBE836-9764-48F5-9112-268E5AC375D8}" dt="2024-11-12T20:42:35.459" v="241"/>
        <pc:sldMkLst>
          <pc:docMk/>
          <pc:sldMk cId="0" sldId="327"/>
        </pc:sldMkLst>
      </pc:sldChg>
      <pc:sldChg chg="add">
        <pc:chgData name="Brad  Jewson" userId="606e6bcb-50fa-4879-98e7-ad5fdedecdd4" providerId="ADAL" clId="{F4DBE836-9764-48F5-9112-268E5AC375D8}" dt="2024-11-12T20:42:35.459" v="241"/>
        <pc:sldMkLst>
          <pc:docMk/>
          <pc:sldMk cId="0" sldId="328"/>
        </pc:sldMkLst>
      </pc:sldChg>
      <pc:sldChg chg="add">
        <pc:chgData name="Brad  Jewson" userId="606e6bcb-50fa-4879-98e7-ad5fdedecdd4" providerId="ADAL" clId="{F4DBE836-9764-48F5-9112-268E5AC375D8}" dt="2024-11-12T20:42:35.459" v="241"/>
        <pc:sldMkLst>
          <pc:docMk/>
          <pc:sldMk cId="0" sldId="329"/>
        </pc:sldMkLst>
      </pc:sldChg>
      <pc:sldChg chg="add">
        <pc:chgData name="Brad  Jewson" userId="606e6bcb-50fa-4879-98e7-ad5fdedecdd4" providerId="ADAL" clId="{F4DBE836-9764-48F5-9112-268E5AC375D8}" dt="2024-11-12T20:42:35.459" v="241"/>
        <pc:sldMkLst>
          <pc:docMk/>
          <pc:sldMk cId="0" sldId="330"/>
        </pc:sldMkLst>
      </pc:sldChg>
      <pc:sldChg chg="add">
        <pc:chgData name="Brad  Jewson" userId="606e6bcb-50fa-4879-98e7-ad5fdedecdd4" providerId="ADAL" clId="{F4DBE836-9764-48F5-9112-268E5AC375D8}" dt="2024-11-12T20:42:35.459" v="241"/>
        <pc:sldMkLst>
          <pc:docMk/>
          <pc:sldMk cId="0" sldId="331"/>
        </pc:sldMkLst>
      </pc:sldChg>
      <pc:sldChg chg="add del">
        <pc:chgData name="Brad  Jewson" userId="606e6bcb-50fa-4879-98e7-ad5fdedecdd4" providerId="ADAL" clId="{F4DBE836-9764-48F5-9112-268E5AC375D8}" dt="2024-11-12T20:45:16.161" v="335" actId="47"/>
        <pc:sldMkLst>
          <pc:docMk/>
          <pc:sldMk cId="0" sldId="332"/>
        </pc:sldMkLst>
      </pc:sldChg>
      <pc:sldChg chg="add">
        <pc:chgData name="Brad  Jewson" userId="606e6bcb-50fa-4879-98e7-ad5fdedecdd4" providerId="ADAL" clId="{F4DBE836-9764-48F5-9112-268E5AC375D8}" dt="2024-11-12T20:42:35.459" v="241"/>
        <pc:sldMkLst>
          <pc:docMk/>
          <pc:sldMk cId="460756271" sldId="333"/>
        </pc:sldMkLst>
      </pc:sldChg>
      <pc:sldChg chg="add">
        <pc:chgData name="Brad  Jewson" userId="606e6bcb-50fa-4879-98e7-ad5fdedecdd4" providerId="ADAL" clId="{F4DBE836-9764-48F5-9112-268E5AC375D8}" dt="2024-11-12T20:42:35.459" v="241"/>
        <pc:sldMkLst>
          <pc:docMk/>
          <pc:sldMk cId="3974260549" sldId="334"/>
        </pc:sldMkLst>
      </pc:sldChg>
      <pc:sldChg chg="add">
        <pc:chgData name="Brad  Jewson" userId="606e6bcb-50fa-4879-98e7-ad5fdedecdd4" providerId="ADAL" clId="{F4DBE836-9764-48F5-9112-268E5AC375D8}" dt="2024-11-12T20:42:35.459" v="241"/>
        <pc:sldMkLst>
          <pc:docMk/>
          <pc:sldMk cId="1178744437" sldId="335"/>
        </pc:sldMkLst>
      </pc:sldChg>
      <pc:sldChg chg="add">
        <pc:chgData name="Brad  Jewson" userId="606e6bcb-50fa-4879-98e7-ad5fdedecdd4" providerId="ADAL" clId="{F4DBE836-9764-48F5-9112-268E5AC375D8}" dt="2024-11-12T20:42:35.459" v="241"/>
        <pc:sldMkLst>
          <pc:docMk/>
          <pc:sldMk cId="445130051" sldId="336"/>
        </pc:sldMkLst>
      </pc:sldChg>
      <pc:sldChg chg="add">
        <pc:chgData name="Brad  Jewson" userId="606e6bcb-50fa-4879-98e7-ad5fdedecdd4" providerId="ADAL" clId="{F4DBE836-9764-48F5-9112-268E5AC375D8}" dt="2024-11-12T20:42:35.459" v="241"/>
        <pc:sldMkLst>
          <pc:docMk/>
          <pc:sldMk cId="3261338916" sldId="337"/>
        </pc:sldMkLst>
      </pc:sldChg>
      <pc:sldChg chg="addSp delSp modSp add mod modClrScheme chgLayout">
        <pc:chgData name="Brad  Jewson" userId="606e6bcb-50fa-4879-98e7-ad5fdedecdd4" providerId="ADAL" clId="{F4DBE836-9764-48F5-9112-268E5AC375D8}" dt="2024-11-12T20:41:55.952" v="240"/>
        <pc:sldMkLst>
          <pc:docMk/>
          <pc:sldMk cId="1609377991" sldId="2147470419"/>
        </pc:sldMkLst>
        <pc:spChg chg="mod">
          <ac:chgData name="Brad  Jewson" userId="606e6bcb-50fa-4879-98e7-ad5fdedecdd4" providerId="ADAL" clId="{F4DBE836-9764-48F5-9112-268E5AC375D8}" dt="2024-11-12T20:41:54.113" v="238" actId="21"/>
          <ac:spMkLst>
            <pc:docMk/>
            <pc:sldMk cId="1609377991" sldId="2147470419"/>
            <ac:spMk id="2" creationId="{D5336C1F-55A5-F7A7-1B41-27A50E814FDC}"/>
          </ac:spMkLst>
        </pc:spChg>
        <pc:spChg chg="add mod ord">
          <ac:chgData name="Brad  Jewson" userId="606e6bcb-50fa-4879-98e7-ad5fdedecdd4" providerId="ADAL" clId="{F4DBE836-9764-48F5-9112-268E5AC375D8}" dt="2024-11-12T20:41:55.952" v="240"/>
          <ac:spMkLst>
            <pc:docMk/>
            <pc:sldMk cId="1609377991" sldId="2147470419"/>
            <ac:spMk id="4" creationId="{C04B4696-CB42-CE7A-B666-431717800147}"/>
          </ac:spMkLst>
        </pc:spChg>
        <pc:spChg chg="add del mod modVis">
          <ac:chgData name="Brad  Jewson" userId="606e6bcb-50fa-4879-98e7-ad5fdedecdd4" providerId="ADAL" clId="{F4DBE836-9764-48F5-9112-268E5AC375D8}" dt="2024-11-12T20:41:43.639" v="211" actId="962"/>
          <ac:spMkLst>
            <pc:docMk/>
            <pc:sldMk cId="1609377991" sldId="2147470419"/>
            <ac:spMk id="5" creationId="{B0ABC5B2-F916-46E1-257C-0757929B2E24}"/>
          </ac:spMkLst>
        </pc:spChg>
        <pc:spChg chg="mod ord">
          <ac:chgData name="Brad  Jewson" userId="606e6bcb-50fa-4879-98e7-ad5fdedecdd4" providerId="ADAL" clId="{F4DBE836-9764-48F5-9112-268E5AC375D8}" dt="2024-11-12T20:41:43.639" v="212" actId="948"/>
          <ac:spMkLst>
            <pc:docMk/>
            <pc:sldMk cId="1609377991" sldId="2147470419"/>
            <ac:spMk id="7" creationId="{0EEBBD70-E0C5-1868-341D-0BBA80122522}"/>
          </ac:spMkLst>
        </pc:spChg>
        <pc:graphicFrameChg chg="mod">
          <ac:chgData name="Brad  Jewson" userId="606e6bcb-50fa-4879-98e7-ad5fdedecdd4" providerId="ADAL" clId="{F4DBE836-9764-48F5-9112-268E5AC375D8}" dt="2024-11-12T20:41:43.671" v="214"/>
          <ac:graphicFrameMkLst>
            <pc:docMk/>
            <pc:sldMk cId="1609377991" sldId="2147470419"/>
            <ac:graphicFrameMk id="3" creationId="{B88771C2-6F4F-EFBA-2226-277C37F37EC3}"/>
          </ac:graphicFrameMkLst>
        </pc:graphicFrameChg>
      </pc:sldChg>
      <pc:sldChg chg="add del">
        <pc:chgData name="Brad  Jewson" userId="606e6bcb-50fa-4879-98e7-ad5fdedecdd4" providerId="ADAL" clId="{F4DBE836-9764-48F5-9112-268E5AC375D8}" dt="2024-11-12T20:40:31.986" v="34" actId="47"/>
        <pc:sldMkLst>
          <pc:docMk/>
          <pc:sldMk cId="1971685900" sldId="2147470451"/>
        </pc:sldMkLst>
      </pc:sldChg>
      <pc:sldChg chg="add">
        <pc:chgData name="Brad  Jewson" userId="606e6bcb-50fa-4879-98e7-ad5fdedecdd4" providerId="ADAL" clId="{F4DBE836-9764-48F5-9112-268E5AC375D8}" dt="2024-11-12T20:41:34.630" v="170"/>
        <pc:sldMkLst>
          <pc:docMk/>
          <pc:sldMk cId="2020837331" sldId="2147470456"/>
        </pc:sldMkLst>
      </pc:sldChg>
      <pc:sldChg chg="add">
        <pc:chgData name="Brad  Jewson" userId="606e6bcb-50fa-4879-98e7-ad5fdedecdd4" providerId="ADAL" clId="{F4DBE836-9764-48F5-9112-268E5AC375D8}" dt="2024-11-12T20:41:34.630" v="170"/>
        <pc:sldMkLst>
          <pc:docMk/>
          <pc:sldMk cId="3493032968" sldId="2147470461"/>
        </pc:sldMkLst>
      </pc:sldChg>
      <pc:sldChg chg="add">
        <pc:chgData name="Brad  Jewson" userId="606e6bcb-50fa-4879-98e7-ad5fdedecdd4" providerId="ADAL" clId="{F4DBE836-9764-48F5-9112-268E5AC375D8}" dt="2024-11-12T20:41:34.630" v="170"/>
        <pc:sldMkLst>
          <pc:docMk/>
          <pc:sldMk cId="1879240244" sldId="2147470464"/>
        </pc:sldMkLst>
      </pc:sldChg>
      <pc:sldChg chg="add">
        <pc:chgData name="Brad  Jewson" userId="606e6bcb-50fa-4879-98e7-ad5fdedecdd4" providerId="ADAL" clId="{F4DBE836-9764-48F5-9112-268E5AC375D8}" dt="2024-11-12T20:41:34.630" v="170"/>
        <pc:sldMkLst>
          <pc:docMk/>
          <pc:sldMk cId="662501501" sldId="2147470466"/>
        </pc:sldMkLst>
      </pc:sldChg>
      <pc:sldChg chg="add">
        <pc:chgData name="Brad  Jewson" userId="606e6bcb-50fa-4879-98e7-ad5fdedecdd4" providerId="ADAL" clId="{F4DBE836-9764-48F5-9112-268E5AC375D8}" dt="2024-11-12T20:41:34.630" v="170"/>
        <pc:sldMkLst>
          <pc:docMk/>
          <pc:sldMk cId="3117262400" sldId="2147470467"/>
        </pc:sldMkLst>
      </pc:sldChg>
      <pc:sldChg chg="add">
        <pc:chgData name="Brad  Jewson" userId="606e6bcb-50fa-4879-98e7-ad5fdedecdd4" providerId="ADAL" clId="{F4DBE836-9764-48F5-9112-268E5AC375D8}" dt="2024-11-12T20:41:34.630" v="170"/>
        <pc:sldMkLst>
          <pc:docMk/>
          <pc:sldMk cId="389886866" sldId="2147470468"/>
        </pc:sldMkLst>
      </pc:sldChg>
      <pc:sldChg chg="add">
        <pc:chgData name="Brad  Jewson" userId="606e6bcb-50fa-4879-98e7-ad5fdedecdd4" providerId="ADAL" clId="{F4DBE836-9764-48F5-9112-268E5AC375D8}" dt="2024-11-12T20:41:34.630" v="170"/>
        <pc:sldMkLst>
          <pc:docMk/>
          <pc:sldMk cId="1768922088" sldId="2147470469"/>
        </pc:sldMkLst>
      </pc:sldChg>
      <pc:sldChg chg="add">
        <pc:chgData name="Brad  Jewson" userId="606e6bcb-50fa-4879-98e7-ad5fdedecdd4" providerId="ADAL" clId="{F4DBE836-9764-48F5-9112-268E5AC375D8}" dt="2024-11-12T20:41:34.630" v="170"/>
        <pc:sldMkLst>
          <pc:docMk/>
          <pc:sldMk cId="990652042" sldId="2147470470"/>
        </pc:sldMkLst>
      </pc:sldChg>
      <pc:sldChg chg="add">
        <pc:chgData name="Brad  Jewson" userId="606e6bcb-50fa-4879-98e7-ad5fdedecdd4" providerId="ADAL" clId="{F4DBE836-9764-48F5-9112-268E5AC375D8}" dt="2024-11-12T20:41:34.630" v="170"/>
        <pc:sldMkLst>
          <pc:docMk/>
          <pc:sldMk cId="822930491" sldId="2147470471"/>
        </pc:sldMkLst>
      </pc:sldChg>
      <pc:sldChg chg="add">
        <pc:chgData name="Brad  Jewson" userId="606e6bcb-50fa-4879-98e7-ad5fdedecdd4" providerId="ADAL" clId="{F4DBE836-9764-48F5-9112-268E5AC375D8}" dt="2024-11-12T20:41:34.630" v="170"/>
        <pc:sldMkLst>
          <pc:docMk/>
          <pc:sldMk cId="2140046229" sldId="2147470472"/>
        </pc:sldMkLst>
      </pc:sldChg>
      <pc:sldChg chg="add">
        <pc:chgData name="Brad  Jewson" userId="606e6bcb-50fa-4879-98e7-ad5fdedecdd4" providerId="ADAL" clId="{F4DBE836-9764-48F5-9112-268E5AC375D8}" dt="2024-11-12T20:41:34.630" v="170"/>
        <pc:sldMkLst>
          <pc:docMk/>
          <pc:sldMk cId="2387072976" sldId="2147470473"/>
        </pc:sldMkLst>
      </pc:sldChg>
      <pc:sldChg chg="add">
        <pc:chgData name="Brad  Jewson" userId="606e6bcb-50fa-4879-98e7-ad5fdedecdd4" providerId="ADAL" clId="{F4DBE836-9764-48F5-9112-268E5AC375D8}" dt="2024-11-12T20:41:34.630" v="170"/>
        <pc:sldMkLst>
          <pc:docMk/>
          <pc:sldMk cId="212099317" sldId="2147470474"/>
        </pc:sldMkLst>
      </pc:sldChg>
      <pc:sldChg chg="add del">
        <pc:chgData name="Brad  Jewson" userId="606e6bcb-50fa-4879-98e7-ad5fdedecdd4" providerId="ADAL" clId="{F4DBE836-9764-48F5-9112-268E5AC375D8}" dt="2024-11-12T20:41:34.630" v="170"/>
        <pc:sldMkLst>
          <pc:docMk/>
          <pc:sldMk cId="2070352726" sldId="2147470476"/>
        </pc:sldMkLst>
      </pc:sldChg>
      <pc:sldChg chg="add del">
        <pc:chgData name="Brad  Jewson" userId="606e6bcb-50fa-4879-98e7-ad5fdedecdd4" providerId="ADAL" clId="{F4DBE836-9764-48F5-9112-268E5AC375D8}" dt="2024-11-12T20:41:31.853" v="167" actId="47"/>
        <pc:sldMkLst>
          <pc:docMk/>
          <pc:sldMk cId="1646260380" sldId="2147470477"/>
        </pc:sldMkLst>
      </pc:sldChg>
      <pc:sldChg chg="addSp delSp modSp new mod modClrScheme chgLayout">
        <pc:chgData name="Brad  Jewson" userId="606e6bcb-50fa-4879-98e7-ad5fdedecdd4" providerId="ADAL" clId="{F4DBE836-9764-48F5-9112-268E5AC375D8}" dt="2024-11-12T20:43:03.902" v="325" actId="20577"/>
        <pc:sldMkLst>
          <pc:docMk/>
          <pc:sldMk cId="3113725928" sldId="2147470477"/>
        </pc:sldMkLst>
        <pc:spChg chg="del">
          <ac:chgData name="Brad  Jewson" userId="606e6bcb-50fa-4879-98e7-ad5fdedecdd4" providerId="ADAL" clId="{F4DBE836-9764-48F5-9112-268E5AC375D8}" dt="2024-11-12T20:42:48.677" v="245" actId="700"/>
          <ac:spMkLst>
            <pc:docMk/>
            <pc:sldMk cId="3113725928" sldId="2147470477"/>
            <ac:spMk id="2" creationId="{DE9D898F-8445-BCB6-64C2-55A5433D39AB}"/>
          </ac:spMkLst>
        </pc:spChg>
        <pc:spChg chg="mod ord">
          <ac:chgData name="Brad  Jewson" userId="606e6bcb-50fa-4879-98e7-ad5fdedecdd4" providerId="ADAL" clId="{F4DBE836-9764-48F5-9112-268E5AC375D8}" dt="2024-11-12T20:42:48.677" v="245" actId="700"/>
          <ac:spMkLst>
            <pc:docMk/>
            <pc:sldMk cId="3113725928" sldId="2147470477"/>
            <ac:spMk id="3" creationId="{F1C083ED-2708-B77E-9D13-2468453C15EE}"/>
          </ac:spMkLst>
        </pc:spChg>
        <pc:spChg chg="add mod ord">
          <ac:chgData name="Brad  Jewson" userId="606e6bcb-50fa-4879-98e7-ad5fdedecdd4" providerId="ADAL" clId="{F4DBE836-9764-48F5-9112-268E5AC375D8}" dt="2024-11-12T20:43:03.902" v="325" actId="20577"/>
          <ac:spMkLst>
            <pc:docMk/>
            <pc:sldMk cId="3113725928" sldId="2147470477"/>
            <ac:spMk id="4" creationId="{B0976162-3657-C8C1-0D4C-854EF173E418}"/>
          </ac:spMkLst>
        </pc:spChg>
        <pc:graphicFrameChg chg="add mod ord modVis">
          <ac:chgData name="Brad  Jewson" userId="606e6bcb-50fa-4879-98e7-ad5fdedecdd4" providerId="ADAL" clId="{F4DBE836-9764-48F5-9112-268E5AC375D8}" dt="2024-11-12T20:42:49.375" v="259"/>
          <ac:graphicFrameMkLst>
            <pc:docMk/>
            <pc:sldMk cId="3113725928" sldId="2147470477"/>
            <ac:graphicFrameMk id="5" creationId="{3F42C586-97FA-B32D-9468-4EB449BC57DE}"/>
          </ac:graphicFrameMkLst>
        </pc:graphicFrameChg>
      </pc:sldChg>
      <pc:sldChg chg="add del">
        <pc:chgData name="Brad  Jewson" userId="606e6bcb-50fa-4879-98e7-ad5fdedecdd4" providerId="ADAL" clId="{F4DBE836-9764-48F5-9112-268E5AC375D8}" dt="2024-11-12T20:41:32.210" v="168" actId="47"/>
        <pc:sldMkLst>
          <pc:docMk/>
          <pc:sldMk cId="2968421512" sldId="2147470478"/>
        </pc:sldMkLst>
      </pc:sldChg>
      <pc:sldChg chg="add del">
        <pc:chgData name="Brad  Jewson" userId="606e6bcb-50fa-4879-98e7-ad5fdedecdd4" providerId="ADAL" clId="{F4DBE836-9764-48F5-9112-268E5AC375D8}" dt="2024-11-12T20:41:31.490" v="166" actId="47"/>
        <pc:sldMkLst>
          <pc:docMk/>
          <pc:sldMk cId="1260370878" sldId="2147470480"/>
        </pc:sldMkLst>
      </pc:sldChg>
      <pc:sldChg chg="add del">
        <pc:chgData name="Brad  Jewson" userId="606e6bcb-50fa-4879-98e7-ad5fdedecdd4" providerId="ADAL" clId="{F4DBE836-9764-48F5-9112-268E5AC375D8}" dt="2024-11-12T20:41:32.753" v="169" actId="47"/>
        <pc:sldMkLst>
          <pc:docMk/>
          <pc:sldMk cId="2789843640" sldId="2147470482"/>
        </pc:sldMkLst>
      </pc:sldChg>
      <pc:sldMasterChg chg="delSldLayout">
        <pc:chgData name="Brad  Jewson" userId="606e6bcb-50fa-4879-98e7-ad5fdedecdd4" providerId="ADAL" clId="{F4DBE836-9764-48F5-9112-268E5AC375D8}" dt="2024-11-12T20:41:32.753" v="169" actId="47"/>
        <pc:sldMasterMkLst>
          <pc:docMk/>
          <pc:sldMasterMk cId="613744067" sldId="2147483696"/>
        </pc:sldMasterMkLst>
        <pc:sldLayoutChg chg="del">
          <pc:chgData name="Brad  Jewson" userId="606e6bcb-50fa-4879-98e7-ad5fdedecdd4" providerId="ADAL" clId="{F4DBE836-9764-48F5-9112-268E5AC375D8}" dt="2024-11-12T20:41:32.753" v="169" actId="47"/>
          <pc:sldLayoutMkLst>
            <pc:docMk/>
            <pc:sldMasterMk cId="613744067" sldId="2147483696"/>
            <pc:sldLayoutMk cId="3768074869" sldId="2147483724"/>
          </pc:sldLayoutMkLst>
        </pc:sldLayoutChg>
      </pc:sldMasterChg>
    </pc:docChg>
  </pc:docChgLst>
  <pc:docChgLst>
    <pc:chgData name="Brad  Jewson" userId="606e6bcb-50fa-4879-98e7-ad5fdedecdd4" providerId="ADAL" clId="{40495436-6576-4B5B-9AD6-0AED1E64E1E4}"/>
    <pc:docChg chg="undo delSld modSld sldOrd modMainMaster">
      <pc:chgData name="Brad  Jewson" userId="606e6bcb-50fa-4879-98e7-ad5fdedecdd4" providerId="ADAL" clId="{40495436-6576-4B5B-9AD6-0AED1E64E1E4}" dt="2024-11-05T12:09:10.469" v="977"/>
      <pc:docMkLst>
        <pc:docMk/>
      </pc:docMkLst>
      <pc:sldChg chg="del">
        <pc:chgData name="Brad  Jewson" userId="606e6bcb-50fa-4879-98e7-ad5fdedecdd4" providerId="ADAL" clId="{40495436-6576-4B5B-9AD6-0AED1E64E1E4}" dt="2024-10-20T16:24:40.300" v="1" actId="47"/>
        <pc:sldMkLst>
          <pc:docMk/>
          <pc:sldMk cId="2992989956" sldId="2147470398"/>
        </pc:sldMkLst>
      </pc:sldChg>
      <pc:sldChg chg="del">
        <pc:chgData name="Brad  Jewson" userId="606e6bcb-50fa-4879-98e7-ad5fdedecdd4" providerId="ADAL" clId="{40495436-6576-4B5B-9AD6-0AED1E64E1E4}" dt="2024-10-20T16:24:41.683" v="3" actId="47"/>
        <pc:sldMkLst>
          <pc:docMk/>
          <pc:sldMk cId="1794414742" sldId="2147470401"/>
        </pc:sldMkLst>
      </pc:sldChg>
      <pc:sldChg chg="del">
        <pc:chgData name="Brad  Jewson" userId="606e6bcb-50fa-4879-98e7-ad5fdedecdd4" providerId="ADAL" clId="{40495436-6576-4B5B-9AD6-0AED1E64E1E4}" dt="2024-10-20T16:24:41.160" v="2" actId="47"/>
        <pc:sldMkLst>
          <pc:docMk/>
          <pc:sldMk cId="3569319421" sldId="2147470444"/>
        </pc:sldMkLst>
      </pc:sldChg>
      <pc:sldChg chg="del">
        <pc:chgData name="Brad  Jewson" userId="606e6bcb-50fa-4879-98e7-ad5fdedecdd4" providerId="ADAL" clId="{40495436-6576-4B5B-9AD6-0AED1E64E1E4}" dt="2024-10-20T16:24:39.286" v="0" actId="47"/>
        <pc:sldMkLst>
          <pc:docMk/>
          <pc:sldMk cId="3462023337" sldId="2147470457"/>
        </pc:sldMkLst>
      </pc:sldChg>
      <pc:sldChg chg="modSp del mod">
        <pc:chgData name="Brad  Jewson" userId="606e6bcb-50fa-4879-98e7-ad5fdedecdd4" providerId="ADAL" clId="{40495436-6576-4B5B-9AD6-0AED1E64E1E4}" dt="2024-10-20T16:31:08.312" v="712" actId="47"/>
        <pc:sldMkLst>
          <pc:docMk/>
          <pc:sldMk cId="1400107114" sldId="2147470458"/>
        </pc:sldMkLst>
        <pc:spChg chg="mod">
          <ac:chgData name="Brad  Jewson" userId="606e6bcb-50fa-4879-98e7-ad5fdedecdd4" providerId="ADAL" clId="{40495436-6576-4B5B-9AD6-0AED1E64E1E4}" dt="2024-10-20T16:24:51.188" v="28" actId="20577"/>
          <ac:spMkLst>
            <pc:docMk/>
            <pc:sldMk cId="1400107114" sldId="2147470458"/>
            <ac:spMk id="4" creationId="{21B7A624-85AA-B857-B5D9-D0CC1679ABC5}"/>
          </ac:spMkLst>
        </pc:spChg>
      </pc:sldChg>
      <pc:sldChg chg="modSp mod">
        <pc:chgData name="Brad  Jewson" userId="606e6bcb-50fa-4879-98e7-ad5fdedecdd4" providerId="ADAL" clId="{40495436-6576-4B5B-9AD6-0AED1E64E1E4}" dt="2024-10-20T16:26:12.386" v="236" actId="20577"/>
        <pc:sldMkLst>
          <pc:docMk/>
          <pc:sldMk cId="4243643672" sldId="2147470459"/>
        </pc:sldMkLst>
        <pc:spChg chg="mod">
          <ac:chgData name="Brad  Jewson" userId="606e6bcb-50fa-4879-98e7-ad5fdedecdd4" providerId="ADAL" clId="{40495436-6576-4B5B-9AD6-0AED1E64E1E4}" dt="2024-10-20T16:26:12.386" v="236" actId="20577"/>
          <ac:spMkLst>
            <pc:docMk/>
            <pc:sldMk cId="4243643672" sldId="2147470459"/>
            <ac:spMk id="3" creationId="{A7004500-ECD1-B6CC-0632-B2A2C5590346}"/>
          </ac:spMkLst>
        </pc:spChg>
      </pc:sldChg>
      <pc:sldChg chg="modSp mod">
        <pc:chgData name="Brad  Jewson" userId="606e6bcb-50fa-4879-98e7-ad5fdedecdd4" providerId="ADAL" clId="{40495436-6576-4B5B-9AD6-0AED1E64E1E4}" dt="2024-11-05T12:06:36.055" v="975" actId="6549"/>
        <pc:sldMkLst>
          <pc:docMk/>
          <pc:sldMk cId="3211467831" sldId="2147470460"/>
        </pc:sldMkLst>
        <pc:spChg chg="mod">
          <ac:chgData name="Brad  Jewson" userId="606e6bcb-50fa-4879-98e7-ad5fdedecdd4" providerId="ADAL" clId="{40495436-6576-4B5B-9AD6-0AED1E64E1E4}" dt="2024-11-05T12:06:36.055" v="975" actId="6549"/>
          <ac:spMkLst>
            <pc:docMk/>
            <pc:sldMk cId="3211467831" sldId="2147470460"/>
            <ac:spMk id="3" creationId="{A7004500-ECD1-B6CC-0632-B2A2C5590346}"/>
          </ac:spMkLst>
        </pc:spChg>
      </pc:sldChg>
      <pc:sldChg chg="modSp mod">
        <pc:chgData name="Brad  Jewson" userId="606e6bcb-50fa-4879-98e7-ad5fdedecdd4" providerId="ADAL" clId="{40495436-6576-4B5B-9AD6-0AED1E64E1E4}" dt="2024-10-20T16:28:29.841" v="539" actId="20577"/>
        <pc:sldMkLst>
          <pc:docMk/>
          <pc:sldMk cId="2280781426" sldId="2147470462"/>
        </pc:sldMkLst>
        <pc:spChg chg="mod">
          <ac:chgData name="Brad  Jewson" userId="606e6bcb-50fa-4879-98e7-ad5fdedecdd4" providerId="ADAL" clId="{40495436-6576-4B5B-9AD6-0AED1E64E1E4}" dt="2024-10-20T16:28:29.841" v="539" actId="20577"/>
          <ac:spMkLst>
            <pc:docMk/>
            <pc:sldMk cId="2280781426" sldId="2147470462"/>
            <ac:spMk id="3" creationId="{A7004500-ECD1-B6CC-0632-B2A2C5590346}"/>
          </ac:spMkLst>
        </pc:spChg>
      </pc:sldChg>
      <pc:sldChg chg="modSp mod">
        <pc:chgData name="Brad  Jewson" userId="606e6bcb-50fa-4879-98e7-ad5fdedecdd4" providerId="ADAL" clId="{40495436-6576-4B5B-9AD6-0AED1E64E1E4}" dt="2024-11-04T20:10:49.166" v="753" actId="6549"/>
        <pc:sldMkLst>
          <pc:docMk/>
          <pc:sldMk cId="3578309522" sldId="2147470463"/>
        </pc:sldMkLst>
        <pc:spChg chg="mod">
          <ac:chgData name="Brad  Jewson" userId="606e6bcb-50fa-4879-98e7-ad5fdedecdd4" providerId="ADAL" clId="{40495436-6576-4B5B-9AD6-0AED1E64E1E4}" dt="2024-11-04T20:10:49.166" v="753" actId="6549"/>
          <ac:spMkLst>
            <pc:docMk/>
            <pc:sldMk cId="3578309522" sldId="2147470463"/>
            <ac:spMk id="3" creationId="{A7004500-ECD1-B6CC-0632-B2A2C5590346}"/>
          </ac:spMkLst>
        </pc:spChg>
      </pc:sldChg>
      <pc:sldChg chg="del">
        <pc:chgData name="Brad  Jewson" userId="606e6bcb-50fa-4879-98e7-ad5fdedecdd4" providerId="ADAL" clId="{40495436-6576-4B5B-9AD6-0AED1E64E1E4}" dt="2024-10-20T16:30:26.338" v="658" actId="47"/>
        <pc:sldMkLst>
          <pc:docMk/>
          <pc:sldMk cId="3768280094" sldId="2147470464"/>
        </pc:sldMkLst>
      </pc:sldChg>
      <pc:sldChg chg="modSp mod ord">
        <pc:chgData name="Brad  Jewson" userId="606e6bcb-50fa-4879-98e7-ad5fdedecdd4" providerId="ADAL" clId="{40495436-6576-4B5B-9AD6-0AED1E64E1E4}" dt="2024-11-05T12:09:10.469" v="977"/>
        <pc:sldMkLst>
          <pc:docMk/>
          <pc:sldMk cId="531359262" sldId="2147470465"/>
        </pc:sldMkLst>
        <pc:spChg chg="mod">
          <ac:chgData name="Brad  Jewson" userId="606e6bcb-50fa-4879-98e7-ad5fdedecdd4" providerId="ADAL" clId="{40495436-6576-4B5B-9AD6-0AED1E64E1E4}" dt="2024-10-20T16:30:55.485" v="710" actId="20577"/>
          <ac:spMkLst>
            <pc:docMk/>
            <pc:sldMk cId="531359262" sldId="2147470465"/>
            <ac:spMk id="2" creationId="{0EE8E710-55A2-1ED1-C269-8030ECEC33F5}"/>
          </ac:spMkLst>
        </pc:spChg>
      </pc:sldChg>
      <pc:sldChg chg="del">
        <pc:chgData name="Brad  Jewson" userId="606e6bcb-50fa-4879-98e7-ad5fdedecdd4" providerId="ADAL" clId="{40495436-6576-4B5B-9AD6-0AED1E64E1E4}" dt="2024-10-20T16:30:59.380" v="711" actId="47"/>
        <pc:sldMkLst>
          <pc:docMk/>
          <pc:sldMk cId="1417065917" sldId="2147470466"/>
        </pc:sldMkLst>
      </pc:sldChg>
      <pc:sldMasterChg chg="modSldLayout">
        <pc:chgData name="Brad  Jewson" userId="606e6bcb-50fa-4879-98e7-ad5fdedecdd4" providerId="ADAL" clId="{40495436-6576-4B5B-9AD6-0AED1E64E1E4}" dt="2024-10-20T16:31:41.672" v="723" actId="478"/>
        <pc:sldMasterMkLst>
          <pc:docMk/>
          <pc:sldMasterMk cId="613744067" sldId="2147483696"/>
        </pc:sldMasterMkLst>
        <pc:sldLayoutChg chg="delSp">
          <pc:chgData name="Brad  Jewson" userId="606e6bcb-50fa-4879-98e7-ad5fdedecdd4" providerId="ADAL" clId="{40495436-6576-4B5B-9AD6-0AED1E64E1E4}" dt="2024-10-20T16:31:22.717" v="713" actId="478"/>
          <pc:sldLayoutMkLst>
            <pc:docMk/>
            <pc:sldMasterMk cId="613744067" sldId="2147483696"/>
            <pc:sldLayoutMk cId="3279114746" sldId="2147483706"/>
          </pc:sldLayoutMkLst>
          <pc:picChg chg="del">
            <ac:chgData name="Brad  Jewson" userId="606e6bcb-50fa-4879-98e7-ad5fdedecdd4" providerId="ADAL" clId="{40495436-6576-4B5B-9AD6-0AED1E64E1E4}" dt="2024-10-20T16:31:22.717" v="713" actId="478"/>
            <ac:picMkLst>
              <pc:docMk/>
              <pc:sldMasterMk cId="613744067" sldId="2147483696"/>
              <pc:sldLayoutMk cId="3279114746" sldId="2147483706"/>
              <ac:picMk id="1026" creationId="{619374CC-BC1F-DF5B-7C9A-99AF51DACC8A}"/>
            </ac:picMkLst>
          </pc:picChg>
        </pc:sldLayoutChg>
        <pc:sldLayoutChg chg="delSp">
          <pc:chgData name="Brad  Jewson" userId="606e6bcb-50fa-4879-98e7-ad5fdedecdd4" providerId="ADAL" clId="{40495436-6576-4B5B-9AD6-0AED1E64E1E4}" dt="2024-10-20T16:31:24.509" v="714" actId="478"/>
          <pc:sldLayoutMkLst>
            <pc:docMk/>
            <pc:sldMasterMk cId="613744067" sldId="2147483696"/>
            <pc:sldLayoutMk cId="3219242137" sldId="2147483707"/>
          </pc:sldLayoutMkLst>
          <pc:picChg chg="del">
            <ac:chgData name="Brad  Jewson" userId="606e6bcb-50fa-4879-98e7-ad5fdedecdd4" providerId="ADAL" clId="{40495436-6576-4B5B-9AD6-0AED1E64E1E4}" dt="2024-10-20T16:31:24.509" v="714" actId="478"/>
            <ac:picMkLst>
              <pc:docMk/>
              <pc:sldMasterMk cId="613744067" sldId="2147483696"/>
              <pc:sldLayoutMk cId="3219242137" sldId="2147483707"/>
              <ac:picMk id="4" creationId="{64ED30D0-F455-3BF0-1CF8-54F88D38E785}"/>
            </ac:picMkLst>
          </pc:picChg>
        </pc:sldLayoutChg>
        <pc:sldLayoutChg chg="delSp">
          <pc:chgData name="Brad  Jewson" userId="606e6bcb-50fa-4879-98e7-ad5fdedecdd4" providerId="ADAL" clId="{40495436-6576-4B5B-9AD6-0AED1E64E1E4}" dt="2024-10-20T16:31:26.078" v="715" actId="478"/>
          <pc:sldLayoutMkLst>
            <pc:docMk/>
            <pc:sldMasterMk cId="613744067" sldId="2147483696"/>
            <pc:sldLayoutMk cId="84585835" sldId="2147483708"/>
          </pc:sldLayoutMkLst>
          <pc:picChg chg="del">
            <ac:chgData name="Brad  Jewson" userId="606e6bcb-50fa-4879-98e7-ad5fdedecdd4" providerId="ADAL" clId="{40495436-6576-4B5B-9AD6-0AED1E64E1E4}" dt="2024-10-20T16:31:26.078" v="715" actId="478"/>
            <ac:picMkLst>
              <pc:docMk/>
              <pc:sldMasterMk cId="613744067" sldId="2147483696"/>
              <pc:sldLayoutMk cId="84585835" sldId="2147483708"/>
              <ac:picMk id="4" creationId="{FBDC9C79-4186-AD4A-C1E4-B7CFFDA60932}"/>
            </ac:picMkLst>
          </pc:picChg>
        </pc:sldLayoutChg>
        <pc:sldLayoutChg chg="delSp">
          <pc:chgData name="Brad  Jewson" userId="606e6bcb-50fa-4879-98e7-ad5fdedecdd4" providerId="ADAL" clId="{40495436-6576-4B5B-9AD6-0AED1E64E1E4}" dt="2024-10-20T16:31:27.748" v="716" actId="478"/>
          <pc:sldLayoutMkLst>
            <pc:docMk/>
            <pc:sldMasterMk cId="613744067" sldId="2147483696"/>
            <pc:sldLayoutMk cId="3969660450" sldId="2147483709"/>
          </pc:sldLayoutMkLst>
          <pc:picChg chg="del">
            <ac:chgData name="Brad  Jewson" userId="606e6bcb-50fa-4879-98e7-ad5fdedecdd4" providerId="ADAL" clId="{40495436-6576-4B5B-9AD6-0AED1E64E1E4}" dt="2024-10-20T16:31:27.748" v="716" actId="478"/>
            <ac:picMkLst>
              <pc:docMk/>
              <pc:sldMasterMk cId="613744067" sldId="2147483696"/>
              <pc:sldLayoutMk cId="3969660450" sldId="2147483709"/>
              <ac:picMk id="2" creationId="{9E9A8846-7E50-C87C-904E-871A767282E4}"/>
            </ac:picMkLst>
          </pc:picChg>
        </pc:sldLayoutChg>
        <pc:sldLayoutChg chg="delSp">
          <pc:chgData name="Brad  Jewson" userId="606e6bcb-50fa-4879-98e7-ad5fdedecdd4" providerId="ADAL" clId="{40495436-6576-4B5B-9AD6-0AED1E64E1E4}" dt="2024-10-20T16:31:29.388" v="717" actId="478"/>
          <pc:sldLayoutMkLst>
            <pc:docMk/>
            <pc:sldMasterMk cId="613744067" sldId="2147483696"/>
            <pc:sldLayoutMk cId="2453586032" sldId="2147483710"/>
          </pc:sldLayoutMkLst>
          <pc:picChg chg="del">
            <ac:chgData name="Brad  Jewson" userId="606e6bcb-50fa-4879-98e7-ad5fdedecdd4" providerId="ADAL" clId="{40495436-6576-4B5B-9AD6-0AED1E64E1E4}" dt="2024-10-20T16:31:29.388" v="717" actId="478"/>
            <ac:picMkLst>
              <pc:docMk/>
              <pc:sldMasterMk cId="613744067" sldId="2147483696"/>
              <pc:sldLayoutMk cId="2453586032" sldId="2147483710"/>
              <ac:picMk id="2" creationId="{4726531F-A643-9873-F380-47041CC527EB}"/>
            </ac:picMkLst>
          </pc:picChg>
        </pc:sldLayoutChg>
        <pc:sldLayoutChg chg="delSp">
          <pc:chgData name="Brad  Jewson" userId="606e6bcb-50fa-4879-98e7-ad5fdedecdd4" providerId="ADAL" clId="{40495436-6576-4B5B-9AD6-0AED1E64E1E4}" dt="2024-10-20T16:31:31.997" v="718" actId="478"/>
          <pc:sldLayoutMkLst>
            <pc:docMk/>
            <pc:sldMasterMk cId="613744067" sldId="2147483696"/>
            <pc:sldLayoutMk cId="3775781352" sldId="2147483711"/>
          </pc:sldLayoutMkLst>
          <pc:picChg chg="del">
            <ac:chgData name="Brad  Jewson" userId="606e6bcb-50fa-4879-98e7-ad5fdedecdd4" providerId="ADAL" clId="{40495436-6576-4B5B-9AD6-0AED1E64E1E4}" dt="2024-10-20T16:31:31.997" v="718" actId="478"/>
            <ac:picMkLst>
              <pc:docMk/>
              <pc:sldMasterMk cId="613744067" sldId="2147483696"/>
              <pc:sldLayoutMk cId="3775781352" sldId="2147483711"/>
              <ac:picMk id="2" creationId="{64751759-D971-0A17-D3F9-6533E4F57096}"/>
            </ac:picMkLst>
          </pc:picChg>
        </pc:sldLayoutChg>
        <pc:sldLayoutChg chg="delSp">
          <pc:chgData name="Brad  Jewson" userId="606e6bcb-50fa-4879-98e7-ad5fdedecdd4" providerId="ADAL" clId="{40495436-6576-4B5B-9AD6-0AED1E64E1E4}" dt="2024-10-20T16:31:33.996" v="719" actId="478"/>
          <pc:sldLayoutMkLst>
            <pc:docMk/>
            <pc:sldMasterMk cId="613744067" sldId="2147483696"/>
            <pc:sldLayoutMk cId="1888529695" sldId="2147483712"/>
          </pc:sldLayoutMkLst>
          <pc:picChg chg="del">
            <ac:chgData name="Brad  Jewson" userId="606e6bcb-50fa-4879-98e7-ad5fdedecdd4" providerId="ADAL" clId="{40495436-6576-4B5B-9AD6-0AED1E64E1E4}" dt="2024-10-20T16:31:33.996" v="719" actId="478"/>
            <ac:picMkLst>
              <pc:docMk/>
              <pc:sldMasterMk cId="613744067" sldId="2147483696"/>
              <pc:sldLayoutMk cId="1888529695" sldId="2147483712"/>
              <ac:picMk id="2" creationId="{CD9080BF-9C51-E981-8F86-E74A6777503A}"/>
            </ac:picMkLst>
          </pc:picChg>
        </pc:sldLayoutChg>
        <pc:sldLayoutChg chg="delSp">
          <pc:chgData name="Brad  Jewson" userId="606e6bcb-50fa-4879-98e7-ad5fdedecdd4" providerId="ADAL" clId="{40495436-6576-4B5B-9AD6-0AED1E64E1E4}" dt="2024-10-20T16:31:35.660" v="720" actId="478"/>
          <pc:sldLayoutMkLst>
            <pc:docMk/>
            <pc:sldMasterMk cId="613744067" sldId="2147483696"/>
            <pc:sldLayoutMk cId="1065904245" sldId="2147483713"/>
          </pc:sldLayoutMkLst>
          <pc:picChg chg="del">
            <ac:chgData name="Brad  Jewson" userId="606e6bcb-50fa-4879-98e7-ad5fdedecdd4" providerId="ADAL" clId="{40495436-6576-4B5B-9AD6-0AED1E64E1E4}" dt="2024-10-20T16:31:35.660" v="720" actId="478"/>
            <ac:picMkLst>
              <pc:docMk/>
              <pc:sldMasterMk cId="613744067" sldId="2147483696"/>
              <pc:sldLayoutMk cId="1065904245" sldId="2147483713"/>
              <ac:picMk id="2" creationId="{0104F8F6-E340-D455-B6D3-7B3357224BA6}"/>
            </ac:picMkLst>
          </pc:picChg>
        </pc:sldLayoutChg>
        <pc:sldLayoutChg chg="delSp">
          <pc:chgData name="Brad  Jewson" userId="606e6bcb-50fa-4879-98e7-ad5fdedecdd4" providerId="ADAL" clId="{40495436-6576-4B5B-9AD6-0AED1E64E1E4}" dt="2024-10-20T16:31:37.089" v="721" actId="478"/>
          <pc:sldLayoutMkLst>
            <pc:docMk/>
            <pc:sldMasterMk cId="613744067" sldId="2147483696"/>
            <pc:sldLayoutMk cId="1434760423" sldId="2147483714"/>
          </pc:sldLayoutMkLst>
          <pc:picChg chg="del">
            <ac:chgData name="Brad  Jewson" userId="606e6bcb-50fa-4879-98e7-ad5fdedecdd4" providerId="ADAL" clId="{40495436-6576-4B5B-9AD6-0AED1E64E1E4}" dt="2024-10-20T16:31:37.089" v="721" actId="478"/>
            <ac:picMkLst>
              <pc:docMk/>
              <pc:sldMasterMk cId="613744067" sldId="2147483696"/>
              <pc:sldLayoutMk cId="1434760423" sldId="2147483714"/>
              <ac:picMk id="2" creationId="{CB78F3C7-CEB1-A8FF-B5F5-36C7973A7414}"/>
            </ac:picMkLst>
          </pc:picChg>
        </pc:sldLayoutChg>
        <pc:sldLayoutChg chg="delSp">
          <pc:chgData name="Brad  Jewson" userId="606e6bcb-50fa-4879-98e7-ad5fdedecdd4" providerId="ADAL" clId="{40495436-6576-4B5B-9AD6-0AED1E64E1E4}" dt="2024-10-20T16:31:40.481" v="722" actId="478"/>
          <pc:sldLayoutMkLst>
            <pc:docMk/>
            <pc:sldMasterMk cId="613744067" sldId="2147483696"/>
            <pc:sldLayoutMk cId="114859421" sldId="2147483715"/>
          </pc:sldLayoutMkLst>
          <pc:picChg chg="del">
            <ac:chgData name="Brad  Jewson" userId="606e6bcb-50fa-4879-98e7-ad5fdedecdd4" providerId="ADAL" clId="{40495436-6576-4B5B-9AD6-0AED1E64E1E4}" dt="2024-10-20T16:31:40.481" v="722" actId="478"/>
            <ac:picMkLst>
              <pc:docMk/>
              <pc:sldMasterMk cId="613744067" sldId="2147483696"/>
              <pc:sldLayoutMk cId="114859421" sldId="2147483715"/>
              <ac:picMk id="2" creationId="{EF0B1783-F9AF-BDB3-AF19-DF0F734CC5E3}"/>
            </ac:picMkLst>
          </pc:picChg>
        </pc:sldLayoutChg>
        <pc:sldLayoutChg chg="delSp">
          <pc:chgData name="Brad  Jewson" userId="606e6bcb-50fa-4879-98e7-ad5fdedecdd4" providerId="ADAL" clId="{40495436-6576-4B5B-9AD6-0AED1E64E1E4}" dt="2024-10-20T16:31:41.672" v="723" actId="478"/>
          <pc:sldLayoutMkLst>
            <pc:docMk/>
            <pc:sldMasterMk cId="613744067" sldId="2147483696"/>
            <pc:sldLayoutMk cId="4264917270" sldId="2147483716"/>
          </pc:sldLayoutMkLst>
          <pc:picChg chg="del">
            <ac:chgData name="Brad  Jewson" userId="606e6bcb-50fa-4879-98e7-ad5fdedecdd4" providerId="ADAL" clId="{40495436-6576-4B5B-9AD6-0AED1E64E1E4}" dt="2024-10-20T16:31:41.672" v="723" actId="478"/>
            <ac:picMkLst>
              <pc:docMk/>
              <pc:sldMasterMk cId="613744067" sldId="2147483696"/>
              <pc:sldLayoutMk cId="4264917270" sldId="2147483716"/>
              <ac:picMk id="4" creationId="{66E6F71D-8422-BB6B-2324-E6E93104509F}"/>
            </ac:picMkLst>
          </pc:picChg>
        </pc:sldLayoutChg>
      </pc:sldMasterChg>
    </pc:docChg>
  </pc:docChgLst>
  <pc:docChgLst>
    <pc:chgData name="Brad  Jewson" userId="606e6bcb-50fa-4879-98e7-ad5fdedecdd4" providerId="ADAL" clId="{7354F9F0-D808-414A-B0E9-F3932400272B}"/>
    <pc:docChg chg="undo custSel addSld delSld modSld">
      <pc:chgData name="Brad  Jewson" userId="606e6bcb-50fa-4879-98e7-ad5fdedecdd4" providerId="ADAL" clId="{7354F9F0-D808-414A-B0E9-F3932400272B}" dt="2024-10-19T20:31:59.340" v="2232" actId="207"/>
      <pc:docMkLst>
        <pc:docMk/>
      </pc:docMkLst>
      <pc:sldChg chg="addSp delSp modSp mod">
        <pc:chgData name="Brad  Jewson" userId="606e6bcb-50fa-4879-98e7-ad5fdedecdd4" providerId="ADAL" clId="{7354F9F0-D808-414A-B0E9-F3932400272B}" dt="2024-10-19T19:16:32.503" v="197"/>
        <pc:sldMkLst>
          <pc:docMk/>
          <pc:sldMk cId="626625715" sldId="303"/>
        </pc:sldMkLst>
        <pc:spChg chg="mod">
          <ac:chgData name="Brad  Jewson" userId="606e6bcb-50fa-4879-98e7-ad5fdedecdd4" providerId="ADAL" clId="{7354F9F0-D808-414A-B0E9-F3932400272B}" dt="2024-10-19T19:16:32.471" v="167" actId="948"/>
          <ac:spMkLst>
            <pc:docMk/>
            <pc:sldMk cId="626625715" sldId="303"/>
            <ac:spMk id="2" creationId="{A15334A7-DED5-F442-89A9-428A51508938}"/>
          </ac:spMkLst>
        </pc:spChg>
        <pc:spChg chg="add del mod modVis">
          <ac:chgData name="Brad  Jewson" userId="606e6bcb-50fa-4879-98e7-ad5fdedecdd4" providerId="ADAL" clId="{7354F9F0-D808-414A-B0E9-F3932400272B}" dt="2024-10-19T19:16:26.618" v="78"/>
          <ac:spMkLst>
            <pc:docMk/>
            <pc:sldMk cId="626625715" sldId="303"/>
            <ac:spMk id="3" creationId="{54DEBFAA-6E11-0859-BB40-0DC8CDF447AB}"/>
          </ac:spMkLst>
        </pc:spChg>
        <pc:spChg chg="add del mod modVis">
          <ac:chgData name="Brad  Jewson" userId="606e6bcb-50fa-4879-98e7-ad5fdedecdd4" providerId="ADAL" clId="{7354F9F0-D808-414A-B0E9-F3932400272B}" dt="2024-10-19T19:16:27.486" v="111"/>
          <ac:spMkLst>
            <pc:docMk/>
            <pc:sldMk cId="626625715" sldId="303"/>
            <ac:spMk id="4" creationId="{BDDF168D-05A4-1194-D1D6-32FE768ED06D}"/>
          </ac:spMkLst>
        </pc:spChg>
        <pc:spChg chg="add del mod modVis">
          <ac:chgData name="Brad  Jewson" userId="606e6bcb-50fa-4879-98e7-ad5fdedecdd4" providerId="ADAL" clId="{7354F9F0-D808-414A-B0E9-F3932400272B}" dt="2024-10-19T19:16:31.183" v="158"/>
          <ac:spMkLst>
            <pc:docMk/>
            <pc:sldMk cId="626625715" sldId="303"/>
            <ac:spMk id="6" creationId="{8642E8BB-A95B-D2A0-96DF-70F34B2BE2ED}"/>
          </ac:spMkLst>
        </pc:spChg>
        <pc:spChg chg="add del mod modVis">
          <ac:chgData name="Brad  Jewson" userId="606e6bcb-50fa-4879-98e7-ad5fdedecdd4" providerId="ADAL" clId="{7354F9F0-D808-414A-B0E9-F3932400272B}" dt="2024-10-19T19:16:32.502" v="195"/>
          <ac:spMkLst>
            <pc:docMk/>
            <pc:sldMk cId="626625715" sldId="303"/>
            <ac:spMk id="7" creationId="{A26853D3-4427-DEDA-8390-F8D507A56272}"/>
          </ac:spMkLst>
        </pc:spChg>
        <pc:graphicFrameChg chg="mod">
          <ac:chgData name="Brad  Jewson" userId="606e6bcb-50fa-4879-98e7-ad5fdedecdd4" providerId="ADAL" clId="{7354F9F0-D808-414A-B0E9-F3932400272B}" dt="2024-10-19T19:16:32.503" v="197"/>
          <ac:graphicFrameMkLst>
            <pc:docMk/>
            <pc:sldMk cId="626625715" sldId="303"/>
            <ac:graphicFrameMk id="5" creationId="{E80F4EA2-9B79-74D2-95C8-C8ECC312CF14}"/>
          </ac:graphicFrameMkLst>
        </pc:graphicFrameChg>
      </pc:sldChg>
      <pc:sldChg chg="del">
        <pc:chgData name="Brad  Jewson" userId="606e6bcb-50fa-4879-98e7-ad5fdedecdd4" providerId="ADAL" clId="{7354F9F0-D808-414A-B0E9-F3932400272B}" dt="2024-10-19T19:16:12.991" v="30" actId="47"/>
        <pc:sldMkLst>
          <pc:docMk/>
          <pc:sldMk cId="994775272" sldId="2147470431"/>
        </pc:sldMkLst>
      </pc:sldChg>
      <pc:sldChg chg="del">
        <pc:chgData name="Brad  Jewson" userId="606e6bcb-50fa-4879-98e7-ad5fdedecdd4" providerId="ADAL" clId="{7354F9F0-D808-414A-B0E9-F3932400272B}" dt="2024-10-19T19:15:13.133" v="19" actId="47"/>
        <pc:sldMkLst>
          <pc:docMk/>
          <pc:sldMk cId="1904288415" sldId="2147470432"/>
        </pc:sldMkLst>
      </pc:sldChg>
      <pc:sldChg chg="del">
        <pc:chgData name="Brad  Jewson" userId="606e6bcb-50fa-4879-98e7-ad5fdedecdd4" providerId="ADAL" clId="{7354F9F0-D808-414A-B0E9-F3932400272B}" dt="2024-10-19T19:15:11.026" v="18" actId="47"/>
        <pc:sldMkLst>
          <pc:docMk/>
          <pc:sldMk cId="283377436" sldId="2147470433"/>
        </pc:sldMkLst>
      </pc:sldChg>
      <pc:sldChg chg="del">
        <pc:chgData name="Brad  Jewson" userId="606e6bcb-50fa-4879-98e7-ad5fdedecdd4" providerId="ADAL" clId="{7354F9F0-D808-414A-B0E9-F3932400272B}" dt="2024-10-19T19:15:41.842" v="23" actId="47"/>
        <pc:sldMkLst>
          <pc:docMk/>
          <pc:sldMk cId="2634997442" sldId="2147470438"/>
        </pc:sldMkLst>
      </pc:sldChg>
      <pc:sldChg chg="del">
        <pc:chgData name="Brad  Jewson" userId="606e6bcb-50fa-4879-98e7-ad5fdedecdd4" providerId="ADAL" clId="{7354F9F0-D808-414A-B0E9-F3932400272B}" dt="2024-10-19T19:15:51.759" v="27" actId="47"/>
        <pc:sldMkLst>
          <pc:docMk/>
          <pc:sldMk cId="163114426" sldId="2147470439"/>
        </pc:sldMkLst>
      </pc:sldChg>
      <pc:sldChg chg="del">
        <pc:chgData name="Brad  Jewson" userId="606e6bcb-50fa-4879-98e7-ad5fdedecdd4" providerId="ADAL" clId="{7354F9F0-D808-414A-B0E9-F3932400272B}" dt="2024-10-19T19:15:52.901" v="28" actId="47"/>
        <pc:sldMkLst>
          <pc:docMk/>
          <pc:sldMk cId="985687724" sldId="2147470442"/>
        </pc:sldMkLst>
      </pc:sldChg>
      <pc:sldChg chg="del">
        <pc:chgData name="Brad  Jewson" userId="606e6bcb-50fa-4879-98e7-ad5fdedecdd4" providerId="ADAL" clId="{7354F9F0-D808-414A-B0E9-F3932400272B}" dt="2024-10-19T19:15:53.766" v="29" actId="47"/>
        <pc:sldMkLst>
          <pc:docMk/>
          <pc:sldMk cId="1290928003" sldId="2147470445"/>
        </pc:sldMkLst>
      </pc:sldChg>
      <pc:sldChg chg="del">
        <pc:chgData name="Brad  Jewson" userId="606e6bcb-50fa-4879-98e7-ad5fdedecdd4" providerId="ADAL" clId="{7354F9F0-D808-414A-B0E9-F3932400272B}" dt="2024-10-19T19:15:42.543" v="24" actId="47"/>
        <pc:sldMkLst>
          <pc:docMk/>
          <pc:sldMk cId="3783543351" sldId="2147470447"/>
        </pc:sldMkLst>
      </pc:sldChg>
      <pc:sldChg chg="del">
        <pc:chgData name="Brad  Jewson" userId="606e6bcb-50fa-4879-98e7-ad5fdedecdd4" providerId="ADAL" clId="{7354F9F0-D808-414A-B0E9-F3932400272B}" dt="2024-10-19T19:15:46.142" v="26" actId="47"/>
        <pc:sldMkLst>
          <pc:docMk/>
          <pc:sldMk cId="2287751435" sldId="2147470448"/>
        </pc:sldMkLst>
      </pc:sldChg>
      <pc:sldChg chg="del">
        <pc:chgData name="Brad  Jewson" userId="606e6bcb-50fa-4879-98e7-ad5fdedecdd4" providerId="ADAL" clId="{7354F9F0-D808-414A-B0E9-F3932400272B}" dt="2024-10-19T19:15:40.937" v="22" actId="47"/>
        <pc:sldMkLst>
          <pc:docMk/>
          <pc:sldMk cId="1777832074" sldId="2147470453"/>
        </pc:sldMkLst>
      </pc:sldChg>
      <pc:sldChg chg="del">
        <pc:chgData name="Brad  Jewson" userId="606e6bcb-50fa-4879-98e7-ad5fdedecdd4" providerId="ADAL" clId="{7354F9F0-D808-414A-B0E9-F3932400272B}" dt="2024-10-19T19:15:44.015" v="25" actId="47"/>
        <pc:sldMkLst>
          <pc:docMk/>
          <pc:sldMk cId="1853652705" sldId="2147470455"/>
        </pc:sldMkLst>
      </pc:sldChg>
      <pc:sldChg chg="addSp modSp mod">
        <pc:chgData name="Brad  Jewson" userId="606e6bcb-50fa-4879-98e7-ad5fdedecdd4" providerId="ADAL" clId="{7354F9F0-D808-414A-B0E9-F3932400272B}" dt="2024-10-19T19:14:52.563" v="17" actId="14100"/>
        <pc:sldMkLst>
          <pc:docMk/>
          <pc:sldMk cId="3462023337" sldId="2147470457"/>
        </pc:sldMkLst>
        <pc:spChg chg="add mod">
          <ac:chgData name="Brad  Jewson" userId="606e6bcb-50fa-4879-98e7-ad5fdedecdd4" providerId="ADAL" clId="{7354F9F0-D808-414A-B0E9-F3932400272B}" dt="2024-10-19T19:13:53.458" v="7" actId="14100"/>
          <ac:spMkLst>
            <pc:docMk/>
            <pc:sldMk cId="3462023337" sldId="2147470457"/>
            <ac:spMk id="3" creationId="{954FD52F-5A19-BA98-CCCB-B8A0517610AB}"/>
          </ac:spMkLst>
        </pc:spChg>
        <pc:spChg chg="add mod">
          <ac:chgData name="Brad  Jewson" userId="606e6bcb-50fa-4879-98e7-ad5fdedecdd4" providerId="ADAL" clId="{7354F9F0-D808-414A-B0E9-F3932400272B}" dt="2024-10-19T19:14:15.658" v="9" actId="1076"/>
          <ac:spMkLst>
            <pc:docMk/>
            <pc:sldMk cId="3462023337" sldId="2147470457"/>
            <ac:spMk id="5" creationId="{6C69819A-B668-C3F0-B5A9-6AC8BD9421AC}"/>
          </ac:spMkLst>
        </pc:spChg>
        <pc:spChg chg="add mod">
          <ac:chgData name="Brad  Jewson" userId="606e6bcb-50fa-4879-98e7-ad5fdedecdd4" providerId="ADAL" clId="{7354F9F0-D808-414A-B0E9-F3932400272B}" dt="2024-10-19T19:14:39.144" v="14" actId="14100"/>
          <ac:spMkLst>
            <pc:docMk/>
            <pc:sldMk cId="3462023337" sldId="2147470457"/>
            <ac:spMk id="8" creationId="{29AB7AC1-7291-F6D5-CEF2-54C1526DB5A8}"/>
          </ac:spMkLst>
        </pc:spChg>
        <pc:spChg chg="add mod">
          <ac:chgData name="Brad  Jewson" userId="606e6bcb-50fa-4879-98e7-ad5fdedecdd4" providerId="ADAL" clId="{7354F9F0-D808-414A-B0E9-F3932400272B}" dt="2024-10-19T19:14:52.563" v="17" actId="14100"/>
          <ac:spMkLst>
            <pc:docMk/>
            <pc:sldMk cId="3462023337" sldId="2147470457"/>
            <ac:spMk id="10" creationId="{C536DE24-D7FC-74D9-6DAA-0159C9010F8D}"/>
          </ac:spMkLst>
        </pc:spChg>
      </pc:sldChg>
      <pc:sldChg chg="del">
        <pc:chgData name="Brad  Jewson" userId="606e6bcb-50fa-4879-98e7-ad5fdedecdd4" providerId="ADAL" clId="{7354F9F0-D808-414A-B0E9-F3932400272B}" dt="2024-10-19T19:15:38.462" v="20" actId="47"/>
        <pc:sldMkLst>
          <pc:docMk/>
          <pc:sldMk cId="249279065" sldId="2147470458"/>
        </pc:sldMkLst>
      </pc:sldChg>
      <pc:sldChg chg="addSp delSp modSp new mod modClrScheme chgLayout">
        <pc:chgData name="Brad  Jewson" userId="606e6bcb-50fa-4879-98e7-ad5fdedecdd4" providerId="ADAL" clId="{7354F9F0-D808-414A-B0E9-F3932400272B}" dt="2024-10-19T19:17:46.228" v="301" actId="6549"/>
        <pc:sldMkLst>
          <pc:docMk/>
          <pc:sldMk cId="1400107114" sldId="2147470458"/>
        </pc:sldMkLst>
        <pc:spChg chg="mod ord">
          <ac:chgData name="Brad  Jewson" userId="606e6bcb-50fa-4879-98e7-ad5fdedecdd4" providerId="ADAL" clId="{7354F9F0-D808-414A-B0E9-F3932400272B}" dt="2024-10-19T19:16:42.567" v="199" actId="700"/>
          <ac:spMkLst>
            <pc:docMk/>
            <pc:sldMk cId="1400107114" sldId="2147470458"/>
            <ac:spMk id="2" creationId="{DE52DBBA-244E-F7F5-4ACB-D3C5CA8FAA97}"/>
          </ac:spMkLst>
        </pc:spChg>
        <pc:spChg chg="del mod ord">
          <ac:chgData name="Brad  Jewson" userId="606e6bcb-50fa-4879-98e7-ad5fdedecdd4" providerId="ADAL" clId="{7354F9F0-D808-414A-B0E9-F3932400272B}" dt="2024-10-19T19:16:42.567" v="199" actId="700"/>
          <ac:spMkLst>
            <pc:docMk/>
            <pc:sldMk cId="1400107114" sldId="2147470458"/>
            <ac:spMk id="3" creationId="{4B8D4C0D-3D38-F98B-101D-5361B96EFC9F}"/>
          </ac:spMkLst>
        </pc:spChg>
        <pc:spChg chg="add mod ord">
          <ac:chgData name="Brad  Jewson" userId="606e6bcb-50fa-4879-98e7-ad5fdedecdd4" providerId="ADAL" clId="{7354F9F0-D808-414A-B0E9-F3932400272B}" dt="2024-10-19T19:17:46.228" v="301" actId="6549"/>
          <ac:spMkLst>
            <pc:docMk/>
            <pc:sldMk cId="1400107114" sldId="2147470458"/>
            <ac:spMk id="4" creationId="{21B7A624-85AA-B857-B5D9-D0CC1679ABC5}"/>
          </ac:spMkLst>
        </pc:spChg>
      </pc:sldChg>
      <pc:sldChg chg="del">
        <pc:chgData name="Brad  Jewson" userId="606e6bcb-50fa-4879-98e7-ad5fdedecdd4" providerId="ADAL" clId="{7354F9F0-D808-414A-B0E9-F3932400272B}" dt="2024-10-19T19:15:39.773" v="21" actId="47"/>
        <pc:sldMkLst>
          <pc:docMk/>
          <pc:sldMk cId="4220813588" sldId="2147470459"/>
        </pc:sldMkLst>
      </pc:sldChg>
      <pc:sldChg chg="addSp modSp add mod modClrScheme chgLayout">
        <pc:chgData name="Brad  Jewson" userId="606e6bcb-50fa-4879-98e7-ad5fdedecdd4" providerId="ADAL" clId="{7354F9F0-D808-414A-B0E9-F3932400272B}" dt="2024-10-19T19:57:04.545" v="643" actId="6549"/>
        <pc:sldMkLst>
          <pc:docMk/>
          <pc:sldMk cId="4243643672" sldId="2147470459"/>
        </pc:sldMkLst>
        <pc:spChg chg="mod ord">
          <ac:chgData name="Brad  Jewson" userId="606e6bcb-50fa-4879-98e7-ad5fdedecdd4" providerId="ADAL" clId="{7354F9F0-D808-414A-B0E9-F3932400272B}" dt="2024-10-19T19:17:57.014" v="303" actId="700"/>
          <ac:spMkLst>
            <pc:docMk/>
            <pc:sldMk cId="4243643672" sldId="2147470459"/>
            <ac:spMk id="2" creationId="{DE52DBBA-244E-F7F5-4ACB-D3C5CA8FAA97}"/>
          </ac:spMkLst>
        </pc:spChg>
        <pc:spChg chg="add mod ord">
          <ac:chgData name="Brad  Jewson" userId="606e6bcb-50fa-4879-98e7-ad5fdedecdd4" providerId="ADAL" clId="{7354F9F0-D808-414A-B0E9-F3932400272B}" dt="2024-10-19T19:57:04.545" v="643" actId="6549"/>
          <ac:spMkLst>
            <pc:docMk/>
            <pc:sldMk cId="4243643672" sldId="2147470459"/>
            <ac:spMk id="3" creationId="{A7004500-ECD1-B6CC-0632-B2A2C5590346}"/>
          </ac:spMkLst>
        </pc:spChg>
        <pc:spChg chg="mod ord">
          <ac:chgData name="Brad  Jewson" userId="606e6bcb-50fa-4879-98e7-ad5fdedecdd4" providerId="ADAL" clId="{7354F9F0-D808-414A-B0E9-F3932400272B}" dt="2024-10-19T19:56:34.883" v="623" actId="20577"/>
          <ac:spMkLst>
            <pc:docMk/>
            <pc:sldMk cId="4243643672" sldId="2147470459"/>
            <ac:spMk id="4" creationId="{21B7A624-85AA-B857-B5D9-D0CC1679ABC5}"/>
          </ac:spMkLst>
        </pc:spChg>
      </pc:sldChg>
      <pc:sldChg chg="modSp add mod">
        <pc:chgData name="Brad  Jewson" userId="606e6bcb-50fa-4879-98e7-ad5fdedecdd4" providerId="ADAL" clId="{7354F9F0-D808-414A-B0E9-F3932400272B}" dt="2024-10-19T20:09:09.905" v="1371" actId="403"/>
        <pc:sldMkLst>
          <pc:docMk/>
          <pc:sldMk cId="3211467831" sldId="2147470460"/>
        </pc:sldMkLst>
        <pc:spChg chg="mod">
          <ac:chgData name="Brad  Jewson" userId="606e6bcb-50fa-4879-98e7-ad5fdedecdd4" providerId="ADAL" clId="{7354F9F0-D808-414A-B0E9-F3932400272B}" dt="2024-10-19T20:09:09.905" v="1371" actId="403"/>
          <ac:spMkLst>
            <pc:docMk/>
            <pc:sldMk cId="3211467831" sldId="2147470460"/>
            <ac:spMk id="3" creationId="{A7004500-ECD1-B6CC-0632-B2A2C5590346}"/>
          </ac:spMkLst>
        </pc:spChg>
        <pc:spChg chg="mod">
          <ac:chgData name="Brad  Jewson" userId="606e6bcb-50fa-4879-98e7-ad5fdedecdd4" providerId="ADAL" clId="{7354F9F0-D808-414A-B0E9-F3932400272B}" dt="2024-10-19T20:07:00.328" v="1131" actId="20577"/>
          <ac:spMkLst>
            <pc:docMk/>
            <pc:sldMk cId="3211467831" sldId="2147470460"/>
            <ac:spMk id="4" creationId="{21B7A624-85AA-B857-B5D9-D0CC1679ABC5}"/>
          </ac:spMkLst>
        </pc:spChg>
      </pc:sldChg>
      <pc:sldChg chg="del">
        <pc:chgData name="Brad  Jewson" userId="606e6bcb-50fa-4879-98e7-ad5fdedecdd4" providerId="ADAL" clId="{7354F9F0-D808-414A-B0E9-F3932400272B}" dt="2024-10-19T19:16:13.763" v="31" actId="47"/>
        <pc:sldMkLst>
          <pc:docMk/>
          <pc:sldMk cId="3678779251" sldId="2147470460"/>
        </pc:sldMkLst>
      </pc:sldChg>
      <pc:sldChg chg="new del">
        <pc:chgData name="Brad  Jewson" userId="606e6bcb-50fa-4879-98e7-ad5fdedecdd4" providerId="ADAL" clId="{7354F9F0-D808-414A-B0E9-F3932400272B}" dt="2024-10-19T20:21:25.998" v="1768" actId="47"/>
        <pc:sldMkLst>
          <pc:docMk/>
          <pc:sldMk cId="4280320938" sldId="2147470461"/>
        </pc:sldMkLst>
      </pc:sldChg>
      <pc:sldChg chg="modSp add mod">
        <pc:chgData name="Brad  Jewson" userId="606e6bcb-50fa-4879-98e7-ad5fdedecdd4" providerId="ADAL" clId="{7354F9F0-D808-414A-B0E9-F3932400272B}" dt="2024-10-19T20:21:15.830" v="1766" actId="6549"/>
        <pc:sldMkLst>
          <pc:docMk/>
          <pc:sldMk cId="2280781426" sldId="2147470462"/>
        </pc:sldMkLst>
        <pc:spChg chg="mod">
          <ac:chgData name="Brad  Jewson" userId="606e6bcb-50fa-4879-98e7-ad5fdedecdd4" providerId="ADAL" clId="{7354F9F0-D808-414A-B0E9-F3932400272B}" dt="2024-10-19T20:21:15.830" v="1766" actId="6549"/>
          <ac:spMkLst>
            <pc:docMk/>
            <pc:sldMk cId="2280781426" sldId="2147470462"/>
            <ac:spMk id="3" creationId="{A7004500-ECD1-B6CC-0632-B2A2C5590346}"/>
          </ac:spMkLst>
        </pc:spChg>
        <pc:spChg chg="mod">
          <ac:chgData name="Brad  Jewson" userId="606e6bcb-50fa-4879-98e7-ad5fdedecdd4" providerId="ADAL" clId="{7354F9F0-D808-414A-B0E9-F3932400272B}" dt="2024-10-19T20:13:02.146" v="1402" actId="5793"/>
          <ac:spMkLst>
            <pc:docMk/>
            <pc:sldMk cId="2280781426" sldId="2147470462"/>
            <ac:spMk id="4" creationId="{21B7A624-85AA-B857-B5D9-D0CC1679ABC5}"/>
          </ac:spMkLst>
        </pc:spChg>
      </pc:sldChg>
      <pc:sldChg chg="modSp add mod">
        <pc:chgData name="Brad  Jewson" userId="606e6bcb-50fa-4879-98e7-ad5fdedecdd4" providerId="ADAL" clId="{7354F9F0-D808-414A-B0E9-F3932400272B}" dt="2024-10-19T20:28:20.302" v="1799" actId="113"/>
        <pc:sldMkLst>
          <pc:docMk/>
          <pc:sldMk cId="3578309522" sldId="2147470463"/>
        </pc:sldMkLst>
        <pc:spChg chg="mod">
          <ac:chgData name="Brad  Jewson" userId="606e6bcb-50fa-4879-98e7-ad5fdedecdd4" providerId="ADAL" clId="{7354F9F0-D808-414A-B0E9-F3932400272B}" dt="2024-10-19T20:28:20.302" v="1799" actId="113"/>
          <ac:spMkLst>
            <pc:docMk/>
            <pc:sldMk cId="3578309522" sldId="2147470463"/>
            <ac:spMk id="3" creationId="{A7004500-ECD1-B6CC-0632-B2A2C5590346}"/>
          </ac:spMkLst>
        </pc:spChg>
        <pc:spChg chg="mod">
          <ac:chgData name="Brad  Jewson" userId="606e6bcb-50fa-4879-98e7-ad5fdedecdd4" providerId="ADAL" clId="{7354F9F0-D808-414A-B0E9-F3932400272B}" dt="2024-10-19T20:28:15.736" v="1798" actId="6549"/>
          <ac:spMkLst>
            <pc:docMk/>
            <pc:sldMk cId="3578309522" sldId="2147470463"/>
            <ac:spMk id="4" creationId="{21B7A624-85AA-B857-B5D9-D0CC1679ABC5}"/>
          </ac:spMkLst>
        </pc:spChg>
      </pc:sldChg>
      <pc:sldChg chg="add">
        <pc:chgData name="Brad  Jewson" userId="606e6bcb-50fa-4879-98e7-ad5fdedecdd4" providerId="ADAL" clId="{7354F9F0-D808-414A-B0E9-F3932400272B}" dt="2024-10-19T20:28:25.480" v="1800"/>
        <pc:sldMkLst>
          <pc:docMk/>
          <pc:sldMk cId="3768280094" sldId="2147470464"/>
        </pc:sldMkLst>
      </pc:sldChg>
      <pc:sldChg chg="modSp new mod">
        <pc:chgData name="Brad  Jewson" userId="606e6bcb-50fa-4879-98e7-ad5fdedecdd4" providerId="ADAL" clId="{7354F9F0-D808-414A-B0E9-F3932400272B}" dt="2024-10-19T20:30:28.478" v="2039" actId="20577"/>
        <pc:sldMkLst>
          <pc:docMk/>
          <pc:sldMk cId="531359262" sldId="2147470465"/>
        </pc:sldMkLst>
        <pc:spChg chg="mod">
          <ac:chgData name="Brad  Jewson" userId="606e6bcb-50fa-4879-98e7-ad5fdedecdd4" providerId="ADAL" clId="{7354F9F0-D808-414A-B0E9-F3932400272B}" dt="2024-10-19T20:30:16.199" v="2008" actId="113"/>
          <ac:spMkLst>
            <pc:docMk/>
            <pc:sldMk cId="531359262" sldId="2147470465"/>
            <ac:spMk id="2" creationId="{0EE8E710-55A2-1ED1-C269-8030ECEC33F5}"/>
          </ac:spMkLst>
        </pc:spChg>
        <pc:spChg chg="mod">
          <ac:chgData name="Brad  Jewson" userId="606e6bcb-50fa-4879-98e7-ad5fdedecdd4" providerId="ADAL" clId="{7354F9F0-D808-414A-B0E9-F3932400272B}" dt="2024-10-19T20:30:28.478" v="2039" actId="20577"/>
          <ac:spMkLst>
            <pc:docMk/>
            <pc:sldMk cId="531359262" sldId="2147470465"/>
            <ac:spMk id="4" creationId="{9905D5D6-7F96-F860-63D2-42340233C993}"/>
          </ac:spMkLst>
        </pc:spChg>
      </pc:sldChg>
      <pc:sldChg chg="modSp add mod">
        <pc:chgData name="Brad  Jewson" userId="606e6bcb-50fa-4879-98e7-ad5fdedecdd4" providerId="ADAL" clId="{7354F9F0-D808-414A-B0E9-F3932400272B}" dt="2024-10-19T20:31:59.340" v="2232" actId="207"/>
        <pc:sldMkLst>
          <pc:docMk/>
          <pc:sldMk cId="1417065917" sldId="2147470466"/>
        </pc:sldMkLst>
        <pc:spChg chg="mod">
          <ac:chgData name="Brad  Jewson" userId="606e6bcb-50fa-4879-98e7-ad5fdedecdd4" providerId="ADAL" clId="{7354F9F0-D808-414A-B0E9-F3932400272B}" dt="2024-10-19T20:31:59.340" v="2232" actId="207"/>
          <ac:spMkLst>
            <pc:docMk/>
            <pc:sldMk cId="1417065917" sldId="2147470466"/>
            <ac:spMk id="2" creationId="{0EE8E710-55A2-1ED1-C269-8030ECEC33F5}"/>
          </ac:spMkLst>
        </pc:spChg>
        <pc:spChg chg="mod">
          <ac:chgData name="Brad  Jewson" userId="606e6bcb-50fa-4879-98e7-ad5fdedecdd4" providerId="ADAL" clId="{7354F9F0-D808-414A-B0E9-F3932400272B}" dt="2024-10-19T20:31:01.790" v="2052" actId="20577"/>
          <ac:spMkLst>
            <pc:docMk/>
            <pc:sldMk cId="1417065917" sldId="2147470466"/>
            <ac:spMk id="4" creationId="{9905D5D6-7F96-F860-63D2-42340233C9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C0BA2-2ACD-450D-AA0B-8BB94E9906E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9C952-2465-461C-88B8-965F95DAD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2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9" name="Google Shape;3769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0" name="Google Shape;3770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4" name="Google Shape;3794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5" name="Google Shape;3795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5" name="Google Shape;3785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6" name="Google Shape;3786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5" name="Google Shape;3815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3" name="Google Shape;3823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4" name="Google Shape;3824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1" name="Google Shape;3831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2" name="Google Shape;3832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1" name="Google Shape;3841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9" name="Google Shape;3849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0" name="Google Shape;3850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846E37-B5B0-4782-B79E-595B6ECE8B9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6785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1" imgH="398" progId="TCLayout.ActiveDocument.1">
                  <p:embed/>
                </p:oleObj>
              </mc:Choice>
              <mc:Fallback>
                <p:oleObj name="think-cell Slide" r:id="rId4" imgW="401" imgH="39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846E37-B5B0-4782-B79E-595B6ECE8B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8CCD4F16-37AF-4A1E-8CC6-47C37B9673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895" y="1604108"/>
            <a:ext cx="7051223" cy="857736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4000" b="1" i="0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 of Presentation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F414C2C-6AB9-4B66-797E-45AEB7C37AB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8031" y="399043"/>
            <a:ext cx="5456928" cy="1041182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61EFF85-6BC4-2F41-CD71-9BD26F26FEAF}"/>
              </a:ext>
            </a:extLst>
          </p:cNvPr>
          <p:cNvSpPr txBox="1">
            <a:spLocks/>
          </p:cNvSpPr>
          <p:nvPr userDrawn="1"/>
        </p:nvSpPr>
        <p:spPr>
          <a:xfrm>
            <a:off x="8933890" y="5940419"/>
            <a:ext cx="2944166" cy="521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50000"/>
              </a:lnSpc>
              <a:defRPr sz="1000" kern="1200" baseline="0">
                <a:solidFill>
                  <a:schemeClr val="bg1"/>
                </a:solidFill>
                <a:latin typeface="Open Sans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latin typeface="+mj-lt"/>
              </a:rPr>
              <a:t>© 2024 Outliers Mining Solutions Inc. </a:t>
            </a:r>
            <a:br>
              <a:rPr lang="en-US">
                <a:latin typeface="+mj-lt"/>
              </a:rPr>
            </a:br>
            <a:r>
              <a:rPr lang="en-US">
                <a:latin typeface="+mj-lt"/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81831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A9D11D2-8044-4CB0-922D-9E366CA405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10949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4" imgH="414" progId="TCLayout.ActiveDocument.1">
                  <p:embed/>
                </p:oleObj>
              </mc:Choice>
              <mc:Fallback>
                <p:oleObj name="think-cell Slide" r:id="rId3" imgW="414" imgH="41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A9D11D2-8044-4CB0-922D-9E366CA405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A4A59-6D26-894B-A5C2-574199CB7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95377"/>
            <a:ext cx="10515600" cy="467543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D53BA89-4FE0-3F5A-E6CB-CDB7696DC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6"/>
            <a:ext cx="524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48B8433-953F-5140-A518-C35C77B5B4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0BDDEEFB-712E-3559-FA4A-1767A52055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8383" y="6370379"/>
            <a:ext cx="1380112" cy="3370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0CCD912-7107-9317-BC4B-CF6240E5B423}"/>
              </a:ext>
            </a:extLst>
          </p:cNvPr>
          <p:cNvSpPr txBox="1"/>
          <p:nvPr userDrawn="1"/>
        </p:nvSpPr>
        <p:spPr>
          <a:xfrm>
            <a:off x="3543101" y="6415807"/>
            <a:ext cx="5105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2024 Outliers Mining Solutions Inc.     Strictly Confidential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29734C4-C25F-0B71-CCA1-76EE895207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766" y="421476"/>
            <a:ext cx="10897033" cy="6657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911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ontent w/ Backround Imag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DD823A0-7280-4B13-9C68-48A6FF18D9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6364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4" imgH="414" progId="TCLayout.ActiveDocument.1">
                  <p:embed/>
                </p:oleObj>
              </mc:Choice>
              <mc:Fallback>
                <p:oleObj name="think-cell Slide" r:id="rId4" imgW="414" imgH="41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DD823A0-7280-4B13-9C68-48A6FF18D9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A4A59-6D26-894B-A5C2-574199CB7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95377"/>
            <a:ext cx="10515600" cy="467543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BE999A-0F7F-F087-0A35-F272B01AE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6"/>
            <a:ext cx="524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48B8433-953F-5140-A518-C35C77B5B4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841CE2A-5CB0-950E-0324-08577284C60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8383" y="6370379"/>
            <a:ext cx="1380112" cy="3370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0B35BF-D14E-91C3-8B50-773EF13EBF07}"/>
              </a:ext>
            </a:extLst>
          </p:cNvPr>
          <p:cNvSpPr txBox="1"/>
          <p:nvPr userDrawn="1"/>
        </p:nvSpPr>
        <p:spPr>
          <a:xfrm>
            <a:off x="3543101" y="6415807"/>
            <a:ext cx="5105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2024 Outliers Mining Solutions Inc.     Strictly Confidential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5774B0F-A26E-8A5D-A073-5AECD187EA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766" y="421476"/>
            <a:ext cx="10897033" cy="6657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9242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ontent w/ Backround Imag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B0A4C12-E3E5-428B-95CF-F5B6560263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912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4" imgH="414" progId="TCLayout.ActiveDocument.1">
                  <p:embed/>
                </p:oleObj>
              </mc:Choice>
              <mc:Fallback>
                <p:oleObj name="think-cell Slide" r:id="rId4" imgW="414" imgH="41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B0A4C12-E3E5-428B-95CF-F5B6560263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A4A59-6D26-894B-A5C2-574199CB7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95377"/>
            <a:ext cx="10515600" cy="467543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AEBEFA-C118-BB9D-2DA5-920F2BDF2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6"/>
            <a:ext cx="524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48B8433-953F-5140-A518-C35C77B5B4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36FD0F6-BFFF-D3B3-E18A-C81E60420B2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8383" y="6370379"/>
            <a:ext cx="1380112" cy="3370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B30140-3754-6EF7-C1B4-2353F5E5477D}"/>
              </a:ext>
            </a:extLst>
          </p:cNvPr>
          <p:cNvSpPr txBox="1"/>
          <p:nvPr userDrawn="1"/>
        </p:nvSpPr>
        <p:spPr>
          <a:xfrm>
            <a:off x="3543101" y="6415807"/>
            <a:ext cx="5105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2024 Outliers Mining Solutions Inc.     Strictly Confidential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5681A85-181B-D03E-B4F6-208DC4EB1A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766" y="421476"/>
            <a:ext cx="10897033" cy="6657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8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D97DA20-E0B1-47A4-A317-826641CCAF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72734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4" imgH="414" progId="TCLayout.ActiveDocument.1">
                  <p:embed/>
                </p:oleObj>
              </mc:Choice>
              <mc:Fallback>
                <p:oleObj name="think-cell Slide" r:id="rId3" imgW="414" imgH="41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D97DA20-E0B1-47A4-A317-826641CCAF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A4A59-6D26-894B-A5C2-574199CB7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95385"/>
            <a:ext cx="5181600" cy="468362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92B37-18D7-FE44-BC15-B4410B6F1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95385"/>
            <a:ext cx="5181600" cy="468362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5C911-C38E-07FB-8B11-BDB8C869E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6"/>
            <a:ext cx="524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48B8433-953F-5140-A518-C35C77B5B4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A884FD8-60B2-B99C-946A-6606399E6E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8383" y="6370379"/>
            <a:ext cx="1380112" cy="3370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E3E86E-48D8-9A7D-38E0-83577FA97FFF}"/>
              </a:ext>
            </a:extLst>
          </p:cNvPr>
          <p:cNvSpPr txBox="1"/>
          <p:nvPr userDrawn="1"/>
        </p:nvSpPr>
        <p:spPr>
          <a:xfrm>
            <a:off x="3543101" y="6415807"/>
            <a:ext cx="5105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2024 Outliers Mining Solutions Inc.     Strictly Confidential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FFCD43E-E739-8C28-7A3F-4FE29E2E1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766" y="421476"/>
            <a:ext cx="10897033" cy="6657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966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A549654-B7CB-43BF-A935-44C428BEF2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2078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4" imgH="414" progId="TCLayout.ActiveDocument.1">
                  <p:embed/>
                </p:oleObj>
              </mc:Choice>
              <mc:Fallback>
                <p:oleObj name="think-cell Slide" r:id="rId3" imgW="414" imgH="41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A549654-B7CB-43BF-A935-44C428BEF2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5023D-86EA-4349-90B2-75EB27027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095375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cap="all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D81EA-2517-5746-87CD-8D144EA7D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919287"/>
            <a:ext cx="5157787" cy="384333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7E347D-32B3-0F4A-BB5E-7690C3F2B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095375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D5CC0A-3BBA-344C-988D-1BB843A132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1919287"/>
            <a:ext cx="5183188" cy="3843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B2637D4-E245-A9D4-9B6F-B0FB21542D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356356"/>
            <a:ext cx="524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48B8433-953F-5140-A518-C35C77B5B4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E766774-5665-5161-F617-169059ED959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8383" y="6370379"/>
            <a:ext cx="1380112" cy="3370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66E01A-C72E-6F28-4BE6-C6750E68FB6D}"/>
              </a:ext>
            </a:extLst>
          </p:cNvPr>
          <p:cNvSpPr txBox="1"/>
          <p:nvPr userDrawn="1"/>
        </p:nvSpPr>
        <p:spPr>
          <a:xfrm>
            <a:off x="3543101" y="6415807"/>
            <a:ext cx="5105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2024 Outliers Mining Solutions Inc.     Strictly Confidential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2DFC478-591F-32DF-1834-3DDE51353C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766" y="421476"/>
            <a:ext cx="10897033" cy="6657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586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7AF34E3-6AE6-419D-81C2-11172B564F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3426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4" imgH="414" progId="TCLayout.ActiveDocument.1">
                  <p:embed/>
                </p:oleObj>
              </mc:Choice>
              <mc:Fallback>
                <p:oleObj name="think-cell Slide" r:id="rId3" imgW="414" imgH="41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7AF34E3-6AE6-419D-81C2-11172B564F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5D9E9C-9271-F007-3946-D4DD6699C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6"/>
            <a:ext cx="524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48B8433-953F-5140-A518-C35C77B5B4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16BE51D-837E-AEDE-C54A-39CAF9579D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8383" y="6370379"/>
            <a:ext cx="1380112" cy="3370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DFF05D-B0C6-2C0B-4043-D0E228470078}"/>
              </a:ext>
            </a:extLst>
          </p:cNvPr>
          <p:cNvSpPr txBox="1"/>
          <p:nvPr userDrawn="1"/>
        </p:nvSpPr>
        <p:spPr>
          <a:xfrm>
            <a:off x="3543101" y="6415807"/>
            <a:ext cx="5105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2024 Outliers Mining Solutions Inc.     Strictly Confidential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B18735F-839E-C547-9BEB-B44E8DEE88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766" y="421476"/>
            <a:ext cx="10897033" cy="6657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5781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ABF20C0-9F7E-B4A8-AAEC-A112E15F8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6"/>
            <a:ext cx="524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48B8433-953F-5140-A518-C35C77B5B4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DDD7645-FBFB-01FF-24C7-DDAC74B152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383" y="6370379"/>
            <a:ext cx="1380112" cy="337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50B707-486E-81CD-3C5C-5E8A7505B150}"/>
              </a:ext>
            </a:extLst>
          </p:cNvPr>
          <p:cNvSpPr txBox="1"/>
          <p:nvPr userDrawn="1"/>
        </p:nvSpPr>
        <p:spPr>
          <a:xfrm>
            <a:off x="3543101" y="6415807"/>
            <a:ext cx="5105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2024 Outliers Mining Solutions Inc.     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88529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C144AC4-7323-4792-9E88-122F31CA4D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89139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1" imgH="398" progId="TCLayout.ActiveDocument.1">
                  <p:embed/>
                </p:oleObj>
              </mc:Choice>
              <mc:Fallback>
                <p:oleObj name="think-cell Slide" r:id="rId3" imgW="401" imgH="39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C144AC4-7323-4792-9E88-122F31CA4D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0C5F8-A176-BE45-86A8-D832512A7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21476"/>
            <a:ext cx="6172200" cy="5369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7138A-48FE-D54F-B962-BEA574027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6766" y="1371600"/>
            <a:ext cx="4315259" cy="441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852BF-0828-553E-6DAA-1CC5D1203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6"/>
            <a:ext cx="524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48B8433-953F-5140-A518-C35C77B5B4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B0AF484-5764-0462-9B0D-48CFA46D1E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8383" y="6370379"/>
            <a:ext cx="1380112" cy="3370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BF36C5-B4D1-41AF-6A66-95C4D97D897E}"/>
              </a:ext>
            </a:extLst>
          </p:cNvPr>
          <p:cNvSpPr txBox="1"/>
          <p:nvPr userDrawn="1"/>
        </p:nvSpPr>
        <p:spPr>
          <a:xfrm>
            <a:off x="3543101" y="6415807"/>
            <a:ext cx="5105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2024 Outliers Mining Solutions Inc.     Strictly Confidential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CF6BD014-3B96-2FD1-F1C3-665D5706D3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766" y="421476"/>
            <a:ext cx="4315259" cy="6657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5904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360BD16-1BD3-4874-B82C-E83E37111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35240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1" imgH="398" progId="TCLayout.ActiveDocument.1">
                  <p:embed/>
                </p:oleObj>
              </mc:Choice>
              <mc:Fallback>
                <p:oleObj name="think-cell Slide" r:id="rId4" imgW="401" imgH="39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360BD16-1BD3-4874-B82C-E83E37111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9B551B-EAEE-A543-BA6D-BED834423E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21475"/>
            <a:ext cx="6172200" cy="5406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5D9EF7-D200-765E-6103-3038A0C74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6"/>
            <a:ext cx="524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48B8433-953F-5140-A518-C35C77B5B4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FC5258A-DB98-BC4D-EE62-AD30FE375B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8383" y="6370379"/>
            <a:ext cx="1380112" cy="3370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D48B6F-EC27-BA54-055F-C329578BBF54}"/>
              </a:ext>
            </a:extLst>
          </p:cNvPr>
          <p:cNvSpPr txBox="1"/>
          <p:nvPr userDrawn="1"/>
        </p:nvSpPr>
        <p:spPr>
          <a:xfrm>
            <a:off x="3543101" y="6415807"/>
            <a:ext cx="5105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2024 Outliers Mining Solutions Inc.     Strictly Confidential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8FB0FBB-8CB5-99C9-AA92-81840240B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6766" y="1371600"/>
            <a:ext cx="4315259" cy="441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BE937F8-AB09-48D9-9C4E-C44F081E66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766" y="421476"/>
            <a:ext cx="4315259" cy="6657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4760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CED3B-8614-D641-A453-A429AC8E9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6766" y="1825631"/>
            <a:ext cx="10897034" cy="40387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59A5E1-0FAE-FDC8-022C-D325B4C04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6"/>
            <a:ext cx="524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48B8433-953F-5140-A518-C35C77B5B4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B7FA6F4-FFE5-1C3A-1E02-AA2989B1A6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383" y="6370379"/>
            <a:ext cx="1380112" cy="3370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59E0B0-A92F-AB58-869D-F0EDE4E56AA6}"/>
              </a:ext>
            </a:extLst>
          </p:cNvPr>
          <p:cNvSpPr txBox="1"/>
          <p:nvPr userDrawn="1"/>
        </p:nvSpPr>
        <p:spPr>
          <a:xfrm>
            <a:off x="3543101" y="6415807"/>
            <a:ext cx="5105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2024 Outliers Mining Solutions Inc.     Strictly Confidential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0121EF3-3994-FBAE-2931-8157801258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766" y="421475"/>
            <a:ext cx="10897034" cy="10439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3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85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846E37-B5B0-4782-B79E-595B6ECE8B9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6785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1" imgH="398" progId="TCLayout.ActiveDocument.1">
                  <p:embed/>
                </p:oleObj>
              </mc:Choice>
              <mc:Fallback>
                <p:oleObj name="think-cell Slide" r:id="rId4" imgW="401" imgH="39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846E37-B5B0-4782-B79E-595B6ECE8B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FAD6624C-B82A-0291-3266-02DADEDB1D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895" y="1604108"/>
            <a:ext cx="7051223" cy="857736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4000" b="1" i="0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 of Presentation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B5E0F3B-B6B5-82DC-9526-8F3B026E85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8031" y="399043"/>
            <a:ext cx="5456928" cy="1041182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8F73B89-741F-C384-B47C-EA7A142810A3}"/>
              </a:ext>
            </a:extLst>
          </p:cNvPr>
          <p:cNvSpPr txBox="1">
            <a:spLocks/>
          </p:cNvSpPr>
          <p:nvPr userDrawn="1"/>
        </p:nvSpPr>
        <p:spPr>
          <a:xfrm>
            <a:off x="8933890" y="5940419"/>
            <a:ext cx="2944166" cy="521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50000"/>
              </a:lnSpc>
              <a:defRPr sz="1000" kern="1200" baseline="0">
                <a:solidFill>
                  <a:schemeClr val="bg1"/>
                </a:solidFill>
                <a:latin typeface="Open Sans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latin typeface="+mj-lt"/>
              </a:rPr>
              <a:t>© 2024 Outliers Mining Solutions Inc. </a:t>
            </a:r>
            <a:br>
              <a:rPr lang="en-US">
                <a:latin typeface="+mj-lt"/>
              </a:rPr>
            </a:br>
            <a:r>
              <a:rPr lang="en-US">
                <a:latin typeface="+mj-lt"/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91604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D49507-BAEE-294D-BE3E-41BBD72924D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2" y="365131"/>
            <a:ext cx="2628900" cy="5462651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4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17B0F-00A7-7944-B534-F2B1C2F44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1"/>
            <a:ext cx="7734300" cy="54626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781616-E6D3-608B-AA8A-EC094B3D0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6"/>
            <a:ext cx="524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48B8433-953F-5140-A518-C35C77B5B4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466F4DC-DF32-70FC-4182-1DDD4B9293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383" y="6370379"/>
            <a:ext cx="1380112" cy="3370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7DF92D-6C5D-57CA-4983-F41BA8379A28}"/>
              </a:ext>
            </a:extLst>
          </p:cNvPr>
          <p:cNvSpPr txBox="1"/>
          <p:nvPr userDrawn="1"/>
        </p:nvSpPr>
        <p:spPr>
          <a:xfrm>
            <a:off x="3543101" y="6415807"/>
            <a:ext cx="5105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2024 Outliers Mining Solutions Inc.     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64917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A63B5FA-4992-F147-AFDE-400235DC4F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9799" y="2376413"/>
            <a:ext cx="7772400" cy="1482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7ED689-CA84-D3EF-A161-7C22B21F9456}"/>
              </a:ext>
            </a:extLst>
          </p:cNvPr>
          <p:cNvSpPr txBox="1"/>
          <p:nvPr userDrawn="1"/>
        </p:nvSpPr>
        <p:spPr>
          <a:xfrm>
            <a:off x="3543101" y="6415807"/>
            <a:ext cx="5105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2024 Outliers Mining Solutions Inc.     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60005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A63B5FA-4992-F147-AFDE-400235DC4F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9799" y="2376413"/>
            <a:ext cx="7772400" cy="1482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CFD2A-5CEB-0181-3ED4-7EEA29655F34}"/>
              </a:ext>
            </a:extLst>
          </p:cNvPr>
          <p:cNvSpPr txBox="1"/>
          <p:nvPr userDrawn="1"/>
        </p:nvSpPr>
        <p:spPr>
          <a:xfrm>
            <a:off x="3543101" y="6415807"/>
            <a:ext cx="5105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2024 Outliers Mining Solutions Inc.     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708055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5272F1-3C81-D040-D8B1-A598D66E0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42875" y="2315724"/>
            <a:ext cx="9506247" cy="1482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967E7B-D998-9741-40FA-149C7F797455}"/>
              </a:ext>
            </a:extLst>
          </p:cNvPr>
          <p:cNvSpPr txBox="1"/>
          <p:nvPr userDrawn="1"/>
        </p:nvSpPr>
        <p:spPr>
          <a:xfrm>
            <a:off x="3543101" y="6415807"/>
            <a:ext cx="5105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2024 Outliers Mining Solutions Inc.     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19457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Pictur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EAB736-BF48-8CF9-028D-DF4A1A365B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42877" y="2315724"/>
            <a:ext cx="9506243" cy="14829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71964D-306C-71CE-77EA-A879C2D9E612}"/>
              </a:ext>
            </a:extLst>
          </p:cNvPr>
          <p:cNvSpPr txBox="1"/>
          <p:nvPr userDrawn="1"/>
        </p:nvSpPr>
        <p:spPr>
          <a:xfrm>
            <a:off x="3543101" y="6415807"/>
            <a:ext cx="5105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2024 Outliers Mining Solutions Inc.     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25132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A9D11D2-8044-4CB0-922D-9E366CA405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51546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4" imgH="414" progId="TCLayout.ActiveDocument.1">
                  <p:embed/>
                </p:oleObj>
              </mc:Choice>
              <mc:Fallback>
                <p:oleObj name="think-cell Slide" r:id="rId3" imgW="414" imgH="41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A9D11D2-8044-4CB0-922D-9E366CA405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D5FF9E8-D1A6-6C41-906A-504126A12D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89270"/>
          <a:stretch/>
        </p:blipFill>
        <p:spPr>
          <a:xfrm>
            <a:off x="0" y="6122126"/>
            <a:ext cx="12192000" cy="735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E4A0EA-0942-C24B-842F-5D81AD03C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67" y="6200920"/>
            <a:ext cx="2286436" cy="5524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A4A59-6D26-894B-A5C2-574199CB7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9702"/>
            <a:ext cx="10515600" cy="443111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9C019-5434-2846-BE4C-42509FB4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528" y="6356356"/>
            <a:ext cx="7955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8B8433-953F-5140-A518-C35C77B5B4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D2C3AB-3A69-7845-9874-AECBF9DF8C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8151"/>
            <a:ext cx="9181001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3200" b="1" dirty="0">
                <a:solidFill>
                  <a:schemeClr val="accent3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07B3D6-85CE-4B20-867F-E4BD033A13F6}"/>
              </a:ext>
            </a:extLst>
          </p:cNvPr>
          <p:cNvSpPr/>
          <p:nvPr userDrawn="1"/>
        </p:nvSpPr>
        <p:spPr>
          <a:xfrm>
            <a:off x="673200" y="255599"/>
            <a:ext cx="45719" cy="860819"/>
          </a:xfrm>
          <a:prstGeom prst="rect">
            <a:avLst/>
          </a:prstGeom>
          <a:solidFill>
            <a:srgbClr val="D70203"/>
          </a:solidFill>
          <a:ln>
            <a:solidFill>
              <a:srgbClr val="D70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7E05049-C1E9-4C38-9F60-F3324CD22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3288" y="63563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2024 Outliers Mining Solutions Inc.          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6792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7AF34E3-6AE6-419D-81C2-11172B564F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28759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4" imgH="414" progId="TCLayout.ActiveDocument.1">
                  <p:embed/>
                </p:oleObj>
              </mc:Choice>
              <mc:Fallback>
                <p:oleObj name="think-cell Slide" r:id="rId3" imgW="414" imgH="41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7AF34E3-6AE6-419D-81C2-11172B564F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185CC43-A270-974C-9FB4-C3D28A82B4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4F2590-6CE7-7D40-9828-456849BA4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767" y="6148896"/>
            <a:ext cx="2286436" cy="5524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D524E-DB26-B745-8568-92BCF7A0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528" y="6356356"/>
            <a:ext cx="7955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8B8433-953F-5140-A518-C35C77B5B4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E9094C-4A0A-4519-BD0F-ED7706742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9924"/>
            <a:ext cx="10515600" cy="5355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lang="en-US" sz="3200" b="1" dirty="0">
                <a:solidFill>
                  <a:schemeClr val="accent3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B5DCE00C-B033-44B1-857A-35C156D4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3288" y="63563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2024 Outliers Mining Solutions Inc.          Strictly Confidential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05E4A3-29B4-45DC-2308-BC01B6074602}"/>
              </a:ext>
            </a:extLst>
          </p:cNvPr>
          <p:cNvSpPr/>
          <p:nvPr userDrawn="1"/>
        </p:nvSpPr>
        <p:spPr>
          <a:xfrm>
            <a:off x="673200" y="255599"/>
            <a:ext cx="45719" cy="860819"/>
          </a:xfrm>
          <a:prstGeom prst="rect">
            <a:avLst/>
          </a:prstGeom>
          <a:solidFill>
            <a:srgbClr val="D70203"/>
          </a:solidFill>
          <a:ln>
            <a:solidFill>
              <a:srgbClr val="D70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5499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A9D11D2-8044-4CB0-922D-9E366CA405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51546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4" imgH="414" progId="TCLayout.ActiveDocument.1">
                  <p:embed/>
                </p:oleObj>
              </mc:Choice>
              <mc:Fallback>
                <p:oleObj name="think-cell Slide" r:id="rId3" imgW="414" imgH="41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A9D11D2-8044-4CB0-922D-9E366CA405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D5FF9E8-D1A6-6C41-906A-504126A12D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E4A0EA-0942-C24B-842F-5D81AD03C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67" y="6200920"/>
            <a:ext cx="2286436" cy="5524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A4A59-6D26-894B-A5C2-574199CB7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9702"/>
            <a:ext cx="10515600" cy="443111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9C019-5434-2846-BE4C-42509FB4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528" y="6356356"/>
            <a:ext cx="7955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8B8433-953F-5140-A518-C35C77B5B4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D2C3AB-3A69-7845-9874-AECBF9DF8C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6991"/>
            <a:ext cx="9181001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2800" b="1" dirty="0">
                <a:solidFill>
                  <a:schemeClr val="accent3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07B3D6-85CE-4B20-867F-E4BD033A13F6}"/>
              </a:ext>
            </a:extLst>
          </p:cNvPr>
          <p:cNvSpPr/>
          <p:nvPr userDrawn="1"/>
        </p:nvSpPr>
        <p:spPr>
          <a:xfrm>
            <a:off x="673200" y="255599"/>
            <a:ext cx="45719" cy="860819"/>
          </a:xfrm>
          <a:prstGeom prst="rect">
            <a:avLst/>
          </a:prstGeom>
          <a:solidFill>
            <a:srgbClr val="D70203"/>
          </a:solidFill>
          <a:ln>
            <a:solidFill>
              <a:srgbClr val="D70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7E05049-C1E9-4C38-9F60-F3324CD22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3288" y="63563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Strictly 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07692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4CC8-6A16-C0C7-4EC9-8ED0811D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5" y="522148"/>
            <a:ext cx="10515600" cy="918726"/>
          </a:xfrm>
        </p:spPr>
        <p:txBody>
          <a:bodyPr/>
          <a:lstStyle>
            <a:lvl1pPr>
              <a:defRPr b="1">
                <a:latin typeface="Exo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0CCA01-05AD-B277-8297-782597B39E6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9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B44EEA-7051-EAFA-0B90-CFBBC89089EF}"/>
              </a:ext>
            </a:extLst>
          </p:cNvPr>
          <p:cNvSpPr/>
          <p:nvPr userDrawn="1"/>
        </p:nvSpPr>
        <p:spPr>
          <a:xfrm>
            <a:off x="11353800" y="6492875"/>
            <a:ext cx="524256" cy="365125"/>
          </a:xfrm>
          <a:prstGeom prst="rect">
            <a:avLst/>
          </a:prstGeom>
          <a:solidFill>
            <a:srgbClr val="D02C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6F746-5FD4-C94F-5953-9424F66C8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492874"/>
            <a:ext cx="524256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48B8433-953F-5140-A518-C35C77B5B4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284641E8-E5F6-420D-5DB3-A4863FE5A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074" y="6509605"/>
            <a:ext cx="1350818" cy="329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421B64-F288-8682-90FA-F13F358CAC34}"/>
              </a:ext>
            </a:extLst>
          </p:cNvPr>
          <p:cNvSpPr txBox="1"/>
          <p:nvPr userDrawn="1"/>
        </p:nvSpPr>
        <p:spPr>
          <a:xfrm>
            <a:off x="3543103" y="6566626"/>
            <a:ext cx="5105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baseline="0" dirty="0">
                <a:solidFill>
                  <a:schemeClr val="bg1"/>
                </a:solidFill>
                <a:latin typeface="Exo" pitchFamily="2" charset="77"/>
                <a:ea typeface="Verdana" panose="020B0604030504040204" pitchFamily="34" charset="0"/>
                <a:cs typeface="Verdana" panose="020B0604030504040204" pitchFamily="34" charset="0"/>
              </a:rPr>
              <a:t>© 2024 Outliers Mining Solutions Inc. 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535435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EF978AFB-F1A3-64D0-9013-6E01701EDA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4383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5" imgH="305" progId="TCLayout.ActiveDocument.1">
                  <p:embed/>
                </p:oleObj>
              </mc:Choice>
              <mc:Fallback>
                <p:oleObj name="think-cell Slide" r:id="rId4" imgW="305" imgH="3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F978AFB-F1A3-64D0-9013-6E01701EDA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Google Shape;27;p170"/>
          <p:cNvSpPr txBox="1">
            <a:spLocks noGrp="1"/>
          </p:cNvSpPr>
          <p:nvPr>
            <p:ph type="ftr" idx="11"/>
          </p:nvPr>
        </p:nvSpPr>
        <p:spPr>
          <a:xfrm>
            <a:off x="3805199" y="6416679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CA"/>
          </a:p>
        </p:txBody>
      </p:sp>
      <p:sp>
        <p:nvSpPr>
          <p:cNvPr id="28" name="Google Shape;28;p170"/>
          <p:cNvSpPr txBox="1">
            <a:spLocks noGrp="1"/>
          </p:cNvSpPr>
          <p:nvPr>
            <p:ph type="title"/>
          </p:nvPr>
        </p:nvSpPr>
        <p:spPr>
          <a:xfrm>
            <a:off x="331200" y="316799"/>
            <a:ext cx="115200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9262D"/>
              </a:buClr>
              <a:buSzPts val="4400"/>
              <a:buFont typeface="Exo"/>
              <a:buNone/>
              <a:defRPr b="1" i="0">
                <a:solidFill>
                  <a:srgbClr val="09262D"/>
                </a:solidFill>
                <a:latin typeface="Exo"/>
                <a:ea typeface="Exo"/>
                <a:cs typeface="Exo"/>
                <a:sym typeface="Ex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A81B95D-0D7E-6BD6-AA06-ACFE623465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4383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05" imgH="305" progId="TCLayout.ActiveDocument.1">
                  <p:embed/>
                </p:oleObj>
              </mc:Choice>
              <mc:Fallback>
                <p:oleObj name="think-cell Slide" r:id="rId6" imgW="305" imgH="3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81B95D-0D7E-6BD6-AA06-ACFE623465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8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846E37-B5B0-4782-B79E-595B6ECE8B9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6785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1" imgH="398" progId="TCLayout.ActiveDocument.1">
                  <p:embed/>
                </p:oleObj>
              </mc:Choice>
              <mc:Fallback>
                <p:oleObj name="think-cell Slide" r:id="rId4" imgW="401" imgH="39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846E37-B5B0-4782-B79E-595B6ECE8B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D9861EC-AEE6-0B7F-9813-08B88B709A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895" y="1604108"/>
            <a:ext cx="7051223" cy="857736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4000" b="1" i="0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 of Presentation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CB3B322-010F-F1F4-9474-BD5BA563434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8031" y="399043"/>
            <a:ext cx="5456928" cy="104118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7000068-EC99-2273-05C0-A29BBD5349C1}"/>
              </a:ext>
            </a:extLst>
          </p:cNvPr>
          <p:cNvSpPr txBox="1">
            <a:spLocks/>
          </p:cNvSpPr>
          <p:nvPr userDrawn="1"/>
        </p:nvSpPr>
        <p:spPr>
          <a:xfrm>
            <a:off x="8933890" y="5940419"/>
            <a:ext cx="2944166" cy="521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50000"/>
              </a:lnSpc>
              <a:defRPr sz="1000" kern="1200" baseline="0">
                <a:solidFill>
                  <a:schemeClr val="bg1"/>
                </a:solidFill>
                <a:latin typeface="Open Sans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latin typeface="+mj-lt"/>
              </a:rPr>
              <a:t>© 2024 Outliers Mining Solutions Inc. </a:t>
            </a:r>
            <a:br>
              <a:rPr lang="en-US">
                <a:latin typeface="+mj-lt"/>
              </a:rPr>
            </a:br>
            <a:r>
              <a:rPr lang="en-US">
                <a:latin typeface="+mj-lt"/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3922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178DE1B-6EF9-42D6-940D-C7158C280A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96180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1" imgH="398" progId="TCLayout.ActiveDocument.1">
                  <p:embed/>
                </p:oleObj>
              </mc:Choice>
              <mc:Fallback>
                <p:oleObj name="think-cell Slide" r:id="rId3" imgW="401" imgH="39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178DE1B-6EF9-42D6-940D-C7158C280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0F1FB39-0875-43CC-B870-F9F94F5A63C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424248" y="2415363"/>
            <a:ext cx="4929551" cy="2653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Char char="•"/>
              <a:defRPr sz="1800" baseline="0">
                <a:latin typeface="+mj-lt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 Click to edit Master text styles</a:t>
            </a:r>
          </a:p>
          <a:p>
            <a:pPr lvl="0"/>
            <a:endParaRPr lang="en-US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FDF3017-BE23-4941-8C13-55D053B9FD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4249" y="1767576"/>
            <a:ext cx="4929551" cy="365126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100" b="1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8DC2D6-088B-1D76-0E15-2038BBDDFD17}"/>
              </a:ext>
            </a:extLst>
          </p:cNvPr>
          <p:cNvSpPr/>
          <p:nvPr userDrawn="1"/>
        </p:nvSpPr>
        <p:spPr>
          <a:xfrm>
            <a:off x="-9427" y="-9427"/>
            <a:ext cx="5767754" cy="68674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D105FB-909E-43C3-8D0B-1BAA240D1C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767" y="421476"/>
            <a:ext cx="4456800" cy="1457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CA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F8CE68F-104A-77B1-B03A-CD3D7225F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6"/>
            <a:ext cx="524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48B8433-953F-5140-A518-C35C77B5B4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9236DB-D593-DA3A-FB0A-C49C55535434}"/>
              </a:ext>
            </a:extLst>
          </p:cNvPr>
          <p:cNvSpPr txBox="1"/>
          <p:nvPr userDrawn="1"/>
        </p:nvSpPr>
        <p:spPr>
          <a:xfrm>
            <a:off x="7408875" y="6415807"/>
            <a:ext cx="3896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2024 Outliers Mining Solutions Inc.     Strictly Confidential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C41C26-CE01-C215-F900-D0B0B82A12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98383" y="6370379"/>
            <a:ext cx="1380111" cy="3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3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ernate Background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629F442-E2E9-9309-69E1-CB7DC6CC6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6"/>
            <a:ext cx="524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48B8433-953F-5140-A518-C35C77B5B4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A7D87-3481-0A8E-01D7-AC9FFCC4DEB4}"/>
              </a:ext>
            </a:extLst>
          </p:cNvPr>
          <p:cNvSpPr txBox="1"/>
          <p:nvPr userDrawn="1"/>
        </p:nvSpPr>
        <p:spPr>
          <a:xfrm>
            <a:off x="7408875" y="6415807"/>
            <a:ext cx="3896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2024 Outliers Mining Solutions Inc.     Strictly Confidential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C6AD317-4D44-6E59-74D4-02321C185C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424248" y="2415363"/>
            <a:ext cx="4929551" cy="2653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Char char="•"/>
              <a:defRPr sz="1800" baseline="0">
                <a:latin typeface="+mj-lt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 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A750777-6E18-645B-B46B-7EF6CB40F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4249" y="1767576"/>
            <a:ext cx="4929551" cy="365126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100" b="1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420A80-B2ED-5D56-F83B-6E69019148B6}"/>
              </a:ext>
            </a:extLst>
          </p:cNvPr>
          <p:cNvSpPr/>
          <p:nvPr userDrawn="1"/>
        </p:nvSpPr>
        <p:spPr>
          <a:xfrm>
            <a:off x="-9427" y="-9427"/>
            <a:ext cx="5767754" cy="68674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74AE1CB-26FF-A3FD-A59B-2458C0CA0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8383" y="6370379"/>
            <a:ext cx="1380111" cy="337077"/>
          </a:xfrm>
          <a:prstGeom prst="rect">
            <a:avLst/>
          </a:prstGeom>
        </p:spPr>
      </p:pic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375AD78-BE31-2673-E6B2-D39C3A917E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767" y="421476"/>
            <a:ext cx="4456800" cy="1457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934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ernate Background TO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38566BD-EBE0-426E-A69B-C948DFE780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97029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1" imgH="398" progId="TCLayout.ActiveDocument.1">
                  <p:embed/>
                </p:oleObj>
              </mc:Choice>
              <mc:Fallback>
                <p:oleObj name="think-cell Slide" r:id="rId3" imgW="401" imgH="39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38566BD-EBE0-426E-A69B-C948DFE78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B943849-0864-99D1-E986-B61762174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6"/>
            <a:ext cx="524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48B8433-953F-5140-A518-C35C77B5B4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1BBF1-5C60-AB87-C4B4-BB77B2B0B759}"/>
              </a:ext>
            </a:extLst>
          </p:cNvPr>
          <p:cNvSpPr txBox="1"/>
          <p:nvPr userDrawn="1"/>
        </p:nvSpPr>
        <p:spPr>
          <a:xfrm>
            <a:off x="7408875" y="6415807"/>
            <a:ext cx="3896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2024 Outliers Mining Solutions Inc.     Strictly Confidential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612A1C3-443A-1A4F-B6FB-0C7110D3743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424248" y="2415363"/>
            <a:ext cx="4929551" cy="2653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Char char="•"/>
              <a:defRPr sz="1800" baseline="0">
                <a:latin typeface="+mj-lt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 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B3323D-0954-252D-7A8D-7E8BC61CF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4249" y="1767576"/>
            <a:ext cx="4929551" cy="365126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100" b="1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A227CD-4DA9-4FD5-1446-367C16E80CFB}"/>
              </a:ext>
            </a:extLst>
          </p:cNvPr>
          <p:cNvSpPr/>
          <p:nvPr userDrawn="1"/>
        </p:nvSpPr>
        <p:spPr>
          <a:xfrm>
            <a:off x="-9427" y="-9427"/>
            <a:ext cx="5767754" cy="686742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F9D9DC-2F83-7E15-A11F-FD70E04601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98383" y="6370379"/>
            <a:ext cx="1380111" cy="337078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EFEB8D9C-3074-5E49-E832-9C45FF3FD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767" y="421476"/>
            <a:ext cx="4456800" cy="1457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982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7AF34E3-6AE6-419D-81C2-11172B564F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24929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4" imgH="414" progId="TCLayout.ActiveDocument.1">
                  <p:embed/>
                </p:oleObj>
              </mc:Choice>
              <mc:Fallback>
                <p:oleObj name="think-cell Slide" r:id="rId4" imgW="414" imgH="41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7AF34E3-6AE6-419D-81C2-11172B564F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0B1B992-6351-5A58-B1C2-6CC9FB40B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6"/>
            <a:ext cx="524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48B8433-953F-5140-A518-C35C77B5B4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AC7D78-D92B-AB0C-5BF2-C0707DC277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98383" y="6370379"/>
            <a:ext cx="1380111" cy="33707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C46701C-B9F7-EBCE-2A44-0F373D577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8993" y="1174839"/>
            <a:ext cx="7934011" cy="392551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8256FA-67CD-8CD9-F717-58CEE3AF55AA}"/>
              </a:ext>
            </a:extLst>
          </p:cNvPr>
          <p:cNvSpPr txBox="1"/>
          <p:nvPr userDrawn="1"/>
        </p:nvSpPr>
        <p:spPr>
          <a:xfrm>
            <a:off x="3543101" y="6415807"/>
            <a:ext cx="5105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2024 Outliers Mining Solutions Inc.     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0144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7AF34E3-6AE6-419D-81C2-11172B564F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24929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4" imgH="414" progId="TCLayout.ActiveDocument.1">
                  <p:embed/>
                </p:oleObj>
              </mc:Choice>
              <mc:Fallback>
                <p:oleObj name="think-cell Slide" r:id="rId4" imgW="414" imgH="41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7AF34E3-6AE6-419D-81C2-11172B564F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0B1B992-6351-5A58-B1C2-6CC9FB40B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6"/>
            <a:ext cx="524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48B8433-953F-5140-A518-C35C77B5B4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AC7D78-D92B-AB0C-5BF2-C0707DC277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98383" y="6370379"/>
            <a:ext cx="1380111" cy="33707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C46701C-B9F7-EBCE-2A44-0F373D577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8993" y="1174839"/>
            <a:ext cx="7934011" cy="392551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8256FA-67CD-8CD9-F717-58CEE3AF55AA}"/>
              </a:ext>
            </a:extLst>
          </p:cNvPr>
          <p:cNvSpPr txBox="1"/>
          <p:nvPr userDrawn="1"/>
        </p:nvSpPr>
        <p:spPr>
          <a:xfrm>
            <a:off x="3543101" y="6415807"/>
            <a:ext cx="5105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2024 Outliers Mining Solutions Inc.     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3483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5A76543-798D-47A1-892E-B8C0B3A70F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19106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1" imgH="398" progId="TCLayout.ActiveDocument.1">
                  <p:embed/>
                </p:oleObj>
              </mc:Choice>
              <mc:Fallback>
                <p:oleObj name="think-cell Slide" r:id="rId3" imgW="401" imgH="39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5A76543-798D-47A1-892E-B8C0B3A70F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F2644-D914-7B4E-8924-BBC1AEDB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528" y="6356356"/>
            <a:ext cx="79552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748B8433-953F-5140-A518-C35C77B5B4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894746-287E-68C5-77EF-B691709E9FE5}"/>
              </a:ext>
            </a:extLst>
          </p:cNvPr>
          <p:cNvSpPr/>
          <p:nvPr userDrawn="1"/>
        </p:nvSpPr>
        <p:spPr>
          <a:xfrm>
            <a:off x="-9428" y="-9427"/>
            <a:ext cx="11091955" cy="6867427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BEFA20-49D2-ABC3-36E7-F008385D61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98383" y="6370379"/>
            <a:ext cx="1380111" cy="337078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B929B6F-0D1E-9841-A494-EB341F5B19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767" y="421476"/>
            <a:ext cx="8745848" cy="1457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5A98F9-ECB7-5AA5-D59E-945A79E3D325}"/>
              </a:ext>
            </a:extLst>
          </p:cNvPr>
          <p:cNvSpPr txBox="1"/>
          <p:nvPr userDrawn="1"/>
        </p:nvSpPr>
        <p:spPr>
          <a:xfrm>
            <a:off x="7115652" y="6415807"/>
            <a:ext cx="3896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 2024 Outliers Mining Solutions Inc.     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9551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67C13FC-E660-4C8B-8E73-ADBA615695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12251794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414" imgH="414" progId="TCLayout.ActiveDocument.1">
                  <p:embed/>
                </p:oleObj>
              </mc:Choice>
              <mc:Fallback>
                <p:oleObj name="think-cell Slide" r:id="rId32" imgW="414" imgH="41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67C13FC-E660-4C8B-8E73-ADBA615695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F59EF-B11E-7A44-B23B-6C9C8DF55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15E31-C113-1A43-B850-429FEE069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2057298" marR="0" lvl="4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4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27631-B0F5-414C-97D6-8A6DF816F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6"/>
            <a:ext cx="524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Open Sans" pitchFamily="2" charset="0"/>
              </a:defRPr>
            </a:lvl1pPr>
          </a:lstStyle>
          <a:p>
            <a:fld id="{748B8433-953F-5140-A518-C35C77B5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4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2800" kern="1200" baseline="0">
          <a:solidFill>
            <a:schemeClr val="accent2"/>
          </a:solidFill>
          <a:latin typeface="+mj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2400" kern="1200" baseline="0">
          <a:solidFill>
            <a:schemeClr val="accent2"/>
          </a:solidFill>
          <a:latin typeface="+mj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2000" kern="1200" baseline="0">
          <a:solidFill>
            <a:schemeClr val="accent2"/>
          </a:solidFill>
          <a:latin typeface="+mj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1800" kern="1200" baseline="0">
          <a:solidFill>
            <a:schemeClr val="accent2"/>
          </a:solidFill>
          <a:latin typeface="+mj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1800" kern="1200" baseline="0">
          <a:solidFill>
            <a:schemeClr val="accent2"/>
          </a:solidFill>
          <a:latin typeface="+mj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4" Type="http://schemas.openxmlformats.org/officeDocument/2006/relationships/image" Target="../media/image1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30.bin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3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18.emf"/><Relationship Id="rId9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4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5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6.xml"/><Relationship Id="rId5" Type="http://schemas.openxmlformats.org/officeDocument/2006/relationships/image" Target="../media/image28.png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oleObject" Target="../embeddings/oleObject34.bin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18.emf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8.xml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9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0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1.xml"/><Relationship Id="rId5" Type="http://schemas.openxmlformats.org/officeDocument/2006/relationships/image" Target="../media/image39.jpeg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2.xml"/><Relationship Id="rId5" Type="http://schemas.openxmlformats.org/officeDocument/2006/relationships/image" Target="../media/image39.jpeg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5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3.xml"/><Relationship Id="rId5" Type="http://schemas.openxmlformats.org/officeDocument/2006/relationships/image" Target="../media/image39.jpeg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4.xml"/><Relationship Id="rId5" Type="http://schemas.openxmlformats.org/officeDocument/2006/relationships/image" Target="../media/image39.jpeg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5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6.xml"/><Relationship Id="rId6" Type="http://schemas.openxmlformats.org/officeDocument/2006/relationships/image" Target="../media/image40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7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8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9.xml"/><Relationship Id="rId6" Type="http://schemas.openxmlformats.org/officeDocument/2006/relationships/image" Target="../media/image41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0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2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6.xml"/><Relationship Id="rId4" Type="http://schemas.openxmlformats.org/officeDocument/2006/relationships/image" Target="../media/image18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7.xml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8.xml"/><Relationship Id="rId5" Type="http://schemas.openxmlformats.org/officeDocument/2006/relationships/image" Target="../media/image21.emf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9.xml"/><Relationship Id="rId5" Type="http://schemas.openxmlformats.org/officeDocument/2006/relationships/image" Target="../media/image22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0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29.bin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8.emf"/><Relationship Id="rId9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30.bin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18.emf"/><Relationship Id="rId9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88771C2-6F4F-EFBA-2226-277C37F37EC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25725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6" imgH="426" progId="TCLayout.ActiveDocument.1">
                  <p:embed/>
                </p:oleObj>
              </mc:Choice>
              <mc:Fallback>
                <p:oleObj name="think-cell Slide" r:id="rId3" imgW="426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88771C2-6F4F-EFBA-2226-277C37F37E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B4696-CB42-CE7A-B666-4317178001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Production Foundations </a:t>
            </a:r>
          </a:p>
          <a:p>
            <a:r>
              <a:rPr lang="en-US" sz="2800" dirty="0">
                <a:ea typeface="Verdana"/>
              </a:rPr>
              <a:t>KPIs &amp; Production Fundamentals</a:t>
            </a:r>
          </a:p>
          <a:p>
            <a:endParaRPr lang="en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EBBD70-E0C5-1868-341D-0BBA801225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984500"/>
            <a:ext cx="9404350" cy="900113"/>
          </a:xfrm>
        </p:spPr>
        <p:txBody>
          <a:bodyPr vert="horz" lIns="0" tIns="0" rIns="91440" bIns="0" rtlCol="0" anchor="ctr">
            <a:noAutofit/>
          </a:bodyPr>
          <a:lstStyle/>
          <a:p>
            <a:r>
              <a:rPr lang="en-CA" sz="4800" dirty="0"/>
              <a:t>Production Foundations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36C1F-55A5-F7A7-1B41-27A50E814FDC}"/>
              </a:ext>
            </a:extLst>
          </p:cNvPr>
          <p:cNvSpPr txBox="1">
            <a:spLocks/>
          </p:cNvSpPr>
          <p:nvPr/>
        </p:nvSpPr>
        <p:spPr>
          <a:xfrm>
            <a:off x="587416" y="3904631"/>
            <a:ext cx="9251236" cy="1363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400" dirty="0">
                <a:ea typeface="Verdana"/>
              </a:rPr>
              <a:t> </a:t>
            </a:r>
            <a:endParaRPr lang="en-US" sz="2400" dirty="0"/>
          </a:p>
          <a:p>
            <a:endParaRPr lang="en-US" sz="2800" dirty="0"/>
          </a:p>
          <a:p>
            <a:endParaRPr lang="en-CA" sz="2800" dirty="0">
              <a:solidFill>
                <a:srgbClr val="7985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7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767BFAB-AA81-D67A-F00B-7D9A299BB3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5" progId="TCLayout.ActiveDocument.1">
                  <p:embed/>
                </p:oleObj>
              </mc:Choice>
              <mc:Fallback>
                <p:oleObj name="think-cell Slide" r:id="rId3" imgW="416" imgH="41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67BFAB-AA81-D67A-F00B-7D9A299BB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D644E34-9E81-6000-3B12-F7D09EF3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786"/>
            <a:ext cx="10515600" cy="465072"/>
          </a:xfrm>
        </p:spPr>
        <p:txBody>
          <a:bodyPr vert="horz">
            <a:noAutofit/>
          </a:bodyPr>
          <a:lstStyle/>
          <a:p>
            <a:r>
              <a:rPr lang="en-US" sz="3600" dirty="0"/>
              <a:t>TUM - Summary</a:t>
            </a:r>
            <a:endParaRPr lang="en-CA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0A3DE-7954-5B91-29AE-BF3483738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B8433-953F-5140-A518-C35C77B5B4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7764BF-3816-6730-A79F-DD45C0CBFC4E}"/>
              </a:ext>
            </a:extLst>
          </p:cNvPr>
          <p:cNvSpPr txBox="1">
            <a:spLocks/>
          </p:cNvSpPr>
          <p:nvPr/>
        </p:nvSpPr>
        <p:spPr>
          <a:xfrm>
            <a:off x="946092" y="2896960"/>
            <a:ext cx="10515600" cy="34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28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24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20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>
                <a:solidFill>
                  <a:schemeClr val="tx1"/>
                </a:solidFill>
                <a:latin typeface="+mn-lt"/>
              </a:rPr>
              <a:t>The Time Usage Model is a way of describing how time for equipment is allocated over a period (shift/month/year)</a:t>
            </a:r>
          </a:p>
          <a:p>
            <a:endParaRPr lang="en-CA" sz="1600" dirty="0">
              <a:solidFill>
                <a:schemeClr val="tx1"/>
              </a:solidFill>
              <a:latin typeface="+mn-lt"/>
            </a:endParaRPr>
          </a:p>
          <a:p>
            <a:r>
              <a:rPr lang="en-CA" sz="1600" dirty="0">
                <a:solidFill>
                  <a:schemeClr val="tx1"/>
                </a:solidFill>
                <a:latin typeface="+mn-lt"/>
              </a:rPr>
              <a:t>Availability % = What percentage of the shift/month/year is the equipment down?</a:t>
            </a:r>
          </a:p>
          <a:p>
            <a:r>
              <a:rPr lang="en-CA" sz="1600" dirty="0">
                <a:solidFill>
                  <a:schemeClr val="tx1"/>
                </a:solidFill>
                <a:latin typeface="+mn-lt"/>
              </a:rPr>
              <a:t>Availability % = Available Time / Calendar Time </a:t>
            </a:r>
          </a:p>
          <a:p>
            <a:endParaRPr lang="en-CA" sz="1600" dirty="0">
              <a:solidFill>
                <a:schemeClr val="tx1"/>
              </a:solidFill>
              <a:latin typeface="+mn-lt"/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Utilization % = What percentage of the time the equipment is available is it Operating?</a:t>
            </a:r>
          </a:p>
          <a:p>
            <a:r>
              <a:rPr lang="en-US" sz="1600" dirty="0">
                <a:solidFill>
                  <a:schemeClr val="tx1"/>
                </a:solidFill>
              </a:rPr>
              <a:t>Utilization % = Operating Time / Available Time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CA" sz="1600" dirty="0">
              <a:solidFill>
                <a:schemeClr val="tx1"/>
              </a:solidFill>
              <a:latin typeface="+mn-lt"/>
            </a:endParaRPr>
          </a:p>
          <a:p>
            <a:endParaRPr lang="en-CA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C25033-7DDF-9096-05A5-D057F5740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667" y="1152846"/>
            <a:ext cx="9677400" cy="400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D9FC7C-03C1-23BE-5E9C-66CCC806F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667" y="1552896"/>
            <a:ext cx="6457950" cy="409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C7CAE5-3EAF-91F8-709A-EEE11CC5FE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592" y="1962471"/>
            <a:ext cx="3238500" cy="7810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14DB14-3210-319F-22D9-156644B89A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2617" y="1552896"/>
            <a:ext cx="3238500" cy="1171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BF8AD2-CC1F-7AA0-4E3E-83AA547C16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666" y="1966454"/>
            <a:ext cx="3215467" cy="400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2641D6-C811-DB69-CE6B-3CF7382601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750" y="2361382"/>
            <a:ext cx="3201265" cy="3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30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767BFAB-AA81-D67A-F00B-7D9A299BB3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5" progId="TCLayout.ActiveDocument.1">
                  <p:embed/>
                </p:oleObj>
              </mc:Choice>
              <mc:Fallback>
                <p:oleObj name="think-cell Slide" r:id="rId3" imgW="416" imgH="41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67BFAB-AA81-D67A-F00B-7D9A299BB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D644E34-9E81-6000-3B12-F7D09EF3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786"/>
            <a:ext cx="10515600" cy="420738"/>
          </a:xfrm>
        </p:spPr>
        <p:txBody>
          <a:bodyPr vert="horz">
            <a:noAutofit/>
          </a:bodyPr>
          <a:lstStyle/>
          <a:p>
            <a:r>
              <a:rPr lang="en-US" sz="3600" dirty="0"/>
              <a:t>What Makes up Production 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03F83-1D62-061C-58B6-F996945333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4469" y="1062254"/>
            <a:ext cx="10515600" cy="5000496"/>
          </a:xfr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buSzPct val="100000"/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In its simplest terms, we calculate production like this:</a:t>
            </a:r>
          </a:p>
          <a:p>
            <a:pPr marL="0" indent="0" algn="ctr">
              <a:lnSpc>
                <a:spcPts val="2200"/>
              </a:lnSpc>
              <a:buSzPct val="100000"/>
              <a:buNone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lnSpc>
                <a:spcPts val="2200"/>
              </a:lnSpc>
              <a:buSzPct val="100000"/>
              <a:buNone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lnSpc>
                <a:spcPts val="2200"/>
              </a:lnSpc>
              <a:buSzPct val="100000"/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lvl="1"/>
            <a:endParaRPr lang="en-CA" sz="1200" dirty="0">
              <a:solidFill>
                <a:schemeClr val="tx1"/>
              </a:solidFill>
              <a:latin typeface="+mn-lt"/>
            </a:endParaRPr>
          </a:p>
          <a:p>
            <a:endParaRPr lang="en-CA" sz="1800" dirty="0">
              <a:solidFill>
                <a:schemeClr val="tx1"/>
              </a:solidFill>
              <a:latin typeface="+mn-lt"/>
            </a:endParaRPr>
          </a:p>
          <a:p>
            <a:endParaRPr lang="en-CA" sz="1800" dirty="0">
              <a:solidFill>
                <a:schemeClr val="tx1"/>
              </a:solidFill>
              <a:latin typeface="+mn-lt"/>
            </a:endParaRPr>
          </a:p>
          <a:p>
            <a:endParaRPr lang="en-CA" sz="1800" dirty="0">
              <a:solidFill>
                <a:schemeClr val="tx1"/>
              </a:solidFill>
              <a:latin typeface="+mn-lt"/>
            </a:endParaRPr>
          </a:p>
          <a:p>
            <a:endParaRPr lang="en-CA" sz="1800" dirty="0">
              <a:solidFill>
                <a:schemeClr val="tx1"/>
              </a:solidFill>
              <a:latin typeface="+mn-lt"/>
            </a:endParaRPr>
          </a:p>
          <a:p>
            <a:endParaRPr lang="en-CA" sz="1800" dirty="0">
              <a:solidFill>
                <a:schemeClr val="tx1"/>
              </a:solidFill>
              <a:latin typeface="+mn-lt"/>
            </a:endParaRPr>
          </a:p>
          <a:p>
            <a:r>
              <a:rPr lang="en-CA" sz="1800" dirty="0">
                <a:solidFill>
                  <a:schemeClr val="tx1"/>
                </a:solidFill>
                <a:latin typeface="+mn-lt"/>
              </a:rPr>
              <a:t>The other side of production is Equipment Productivity</a:t>
            </a:r>
          </a:p>
          <a:p>
            <a:r>
              <a:rPr lang="en-CA" sz="1800" dirty="0">
                <a:solidFill>
                  <a:schemeClr val="tx1"/>
                </a:solidFill>
                <a:latin typeface="+mn-lt"/>
              </a:rPr>
              <a:t>This metric describes how PRODUCTIVE the equipment is during the operating time</a:t>
            </a:r>
          </a:p>
          <a:p>
            <a:r>
              <a:rPr lang="en-CA" sz="1800" dirty="0">
                <a:solidFill>
                  <a:schemeClr val="tx1"/>
                </a:solidFill>
                <a:latin typeface="+mn-lt"/>
              </a:rPr>
              <a:t>For this course, we will focus on productivity of </a:t>
            </a:r>
            <a:r>
              <a:rPr lang="en-CA" sz="1800" b="1" dirty="0">
                <a:solidFill>
                  <a:schemeClr val="tx1"/>
                </a:solidFill>
                <a:latin typeface="+mn-lt"/>
              </a:rPr>
              <a:t>Trucks</a:t>
            </a:r>
            <a:r>
              <a:rPr lang="en-CA" sz="180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CA" sz="1800" b="1" dirty="0">
                <a:solidFill>
                  <a:schemeClr val="tx1"/>
                </a:solidFill>
                <a:latin typeface="+mn-lt"/>
              </a:rPr>
              <a:t>Shovels</a:t>
            </a:r>
          </a:p>
          <a:p>
            <a:endParaRPr lang="en-CA" sz="1800" dirty="0">
              <a:solidFill>
                <a:schemeClr val="tx1"/>
              </a:solidFill>
              <a:latin typeface="+mn-lt"/>
            </a:endParaRPr>
          </a:p>
          <a:p>
            <a:endParaRPr lang="en-CA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0A3DE-7954-5B91-29AE-BF3483738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B8433-953F-5140-A518-C35C77B5B4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171726-388D-8BA9-D4ED-41FEAC72B6E0}"/>
              </a:ext>
            </a:extLst>
          </p:cNvPr>
          <p:cNvSpPr/>
          <p:nvPr/>
        </p:nvSpPr>
        <p:spPr>
          <a:xfrm>
            <a:off x="3768436" y="1795551"/>
            <a:ext cx="4450080" cy="96981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Production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52021A-9D9E-7095-3BA9-856707CE07EB}"/>
              </a:ext>
            </a:extLst>
          </p:cNvPr>
          <p:cNvSpPr/>
          <p:nvPr/>
        </p:nvSpPr>
        <p:spPr>
          <a:xfrm>
            <a:off x="2903913" y="3244735"/>
            <a:ext cx="2521527" cy="92548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Equipment Productivity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790DD2-B1F2-6597-1B41-30333537691A}"/>
              </a:ext>
            </a:extLst>
          </p:cNvPr>
          <p:cNvSpPr/>
          <p:nvPr/>
        </p:nvSpPr>
        <p:spPr>
          <a:xfrm>
            <a:off x="6522721" y="3260370"/>
            <a:ext cx="2521527" cy="9254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Operating Time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4633E57-27DE-59DF-B057-D342C65D31F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854633" y="2075414"/>
            <a:ext cx="487680" cy="1867591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66DD91D2-16CC-9D90-A78B-188CA7CFA101}"/>
              </a:ext>
            </a:extLst>
          </p:cNvPr>
          <p:cNvCxnSpPr/>
          <p:nvPr/>
        </p:nvCxnSpPr>
        <p:spPr>
          <a:xfrm rot="16200000" flipV="1">
            <a:off x="6664037" y="2133601"/>
            <a:ext cx="487680" cy="1751215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046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767BFAB-AA81-D67A-F00B-7D9A299BB3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5" progId="TCLayout.ActiveDocument.1">
                  <p:embed/>
                </p:oleObj>
              </mc:Choice>
              <mc:Fallback>
                <p:oleObj name="think-cell Slide" r:id="rId3" imgW="416" imgH="41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67BFAB-AA81-D67A-F00B-7D9A299BB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D644E34-9E81-6000-3B12-F7D09EF3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786"/>
            <a:ext cx="10515600" cy="420738"/>
          </a:xfrm>
        </p:spPr>
        <p:txBody>
          <a:bodyPr vert="horz">
            <a:noAutofit/>
          </a:bodyPr>
          <a:lstStyle/>
          <a:p>
            <a:r>
              <a:rPr lang="en-US" sz="3600" dirty="0"/>
              <a:t>Equipment Productivity – Haul Trucks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03F83-1D62-061C-58B6-F996945333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2411" y="3939055"/>
            <a:ext cx="10777451" cy="1373606"/>
          </a:xfrm>
        </p:spPr>
        <p:txBody>
          <a:bodyPr>
            <a:normAutofit/>
          </a:bodyPr>
          <a:lstStyle/>
          <a:p>
            <a:r>
              <a:rPr lang="en-CA" sz="1800" dirty="0">
                <a:solidFill>
                  <a:schemeClr val="tx1"/>
                </a:solidFill>
                <a:latin typeface="+mn-lt"/>
              </a:rPr>
              <a:t>For haul trucks, tonnes per cycle is simply Payload </a:t>
            </a:r>
          </a:p>
          <a:p>
            <a:r>
              <a:rPr lang="en-CA" sz="1800" dirty="0">
                <a:solidFill>
                  <a:schemeClr val="tx1"/>
                </a:solidFill>
                <a:latin typeface="+mn-lt"/>
              </a:rPr>
              <a:t>The higher the payload, the higher the equipment productivity</a:t>
            </a:r>
          </a:p>
          <a:p>
            <a:r>
              <a:rPr lang="en-CA" sz="1800" dirty="0">
                <a:solidFill>
                  <a:schemeClr val="tx1"/>
                </a:solidFill>
                <a:latin typeface="+mn-lt"/>
              </a:rPr>
              <a:t>What are the limitations of Payload?</a:t>
            </a:r>
          </a:p>
          <a:p>
            <a:endParaRPr lang="en-CA" sz="1800" dirty="0">
              <a:solidFill>
                <a:schemeClr val="tx1"/>
              </a:solidFill>
              <a:latin typeface="+mn-lt"/>
            </a:endParaRPr>
          </a:p>
          <a:p>
            <a:endParaRPr lang="en-CA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0A3DE-7954-5B91-29AE-BF3483738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B8433-953F-5140-A518-C35C77B5B4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10B5A3-3B05-F2F7-02EE-D0593DDE3977}"/>
              </a:ext>
            </a:extLst>
          </p:cNvPr>
          <p:cNvSpPr/>
          <p:nvPr/>
        </p:nvSpPr>
        <p:spPr>
          <a:xfrm>
            <a:off x="3929149" y="1463040"/>
            <a:ext cx="3912158" cy="7723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Equipment Productivity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3189D4-F062-3F32-9DE9-925E4C8F2C08}"/>
              </a:ext>
            </a:extLst>
          </p:cNvPr>
          <p:cNvSpPr/>
          <p:nvPr/>
        </p:nvSpPr>
        <p:spPr>
          <a:xfrm>
            <a:off x="3330634" y="2499800"/>
            <a:ext cx="2216727" cy="7370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Cycle Time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349145-AE50-11BB-8215-30260B128D09}"/>
              </a:ext>
            </a:extLst>
          </p:cNvPr>
          <p:cNvSpPr/>
          <p:nvPr/>
        </p:nvSpPr>
        <p:spPr>
          <a:xfrm>
            <a:off x="6644640" y="2499800"/>
            <a:ext cx="2216727" cy="73706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Tonnes per Cycle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FE110E1-C99C-1BE2-D193-3840937807A6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rot="5400000" flipH="1" flipV="1">
            <a:off x="5029918" y="1644490"/>
            <a:ext cx="264390" cy="1446230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93F0D924-B7AF-3189-0DFD-770FDF6A42DB}"/>
              </a:ext>
            </a:extLst>
          </p:cNvPr>
          <p:cNvCxnSpPr>
            <a:stCxn id="9" idx="0"/>
            <a:endCxn id="7" idx="2"/>
          </p:cNvCxnSpPr>
          <p:nvPr/>
        </p:nvCxnSpPr>
        <p:spPr>
          <a:xfrm rot="16200000" flipV="1">
            <a:off x="6686921" y="1433717"/>
            <a:ext cx="264390" cy="1867776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072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767BFAB-AA81-D67A-F00B-7D9A299BB3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5" progId="TCLayout.ActiveDocument.1">
                  <p:embed/>
                </p:oleObj>
              </mc:Choice>
              <mc:Fallback>
                <p:oleObj name="think-cell Slide" r:id="rId3" imgW="416" imgH="41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67BFAB-AA81-D67A-F00B-7D9A299BB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D644E34-9E81-6000-3B12-F7D09EF3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786"/>
            <a:ext cx="10515600" cy="420738"/>
          </a:xfrm>
        </p:spPr>
        <p:txBody>
          <a:bodyPr vert="horz">
            <a:noAutofit/>
          </a:bodyPr>
          <a:lstStyle/>
          <a:p>
            <a:r>
              <a:rPr lang="en-US" sz="3600" dirty="0"/>
              <a:t>Equipment Productivity – Haul Trucks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03F83-1D62-061C-58B6-F996945333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3617" y="4787630"/>
            <a:ext cx="10777451" cy="1373606"/>
          </a:xfrm>
        </p:spPr>
        <p:txBody>
          <a:bodyPr>
            <a:normAutofit/>
          </a:bodyPr>
          <a:lstStyle/>
          <a:p>
            <a:r>
              <a:rPr lang="en-CA" sz="1800" dirty="0">
                <a:solidFill>
                  <a:schemeClr val="tx1"/>
                </a:solidFill>
                <a:latin typeface="+mn-lt"/>
              </a:rPr>
              <a:t>To increase productivity, we want to maximize truck payload while adhering to the 10/10/20 rule</a:t>
            </a:r>
          </a:p>
          <a:p>
            <a:r>
              <a:rPr lang="en-CA" sz="1800" dirty="0">
                <a:solidFill>
                  <a:schemeClr val="tx1"/>
                </a:solidFill>
                <a:latin typeface="+mn-lt"/>
              </a:rPr>
              <a:t>No more than </a:t>
            </a:r>
            <a:r>
              <a:rPr lang="en-CA" sz="1800" b="1" dirty="0">
                <a:solidFill>
                  <a:schemeClr val="tx1"/>
                </a:solidFill>
                <a:latin typeface="+mn-lt"/>
              </a:rPr>
              <a:t>10% of loads </a:t>
            </a:r>
            <a:r>
              <a:rPr lang="en-CA" sz="1800" dirty="0">
                <a:solidFill>
                  <a:schemeClr val="tx1"/>
                </a:solidFill>
                <a:latin typeface="+mn-lt"/>
              </a:rPr>
              <a:t>between </a:t>
            </a:r>
            <a:r>
              <a:rPr lang="en-CA" sz="1800" b="1" dirty="0">
                <a:solidFill>
                  <a:schemeClr val="tx1"/>
                </a:solidFill>
                <a:latin typeface="+mn-lt"/>
              </a:rPr>
              <a:t>110% and 120% of Nominal Payload</a:t>
            </a:r>
          </a:p>
          <a:p>
            <a:r>
              <a:rPr lang="en-CA" sz="1800" dirty="0">
                <a:solidFill>
                  <a:schemeClr val="tx1"/>
                </a:solidFill>
                <a:latin typeface="+mn-lt"/>
              </a:rPr>
              <a:t>No loads greater than </a:t>
            </a:r>
            <a:r>
              <a:rPr lang="en-CA" sz="1800" b="1" dirty="0">
                <a:solidFill>
                  <a:schemeClr val="tx1"/>
                </a:solidFill>
                <a:latin typeface="+mn-lt"/>
              </a:rPr>
              <a:t>120% of Nominal Payload</a:t>
            </a:r>
          </a:p>
          <a:p>
            <a:endParaRPr lang="en-CA" sz="1800" dirty="0">
              <a:solidFill>
                <a:schemeClr val="tx1"/>
              </a:solidFill>
              <a:latin typeface="+mn-lt"/>
            </a:endParaRPr>
          </a:p>
          <a:p>
            <a:endParaRPr lang="en-CA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0A3DE-7954-5B91-29AE-BF3483738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B8433-953F-5140-A518-C35C77B5B40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C8EDCBC-53CF-A1B2-E9B9-7B26D44918E4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2208068" y="1057988"/>
            <a:ext cx="6891597" cy="352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9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767BFAB-AA81-D67A-F00B-7D9A299BB3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5" progId="TCLayout.ActiveDocument.1">
                  <p:embed/>
                </p:oleObj>
              </mc:Choice>
              <mc:Fallback>
                <p:oleObj name="think-cell Slide" r:id="rId3" imgW="416" imgH="41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67BFAB-AA81-D67A-F00B-7D9A299BB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0A3DE-7954-5B91-29AE-BF3483738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B8433-953F-5140-A518-C35C77B5B4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BC1555-1323-6A26-F3B2-1EBF234B4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786"/>
            <a:ext cx="10515600" cy="420738"/>
          </a:xfrm>
        </p:spPr>
        <p:txBody>
          <a:bodyPr vert="horz">
            <a:noAutofit/>
          </a:bodyPr>
          <a:lstStyle/>
          <a:p>
            <a:r>
              <a:rPr lang="en-US" sz="3600" dirty="0"/>
              <a:t>Equipment Productivity – Haul Trucks</a:t>
            </a:r>
            <a:endParaRPr lang="en-CA" sz="3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5507CF-3B6D-9F46-1637-B2674188E195}"/>
              </a:ext>
            </a:extLst>
          </p:cNvPr>
          <p:cNvGrpSpPr/>
          <p:nvPr/>
        </p:nvGrpSpPr>
        <p:grpSpPr>
          <a:xfrm>
            <a:off x="5845025" y="864524"/>
            <a:ext cx="6955786" cy="5167638"/>
            <a:chOff x="2973784" y="365126"/>
            <a:chExt cx="7543799" cy="5501784"/>
          </a:xfrm>
        </p:grpSpPr>
        <p:grpSp>
          <p:nvGrpSpPr>
            <p:cNvPr id="5" name="Group 36">
              <a:extLst>
                <a:ext uri="{FF2B5EF4-FFF2-40B4-BE49-F238E27FC236}">
                  <a16:creationId xmlns:a16="http://schemas.microsoft.com/office/drawing/2014/main" id="{FFC61A2D-8828-E76A-5514-FCEEB22EA5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3784" y="886561"/>
              <a:ext cx="7543799" cy="4894233"/>
              <a:chOff x="970624" y="685802"/>
              <a:chExt cx="8935374" cy="6236203"/>
            </a:xfrm>
          </p:grpSpPr>
          <p:sp>
            <p:nvSpPr>
              <p:cNvPr id="29" name="Rectangle 2">
                <a:extLst>
                  <a:ext uri="{FF2B5EF4-FFF2-40B4-BE49-F238E27FC236}">
                    <a16:creationId xmlns:a16="http://schemas.microsoft.com/office/drawing/2014/main" id="{EAF10176-077D-311C-4D79-871C754A3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9799" y="838202"/>
                <a:ext cx="3886199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5" tIns="45718" rIns="91435" bIns="45718"/>
              <a:lstStyle/>
              <a:p>
                <a:pPr algn="ctr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36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0" name="Picture 3" descr="truck_hauling">
                <a:extLst>
                  <a:ext uri="{FF2B5EF4-FFF2-40B4-BE49-F238E27FC236}">
                    <a16:creationId xmlns:a16="http://schemas.microsoft.com/office/drawing/2014/main" id="{973998E6-79C8-CE2E-8FB8-1C0A377D38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6294" y="5280249"/>
                <a:ext cx="10668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4" descr="truck_waiting">
                <a:extLst>
                  <a:ext uri="{FF2B5EF4-FFF2-40B4-BE49-F238E27FC236}">
                    <a16:creationId xmlns:a16="http://schemas.microsoft.com/office/drawing/2014/main" id="{1A3D8774-F558-3BDB-1513-5157FCC010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3417" y="2231289"/>
                <a:ext cx="1083852" cy="1018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5" descr="truck_loading">
                <a:extLst>
                  <a:ext uri="{FF2B5EF4-FFF2-40B4-BE49-F238E27FC236}">
                    <a16:creationId xmlns:a16="http://schemas.microsoft.com/office/drawing/2014/main" id="{2DFD1546-2B05-B62D-9576-8BE937AE86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1747" y="4914899"/>
                <a:ext cx="914398" cy="914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6" descr="truck_traveling">
                <a:extLst>
                  <a:ext uri="{FF2B5EF4-FFF2-40B4-BE49-F238E27FC236}">
                    <a16:creationId xmlns:a16="http://schemas.microsoft.com/office/drawing/2014/main" id="{2A6D3B80-08A3-018E-5B46-5C0889E007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7273" y="1470385"/>
                <a:ext cx="1219199" cy="994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D1C48CA-699E-ABDD-76D1-D885298CBA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37363" y="3549654"/>
                <a:ext cx="1493838" cy="990601"/>
                <a:chOff x="4403" y="1708"/>
                <a:chExt cx="941" cy="624"/>
              </a:xfrm>
            </p:grpSpPr>
            <p:pic>
              <p:nvPicPr>
                <p:cNvPr id="55" name="Picture 11" descr="truck_status">
                  <a:extLst>
                    <a:ext uri="{FF2B5EF4-FFF2-40B4-BE49-F238E27FC236}">
                      <a16:creationId xmlns:a16="http://schemas.microsoft.com/office/drawing/2014/main" id="{9255FC7B-76A2-588C-EBDD-363733E19D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20" y="1708"/>
                  <a:ext cx="624" cy="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" name="AutoShape 12">
                  <a:extLst>
                    <a:ext uri="{FF2B5EF4-FFF2-40B4-BE49-F238E27FC236}">
                      <a16:creationId xmlns:a16="http://schemas.microsoft.com/office/drawing/2014/main" id="{36B30819-EE0B-441A-C605-B17264164A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3" y="2038"/>
                  <a:ext cx="288" cy="144"/>
                </a:xfrm>
                <a:prstGeom prst="leftArrow">
                  <a:avLst>
                    <a:gd name="adj1" fmla="val 50000"/>
                    <a:gd name="adj2" fmla="val 50000"/>
                  </a:avLst>
                </a:prstGeom>
                <a:solidFill>
                  <a:srgbClr val="99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56B3CEA5-DB09-FE3A-E820-090D75EA4418}"/>
                  </a:ext>
                </a:extLst>
              </p:cNvPr>
              <p:cNvSpPr>
                <a:spLocks/>
              </p:cNvSpPr>
              <p:nvPr/>
            </p:nvSpPr>
            <p:spPr bwMode="auto">
              <a:xfrm rot="515591">
                <a:off x="2915571" y="1650532"/>
                <a:ext cx="1282166" cy="671998"/>
              </a:xfrm>
              <a:custGeom>
                <a:avLst/>
                <a:gdLst>
                  <a:gd name="T0" fmla="*/ 0 w 480"/>
                  <a:gd name="T1" fmla="*/ 2147483647 h 336"/>
                  <a:gd name="T2" fmla="*/ 2147483647 w 480"/>
                  <a:gd name="T3" fmla="*/ 2147483647 h 336"/>
                  <a:gd name="T4" fmla="*/ 2147483647 w 480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480"/>
                  <a:gd name="T10" fmla="*/ 0 h 336"/>
                  <a:gd name="T11" fmla="*/ 480 w 480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0" h="336">
                    <a:moveTo>
                      <a:pt x="0" y="336"/>
                    </a:moveTo>
                    <a:cubicBezTo>
                      <a:pt x="56" y="244"/>
                      <a:pt x="112" y="152"/>
                      <a:pt x="192" y="96"/>
                    </a:cubicBezTo>
                    <a:cubicBezTo>
                      <a:pt x="272" y="40"/>
                      <a:pt x="432" y="16"/>
                      <a:pt x="480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4FF964C1-34EC-8153-7D02-EAE0AAE7FAD0}"/>
                  </a:ext>
                </a:extLst>
              </p:cNvPr>
              <p:cNvSpPr>
                <a:spLocks/>
              </p:cNvSpPr>
              <p:nvPr/>
            </p:nvSpPr>
            <p:spPr bwMode="auto">
              <a:xfrm rot="4349025">
                <a:off x="5381876" y="1601683"/>
                <a:ext cx="478658" cy="141008"/>
              </a:xfrm>
              <a:custGeom>
                <a:avLst/>
                <a:gdLst>
                  <a:gd name="T0" fmla="*/ 0 w 432"/>
                  <a:gd name="T1" fmla="*/ 0 h 336"/>
                  <a:gd name="T2" fmla="*/ 2147483647 w 432"/>
                  <a:gd name="T3" fmla="*/ 2147483647 h 336"/>
                  <a:gd name="T4" fmla="*/ 2147483647 w 432"/>
                  <a:gd name="T5" fmla="*/ 2147483647 h 336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36"/>
                  <a:gd name="T11" fmla="*/ 432 w 432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36">
                    <a:moveTo>
                      <a:pt x="0" y="0"/>
                    </a:moveTo>
                    <a:cubicBezTo>
                      <a:pt x="108" y="44"/>
                      <a:pt x="216" y="88"/>
                      <a:pt x="288" y="144"/>
                    </a:cubicBezTo>
                    <a:cubicBezTo>
                      <a:pt x="360" y="200"/>
                      <a:pt x="416" y="336"/>
                      <a:pt x="432" y="33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1F728B8B-853F-FBAD-685E-FF867F128C02}"/>
                  </a:ext>
                </a:extLst>
              </p:cNvPr>
              <p:cNvSpPr>
                <a:spLocks/>
              </p:cNvSpPr>
              <p:nvPr/>
            </p:nvSpPr>
            <p:spPr bwMode="auto">
              <a:xfrm rot="816989">
                <a:off x="7688873" y="3437971"/>
                <a:ext cx="228600" cy="444500"/>
              </a:xfrm>
              <a:custGeom>
                <a:avLst/>
                <a:gdLst>
                  <a:gd name="T0" fmla="*/ 0 w 144"/>
                  <a:gd name="T1" fmla="*/ 0 h 400"/>
                  <a:gd name="T2" fmla="*/ 2147483647 w 144"/>
                  <a:gd name="T3" fmla="*/ 2147483647 h 400"/>
                  <a:gd name="T4" fmla="*/ 2147483647 w 144"/>
                  <a:gd name="T5" fmla="*/ 2147483647 h 400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400"/>
                  <a:gd name="T11" fmla="*/ 144 w 144"/>
                  <a:gd name="T12" fmla="*/ 400 h 4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400">
                    <a:moveTo>
                      <a:pt x="0" y="0"/>
                    </a:moveTo>
                    <a:cubicBezTo>
                      <a:pt x="36" y="64"/>
                      <a:pt x="72" y="128"/>
                      <a:pt x="96" y="192"/>
                    </a:cubicBezTo>
                    <a:cubicBezTo>
                      <a:pt x="120" y="256"/>
                      <a:pt x="136" y="400"/>
                      <a:pt x="144" y="384"/>
                    </a:cubicBezTo>
                  </a:path>
                </a:pathLst>
              </a:custGeom>
              <a:noFill/>
              <a:ln w="44450">
                <a:solidFill>
                  <a:srgbClr val="FF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0BAF52DE-ECF5-1132-3C5A-EBD7227B7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5925" y="4746848"/>
                <a:ext cx="304800" cy="533401"/>
              </a:xfrm>
              <a:custGeom>
                <a:avLst/>
                <a:gdLst>
                  <a:gd name="T0" fmla="*/ 2147483647 w 192"/>
                  <a:gd name="T1" fmla="*/ 0 h 336"/>
                  <a:gd name="T2" fmla="*/ 2147483647 w 192"/>
                  <a:gd name="T3" fmla="*/ 2147483647 h 336"/>
                  <a:gd name="T4" fmla="*/ 0 w 192"/>
                  <a:gd name="T5" fmla="*/ 2147483647 h 336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336"/>
                  <a:gd name="T11" fmla="*/ 192 w 192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336">
                    <a:moveTo>
                      <a:pt x="192" y="0"/>
                    </a:moveTo>
                    <a:cubicBezTo>
                      <a:pt x="184" y="68"/>
                      <a:pt x="176" y="136"/>
                      <a:pt x="144" y="192"/>
                    </a:cubicBezTo>
                    <a:cubicBezTo>
                      <a:pt x="112" y="248"/>
                      <a:pt x="24" y="328"/>
                      <a:pt x="0" y="33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1">
                <a:extLst>
                  <a:ext uri="{FF2B5EF4-FFF2-40B4-BE49-F238E27FC236}">
                    <a16:creationId xmlns:a16="http://schemas.microsoft.com/office/drawing/2014/main" id="{FA9AAA05-9F7A-026A-983F-486112617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7009" y="5941407"/>
                <a:ext cx="1024234" cy="109294"/>
              </a:xfrm>
              <a:custGeom>
                <a:avLst/>
                <a:gdLst>
                  <a:gd name="T0" fmla="*/ 2147483647 w 672"/>
                  <a:gd name="T1" fmla="*/ 0 h 160"/>
                  <a:gd name="T2" fmla="*/ 2147483647 w 672"/>
                  <a:gd name="T3" fmla="*/ 2147483647 h 160"/>
                  <a:gd name="T4" fmla="*/ 0 w 672"/>
                  <a:gd name="T5" fmla="*/ 2147483647 h 160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160"/>
                  <a:gd name="T11" fmla="*/ 672 w 672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160">
                    <a:moveTo>
                      <a:pt x="672" y="0"/>
                    </a:moveTo>
                    <a:cubicBezTo>
                      <a:pt x="608" y="64"/>
                      <a:pt x="544" y="128"/>
                      <a:pt x="432" y="144"/>
                    </a:cubicBezTo>
                    <a:cubicBezTo>
                      <a:pt x="320" y="160"/>
                      <a:pt x="160" y="128"/>
                      <a:pt x="0" y="96"/>
                    </a:cubicBezTo>
                  </a:path>
                </a:pathLst>
              </a:custGeom>
              <a:noFill/>
              <a:ln w="41275">
                <a:solidFill>
                  <a:srgbClr val="FF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Text Box 22">
                <a:extLst>
                  <a:ext uri="{FF2B5EF4-FFF2-40B4-BE49-F238E27FC236}">
                    <a16:creationId xmlns:a16="http://schemas.microsoft.com/office/drawing/2014/main" id="{8301691B-623A-1369-698B-1953078452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68066" y="2439101"/>
                <a:ext cx="1219199" cy="588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5" tIns="45718" rIns="91435" bIns="4571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>
                    <a:ea typeface="ＭＳ Ｐゴシック"/>
                    <a:cs typeface="ＭＳ Ｐゴシック"/>
                  </a:rPr>
                  <a:t>Traveling Empty</a:t>
                </a:r>
              </a:p>
            </p:txBody>
          </p:sp>
          <p:sp>
            <p:nvSpPr>
              <p:cNvPr id="44" name="Text Box 23">
                <a:extLst>
                  <a:ext uri="{FF2B5EF4-FFF2-40B4-BE49-F238E27FC236}">
                    <a16:creationId xmlns:a16="http://schemas.microsoft.com/office/drawing/2014/main" id="{B3E28DBF-16DA-268C-8213-3C28307CBE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7152" y="2853494"/>
                <a:ext cx="1322267" cy="626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5" tIns="45718" rIns="91435" bIns="4571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>
                    <a:ea typeface="ＭＳ Ｐゴシック"/>
                    <a:cs typeface="ＭＳ Ｐゴシック"/>
                  </a:rPr>
                  <a:t>Wait/Queue at Shovel</a:t>
                </a:r>
              </a:p>
            </p:txBody>
          </p:sp>
          <p:sp>
            <p:nvSpPr>
              <p:cNvPr id="45" name="Text Box 24">
                <a:extLst>
                  <a:ext uri="{FF2B5EF4-FFF2-40B4-BE49-F238E27FC236}">
                    <a16:creationId xmlns:a16="http://schemas.microsoft.com/office/drawing/2014/main" id="{A4A63722-17AB-B27F-2222-4DF6919D24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8480" y="4307904"/>
                <a:ext cx="1589102" cy="352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5" tIns="45718" rIns="91435" bIns="4571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>
                    <a:ea typeface="ＭＳ Ｐゴシック"/>
                    <a:cs typeface="ＭＳ Ｐゴシック"/>
                  </a:rPr>
                  <a:t>Spotting</a:t>
                </a:r>
              </a:p>
            </p:txBody>
          </p:sp>
          <p:sp>
            <p:nvSpPr>
              <p:cNvPr id="46" name="Text Box 25">
                <a:extLst>
                  <a:ext uri="{FF2B5EF4-FFF2-40B4-BE49-F238E27FC236}">
                    <a16:creationId xmlns:a16="http://schemas.microsoft.com/office/drawing/2014/main" id="{C7DA4802-3090-33B5-D1C2-04D627AC0A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7151" y="5179303"/>
                <a:ext cx="1219199" cy="352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5" tIns="45718" rIns="91435" bIns="4571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>
                    <a:ea typeface="ＭＳ Ｐゴシック"/>
                    <a:cs typeface="ＭＳ Ｐゴシック"/>
                  </a:rPr>
                  <a:t>Loading</a:t>
                </a:r>
              </a:p>
            </p:txBody>
          </p:sp>
          <p:sp>
            <p:nvSpPr>
              <p:cNvPr id="47" name="Text Box 26">
                <a:extLst>
                  <a:ext uri="{FF2B5EF4-FFF2-40B4-BE49-F238E27FC236}">
                    <a16:creationId xmlns:a16="http://schemas.microsoft.com/office/drawing/2014/main" id="{FE0BE6F6-A713-FEBF-84E8-E4EC63C490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8113" y="3262287"/>
                <a:ext cx="1600201" cy="352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5" tIns="45718" rIns="91435" bIns="4571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>
                    <a:ea typeface="ＭＳ Ｐゴシック"/>
                    <a:cs typeface="ＭＳ Ｐゴシック"/>
                  </a:rPr>
                  <a:t>Dumping</a:t>
                </a:r>
              </a:p>
            </p:txBody>
          </p:sp>
          <p:sp>
            <p:nvSpPr>
              <p:cNvPr id="48" name="Oval 30">
                <a:extLst>
                  <a:ext uri="{FF2B5EF4-FFF2-40B4-BE49-F238E27FC236}">
                    <a16:creationId xmlns:a16="http://schemas.microsoft.com/office/drawing/2014/main" id="{8A3C5B54-2CA9-E534-9621-2EA5CD3E1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0624" y="685802"/>
                <a:ext cx="7696199" cy="623620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9" name="Freeform 32">
                <a:extLst>
                  <a:ext uri="{FF2B5EF4-FFF2-40B4-BE49-F238E27FC236}">
                    <a16:creationId xmlns:a16="http://schemas.microsoft.com/office/drawing/2014/main" id="{6048C998-E9A7-2710-A0C9-4422D0CB6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791" y="3444869"/>
                <a:ext cx="76200" cy="533401"/>
              </a:xfrm>
              <a:custGeom>
                <a:avLst/>
                <a:gdLst>
                  <a:gd name="T0" fmla="*/ 2147483647 w 48"/>
                  <a:gd name="T1" fmla="*/ 2147483647 h 336"/>
                  <a:gd name="T2" fmla="*/ 0 w 48"/>
                  <a:gd name="T3" fmla="*/ 2147483647 h 336"/>
                  <a:gd name="T4" fmla="*/ 2147483647 w 48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336"/>
                  <a:gd name="T11" fmla="*/ 48 w 48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336">
                    <a:moveTo>
                      <a:pt x="48" y="336"/>
                    </a:moveTo>
                    <a:cubicBezTo>
                      <a:pt x="24" y="292"/>
                      <a:pt x="0" y="248"/>
                      <a:pt x="0" y="192"/>
                    </a:cubicBezTo>
                    <a:cubicBezTo>
                      <a:pt x="0" y="136"/>
                      <a:pt x="48" y="32"/>
                      <a:pt x="48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0" name="Picture 33">
                <a:extLst>
                  <a:ext uri="{FF2B5EF4-FFF2-40B4-BE49-F238E27FC236}">
                    <a16:creationId xmlns:a16="http://schemas.microsoft.com/office/drawing/2014/main" id="{9825923D-29F5-6267-66F2-9669D3896F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999" y="3987246"/>
                <a:ext cx="1219199" cy="1044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34">
                <a:extLst>
                  <a:ext uri="{FF2B5EF4-FFF2-40B4-BE49-F238E27FC236}">
                    <a16:creationId xmlns:a16="http://schemas.microsoft.com/office/drawing/2014/main" id="{3EE29F4A-DFD2-24E8-1347-6604041A86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8087" y="2088812"/>
                <a:ext cx="1295400" cy="10826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" name="Text Box 35">
                <a:extLst>
                  <a:ext uri="{FF2B5EF4-FFF2-40B4-BE49-F238E27FC236}">
                    <a16:creationId xmlns:a16="http://schemas.microsoft.com/office/drawing/2014/main" id="{B8C20AE6-97A9-5148-664C-FD683E8994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3351" y="4369891"/>
                <a:ext cx="1955800" cy="626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5" tIns="45718" rIns="91435" bIns="4571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>
                    <a:ea typeface="ＭＳ Ｐゴシック"/>
                    <a:cs typeface="ＭＳ Ｐゴシック"/>
                  </a:rPr>
                  <a:t>Wait/Queue at Dump</a:t>
                </a:r>
              </a:p>
            </p:txBody>
          </p:sp>
          <p:sp>
            <p:nvSpPr>
              <p:cNvPr id="53" name="Text Box 36">
                <a:extLst>
                  <a:ext uri="{FF2B5EF4-FFF2-40B4-BE49-F238E27FC236}">
                    <a16:creationId xmlns:a16="http://schemas.microsoft.com/office/drawing/2014/main" id="{570DA959-FD35-F416-C1AA-69CB7A7AA0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5938" y="5166310"/>
                <a:ext cx="1419687" cy="352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5" tIns="45718" rIns="91435" bIns="4571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>
                    <a:ea typeface="ＭＳ Ｐゴシック"/>
                    <a:cs typeface="ＭＳ Ｐゴシック"/>
                  </a:rPr>
                  <a:t>Traveling Full</a:t>
                </a:r>
              </a:p>
            </p:txBody>
          </p:sp>
          <p:pic>
            <p:nvPicPr>
              <p:cNvPr id="54" name="Picture 3" descr="truck_hauling">
                <a:extLst>
                  <a:ext uri="{FF2B5EF4-FFF2-40B4-BE49-F238E27FC236}">
                    <a16:creationId xmlns:a16="http://schemas.microsoft.com/office/drawing/2014/main" id="{FE79F604-4267-0801-7B88-3B37C18E82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459" y="5362503"/>
                <a:ext cx="1066800" cy="1066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Freeform 32">
              <a:extLst>
                <a:ext uri="{FF2B5EF4-FFF2-40B4-BE49-F238E27FC236}">
                  <a16:creationId xmlns:a16="http://schemas.microsoft.com/office/drawing/2014/main" id="{95E8B37C-5A82-87BC-821C-68764A185588}"/>
                </a:ext>
              </a:extLst>
            </p:cNvPr>
            <p:cNvSpPr>
              <a:spLocks/>
            </p:cNvSpPr>
            <p:nvPr/>
          </p:nvSpPr>
          <p:spPr bwMode="auto">
            <a:xfrm rot="17879455">
              <a:off x="4429811" y="4025543"/>
              <a:ext cx="151693" cy="1283441"/>
            </a:xfrm>
            <a:custGeom>
              <a:avLst/>
              <a:gdLst>
                <a:gd name="T0" fmla="*/ 2147483647 w 48"/>
                <a:gd name="T1" fmla="*/ 2147483647 h 336"/>
                <a:gd name="T2" fmla="*/ 0 w 48"/>
                <a:gd name="T3" fmla="*/ 2147483647 h 336"/>
                <a:gd name="T4" fmla="*/ 2147483647 w 48"/>
                <a:gd name="T5" fmla="*/ 0 h 336"/>
                <a:gd name="T6" fmla="*/ 0 60000 65536"/>
                <a:gd name="T7" fmla="*/ 0 60000 65536"/>
                <a:gd name="T8" fmla="*/ 0 60000 65536"/>
                <a:gd name="T9" fmla="*/ 0 w 48"/>
                <a:gd name="T10" fmla="*/ 0 h 336"/>
                <a:gd name="T11" fmla="*/ 48 w 4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336">
                  <a:moveTo>
                    <a:pt x="48" y="336"/>
                  </a:moveTo>
                  <a:cubicBezTo>
                    <a:pt x="24" y="292"/>
                    <a:pt x="0" y="248"/>
                    <a:pt x="0" y="192"/>
                  </a:cubicBezTo>
                  <a:cubicBezTo>
                    <a:pt x="0" y="136"/>
                    <a:pt x="48" y="32"/>
                    <a:pt x="4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70009CA3-1A88-AAED-126E-948F09E1A832}"/>
                </a:ext>
              </a:extLst>
            </p:cNvPr>
            <p:cNvSpPr>
              <a:spLocks/>
            </p:cNvSpPr>
            <p:nvPr/>
          </p:nvSpPr>
          <p:spPr bwMode="auto">
            <a:xfrm rot="14921092">
              <a:off x="5096713" y="5195116"/>
              <a:ext cx="45719" cy="418618"/>
            </a:xfrm>
            <a:custGeom>
              <a:avLst/>
              <a:gdLst>
                <a:gd name="T0" fmla="*/ 2147483647 w 48"/>
                <a:gd name="T1" fmla="*/ 2147483647 h 336"/>
                <a:gd name="T2" fmla="*/ 0 w 48"/>
                <a:gd name="T3" fmla="*/ 2147483647 h 336"/>
                <a:gd name="T4" fmla="*/ 2147483647 w 48"/>
                <a:gd name="T5" fmla="*/ 0 h 336"/>
                <a:gd name="T6" fmla="*/ 0 60000 65536"/>
                <a:gd name="T7" fmla="*/ 0 60000 65536"/>
                <a:gd name="T8" fmla="*/ 0 60000 65536"/>
                <a:gd name="T9" fmla="*/ 0 w 48"/>
                <a:gd name="T10" fmla="*/ 0 h 336"/>
                <a:gd name="T11" fmla="*/ 48 w 4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336">
                  <a:moveTo>
                    <a:pt x="48" y="336"/>
                  </a:moveTo>
                  <a:cubicBezTo>
                    <a:pt x="24" y="292"/>
                    <a:pt x="0" y="248"/>
                    <a:pt x="0" y="192"/>
                  </a:cubicBezTo>
                  <a:cubicBezTo>
                    <a:pt x="0" y="136"/>
                    <a:pt x="48" y="32"/>
                    <a:pt x="4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36">
              <a:extLst>
                <a:ext uri="{FF2B5EF4-FFF2-40B4-BE49-F238E27FC236}">
                  <a16:creationId xmlns:a16="http://schemas.microsoft.com/office/drawing/2014/main" id="{2F79B44A-330C-777A-0CB3-DCF748D9D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1970" y="5589915"/>
              <a:ext cx="1198588" cy="276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ea typeface="ＭＳ Ｐゴシック"/>
                  <a:cs typeface="ＭＳ Ｐゴシック"/>
                </a:rPr>
                <a:t>Stopped Full</a:t>
              </a: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00CD7C9-6195-6474-513B-EECF8D608037}"/>
                </a:ext>
              </a:extLst>
            </p:cNvPr>
            <p:cNvSpPr>
              <a:spLocks/>
            </p:cNvSpPr>
            <p:nvPr/>
          </p:nvSpPr>
          <p:spPr bwMode="auto">
            <a:xfrm rot="521920">
              <a:off x="7294187" y="1920401"/>
              <a:ext cx="879361" cy="302888"/>
            </a:xfrm>
            <a:custGeom>
              <a:avLst/>
              <a:gdLst>
                <a:gd name="T0" fmla="*/ 0 w 432"/>
                <a:gd name="T1" fmla="*/ 0 h 336"/>
                <a:gd name="T2" fmla="*/ 2147483647 w 432"/>
                <a:gd name="T3" fmla="*/ 2147483647 h 336"/>
                <a:gd name="T4" fmla="*/ 2147483647 w 432"/>
                <a:gd name="T5" fmla="*/ 2147483647 h 336"/>
                <a:gd name="T6" fmla="*/ 0 60000 65536"/>
                <a:gd name="T7" fmla="*/ 0 60000 65536"/>
                <a:gd name="T8" fmla="*/ 0 60000 65536"/>
                <a:gd name="T9" fmla="*/ 0 w 432"/>
                <a:gd name="T10" fmla="*/ 0 h 336"/>
                <a:gd name="T11" fmla="*/ 432 w 43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36">
                  <a:moveTo>
                    <a:pt x="0" y="0"/>
                  </a:moveTo>
                  <a:cubicBezTo>
                    <a:pt x="108" y="44"/>
                    <a:pt x="216" y="88"/>
                    <a:pt x="288" y="144"/>
                  </a:cubicBezTo>
                  <a:cubicBezTo>
                    <a:pt x="360" y="200"/>
                    <a:pt x="416" y="336"/>
                    <a:pt x="432" y="33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8F9BE1-0790-970F-FD4D-B357F9187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050" y="5091442"/>
              <a:ext cx="331142" cy="305948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BB81AD5-B3AE-26FB-C0EE-7F64AD15F747}"/>
                </a:ext>
              </a:extLst>
            </p:cNvPr>
            <p:cNvGrpSpPr/>
            <p:nvPr/>
          </p:nvGrpSpPr>
          <p:grpSpPr>
            <a:xfrm>
              <a:off x="6171642" y="365126"/>
              <a:ext cx="1265733" cy="1132205"/>
              <a:chOff x="4962748" y="702334"/>
              <a:chExt cx="1265733" cy="1132205"/>
            </a:xfrm>
          </p:grpSpPr>
          <p:sp>
            <p:nvSpPr>
              <p:cNvPr id="26" name="Text Box 36">
                <a:extLst>
                  <a:ext uri="{FF2B5EF4-FFF2-40B4-BE49-F238E27FC236}">
                    <a16:creationId xmlns:a16="http://schemas.microsoft.com/office/drawing/2014/main" id="{BE90CDC8-FE46-EFFB-9DF8-DFDA01D923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2748" y="1557544"/>
                <a:ext cx="1265733" cy="276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5" tIns="45718" rIns="91435" bIns="4571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>
                    <a:ea typeface="ＭＳ Ｐゴシック"/>
                    <a:cs typeface="ＭＳ Ｐゴシック"/>
                  </a:rPr>
                  <a:t>Stopped Empty</a:t>
                </a:r>
              </a:p>
            </p:txBody>
          </p:sp>
          <p:pic>
            <p:nvPicPr>
              <p:cNvPr id="27" name="Picture 6" descr="truck_traveling">
                <a:extLst>
                  <a:ext uri="{FF2B5EF4-FFF2-40B4-BE49-F238E27FC236}">
                    <a16:creationId xmlns:a16="http://schemas.microsoft.com/office/drawing/2014/main" id="{62DE6F97-DF59-60D8-CE61-3C97A1BD6C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0777">
                <a:off x="5114425" y="702334"/>
                <a:ext cx="1009869" cy="765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B29AF33-8B52-8309-56CE-F1D2E08B1C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6029" y="1223769"/>
                <a:ext cx="307412" cy="326664"/>
              </a:xfrm>
              <a:prstGeom prst="rect">
                <a:avLst/>
              </a:prstGeom>
            </p:spPr>
          </p:pic>
        </p:grp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1959837-AD12-C3EE-DD82-2DF1D02B9272}"/>
                </a:ext>
              </a:extLst>
            </p:cNvPr>
            <p:cNvSpPr>
              <a:spLocks/>
            </p:cNvSpPr>
            <p:nvPr/>
          </p:nvSpPr>
          <p:spPr bwMode="auto">
            <a:xfrm rot="17724892">
              <a:off x="5893619" y="1506253"/>
              <a:ext cx="375655" cy="119048"/>
            </a:xfrm>
            <a:custGeom>
              <a:avLst/>
              <a:gdLst>
                <a:gd name="T0" fmla="*/ 0 w 432"/>
                <a:gd name="T1" fmla="*/ 0 h 336"/>
                <a:gd name="T2" fmla="*/ 2147483647 w 432"/>
                <a:gd name="T3" fmla="*/ 2147483647 h 336"/>
                <a:gd name="T4" fmla="*/ 2147483647 w 432"/>
                <a:gd name="T5" fmla="*/ 2147483647 h 336"/>
                <a:gd name="T6" fmla="*/ 0 60000 65536"/>
                <a:gd name="T7" fmla="*/ 0 60000 65536"/>
                <a:gd name="T8" fmla="*/ 0 60000 65536"/>
                <a:gd name="T9" fmla="*/ 0 w 432"/>
                <a:gd name="T10" fmla="*/ 0 h 336"/>
                <a:gd name="T11" fmla="*/ 432 w 43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36">
                  <a:moveTo>
                    <a:pt x="0" y="0"/>
                  </a:moveTo>
                  <a:cubicBezTo>
                    <a:pt x="108" y="44"/>
                    <a:pt x="216" y="88"/>
                    <a:pt x="288" y="144"/>
                  </a:cubicBezTo>
                  <a:cubicBezTo>
                    <a:pt x="360" y="200"/>
                    <a:pt x="416" y="336"/>
                    <a:pt x="432" y="33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791F7C0F-2620-14D3-561F-79470C6238F1}"/>
                </a:ext>
              </a:extLst>
            </p:cNvPr>
            <p:cNvSpPr>
              <a:spLocks/>
            </p:cNvSpPr>
            <p:nvPr/>
          </p:nvSpPr>
          <p:spPr bwMode="auto">
            <a:xfrm rot="19626063">
              <a:off x="4498390" y="4944894"/>
              <a:ext cx="620792" cy="281706"/>
            </a:xfrm>
            <a:custGeom>
              <a:avLst/>
              <a:gdLst>
                <a:gd name="T0" fmla="*/ 0 w 432"/>
                <a:gd name="T1" fmla="*/ 0 h 336"/>
                <a:gd name="T2" fmla="*/ 2147483647 w 432"/>
                <a:gd name="T3" fmla="*/ 2147483647 h 336"/>
                <a:gd name="T4" fmla="*/ 2147483647 w 432"/>
                <a:gd name="T5" fmla="*/ 2147483647 h 336"/>
                <a:gd name="T6" fmla="*/ 0 60000 65536"/>
                <a:gd name="T7" fmla="*/ 0 60000 65536"/>
                <a:gd name="T8" fmla="*/ 0 60000 65536"/>
                <a:gd name="T9" fmla="*/ 0 w 432"/>
                <a:gd name="T10" fmla="*/ 0 h 336"/>
                <a:gd name="T11" fmla="*/ 432 w 43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36">
                  <a:moveTo>
                    <a:pt x="0" y="0"/>
                  </a:moveTo>
                  <a:cubicBezTo>
                    <a:pt x="108" y="44"/>
                    <a:pt x="216" y="88"/>
                    <a:pt x="288" y="144"/>
                  </a:cubicBezTo>
                  <a:cubicBezTo>
                    <a:pt x="360" y="200"/>
                    <a:pt x="416" y="336"/>
                    <a:pt x="432" y="33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0EA20F44-C1C3-75D2-EF3B-C3BC24E57363}"/>
              </a:ext>
            </a:extLst>
          </p:cNvPr>
          <p:cNvSpPr txBox="1">
            <a:spLocks/>
          </p:cNvSpPr>
          <p:nvPr/>
        </p:nvSpPr>
        <p:spPr>
          <a:xfrm>
            <a:off x="564114" y="1303295"/>
            <a:ext cx="4888084" cy="4284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28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24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20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800" dirty="0">
                <a:solidFill>
                  <a:schemeClr val="tx1"/>
                </a:solidFill>
                <a:latin typeface="+mn-lt"/>
              </a:rPr>
              <a:t>To minimize cycle time we reduce the time it takes for each haul cycle element</a:t>
            </a:r>
          </a:p>
          <a:p>
            <a:r>
              <a:rPr lang="en-CA" sz="1800" dirty="0">
                <a:solidFill>
                  <a:schemeClr val="tx1"/>
                </a:solidFill>
                <a:latin typeface="+mn-lt"/>
              </a:rPr>
              <a:t>The first step is to try to reduce non-effective time in a haul cycle</a:t>
            </a:r>
          </a:p>
          <a:p>
            <a:r>
              <a:rPr lang="en-CA" sz="1800" dirty="0">
                <a:solidFill>
                  <a:schemeClr val="tx1"/>
                </a:solidFill>
                <a:latin typeface="+mn-lt"/>
              </a:rPr>
              <a:t>What are the non-effective elements of the haul cycle?</a:t>
            </a:r>
          </a:p>
          <a:p>
            <a:r>
              <a:rPr lang="en-CA" sz="1800" dirty="0">
                <a:solidFill>
                  <a:schemeClr val="tx1"/>
                </a:solidFill>
                <a:latin typeface="+mn-lt"/>
              </a:rPr>
              <a:t>What are some ways to reduce non-effective time in a haul cycle?</a:t>
            </a:r>
            <a:endParaRPr lang="en-CA" sz="1800" b="1" dirty="0">
              <a:solidFill>
                <a:schemeClr val="tx1"/>
              </a:solidFill>
              <a:latin typeface="+mn-lt"/>
            </a:endParaRPr>
          </a:p>
          <a:p>
            <a:r>
              <a:rPr lang="en-CA" sz="1800" dirty="0">
                <a:solidFill>
                  <a:schemeClr val="tx1"/>
                </a:solidFill>
                <a:latin typeface="+mn-lt"/>
              </a:rPr>
              <a:t>What are the effective elements of a haul cycle? </a:t>
            </a:r>
          </a:p>
          <a:p>
            <a:r>
              <a:rPr lang="en-CA" sz="1800" dirty="0">
                <a:solidFill>
                  <a:schemeClr val="tx1"/>
                </a:solidFill>
                <a:latin typeface="+mn-lt"/>
              </a:rPr>
              <a:t>What are some way to reduce effective time in a haul cycle?</a:t>
            </a:r>
          </a:p>
          <a:p>
            <a:endParaRPr lang="en-CA" sz="1800" dirty="0">
              <a:solidFill>
                <a:schemeClr val="tx1"/>
              </a:solidFill>
              <a:latin typeface="+mn-lt"/>
            </a:endParaRPr>
          </a:p>
          <a:p>
            <a:endParaRPr lang="en-CA" sz="2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0352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F42C586-97FA-B32D-9468-4EB449BC57D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78438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F42C586-97FA-B32D-9468-4EB449BC57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C083ED-2708-B77E-9D13-2468453C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8433-953F-5140-A518-C35C77B5B40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76162-3657-C8C1-0D4C-854EF173E4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Production Foundations</a:t>
            </a:r>
          </a:p>
          <a:p>
            <a:r>
              <a:rPr lang="en-CA" dirty="0"/>
              <a:t>The Theory of Constraints</a:t>
            </a:r>
          </a:p>
        </p:txBody>
      </p:sp>
    </p:spTree>
    <p:extLst>
      <p:ext uri="{BB962C8B-B14F-4D97-AF65-F5344CB8AC3E}">
        <p14:creationId xmlns:p14="http://schemas.microsoft.com/office/powerpoint/2010/main" val="3113725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3D141A16-BE53-079B-AB94-914E3DAB56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4891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5" imgH="305" progId="TCLayout.ActiveDocument.1">
                  <p:embed/>
                </p:oleObj>
              </mc:Choice>
              <mc:Fallback>
                <p:oleObj name="think-cell Slide" r:id="rId4" imgW="305" imgH="3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D141A16-BE53-079B-AB94-914E3DAB56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2" name="Google Shape;3772;p68"/>
          <p:cNvSpPr txBox="1">
            <a:spLocks noGrp="1"/>
          </p:cNvSpPr>
          <p:nvPr>
            <p:ph type="ftr" idx="11"/>
          </p:nvPr>
        </p:nvSpPr>
        <p:spPr>
          <a:xfrm>
            <a:off x="3805199" y="6416679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4" name="Google Shape;3774;p68"/>
          <p:cNvSpPr txBox="1">
            <a:spLocks noGrp="1"/>
          </p:cNvSpPr>
          <p:nvPr>
            <p:ph type="body" idx="4294967295"/>
          </p:nvPr>
        </p:nvSpPr>
        <p:spPr>
          <a:xfrm>
            <a:off x="0" y="1290638"/>
            <a:ext cx="11518900" cy="478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79" lvl="0" indent="-342879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latin typeface="+mj-lt"/>
              </a:rPr>
              <a:t>At the conclusion of this module, you will be able to:</a:t>
            </a:r>
            <a:endParaRPr dirty="0">
              <a:latin typeface="+mj-lt"/>
            </a:endParaRPr>
          </a:p>
          <a:p>
            <a:pPr marL="742903" lvl="1" indent="-285732" algn="l" rtl="0">
              <a:spcBef>
                <a:spcPts val="2500"/>
              </a:spcBef>
              <a:spcAft>
                <a:spcPts val="0"/>
              </a:spcAft>
              <a:buSzPts val="2000"/>
              <a:buChar char="–"/>
            </a:pPr>
            <a:r>
              <a:rPr lang="en-US" sz="2000" dirty="0">
                <a:latin typeface="+mj-lt"/>
              </a:rPr>
              <a:t>Understand the Theory Of Constraints.</a:t>
            </a:r>
          </a:p>
          <a:p>
            <a:pPr marL="742903" lvl="1" indent="-285732" algn="l" rtl="0">
              <a:spcBef>
                <a:spcPts val="2500"/>
              </a:spcBef>
              <a:spcAft>
                <a:spcPts val="0"/>
              </a:spcAft>
              <a:buSzPts val="2000"/>
              <a:buChar char="–"/>
            </a:pPr>
            <a:r>
              <a:rPr lang="en-US" sz="2000" dirty="0">
                <a:latin typeface="+mj-lt"/>
              </a:rPr>
              <a:t>Apply the principles of the Theory of Constraints to Truck &amp; Shovel Operations</a:t>
            </a:r>
          </a:p>
          <a:p>
            <a:pPr marL="742903" lvl="1" indent="-285732" algn="l" rtl="0">
              <a:spcBef>
                <a:spcPts val="2500"/>
              </a:spcBef>
              <a:spcAft>
                <a:spcPts val="0"/>
              </a:spcAft>
              <a:buSzPts val="2000"/>
              <a:buChar char="–"/>
            </a:pPr>
            <a:r>
              <a:rPr lang="en-US" sz="2000" dirty="0">
                <a:latin typeface="+mj-lt"/>
              </a:rPr>
              <a:t>Understand how we can practically use this information to take action in the mine</a:t>
            </a:r>
            <a:endParaRPr dirty="0">
              <a:latin typeface="+mj-lt"/>
            </a:endParaRPr>
          </a:p>
          <a:p>
            <a:pPr marL="742903" lvl="1" indent="-158732" algn="l" rtl="0">
              <a:spcBef>
                <a:spcPts val="15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sp>
        <p:nvSpPr>
          <p:cNvPr id="3773" name="Google Shape;3773;p68"/>
          <p:cNvSpPr txBox="1">
            <a:spLocks noGrp="1"/>
          </p:cNvSpPr>
          <p:nvPr>
            <p:ph type="title" idx="4294967295"/>
          </p:nvPr>
        </p:nvSpPr>
        <p:spPr>
          <a:xfrm>
            <a:off x="331749" y="319084"/>
            <a:ext cx="115189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9262D"/>
              </a:buClr>
              <a:buSzPct val="100000"/>
              <a:buFont typeface="Exo"/>
              <a:buNone/>
            </a:pPr>
            <a:r>
              <a:rPr lang="en-US" dirty="0"/>
              <a:t>Objectives</a:t>
            </a:r>
            <a:endParaRPr dirty="0"/>
          </a:p>
        </p:txBody>
      </p:sp>
      <p:sp>
        <p:nvSpPr>
          <p:cNvPr id="3775" name="Google Shape;3775;p68"/>
          <p:cNvSpPr txBox="1"/>
          <p:nvPr/>
        </p:nvSpPr>
        <p:spPr>
          <a:xfrm>
            <a:off x="672001" y="-1494044"/>
            <a:ext cx="11519999" cy="62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49B5"/>
              </a:buClr>
              <a:buSzPts val="3600"/>
              <a:buFont typeface="Verdana"/>
              <a:buNone/>
            </a:pPr>
            <a:r>
              <a:rPr lang="en-US" sz="3600" b="1" i="0">
                <a:solidFill>
                  <a:srgbClr val="1E49B5"/>
                </a:solidFill>
                <a:latin typeface="Verdana"/>
                <a:ea typeface="Verdana"/>
                <a:cs typeface="Verdana"/>
                <a:sym typeface="Verdana"/>
              </a:rPr>
              <a:t>Objectives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936797F5-6523-12CB-1D0D-795DFC2F874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5" imgH="305" progId="TCLayout.ActiveDocument.1">
                  <p:embed/>
                </p:oleObj>
              </mc:Choice>
              <mc:Fallback>
                <p:oleObj name="think-cell Slide" r:id="rId4" imgW="305" imgH="3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36797F5-6523-12CB-1D0D-795DFC2F87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7" name="Google Shape;3797;p7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2024 Outliers Mining Solutions Inc.</a:t>
            </a:r>
            <a:endParaRPr/>
          </a:p>
        </p:txBody>
      </p:sp>
      <p:sp>
        <p:nvSpPr>
          <p:cNvPr id="3798" name="Google Shape;3798;p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9262D"/>
              </a:buClr>
              <a:buSzPct val="100000"/>
              <a:buFont typeface="Exo"/>
              <a:buNone/>
            </a:pPr>
            <a:r>
              <a:rPr lang="en-US"/>
              <a:t>Theory of Constraints (ToC)</a:t>
            </a:r>
            <a:endParaRPr/>
          </a:p>
        </p:txBody>
      </p:sp>
      <p:sp>
        <p:nvSpPr>
          <p:cNvPr id="3799" name="Google Shape;3799;p71"/>
          <p:cNvSpPr txBox="1">
            <a:spLocks noGrp="1"/>
          </p:cNvSpPr>
          <p:nvPr>
            <p:ph type="body" idx="4294967295"/>
          </p:nvPr>
        </p:nvSpPr>
        <p:spPr>
          <a:xfrm>
            <a:off x="0" y="1550988"/>
            <a:ext cx="11518900" cy="226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79" lvl="0" indent="-342879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1800" dirty="0"/>
              <a:t>Simply put, the theory of constraints states that the throughput of a given process with multiple sequential steps is determined by the one step that takes the most time to complete.  </a:t>
            </a:r>
            <a:endParaRPr sz="2400" dirty="0"/>
          </a:p>
          <a:p>
            <a:pPr marL="342879" lvl="0" indent="-342879" algn="l" rtl="0">
              <a:spcBef>
                <a:spcPts val="1500"/>
              </a:spcBef>
              <a:spcAft>
                <a:spcPts val="0"/>
              </a:spcAft>
              <a:buSzPts val="2400"/>
              <a:buChar char="•"/>
            </a:pPr>
            <a:r>
              <a:rPr lang="en-US" sz="1800" dirty="0"/>
              <a:t>This step is referred to as the bottleneck.</a:t>
            </a:r>
            <a:endParaRPr sz="2400" dirty="0"/>
          </a:p>
        </p:txBody>
      </p:sp>
      <p:sp>
        <p:nvSpPr>
          <p:cNvPr id="3800" name="Google Shape;3800;p71"/>
          <p:cNvSpPr txBox="1"/>
          <p:nvPr/>
        </p:nvSpPr>
        <p:spPr>
          <a:xfrm>
            <a:off x="550626" y="-2151589"/>
            <a:ext cx="11519999" cy="62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49B5"/>
              </a:buClr>
              <a:buSzPts val="3600"/>
              <a:buFont typeface="Verdana"/>
              <a:buNone/>
            </a:pPr>
            <a:r>
              <a:rPr lang="en-US" sz="3600" b="1" i="0">
                <a:solidFill>
                  <a:srgbClr val="1E49B5"/>
                </a:solidFill>
                <a:latin typeface="Verdana"/>
                <a:ea typeface="Verdana"/>
                <a:cs typeface="Verdana"/>
                <a:sym typeface="Verdana"/>
              </a:rPr>
              <a:t>Theory of Constraints (ToC)</a:t>
            </a:r>
            <a:endParaRPr/>
          </a:p>
        </p:txBody>
      </p:sp>
      <p:sp>
        <p:nvSpPr>
          <p:cNvPr id="3812" name="Google Shape;3812;p71"/>
          <p:cNvSpPr txBox="1"/>
          <p:nvPr/>
        </p:nvSpPr>
        <p:spPr>
          <a:xfrm>
            <a:off x="0" y="5588157"/>
            <a:ext cx="12192000" cy="707868"/>
          </a:xfrm>
          <a:prstGeom prst="rect">
            <a:avLst/>
          </a:prstGeom>
          <a:solidFill>
            <a:srgbClr val="385DAE"/>
          </a:solidFill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process bottleneck step will usually be evident by a build-up of inventory </a:t>
            </a:r>
            <a:br>
              <a:rPr lang="en-US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or work in progress in front of this step.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4591695-B0CF-280D-2334-77D792114DB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5" imgH="305" progId="TCLayout.ActiveDocument.1">
                  <p:embed/>
                </p:oleObj>
              </mc:Choice>
              <mc:Fallback>
                <p:oleObj name="think-cell Slide" r:id="rId3" imgW="305" imgH="3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591695-B0CF-280D-2334-77D792114D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6AABDF3-E71B-735B-87FA-781B8AC9F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en-CA" dirty="0"/>
              <a:t>Process Bottleneck </a:t>
            </a:r>
          </a:p>
        </p:txBody>
      </p:sp>
      <p:pic>
        <p:nvPicPr>
          <p:cNvPr id="3" name="Picture 2" descr="Theory of Constraints 106: The Five Focusing Steps | by Tiago Forte |  Praxis | Medium">
            <a:extLst>
              <a:ext uri="{FF2B5EF4-FFF2-40B4-BE49-F238E27FC236}">
                <a16:creationId xmlns:a16="http://schemas.microsoft.com/office/drawing/2014/main" id="{BE451D95-F364-822B-DDE2-B5FFF9EEC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 b="10099"/>
          <a:stretch/>
        </p:blipFill>
        <p:spPr bwMode="auto">
          <a:xfrm>
            <a:off x="668825" y="1336360"/>
            <a:ext cx="11084302" cy="474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756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4591695-B0CF-280D-2334-77D792114DB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5" imgH="305" progId="TCLayout.ActiveDocument.1">
                  <p:embed/>
                </p:oleObj>
              </mc:Choice>
              <mc:Fallback>
                <p:oleObj name="think-cell Slide" r:id="rId3" imgW="305" imgH="3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591695-B0CF-280D-2334-77D792114D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6AABDF3-E71B-735B-87FA-781B8AC9F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en-CA" dirty="0"/>
              <a:t>Process Bottleneck – Mine Operations </a:t>
            </a:r>
          </a:p>
        </p:txBody>
      </p:sp>
      <p:pic>
        <p:nvPicPr>
          <p:cNvPr id="3" name="Picture 2" descr="Theory of Constraints 106: The Five Focusing Steps | by Tiago Forte |  Praxis | Medium">
            <a:extLst>
              <a:ext uri="{FF2B5EF4-FFF2-40B4-BE49-F238E27FC236}">
                <a16:creationId xmlns:a16="http://schemas.microsoft.com/office/drawing/2014/main" id="{BE451D95-F364-822B-DDE2-B5FFF9EEC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 b="10099"/>
          <a:stretch/>
        </p:blipFill>
        <p:spPr bwMode="auto">
          <a:xfrm>
            <a:off x="668825" y="1336360"/>
            <a:ext cx="11084302" cy="474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11202-D232-7351-84DA-8673C92841C4}"/>
              </a:ext>
            </a:extLst>
          </p:cNvPr>
          <p:cNvSpPr txBox="1"/>
          <p:nvPr/>
        </p:nvSpPr>
        <p:spPr>
          <a:xfrm>
            <a:off x="2652666" y="4246076"/>
            <a:ext cx="769544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/>
              <a:t>Drill &amp; Blast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D03134-DE79-D233-2DF4-79BFE7C38988}"/>
              </a:ext>
            </a:extLst>
          </p:cNvPr>
          <p:cNvSpPr txBox="1"/>
          <p:nvPr/>
        </p:nvSpPr>
        <p:spPr>
          <a:xfrm>
            <a:off x="3972963" y="4246076"/>
            <a:ext cx="852534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/>
              <a:t>Loading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EE114-B928-6FFB-F7C9-1EE5E47B2395}"/>
              </a:ext>
            </a:extLst>
          </p:cNvPr>
          <p:cNvSpPr txBox="1"/>
          <p:nvPr/>
        </p:nvSpPr>
        <p:spPr>
          <a:xfrm>
            <a:off x="5784709" y="3938299"/>
            <a:ext cx="852534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/>
              <a:t>Hauling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731D4-EEFA-55B0-7C3D-09BADC8E1162}"/>
              </a:ext>
            </a:extLst>
          </p:cNvPr>
          <p:cNvSpPr txBox="1"/>
          <p:nvPr/>
        </p:nvSpPr>
        <p:spPr>
          <a:xfrm>
            <a:off x="7469110" y="4181782"/>
            <a:ext cx="852534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/>
              <a:t>Crusher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DF9A56-AB55-1CE9-5591-09FB7FFB2DAC}"/>
              </a:ext>
            </a:extLst>
          </p:cNvPr>
          <p:cNvSpPr txBox="1"/>
          <p:nvPr/>
        </p:nvSpPr>
        <p:spPr>
          <a:xfrm>
            <a:off x="8768918" y="4181782"/>
            <a:ext cx="852534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/>
              <a:t>Mill</a:t>
            </a:r>
          </a:p>
        </p:txBody>
      </p:sp>
    </p:spTree>
    <p:extLst>
      <p:ext uri="{BB962C8B-B14F-4D97-AF65-F5344CB8AC3E}">
        <p14:creationId xmlns:p14="http://schemas.microsoft.com/office/powerpoint/2010/main" val="397426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767BFAB-AA81-D67A-F00B-7D9A299BB3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5" progId="TCLayout.ActiveDocument.1">
                  <p:embed/>
                </p:oleObj>
              </mc:Choice>
              <mc:Fallback>
                <p:oleObj name="think-cell Slide" r:id="rId3" imgW="416" imgH="41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67BFAB-AA81-D67A-F00B-7D9A299BB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D644E34-9E81-6000-3B12-F7D09EF3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786"/>
            <a:ext cx="10515600" cy="559283"/>
          </a:xfrm>
        </p:spPr>
        <p:txBody>
          <a:bodyPr vert="horz">
            <a:noAutofit/>
          </a:bodyPr>
          <a:lstStyle/>
          <a:p>
            <a:r>
              <a:rPr lang="en-US" sz="3600" dirty="0"/>
              <a:t>KPI &amp; Production Fundamentals 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03F83-1D62-061C-58B6-F996945333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8077" y="11956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buSzPct val="100000"/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At the end of this module, you will understand </a:t>
            </a:r>
          </a:p>
          <a:p>
            <a:pPr marL="270000" indent="-270000">
              <a:lnSpc>
                <a:spcPts val="2200"/>
              </a:lnSpc>
              <a:buSzPct val="10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Understand the key concepts of mine production KPIs </a:t>
            </a:r>
          </a:p>
          <a:p>
            <a:pPr marL="727177" lvl="1" indent="-270000">
              <a:lnSpc>
                <a:spcPts val="2200"/>
              </a:lnSpc>
              <a:buSzPct val="10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Time Usage Model</a:t>
            </a:r>
          </a:p>
          <a:p>
            <a:pPr marL="727177" lvl="1" indent="-270000">
              <a:lnSpc>
                <a:spcPts val="2200"/>
              </a:lnSpc>
              <a:buSzPct val="10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Availability, Utilization and Productivity</a:t>
            </a:r>
          </a:p>
          <a:p>
            <a:pPr marL="727177" lvl="1" indent="-270000">
              <a:lnSpc>
                <a:spcPts val="2200"/>
              </a:lnSpc>
              <a:buSzPct val="10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Elements of the haul cycle </a:t>
            </a:r>
          </a:p>
          <a:p>
            <a:pPr marL="727177" lvl="1" indent="-270000">
              <a:lnSpc>
                <a:spcPts val="2200"/>
              </a:lnSpc>
              <a:buSzPct val="10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Elements of the loading cycle</a:t>
            </a:r>
          </a:p>
          <a:p>
            <a:pPr marL="727177" lvl="1" indent="-270000">
              <a:lnSpc>
                <a:spcPts val="2200"/>
              </a:lnSpc>
              <a:buSzPct val="10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How changes in each of these elements impact mine production</a:t>
            </a:r>
          </a:p>
          <a:p>
            <a:pPr marL="727177" lvl="1" indent="-270000">
              <a:lnSpc>
                <a:spcPts val="2200"/>
              </a:lnSpc>
              <a:buSzPct val="10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270000" indent="-270000">
              <a:lnSpc>
                <a:spcPts val="2200"/>
              </a:lnSpc>
              <a:buSzPct val="10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The goal will be to create a baseline of understanding and a common language across the entire mine-ops team</a:t>
            </a:r>
          </a:p>
          <a:p>
            <a:pPr marL="270000" indent="-270000">
              <a:lnSpc>
                <a:spcPts val="2200"/>
              </a:lnSpc>
              <a:buSzPct val="10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You may already understand these concepts</a:t>
            </a:r>
          </a:p>
          <a:p>
            <a:pPr marL="270000" indent="-270000">
              <a:lnSpc>
                <a:spcPts val="2200"/>
              </a:lnSpc>
              <a:buSzPct val="10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This is the time to ask questions and get clarification!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0A3DE-7954-5B91-29AE-BF3483738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B8433-953F-5140-A518-C35C77B5B4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37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4591695-B0CF-280D-2334-77D792114DB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5" imgH="305" progId="TCLayout.ActiveDocument.1">
                  <p:embed/>
                </p:oleObj>
              </mc:Choice>
              <mc:Fallback>
                <p:oleObj name="think-cell Slide" r:id="rId3" imgW="305" imgH="3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591695-B0CF-280D-2334-77D792114D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6AABDF3-E71B-735B-87FA-781B8AC9F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en-CA" dirty="0"/>
              <a:t>Process Bottleneck - Plant </a:t>
            </a:r>
          </a:p>
        </p:txBody>
      </p:sp>
      <p:pic>
        <p:nvPicPr>
          <p:cNvPr id="3" name="Picture 2" descr="Theory of Constraints 106: The Five Focusing Steps | by Tiago Forte |  Praxis | Medium">
            <a:extLst>
              <a:ext uri="{FF2B5EF4-FFF2-40B4-BE49-F238E27FC236}">
                <a16:creationId xmlns:a16="http://schemas.microsoft.com/office/drawing/2014/main" id="{BE451D95-F364-822B-DDE2-B5FFF9EEC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 b="10099"/>
          <a:stretch/>
        </p:blipFill>
        <p:spPr bwMode="auto">
          <a:xfrm>
            <a:off x="668825" y="1336360"/>
            <a:ext cx="11084302" cy="474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11202-D232-7351-84DA-8673C92841C4}"/>
              </a:ext>
            </a:extLst>
          </p:cNvPr>
          <p:cNvSpPr txBox="1"/>
          <p:nvPr/>
        </p:nvSpPr>
        <p:spPr>
          <a:xfrm>
            <a:off x="2489703" y="4246076"/>
            <a:ext cx="932507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/>
              <a:t>Primary Crusher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D03134-DE79-D233-2DF4-79BFE7C38988}"/>
              </a:ext>
            </a:extLst>
          </p:cNvPr>
          <p:cNvSpPr txBox="1"/>
          <p:nvPr/>
        </p:nvSpPr>
        <p:spPr>
          <a:xfrm>
            <a:off x="3972962" y="4246076"/>
            <a:ext cx="1078871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/>
              <a:t>Dome (inventory)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EE114-B928-6FFB-F7C9-1EE5E47B2395}"/>
              </a:ext>
            </a:extLst>
          </p:cNvPr>
          <p:cNvSpPr txBox="1"/>
          <p:nvPr/>
        </p:nvSpPr>
        <p:spPr>
          <a:xfrm>
            <a:off x="5784709" y="3938299"/>
            <a:ext cx="852534" cy="7386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/>
              <a:t>Ball + SAG Mill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731D4-EEFA-55B0-7C3D-09BADC8E1162}"/>
              </a:ext>
            </a:extLst>
          </p:cNvPr>
          <p:cNvSpPr txBox="1"/>
          <p:nvPr/>
        </p:nvSpPr>
        <p:spPr>
          <a:xfrm>
            <a:off x="7469110" y="4181782"/>
            <a:ext cx="852534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/>
              <a:t>CIP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DF9A56-AB55-1CE9-5591-09FB7FFB2DAC}"/>
              </a:ext>
            </a:extLst>
          </p:cNvPr>
          <p:cNvSpPr txBox="1"/>
          <p:nvPr/>
        </p:nvSpPr>
        <p:spPr>
          <a:xfrm>
            <a:off x="8768918" y="4181782"/>
            <a:ext cx="852534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/>
              <a:t>Tailings</a:t>
            </a:r>
          </a:p>
        </p:txBody>
      </p:sp>
    </p:spTree>
    <p:extLst>
      <p:ext uri="{BB962C8B-B14F-4D97-AF65-F5344CB8AC3E}">
        <p14:creationId xmlns:p14="http://schemas.microsoft.com/office/powerpoint/2010/main" val="1178744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4591695-B0CF-280D-2334-77D792114DB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5" imgH="305" progId="TCLayout.ActiveDocument.1">
                  <p:embed/>
                </p:oleObj>
              </mc:Choice>
              <mc:Fallback>
                <p:oleObj name="think-cell Slide" r:id="rId3" imgW="305" imgH="3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591695-B0CF-280D-2334-77D792114D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6AABDF3-E71B-735B-87FA-781B8AC9F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en-CA" dirty="0"/>
              <a:t>Process Bottleneck – Detour Lake Mine</a:t>
            </a:r>
          </a:p>
        </p:txBody>
      </p:sp>
      <p:pic>
        <p:nvPicPr>
          <p:cNvPr id="3" name="Picture 2" descr="Theory of Constraints 106: The Five Focusing Steps | by Tiago Forte |  Praxis | Medium">
            <a:extLst>
              <a:ext uri="{FF2B5EF4-FFF2-40B4-BE49-F238E27FC236}">
                <a16:creationId xmlns:a16="http://schemas.microsoft.com/office/drawing/2014/main" id="{BE451D95-F364-822B-DDE2-B5FFF9EEC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 b="10099"/>
          <a:stretch/>
        </p:blipFill>
        <p:spPr bwMode="auto">
          <a:xfrm>
            <a:off x="668825" y="1336360"/>
            <a:ext cx="11084302" cy="474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11202-D232-7351-84DA-8673C92841C4}"/>
              </a:ext>
            </a:extLst>
          </p:cNvPr>
          <p:cNvSpPr txBox="1"/>
          <p:nvPr/>
        </p:nvSpPr>
        <p:spPr>
          <a:xfrm>
            <a:off x="2489703" y="4246076"/>
            <a:ext cx="1078871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/>
              <a:t>Exploration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D03134-DE79-D233-2DF4-79BFE7C38988}"/>
              </a:ext>
            </a:extLst>
          </p:cNvPr>
          <p:cNvSpPr txBox="1"/>
          <p:nvPr/>
        </p:nvSpPr>
        <p:spPr>
          <a:xfrm>
            <a:off x="3972962" y="4246076"/>
            <a:ext cx="1078871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/>
              <a:t>Mining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EE114-B928-6FFB-F7C9-1EE5E47B2395}"/>
              </a:ext>
            </a:extLst>
          </p:cNvPr>
          <p:cNvSpPr txBox="1"/>
          <p:nvPr/>
        </p:nvSpPr>
        <p:spPr>
          <a:xfrm>
            <a:off x="5784709" y="3938299"/>
            <a:ext cx="852534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/>
              <a:t>Mill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731D4-EEFA-55B0-7C3D-09BADC8E1162}"/>
              </a:ext>
            </a:extLst>
          </p:cNvPr>
          <p:cNvSpPr txBox="1"/>
          <p:nvPr/>
        </p:nvSpPr>
        <p:spPr>
          <a:xfrm>
            <a:off x="7469110" y="4181782"/>
            <a:ext cx="852534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/>
              <a:t>Tailings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DF9A56-AB55-1CE9-5591-09FB7FFB2DAC}"/>
              </a:ext>
            </a:extLst>
          </p:cNvPr>
          <p:cNvSpPr txBox="1"/>
          <p:nvPr/>
        </p:nvSpPr>
        <p:spPr>
          <a:xfrm>
            <a:off x="8768918" y="4181782"/>
            <a:ext cx="1262322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/>
              <a:t>Reclamation</a:t>
            </a:r>
          </a:p>
        </p:txBody>
      </p:sp>
    </p:spTree>
    <p:extLst>
      <p:ext uri="{BB962C8B-B14F-4D97-AF65-F5344CB8AC3E}">
        <p14:creationId xmlns:p14="http://schemas.microsoft.com/office/powerpoint/2010/main" val="445130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98ABC76-B478-703E-3CEA-8B5A0C01721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5" imgH="305" progId="TCLayout.ActiveDocument.1">
                  <p:embed/>
                </p:oleObj>
              </mc:Choice>
              <mc:Fallback>
                <p:oleObj name="think-cell Slide" r:id="rId4" imgW="305" imgH="3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8ABC76-B478-703E-3CEA-8B5A0C0172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" name="Google Shape;3788;p7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2024 Outliers Mining Solutions Inc.</a:t>
            </a:r>
            <a:endParaRPr/>
          </a:p>
        </p:txBody>
      </p:sp>
      <p:sp>
        <p:nvSpPr>
          <p:cNvPr id="3789" name="Google Shape;3789;p70"/>
          <p:cNvSpPr txBox="1">
            <a:spLocks noGrp="1"/>
          </p:cNvSpPr>
          <p:nvPr>
            <p:ph type="title"/>
          </p:nvPr>
        </p:nvSpPr>
        <p:spPr>
          <a:xfrm>
            <a:off x="331200" y="585333"/>
            <a:ext cx="115200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9262D"/>
              </a:buClr>
              <a:buSzPct val="100000"/>
              <a:buFont typeface="Exo"/>
              <a:buNone/>
            </a:pPr>
            <a:r>
              <a:rPr lang="en-US"/>
              <a:t>The Process to Address &amp; Manage Constraints (Bottlenecks)</a:t>
            </a:r>
            <a:endParaRPr/>
          </a:p>
        </p:txBody>
      </p:sp>
      <p:sp>
        <p:nvSpPr>
          <p:cNvPr id="3790" name="Google Shape;3790;p70"/>
          <p:cNvSpPr txBox="1">
            <a:spLocks noGrp="1"/>
          </p:cNvSpPr>
          <p:nvPr>
            <p:ph type="body" idx="4294967295"/>
          </p:nvPr>
        </p:nvSpPr>
        <p:spPr>
          <a:xfrm>
            <a:off x="673100" y="1998663"/>
            <a:ext cx="11518900" cy="478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79" lvl="0" indent="-342879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The Theory of Constraints is a five-step process:</a:t>
            </a:r>
            <a:endParaRPr dirty="0"/>
          </a:p>
          <a:p>
            <a:pPr marL="742903" lvl="1" indent="-285732" algn="l" rtl="0">
              <a:spcBef>
                <a:spcPts val="2500"/>
              </a:spcBef>
              <a:spcAft>
                <a:spcPts val="0"/>
              </a:spcAft>
              <a:buSzPts val="2000"/>
              <a:buChar char="–"/>
            </a:pPr>
            <a:r>
              <a:rPr lang="en-US" sz="2000" b="1" dirty="0"/>
              <a:t>IDENTIFY</a:t>
            </a:r>
            <a:r>
              <a:rPr lang="en-US" sz="2000" dirty="0"/>
              <a:t> the process constraint.</a:t>
            </a:r>
            <a:endParaRPr dirty="0"/>
          </a:p>
          <a:p>
            <a:pPr marL="742903" lvl="1" indent="-285732" algn="l" rtl="0">
              <a:spcBef>
                <a:spcPts val="1500"/>
              </a:spcBef>
              <a:spcAft>
                <a:spcPts val="0"/>
              </a:spcAft>
              <a:buSzPts val="2000"/>
              <a:buChar char="–"/>
            </a:pPr>
            <a:r>
              <a:rPr lang="en-US" sz="2000" dirty="0"/>
              <a:t>Decide how best to </a:t>
            </a:r>
            <a:r>
              <a:rPr lang="en-US" sz="2000" b="1" dirty="0"/>
              <a:t>EXPLOIT</a:t>
            </a:r>
            <a:r>
              <a:rPr lang="en-US" sz="2000" dirty="0"/>
              <a:t> the process constraints.</a:t>
            </a:r>
            <a:endParaRPr dirty="0"/>
          </a:p>
          <a:p>
            <a:pPr marL="742903" lvl="1" indent="-285732" algn="l" rtl="0">
              <a:spcBef>
                <a:spcPts val="1500"/>
              </a:spcBef>
              <a:spcAft>
                <a:spcPts val="0"/>
              </a:spcAft>
              <a:buSzPts val="2000"/>
              <a:buChar char="–"/>
            </a:pPr>
            <a:r>
              <a:rPr lang="en-US" sz="2000" b="1" dirty="0"/>
              <a:t>SUBORDINATE </a:t>
            </a:r>
            <a:r>
              <a:rPr lang="en-US" sz="2000" dirty="0"/>
              <a:t>everything else to the above decisions.</a:t>
            </a:r>
            <a:endParaRPr dirty="0"/>
          </a:p>
          <a:p>
            <a:pPr marL="742903" lvl="1" indent="-285732" algn="l" rtl="0">
              <a:spcBef>
                <a:spcPts val="1500"/>
              </a:spcBef>
              <a:spcAft>
                <a:spcPts val="0"/>
              </a:spcAft>
              <a:buSzPts val="2000"/>
              <a:buChar char="–"/>
            </a:pPr>
            <a:r>
              <a:rPr lang="en-US" sz="2000" b="1" dirty="0"/>
              <a:t>ELEVATE</a:t>
            </a:r>
            <a:r>
              <a:rPr lang="en-US" sz="2000" dirty="0"/>
              <a:t> the process constraint.</a:t>
            </a:r>
            <a:endParaRPr dirty="0"/>
          </a:p>
          <a:p>
            <a:pPr marL="742903" lvl="1" indent="-285732" algn="l" rtl="0">
              <a:spcBef>
                <a:spcPts val="1500"/>
              </a:spcBef>
              <a:spcAft>
                <a:spcPts val="0"/>
              </a:spcAft>
              <a:buSzPts val="2000"/>
              <a:buChar char="–"/>
            </a:pPr>
            <a:r>
              <a:rPr lang="en-US" sz="2000" dirty="0"/>
              <a:t>Remove the constraint and </a:t>
            </a:r>
            <a:r>
              <a:rPr lang="en-US" sz="2000" b="1" dirty="0"/>
              <a:t>RE-EVALUATE</a:t>
            </a:r>
            <a:r>
              <a:rPr lang="en-US" sz="2000" dirty="0"/>
              <a:t> the process.</a:t>
            </a:r>
            <a:endParaRPr dirty="0"/>
          </a:p>
        </p:txBody>
      </p:sp>
      <p:sp>
        <p:nvSpPr>
          <p:cNvPr id="3791" name="Google Shape;3791;p70"/>
          <p:cNvSpPr txBox="1"/>
          <p:nvPr/>
        </p:nvSpPr>
        <p:spPr>
          <a:xfrm>
            <a:off x="406788" y="-1681153"/>
            <a:ext cx="11519999" cy="62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49B5"/>
              </a:buClr>
              <a:buSzPts val="3600"/>
              <a:buFont typeface="Verdana"/>
              <a:buNone/>
            </a:pPr>
            <a:r>
              <a:rPr lang="en-US" sz="3600" b="1" i="0">
                <a:solidFill>
                  <a:srgbClr val="1E49B5"/>
                </a:solidFill>
                <a:latin typeface="Verdana"/>
                <a:ea typeface="Verdana"/>
                <a:cs typeface="Verdana"/>
                <a:sym typeface="Verdana"/>
              </a:rPr>
              <a:t>The Process to Address &amp; Manage Constraints (Bottlenecks)</a:t>
            </a:r>
            <a:endParaRPr/>
          </a:p>
        </p:txBody>
      </p:sp>
      <p:sp>
        <p:nvSpPr>
          <p:cNvPr id="3792" name="Google Shape;3792;p70"/>
          <p:cNvSpPr txBox="1"/>
          <p:nvPr/>
        </p:nvSpPr>
        <p:spPr>
          <a:xfrm>
            <a:off x="0" y="5905898"/>
            <a:ext cx="12192000" cy="400091"/>
          </a:xfrm>
          <a:prstGeom prst="rect">
            <a:avLst/>
          </a:prstGeom>
          <a:solidFill>
            <a:srgbClr val="385DAE"/>
          </a:solidFill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From the book ‘The Goal’ by Dr. Eli Goldratt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247B3041-EC1C-BC6B-0E1A-8B50189A9AF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5" imgH="305" progId="TCLayout.ActiveDocument.1">
                  <p:embed/>
                </p:oleObj>
              </mc:Choice>
              <mc:Fallback>
                <p:oleObj name="think-cell Slide" r:id="rId4" imgW="305" imgH="3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47B3041-EC1C-BC6B-0E1A-8B50189A9A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7" name="Google Shape;3817;p7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2024 Outliers Mining Solutions Inc.</a:t>
            </a:r>
            <a:endParaRPr/>
          </a:p>
        </p:txBody>
      </p:sp>
      <p:sp>
        <p:nvSpPr>
          <p:cNvPr id="3818" name="Google Shape;3818;p72"/>
          <p:cNvSpPr txBox="1">
            <a:spLocks noGrp="1"/>
          </p:cNvSpPr>
          <p:nvPr>
            <p:ph type="title"/>
          </p:nvPr>
        </p:nvSpPr>
        <p:spPr>
          <a:xfrm>
            <a:off x="331200" y="590457"/>
            <a:ext cx="115200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9262D"/>
              </a:buClr>
              <a:buSzPct val="100000"/>
              <a:buFont typeface="Exo"/>
              <a:buNone/>
            </a:pPr>
            <a:r>
              <a:rPr lang="en-US"/>
              <a:t>The ToC Process:</a:t>
            </a:r>
            <a:br>
              <a:rPr lang="en-US"/>
            </a:br>
            <a:r>
              <a:rPr lang="en-US">
                <a:solidFill>
                  <a:srgbClr val="385DAE"/>
                </a:solidFill>
              </a:rPr>
              <a:t>Step 1: </a:t>
            </a:r>
            <a:r>
              <a:rPr lang="en-US"/>
              <a:t>Identify the Process Constraint</a:t>
            </a:r>
            <a:endParaRPr/>
          </a:p>
        </p:txBody>
      </p:sp>
      <p:sp>
        <p:nvSpPr>
          <p:cNvPr id="3819" name="Google Shape;3819;p72"/>
          <p:cNvSpPr txBox="1"/>
          <p:nvPr/>
        </p:nvSpPr>
        <p:spPr>
          <a:xfrm>
            <a:off x="581449" y="-1680343"/>
            <a:ext cx="11519999" cy="62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49B5"/>
              </a:buClr>
              <a:buSzPts val="3600"/>
              <a:buFont typeface="Verdana"/>
              <a:buNone/>
            </a:pPr>
            <a:r>
              <a:rPr lang="en-US" sz="3600" b="1" i="0">
                <a:solidFill>
                  <a:srgbClr val="1E49B5"/>
                </a:solidFill>
                <a:latin typeface="Verdana"/>
                <a:ea typeface="Verdana"/>
                <a:cs typeface="Verdana"/>
                <a:sym typeface="Verdana"/>
              </a:rPr>
              <a:t>The ToC Process: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49B5"/>
              </a:buClr>
              <a:buSzPts val="3600"/>
              <a:buFont typeface="Verdana"/>
              <a:buNone/>
            </a:pPr>
            <a:r>
              <a:rPr lang="en-US" sz="3600" b="1" i="0">
                <a:solidFill>
                  <a:srgbClr val="1E49B5"/>
                </a:solidFill>
                <a:latin typeface="Verdana"/>
                <a:ea typeface="Verdana"/>
                <a:cs typeface="Verdana"/>
                <a:sym typeface="Verdana"/>
              </a:rPr>
              <a:t>Step 1 – Identify the Process Constraint</a:t>
            </a:r>
            <a:endParaRPr/>
          </a:p>
        </p:txBody>
      </p:sp>
      <p:pic>
        <p:nvPicPr>
          <p:cNvPr id="3820" name="Google Shape;3820;p72" descr="MCj02403330000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23887" y="4741862"/>
            <a:ext cx="1371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1" name="Google Shape;3821;p72"/>
          <p:cNvSpPr txBox="1"/>
          <p:nvPr/>
        </p:nvSpPr>
        <p:spPr>
          <a:xfrm>
            <a:off x="331200" y="1988415"/>
            <a:ext cx="11518900" cy="478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79" marR="0" lvl="0" indent="-342879" algn="l" rtl="0">
              <a:spcBef>
                <a:spcPts val="0"/>
              </a:spcBef>
              <a:spcAft>
                <a:spcPts val="0"/>
              </a:spcAft>
              <a:buClr>
                <a:srgbClr val="385DAE"/>
              </a:buClr>
              <a:buSzPts val="2400"/>
              <a:buFont typeface="Arial"/>
              <a:buChar char="•"/>
            </a:pPr>
            <a:r>
              <a:rPr lang="en-US" sz="2400" b="0" i="0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 How to Identify The Process Constraint or Bottleneck</a:t>
            </a:r>
            <a:endParaRPr dirty="0"/>
          </a:p>
          <a:p>
            <a:pPr marL="742903" marR="0" lvl="1" indent="-285732" algn="l" rtl="0">
              <a:spcBef>
                <a:spcPts val="1500"/>
              </a:spcBef>
              <a:spcAft>
                <a:spcPts val="0"/>
              </a:spcAft>
              <a:buClr>
                <a:srgbClr val="79858B"/>
              </a:buClr>
              <a:buSzPts val="2000"/>
              <a:buFont typeface="Arial"/>
              <a:buChar char="–"/>
            </a:pPr>
            <a:r>
              <a:rPr lang="en-US" sz="2000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The step in the</a:t>
            </a:r>
            <a:r>
              <a:rPr lang="en-US" sz="2000" b="0" i="0" u="none" strike="noStrike" cap="none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 process that never seems to stop, always trying to catch up</a:t>
            </a:r>
          </a:p>
          <a:p>
            <a:pPr marL="742903" marR="0" lvl="1" indent="-285732" algn="l" rtl="0">
              <a:spcBef>
                <a:spcPts val="1500"/>
              </a:spcBef>
              <a:spcAft>
                <a:spcPts val="0"/>
              </a:spcAft>
              <a:buClr>
                <a:srgbClr val="79858B"/>
              </a:buClr>
              <a:buSzPts val="2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Observation – look for the points in the process with large numbers of “things” piled up at the input.</a:t>
            </a:r>
          </a:p>
          <a:p>
            <a:pPr marL="742903" marR="0" lvl="1" indent="-285732" algn="l" rtl="0">
              <a:spcBef>
                <a:spcPts val="1500"/>
              </a:spcBef>
              <a:spcAft>
                <a:spcPts val="0"/>
              </a:spcAft>
              <a:buClr>
                <a:srgbClr val="79858B"/>
              </a:buClr>
              <a:buSzPts val="2000"/>
              <a:buFont typeface="Arial"/>
              <a:buChar char="–"/>
            </a:pPr>
            <a:r>
              <a:rPr lang="en-US" sz="2000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Look at the capability (TPOH) of that step in the process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076D145-C659-21FB-DD7E-8691937AF55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5" imgH="305" progId="TCLayout.ActiveDocument.1">
                  <p:embed/>
                </p:oleObj>
              </mc:Choice>
              <mc:Fallback>
                <p:oleObj name="think-cell Slide" r:id="rId4" imgW="305" imgH="3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76D145-C659-21FB-DD7E-8691937AF5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6" name="Google Shape;3826;p7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2024 Outliers Mining Solutions Inc.</a:t>
            </a:r>
            <a:endParaRPr/>
          </a:p>
        </p:txBody>
      </p:sp>
      <p:sp>
        <p:nvSpPr>
          <p:cNvPr id="3827" name="Google Shape;3827;p73"/>
          <p:cNvSpPr txBox="1">
            <a:spLocks noGrp="1"/>
          </p:cNvSpPr>
          <p:nvPr>
            <p:ph type="title"/>
          </p:nvPr>
        </p:nvSpPr>
        <p:spPr>
          <a:xfrm>
            <a:off x="332346" y="585333"/>
            <a:ext cx="115200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9262D"/>
              </a:buClr>
              <a:buSzPct val="100000"/>
              <a:buFont typeface="Exo"/>
              <a:buNone/>
            </a:pPr>
            <a:r>
              <a:rPr lang="en-US"/>
              <a:t>The ToC Process:</a:t>
            </a:r>
            <a:br>
              <a:rPr lang="en-US"/>
            </a:br>
            <a:r>
              <a:rPr lang="en-US">
                <a:solidFill>
                  <a:srgbClr val="385DAE"/>
                </a:solidFill>
              </a:rPr>
              <a:t>Step 2: </a:t>
            </a:r>
            <a:r>
              <a:rPr lang="en-US"/>
              <a:t>Exploit the Process Constraint</a:t>
            </a:r>
            <a:endParaRPr/>
          </a:p>
        </p:txBody>
      </p:sp>
      <p:sp>
        <p:nvSpPr>
          <p:cNvPr id="3828" name="Google Shape;3828;p73"/>
          <p:cNvSpPr txBox="1"/>
          <p:nvPr/>
        </p:nvSpPr>
        <p:spPr>
          <a:xfrm>
            <a:off x="396514" y="-2884847"/>
            <a:ext cx="11519999" cy="62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49B5"/>
              </a:buClr>
              <a:buSzPts val="3600"/>
              <a:buFont typeface="Verdana"/>
              <a:buNone/>
            </a:pPr>
            <a:r>
              <a:rPr lang="en-US" sz="3600" b="1" i="0">
                <a:solidFill>
                  <a:srgbClr val="1E49B5"/>
                </a:solidFill>
                <a:latin typeface="Verdana"/>
                <a:ea typeface="Verdana"/>
                <a:cs typeface="Verdana"/>
                <a:sym typeface="Verdana"/>
              </a:rPr>
              <a:t>The ToC Process: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49B5"/>
              </a:buClr>
              <a:buSzPts val="3600"/>
              <a:buFont typeface="Verdana"/>
              <a:buNone/>
            </a:pPr>
            <a:r>
              <a:rPr lang="en-US" sz="3600" b="1" i="0">
                <a:solidFill>
                  <a:srgbClr val="1E49B5"/>
                </a:solidFill>
                <a:latin typeface="Verdana"/>
                <a:ea typeface="Verdana"/>
                <a:cs typeface="Verdana"/>
                <a:sym typeface="Verdana"/>
              </a:rPr>
              <a:t>Step 2 – Exploit the Process Constraint</a:t>
            </a:r>
            <a:endParaRPr/>
          </a:p>
        </p:txBody>
      </p:sp>
      <p:sp>
        <p:nvSpPr>
          <p:cNvPr id="3829" name="Google Shape;3829;p73"/>
          <p:cNvSpPr txBox="1"/>
          <p:nvPr/>
        </p:nvSpPr>
        <p:spPr>
          <a:xfrm>
            <a:off x="331200" y="1988415"/>
            <a:ext cx="11518900" cy="478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79" marR="0" lvl="0" indent="-342879" algn="l" rtl="0">
              <a:spcBef>
                <a:spcPts val="0"/>
              </a:spcBef>
              <a:spcAft>
                <a:spcPts val="0"/>
              </a:spcAft>
              <a:buClr>
                <a:srgbClr val="385DAE"/>
              </a:buClr>
              <a:buSzPts val="2400"/>
              <a:buFont typeface="Arial"/>
              <a:buChar char="•"/>
            </a:pPr>
            <a:r>
              <a:rPr lang="en-US" sz="2400" b="0" i="0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Decide how to exploit the constraint – Make the constraint as productive as possible</a:t>
            </a:r>
            <a:endParaRPr dirty="0"/>
          </a:p>
          <a:p>
            <a:pPr marL="742903" marR="0" lvl="1" indent="-285732" algn="l" rtl="0">
              <a:spcBef>
                <a:spcPts val="1500"/>
              </a:spcBef>
              <a:spcAft>
                <a:spcPts val="0"/>
              </a:spcAft>
              <a:buClr>
                <a:srgbClr val="79858B"/>
              </a:buClr>
              <a:buSzPts val="2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Examples might include:</a:t>
            </a:r>
            <a:endParaRPr dirty="0"/>
          </a:p>
          <a:p>
            <a:pPr marL="1142928" marR="0" lvl="2" indent="-228586" algn="l" rtl="0">
              <a:spcBef>
                <a:spcPts val="1500"/>
              </a:spcBef>
              <a:spcAft>
                <a:spcPts val="0"/>
              </a:spcAft>
              <a:buClr>
                <a:srgbClr val="385DA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Making sure it works as consistently as possible </a:t>
            </a:r>
            <a:endParaRPr dirty="0"/>
          </a:p>
          <a:p>
            <a:pPr marL="1142928" marR="0" lvl="2" indent="-228586" algn="l" rtl="0">
              <a:spcBef>
                <a:spcPts val="1500"/>
              </a:spcBef>
              <a:spcAft>
                <a:spcPts val="0"/>
              </a:spcAft>
              <a:buClr>
                <a:srgbClr val="385DAE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Never has to take breaks, or as infrequently as possible</a:t>
            </a:r>
          </a:p>
          <a:p>
            <a:pPr marL="1142928" marR="0" lvl="2" indent="-228586" algn="l" rtl="0">
              <a:spcBef>
                <a:spcPts val="1500"/>
              </a:spcBef>
              <a:spcAft>
                <a:spcPts val="0"/>
              </a:spcAft>
              <a:buClr>
                <a:srgbClr val="385DAE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If interruptions have to occur, try to have multiple at the same time</a:t>
            </a:r>
            <a:endParaRPr dirty="0"/>
          </a:p>
          <a:p>
            <a:pPr marL="1142928" marR="0" lvl="2" indent="-228586" algn="l" rtl="0">
              <a:spcBef>
                <a:spcPts val="1500"/>
              </a:spcBef>
              <a:spcAft>
                <a:spcPts val="0"/>
              </a:spcAft>
              <a:buClr>
                <a:srgbClr val="385DA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Cross train employees to provide for shifting resources when volume exceeds </a:t>
            </a:r>
            <a:br>
              <a:rPr lang="en-US" sz="1800" b="0" i="0" u="none" strike="noStrike" cap="none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b="0" i="0" u="none" strike="noStrike" cap="none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the capability of the constraint.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EE7DB40-755C-788F-7C88-0076080B672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5" imgH="305" progId="TCLayout.ActiveDocument.1">
                  <p:embed/>
                </p:oleObj>
              </mc:Choice>
              <mc:Fallback>
                <p:oleObj name="think-cell Slide" r:id="rId4" imgW="305" imgH="3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EE7DB40-755C-788F-7C88-0076080B67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38" name="Google Shape;3838;p74"/>
          <p:cNvSpPr txBox="1"/>
          <p:nvPr/>
        </p:nvSpPr>
        <p:spPr>
          <a:xfrm>
            <a:off x="331200" y="1988415"/>
            <a:ext cx="11518900" cy="478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79" marR="0" lvl="0" indent="-342879" algn="l" rtl="0">
              <a:spcBef>
                <a:spcPts val="0"/>
              </a:spcBef>
              <a:spcAft>
                <a:spcPts val="0"/>
              </a:spcAft>
              <a:buClr>
                <a:srgbClr val="385DAE"/>
              </a:buClr>
              <a:buSzPts val="2400"/>
              <a:buFont typeface="Arial"/>
              <a:buChar char="•"/>
            </a:pPr>
            <a:r>
              <a:rPr lang="en-US" sz="2400" b="0" i="0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Subordinate everything else to the process constraint</a:t>
            </a:r>
            <a:endParaRPr dirty="0"/>
          </a:p>
          <a:p>
            <a:pPr marL="800071" marR="0" lvl="1" indent="-342900" algn="l" rtl="0">
              <a:spcBef>
                <a:spcPts val="1500"/>
              </a:spcBef>
              <a:spcAft>
                <a:spcPts val="0"/>
              </a:spcAft>
              <a:buClr>
                <a:srgbClr val="79858B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An hour lost at the constraint is an hour lost in the entire process, </a:t>
            </a:r>
          </a:p>
          <a:p>
            <a:pPr marL="800071" marR="0" lvl="1" indent="-342900" algn="l" rtl="0">
              <a:spcBef>
                <a:spcPts val="1500"/>
              </a:spcBef>
              <a:spcAft>
                <a:spcPts val="0"/>
              </a:spcAft>
              <a:buClr>
                <a:srgbClr val="79858B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2000" b="0" i="0" u="none" strike="noStrike" cap="none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he constraint is, therefore, the top priority. </a:t>
            </a:r>
            <a:endParaRPr dirty="0"/>
          </a:p>
          <a:p>
            <a:pPr marL="800071" marR="0" lvl="1" indent="-342900" algn="l" rtl="0">
              <a:spcBef>
                <a:spcPts val="1500"/>
              </a:spcBef>
              <a:spcAft>
                <a:spcPts val="0"/>
              </a:spcAft>
              <a:buClr>
                <a:srgbClr val="79858B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It should never be idle; resources should never be taken </a:t>
            </a:r>
            <a:br>
              <a:rPr lang="en-US" sz="2000" b="0" i="0" u="none" strike="noStrike" cap="none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 b="0" i="0" u="none" strike="noStrike" cap="none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from the constraint to work on other priorities.</a:t>
            </a:r>
          </a:p>
          <a:p>
            <a:pPr marL="800071" marR="0" lvl="1" indent="-342900" algn="l" rtl="0">
              <a:spcBef>
                <a:spcPts val="1500"/>
              </a:spcBef>
              <a:spcAft>
                <a:spcPts val="0"/>
              </a:spcAft>
              <a:buClr>
                <a:srgbClr val="79858B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Other processes can be made less efficient if it is </a:t>
            </a:r>
            <a:r>
              <a:rPr lang="en-US" sz="2000" b="1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Better for the </a:t>
            </a:r>
            <a:r>
              <a:rPr lang="en-US" sz="2000" b="1" dirty="0" err="1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Contraint</a:t>
            </a:r>
            <a:endParaRPr dirty="0"/>
          </a:p>
          <a:p>
            <a:pPr marL="457170" marR="0" lvl="1" indent="0" algn="l" rtl="0">
              <a:spcBef>
                <a:spcPts val="1500"/>
              </a:spcBef>
              <a:spcAft>
                <a:spcPts val="0"/>
              </a:spcAft>
              <a:buClr>
                <a:srgbClr val="79858B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C0C0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4" name="Google Shape;3834;p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2024 Outliers Mining Solutions Inc.</a:t>
            </a:r>
            <a:endParaRPr/>
          </a:p>
        </p:txBody>
      </p:sp>
      <p:sp>
        <p:nvSpPr>
          <p:cNvPr id="3835" name="Google Shape;3835;p74"/>
          <p:cNvSpPr txBox="1">
            <a:spLocks noGrp="1"/>
          </p:cNvSpPr>
          <p:nvPr>
            <p:ph type="title"/>
          </p:nvPr>
        </p:nvSpPr>
        <p:spPr>
          <a:xfrm>
            <a:off x="331200" y="585333"/>
            <a:ext cx="115200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9262D"/>
              </a:buClr>
              <a:buSzPct val="100000"/>
              <a:buFont typeface="Exo"/>
              <a:buNone/>
            </a:pPr>
            <a:r>
              <a:rPr lang="en-US"/>
              <a:t>The ToC Process:</a:t>
            </a:r>
            <a:br>
              <a:rPr lang="en-US"/>
            </a:br>
            <a:r>
              <a:rPr lang="en-US">
                <a:solidFill>
                  <a:srgbClr val="385DAE"/>
                </a:solidFill>
              </a:rPr>
              <a:t>Step 3: </a:t>
            </a:r>
            <a:r>
              <a:rPr lang="en-US"/>
              <a:t>Subordinate Everything Else</a:t>
            </a:r>
            <a:endParaRPr/>
          </a:p>
        </p:txBody>
      </p:sp>
      <p:sp>
        <p:nvSpPr>
          <p:cNvPr id="3836" name="Google Shape;3836;p74"/>
          <p:cNvSpPr txBox="1"/>
          <p:nvPr/>
        </p:nvSpPr>
        <p:spPr>
          <a:xfrm>
            <a:off x="971867" y="-2165402"/>
            <a:ext cx="11519999" cy="62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49B5"/>
              </a:buClr>
              <a:buSzPts val="3600"/>
              <a:buFont typeface="Verdana"/>
              <a:buNone/>
            </a:pPr>
            <a:r>
              <a:rPr lang="en-US" sz="3600" b="1" i="0">
                <a:solidFill>
                  <a:srgbClr val="1E49B5"/>
                </a:solidFill>
                <a:latin typeface="Verdana"/>
                <a:ea typeface="Verdana"/>
                <a:cs typeface="Verdana"/>
                <a:sym typeface="Verdana"/>
              </a:rPr>
              <a:t>The ToC Process: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49B5"/>
              </a:buClr>
              <a:buSzPts val="3600"/>
              <a:buFont typeface="Verdana"/>
              <a:buNone/>
            </a:pPr>
            <a:r>
              <a:rPr lang="en-US" sz="3600" b="1" i="0">
                <a:solidFill>
                  <a:srgbClr val="1E49B5"/>
                </a:solidFill>
                <a:latin typeface="Verdana"/>
                <a:ea typeface="Verdana"/>
                <a:cs typeface="Verdana"/>
                <a:sym typeface="Verdana"/>
              </a:rPr>
              <a:t>Step 3 – Subordinate Everything Else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42C1F43-106D-2517-3FC5-F179FF18EC7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5" imgH="305" progId="TCLayout.ActiveDocument.1">
                  <p:embed/>
                </p:oleObj>
              </mc:Choice>
              <mc:Fallback>
                <p:oleObj name="think-cell Slide" r:id="rId4" imgW="305" imgH="3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42C1F43-106D-2517-3FC5-F179FF18EC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7" name="Google Shape;3847;p75"/>
          <p:cNvSpPr txBox="1"/>
          <p:nvPr/>
        </p:nvSpPr>
        <p:spPr>
          <a:xfrm>
            <a:off x="331200" y="1988415"/>
            <a:ext cx="11518900" cy="478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79" marR="0" lvl="0" indent="-342879" algn="l" rtl="0">
              <a:spcBef>
                <a:spcPts val="0"/>
              </a:spcBef>
              <a:spcAft>
                <a:spcPts val="0"/>
              </a:spcAft>
              <a:buClr>
                <a:srgbClr val="385DAE"/>
              </a:buClr>
              <a:buSzPts val="2400"/>
              <a:buFont typeface="Arial"/>
              <a:buChar char="•"/>
            </a:pPr>
            <a:r>
              <a:rPr lang="en-US" sz="2400" b="0" i="0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Elevate the process constraint – determine how to remove the constraint.</a:t>
            </a:r>
            <a:endParaRPr dirty="0"/>
          </a:p>
          <a:p>
            <a:pPr marL="742903" marR="0" lvl="1" indent="-285732" algn="l" rtl="0">
              <a:spcBef>
                <a:spcPts val="1500"/>
              </a:spcBef>
              <a:spcAft>
                <a:spcPts val="0"/>
              </a:spcAft>
              <a:buClr>
                <a:srgbClr val="79858B"/>
              </a:buClr>
              <a:buSzPts val="2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Examples might include:</a:t>
            </a:r>
            <a:endParaRPr dirty="0"/>
          </a:p>
          <a:p>
            <a:pPr marL="1142928" marR="0" lvl="2" indent="-228586" algn="l" rtl="0">
              <a:spcBef>
                <a:spcPts val="1500"/>
              </a:spcBef>
              <a:spcAft>
                <a:spcPts val="0"/>
              </a:spcAft>
              <a:buClr>
                <a:srgbClr val="385DA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Reduce queue times.</a:t>
            </a:r>
          </a:p>
          <a:p>
            <a:pPr marL="1142928" marR="0" lvl="2" indent="-228586" algn="l" rtl="0">
              <a:spcBef>
                <a:spcPts val="1500"/>
              </a:spcBef>
              <a:spcAft>
                <a:spcPts val="0"/>
              </a:spcAft>
              <a:buClr>
                <a:srgbClr val="385DAE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Reduce maintenance times</a:t>
            </a:r>
            <a:endParaRPr dirty="0"/>
          </a:p>
          <a:p>
            <a:pPr marL="1142928" marR="0" lvl="2" indent="-228586" algn="l" rtl="0">
              <a:spcBef>
                <a:spcPts val="1500"/>
              </a:spcBef>
              <a:spcAft>
                <a:spcPts val="0"/>
              </a:spcAft>
              <a:buClr>
                <a:srgbClr val="385DA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Reduce setup / work preparation time.</a:t>
            </a:r>
            <a:endParaRPr dirty="0"/>
          </a:p>
          <a:p>
            <a:pPr marL="1142928" marR="0" lvl="2" indent="-228586" algn="l" rtl="0">
              <a:spcBef>
                <a:spcPts val="1500"/>
              </a:spcBef>
              <a:spcAft>
                <a:spcPts val="0"/>
              </a:spcAft>
              <a:buClr>
                <a:srgbClr val="385DA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Reduce the time required to complete the task </a:t>
            </a:r>
            <a:br>
              <a:rPr lang="en-US" sz="1800" b="0" i="0" u="none" strike="noStrike" cap="none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b="0" i="0" u="none" strike="noStrike" cap="none" dirty="0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(usually a small percentage of the cycle time).</a:t>
            </a:r>
            <a:endParaRPr dirty="0"/>
          </a:p>
          <a:p>
            <a:pPr marL="742903" marR="0" lvl="1" indent="-158732" algn="l" rtl="0">
              <a:spcBef>
                <a:spcPts val="1500"/>
              </a:spcBef>
              <a:spcAft>
                <a:spcPts val="0"/>
              </a:spcAft>
              <a:buClr>
                <a:srgbClr val="79858B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C0C0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3" name="Google Shape;3843;p7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2024 Outliers Mining Solutions Inc.</a:t>
            </a:r>
            <a:endParaRPr/>
          </a:p>
        </p:txBody>
      </p:sp>
      <p:sp>
        <p:nvSpPr>
          <p:cNvPr id="3844" name="Google Shape;3844;p75"/>
          <p:cNvSpPr txBox="1">
            <a:spLocks noGrp="1"/>
          </p:cNvSpPr>
          <p:nvPr>
            <p:ph type="title"/>
          </p:nvPr>
        </p:nvSpPr>
        <p:spPr>
          <a:xfrm>
            <a:off x="331200" y="585333"/>
            <a:ext cx="115200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9262D"/>
              </a:buClr>
              <a:buSzPct val="100000"/>
              <a:buFont typeface="Exo"/>
              <a:buNone/>
            </a:pPr>
            <a:r>
              <a:rPr lang="en-US"/>
              <a:t>The ToC Process:</a:t>
            </a:r>
            <a:br>
              <a:rPr lang="en-US"/>
            </a:br>
            <a:r>
              <a:rPr lang="en-US">
                <a:solidFill>
                  <a:srgbClr val="385DAE"/>
                </a:solidFill>
              </a:rPr>
              <a:t>Step 4: </a:t>
            </a:r>
            <a:r>
              <a:rPr lang="en-US"/>
              <a:t>Elevate the Process Constraint</a:t>
            </a:r>
            <a:endParaRPr/>
          </a:p>
        </p:txBody>
      </p:sp>
      <p:sp>
        <p:nvSpPr>
          <p:cNvPr id="3845" name="Google Shape;3845;p75"/>
          <p:cNvSpPr txBox="1"/>
          <p:nvPr/>
        </p:nvSpPr>
        <p:spPr>
          <a:xfrm>
            <a:off x="530078" y="-1307236"/>
            <a:ext cx="11519999" cy="62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49B5"/>
              </a:buClr>
              <a:buSzPts val="3600"/>
              <a:buFont typeface="Verdana"/>
              <a:buNone/>
            </a:pPr>
            <a:r>
              <a:rPr lang="en-US" sz="3600" b="1" i="0">
                <a:solidFill>
                  <a:srgbClr val="1E49B5"/>
                </a:solidFill>
                <a:latin typeface="Verdana"/>
                <a:ea typeface="Verdana"/>
                <a:cs typeface="Verdana"/>
                <a:sym typeface="Verdana"/>
              </a:rPr>
              <a:t>The ToC Process: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49B5"/>
              </a:buClr>
              <a:buSzPts val="3600"/>
              <a:buFont typeface="Verdana"/>
              <a:buNone/>
            </a:pPr>
            <a:r>
              <a:rPr lang="en-US" sz="3600" b="1" i="0">
                <a:solidFill>
                  <a:srgbClr val="1E49B5"/>
                </a:solidFill>
                <a:latin typeface="Verdana"/>
                <a:ea typeface="Verdana"/>
                <a:cs typeface="Verdana"/>
                <a:sym typeface="Verdana"/>
              </a:rPr>
              <a:t>Step 4 – Elevate the Process Constraint</a:t>
            </a:r>
            <a:endParaRPr/>
          </a:p>
        </p:txBody>
      </p:sp>
      <p:pic>
        <p:nvPicPr>
          <p:cNvPr id="3846" name="Google Shape;3846;p75" descr="j043980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3708" y="2889722"/>
            <a:ext cx="2850183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1BFAD3E-679D-DACA-8155-70AF46A4284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5" imgH="305" progId="TCLayout.ActiveDocument.1">
                  <p:embed/>
                </p:oleObj>
              </mc:Choice>
              <mc:Fallback>
                <p:oleObj name="think-cell Slide" r:id="rId4" imgW="305" imgH="3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1BFAD3E-679D-DACA-8155-70AF46A428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52" name="Google Shape;3852;p7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2024 Outliers Mining Solutions Inc.</a:t>
            </a:r>
            <a:endParaRPr/>
          </a:p>
        </p:txBody>
      </p:sp>
      <p:sp>
        <p:nvSpPr>
          <p:cNvPr id="3853" name="Google Shape;3853;p76"/>
          <p:cNvSpPr txBox="1">
            <a:spLocks noGrp="1"/>
          </p:cNvSpPr>
          <p:nvPr>
            <p:ph type="title"/>
          </p:nvPr>
        </p:nvSpPr>
        <p:spPr>
          <a:xfrm>
            <a:off x="331200" y="585333"/>
            <a:ext cx="115200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9262D"/>
              </a:buClr>
              <a:buSzPct val="100000"/>
              <a:buFont typeface="Exo"/>
              <a:buNone/>
            </a:pPr>
            <a:r>
              <a:rPr lang="en-US" dirty="0"/>
              <a:t>The </a:t>
            </a:r>
            <a:r>
              <a:rPr lang="en-US" dirty="0" err="1"/>
              <a:t>ToC</a:t>
            </a:r>
            <a:r>
              <a:rPr lang="en-US" dirty="0"/>
              <a:t> Process:</a:t>
            </a:r>
            <a:br>
              <a:rPr lang="en-US" dirty="0"/>
            </a:br>
            <a:r>
              <a:rPr lang="en-US" dirty="0">
                <a:solidFill>
                  <a:srgbClr val="385DAE"/>
                </a:solidFill>
              </a:rPr>
              <a:t>Step 5:</a:t>
            </a:r>
            <a:r>
              <a:rPr lang="en-US" dirty="0"/>
              <a:t> Re-Evaluate the Process</a:t>
            </a:r>
            <a:endParaRPr dirty="0"/>
          </a:p>
        </p:txBody>
      </p:sp>
      <p:sp>
        <p:nvSpPr>
          <p:cNvPr id="3854" name="Google Shape;3854;p76"/>
          <p:cNvSpPr txBox="1">
            <a:spLocks noGrp="1"/>
          </p:cNvSpPr>
          <p:nvPr>
            <p:ph type="body" idx="4294967295"/>
          </p:nvPr>
        </p:nvSpPr>
        <p:spPr>
          <a:xfrm>
            <a:off x="0" y="1989138"/>
            <a:ext cx="11518900" cy="478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79" lvl="0" indent="-342879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Once you have removed a constraint, you have created another. </a:t>
            </a:r>
            <a:endParaRPr dirty="0"/>
          </a:p>
          <a:p>
            <a:pPr marL="342879" lvl="0" indent="-342879" algn="l" rtl="0">
              <a:spcBef>
                <a:spcPts val="25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There will always be a slower / less productive process step, and the chain is only as strong as the weakest link.</a:t>
            </a:r>
            <a:endParaRPr dirty="0"/>
          </a:p>
          <a:p>
            <a:pPr marL="742903" lvl="1" indent="-285732" algn="l" rtl="0">
              <a:spcBef>
                <a:spcPts val="1500"/>
              </a:spcBef>
              <a:spcAft>
                <a:spcPts val="0"/>
              </a:spcAft>
              <a:buSzPts val="2000"/>
              <a:buChar char="–"/>
            </a:pPr>
            <a:r>
              <a:rPr lang="en-US" sz="2000" dirty="0"/>
              <a:t>Return to step one and identify the new constraint.</a:t>
            </a:r>
            <a:endParaRPr dirty="0"/>
          </a:p>
        </p:txBody>
      </p:sp>
      <p:sp>
        <p:nvSpPr>
          <p:cNvPr id="3855" name="Google Shape;3855;p76"/>
          <p:cNvSpPr txBox="1"/>
          <p:nvPr/>
        </p:nvSpPr>
        <p:spPr>
          <a:xfrm>
            <a:off x="331201" y="-2034041"/>
            <a:ext cx="11519999" cy="62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49B5"/>
              </a:buClr>
              <a:buSzPts val="3600"/>
              <a:buFont typeface="Verdana"/>
              <a:buNone/>
            </a:pPr>
            <a:r>
              <a:rPr lang="en-US" sz="3600" b="1" i="0">
                <a:solidFill>
                  <a:srgbClr val="1E49B5"/>
                </a:solidFill>
                <a:latin typeface="Verdana"/>
                <a:ea typeface="Verdana"/>
                <a:cs typeface="Verdana"/>
                <a:sym typeface="Verdana"/>
              </a:rPr>
              <a:t>The ToC Process: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49B5"/>
              </a:buClr>
              <a:buSzPts val="3600"/>
              <a:buFont typeface="Verdana"/>
              <a:buNone/>
            </a:pPr>
            <a:r>
              <a:rPr lang="en-US" sz="3600" b="1" i="0">
                <a:solidFill>
                  <a:srgbClr val="1E49B5"/>
                </a:solidFill>
                <a:latin typeface="Verdana"/>
                <a:ea typeface="Verdana"/>
                <a:cs typeface="Verdana"/>
                <a:sym typeface="Verdana"/>
              </a:rPr>
              <a:t>Step 5 – Re-Evaluate the Process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9FB24CA-D28F-12F4-3DE5-481DEDECA8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5" progId="TCLayout.ActiveDocument.1">
                  <p:embed/>
                </p:oleObj>
              </mc:Choice>
              <mc:Fallback>
                <p:oleObj name="think-cell Slide" r:id="rId3" imgW="416" imgH="41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9FB24CA-D28F-12F4-3DE5-481DEDECA8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E40663C-311C-D394-AB11-45C396C4D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en-CA" dirty="0"/>
              <a:t>Theory of Constraints &amp; the SIC Tool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7FBB5-7D89-DC1F-4548-6B1F74805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370" y="946800"/>
            <a:ext cx="6017830" cy="1673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0DADC8-5C97-7CA9-1EDB-F6802FE76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3371" y="2620080"/>
            <a:ext cx="6017830" cy="1737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4197A6-A55D-905C-FB83-B4F6F8B087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3371" y="4342342"/>
            <a:ext cx="6017830" cy="1670622"/>
          </a:xfrm>
          <a:prstGeom prst="rect">
            <a:avLst/>
          </a:prstGeom>
        </p:spPr>
      </p:pic>
      <p:sp>
        <p:nvSpPr>
          <p:cNvPr id="13" name="Google Shape;3854;p76">
            <a:extLst>
              <a:ext uri="{FF2B5EF4-FFF2-40B4-BE49-F238E27FC236}">
                <a16:creationId xmlns:a16="http://schemas.microsoft.com/office/drawing/2014/main" id="{9C336F94-6543-073C-3561-1242C32DCC45}"/>
              </a:ext>
            </a:extLst>
          </p:cNvPr>
          <p:cNvSpPr txBox="1">
            <a:spLocks/>
          </p:cNvSpPr>
          <p:nvPr/>
        </p:nvSpPr>
        <p:spPr>
          <a:xfrm>
            <a:off x="331199" y="946798"/>
            <a:ext cx="5131724" cy="490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736" algn="l" rtl="0" eaLnBrk="1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85DAE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 eaLnBrk="1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9858B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85DA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55600" algn="l" rtl="0" eaLnBrk="1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9858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55600" algn="l" rtl="0" eaLnBrk="1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85DAE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342879" indent="-342879">
              <a:spcBef>
                <a:spcPts val="0"/>
              </a:spcBef>
              <a:buSzPts val="2400"/>
            </a:pPr>
            <a:r>
              <a:rPr lang="en-US" sz="1800" dirty="0"/>
              <a:t>The  Short Interval Control tool Summary Page shows the capability of the Loading Fleet and Hauling Fleet</a:t>
            </a:r>
          </a:p>
          <a:p>
            <a:pPr marL="342879" indent="-342879">
              <a:spcBef>
                <a:spcPts val="0"/>
              </a:spcBef>
              <a:buSzPts val="2400"/>
            </a:pPr>
            <a:endParaRPr lang="en-US" sz="1800" dirty="0"/>
          </a:p>
          <a:p>
            <a:pPr marL="342879" indent="-342879">
              <a:spcBef>
                <a:spcPts val="0"/>
              </a:spcBef>
              <a:buSzPts val="2400"/>
            </a:pPr>
            <a:r>
              <a:rPr lang="en-US" sz="1800" dirty="0"/>
              <a:t>Overtrucked or Undertrucked is based on the capability of the loading fleet or hauling fleet</a:t>
            </a:r>
          </a:p>
          <a:p>
            <a:pPr marL="342879" indent="-342879">
              <a:spcBef>
                <a:spcPts val="0"/>
              </a:spcBef>
              <a:buSzPts val="2400"/>
            </a:pPr>
            <a:endParaRPr lang="en-US" sz="1800" dirty="0"/>
          </a:p>
          <a:p>
            <a:pPr marL="342879" indent="-342879">
              <a:spcBef>
                <a:spcPts val="0"/>
              </a:spcBef>
              <a:buSzPts val="2400"/>
            </a:pPr>
            <a:r>
              <a:rPr lang="en-US" sz="1800" dirty="0"/>
              <a:t>Capability is based on</a:t>
            </a:r>
          </a:p>
          <a:p>
            <a:pPr marL="800079" lvl="1" indent="-342879">
              <a:spcBef>
                <a:spcPts val="0"/>
              </a:spcBef>
              <a:buSzPts val="2400"/>
            </a:pPr>
            <a:r>
              <a:rPr lang="en-US" sz="1600" dirty="0"/>
              <a:t>Availability</a:t>
            </a:r>
          </a:p>
          <a:p>
            <a:pPr marL="800079" lvl="1" indent="-342879">
              <a:spcBef>
                <a:spcPts val="0"/>
              </a:spcBef>
              <a:buSzPts val="2400"/>
            </a:pPr>
            <a:r>
              <a:rPr lang="en-US" sz="1600" dirty="0"/>
              <a:t>Haul Distance</a:t>
            </a:r>
          </a:p>
          <a:p>
            <a:pPr marL="800079" lvl="1" indent="-342879">
              <a:spcBef>
                <a:spcPts val="0"/>
              </a:spcBef>
              <a:buSzPts val="2400"/>
            </a:pPr>
            <a:endParaRPr lang="en-US" sz="1600" dirty="0"/>
          </a:p>
          <a:p>
            <a:pPr marL="342879" indent="-342879">
              <a:spcBef>
                <a:spcPts val="0"/>
              </a:spcBef>
              <a:buSzPts val="2400"/>
            </a:pPr>
            <a:r>
              <a:rPr lang="en-US" sz="1999" dirty="0"/>
              <a:t>This gives an average for the shift. Wenco and dispatch can determine if the shift is overtrucked or undertrucked in real-time</a:t>
            </a:r>
          </a:p>
          <a:p>
            <a:pPr marL="342879" indent="-342879">
              <a:spcBef>
                <a:spcPts val="0"/>
              </a:spcBef>
              <a:buSzPts val="2400"/>
            </a:pPr>
            <a:endParaRPr lang="en-US" sz="1999" dirty="0"/>
          </a:p>
          <a:p>
            <a:pPr marL="342879" indent="-342879">
              <a:spcBef>
                <a:spcPts val="0"/>
              </a:spcBef>
              <a:buSzPts val="2400"/>
            </a:pPr>
            <a:r>
              <a:rPr lang="en-US" sz="1999" dirty="0"/>
              <a:t>The Truck balance can shift </a:t>
            </a:r>
            <a:r>
              <a:rPr lang="en-US" sz="1999" b="1" dirty="0"/>
              <a:t>Quickly </a:t>
            </a:r>
            <a:r>
              <a:rPr lang="en-US" sz="1999" dirty="0"/>
              <a:t>if a shovel goes down/comes up.</a:t>
            </a:r>
            <a:endParaRPr lang="en-US" sz="1999" b="1" dirty="0"/>
          </a:p>
        </p:txBody>
      </p:sp>
    </p:spTree>
    <p:extLst>
      <p:ext uri="{BB962C8B-B14F-4D97-AF65-F5344CB8AC3E}">
        <p14:creationId xmlns:p14="http://schemas.microsoft.com/office/powerpoint/2010/main" val="3261338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80F4EA2-9B79-74D2-95C8-C8ECC312CF1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22887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63" imgH="663" progId="TCLayout.ActiveDocument.1">
                  <p:embed/>
                </p:oleObj>
              </mc:Choice>
              <mc:Fallback>
                <p:oleObj name="think-cell Slide" r:id="rId3" imgW="663" imgH="66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80F4EA2-9B79-74D2-95C8-C8ECC312CF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11D93-4799-FDBD-D465-D7131176BA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767" y="421476"/>
            <a:ext cx="9674224" cy="2529954"/>
          </a:xfrm>
        </p:spPr>
        <p:txBody>
          <a:bodyPr>
            <a:normAutofit/>
          </a:bodyPr>
          <a:lstStyle/>
          <a:p>
            <a:r>
              <a:rPr lang="en-CA" sz="2000" dirty="0"/>
              <a:t>Production Foundations – Expectations for Supervisors and Dispatchers</a:t>
            </a:r>
          </a:p>
          <a:p>
            <a:r>
              <a:rPr lang="en-CA" sz="2000" dirty="0"/>
              <a:t>SIC &amp; Visual Management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334A7-DED5-F442-89A9-428A515089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06575"/>
            <a:ext cx="9674225" cy="2039938"/>
          </a:xfrm>
        </p:spPr>
        <p:txBody>
          <a:bodyPr vert="horz">
            <a:normAutofit fontScale="90000"/>
          </a:bodyPr>
          <a:lstStyle/>
          <a:p>
            <a:r>
              <a:rPr lang="en-US" sz="32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IAMGOLD – for </a:t>
            </a:r>
            <a:r>
              <a:rPr lang="en-US" sz="3200" dirty="0" err="1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Côté</a:t>
            </a:r>
            <a:r>
              <a:rPr lang="en-US" sz="32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Gold Mine</a:t>
            </a:r>
            <a:br>
              <a:rPr lang="en-US" sz="32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Visual Management &amp; Short Interval Control</a:t>
            </a:r>
            <a:br>
              <a:rPr lang="en-US" sz="32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September 3</a:t>
            </a:r>
            <a:r>
              <a:rPr lang="en-US" sz="2000" baseline="300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rd</a:t>
            </a:r>
            <a:r>
              <a:rPr lang="en-US" sz="20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, 2024</a:t>
            </a:r>
            <a:endParaRPr lang="en-US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2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767BFAB-AA81-D67A-F00B-7D9A299BB3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5" progId="TCLayout.ActiveDocument.1">
                  <p:embed/>
                </p:oleObj>
              </mc:Choice>
              <mc:Fallback>
                <p:oleObj name="think-cell Slide" r:id="rId3" imgW="416" imgH="41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67BFAB-AA81-D67A-F00B-7D9A299BB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D644E34-9E81-6000-3B12-F7D09EF3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786"/>
            <a:ext cx="10515600" cy="442905"/>
          </a:xfrm>
        </p:spPr>
        <p:txBody>
          <a:bodyPr vert="horz">
            <a:noAutofit/>
          </a:bodyPr>
          <a:lstStyle/>
          <a:p>
            <a:r>
              <a:rPr lang="en-US" sz="3600" dirty="0"/>
              <a:t>What Makes up Production 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03F83-1D62-061C-58B6-F996945333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056711"/>
            <a:ext cx="10515600" cy="5122416"/>
          </a:xfr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buSzPct val="100000"/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In its simplest terms, we calculate production like this:</a:t>
            </a:r>
          </a:p>
          <a:p>
            <a:pPr lvl="1"/>
            <a:endParaRPr lang="en-CA" sz="1200" dirty="0">
              <a:solidFill>
                <a:schemeClr val="tx1"/>
              </a:solidFill>
              <a:latin typeface="+mn-lt"/>
            </a:endParaRPr>
          </a:p>
          <a:p>
            <a:pPr lvl="1"/>
            <a:endParaRPr lang="en-CA" sz="1200" dirty="0">
              <a:solidFill>
                <a:schemeClr val="tx1"/>
              </a:solidFill>
              <a:latin typeface="+mn-lt"/>
            </a:endParaRPr>
          </a:p>
          <a:p>
            <a:pPr lvl="1"/>
            <a:endParaRPr lang="en-CA" sz="1200" dirty="0">
              <a:solidFill>
                <a:schemeClr val="tx1"/>
              </a:solidFill>
              <a:latin typeface="+mn-lt"/>
            </a:endParaRPr>
          </a:p>
          <a:p>
            <a:pPr lvl="1"/>
            <a:endParaRPr lang="en-CA" sz="1200" dirty="0">
              <a:solidFill>
                <a:schemeClr val="tx1"/>
              </a:solidFill>
              <a:latin typeface="+mn-lt"/>
            </a:endParaRPr>
          </a:p>
          <a:p>
            <a:pPr lvl="1"/>
            <a:endParaRPr lang="en-CA" sz="1200" dirty="0">
              <a:solidFill>
                <a:schemeClr val="tx1"/>
              </a:solidFill>
              <a:latin typeface="+mn-lt"/>
            </a:endParaRPr>
          </a:p>
          <a:p>
            <a:pPr lvl="1"/>
            <a:endParaRPr lang="en-CA" sz="1200" dirty="0">
              <a:solidFill>
                <a:schemeClr val="tx1"/>
              </a:solidFill>
              <a:latin typeface="+mn-lt"/>
            </a:endParaRPr>
          </a:p>
          <a:p>
            <a:pPr lvl="1"/>
            <a:endParaRPr lang="en-CA" sz="1200" dirty="0">
              <a:solidFill>
                <a:schemeClr val="tx1"/>
              </a:solidFill>
              <a:latin typeface="+mn-lt"/>
            </a:endParaRPr>
          </a:p>
          <a:p>
            <a:pPr lvl="1"/>
            <a:endParaRPr lang="en-CA" sz="1200" dirty="0">
              <a:solidFill>
                <a:schemeClr val="tx1"/>
              </a:solidFill>
              <a:latin typeface="+mn-lt"/>
            </a:endParaRPr>
          </a:p>
          <a:p>
            <a:pPr lvl="1"/>
            <a:endParaRPr lang="en-CA" sz="1200" dirty="0">
              <a:solidFill>
                <a:schemeClr val="tx1"/>
              </a:solidFill>
              <a:latin typeface="+mn-lt"/>
            </a:endParaRPr>
          </a:p>
          <a:p>
            <a:pPr lvl="1"/>
            <a:endParaRPr lang="en-CA" sz="1200" dirty="0">
              <a:solidFill>
                <a:schemeClr val="tx1"/>
              </a:solidFill>
              <a:latin typeface="+mn-lt"/>
            </a:endParaRPr>
          </a:p>
          <a:p>
            <a:pPr lvl="1"/>
            <a:endParaRPr lang="en-CA" sz="1200" dirty="0">
              <a:solidFill>
                <a:schemeClr val="tx1"/>
              </a:solidFill>
              <a:latin typeface="+mn-lt"/>
            </a:endParaRPr>
          </a:p>
          <a:p>
            <a:r>
              <a:rPr lang="en-CA" sz="1800" dirty="0">
                <a:solidFill>
                  <a:schemeClr val="tx1"/>
                </a:solidFill>
                <a:latin typeface="+mn-lt"/>
              </a:rPr>
              <a:t>This is true for any process</a:t>
            </a:r>
          </a:p>
          <a:p>
            <a:pPr lvl="1"/>
            <a:r>
              <a:rPr lang="en-CA" sz="1800" dirty="0">
                <a:solidFill>
                  <a:schemeClr val="tx1"/>
                </a:solidFill>
                <a:latin typeface="+mn-lt"/>
              </a:rPr>
              <a:t>Mowing the lawn</a:t>
            </a:r>
          </a:p>
          <a:p>
            <a:pPr lvl="1"/>
            <a:r>
              <a:rPr lang="en-CA" sz="1800" dirty="0">
                <a:solidFill>
                  <a:schemeClr val="tx1"/>
                </a:solidFill>
                <a:latin typeface="+mn-lt"/>
              </a:rPr>
              <a:t>Driving</a:t>
            </a:r>
          </a:p>
          <a:p>
            <a:pPr lvl="1"/>
            <a:r>
              <a:rPr lang="en-CA" sz="1800" dirty="0">
                <a:solidFill>
                  <a:schemeClr val="tx1"/>
                </a:solidFill>
                <a:latin typeface="+mn-lt"/>
              </a:rPr>
              <a:t>Mine Production </a:t>
            </a:r>
          </a:p>
          <a:p>
            <a:r>
              <a:rPr lang="en-CA" sz="2200" dirty="0">
                <a:solidFill>
                  <a:schemeClr val="tx1"/>
                </a:solidFill>
                <a:latin typeface="+mn-lt"/>
              </a:rPr>
              <a:t>Production goes up or down because of a change in </a:t>
            </a:r>
            <a:r>
              <a:rPr lang="en-CA" sz="2200" b="1" dirty="0">
                <a:solidFill>
                  <a:schemeClr val="tx1"/>
                </a:solidFill>
                <a:latin typeface="+mn-lt"/>
              </a:rPr>
              <a:t>Equipment Productivity</a:t>
            </a:r>
            <a:r>
              <a:rPr lang="en-CA" sz="2200" dirty="0">
                <a:solidFill>
                  <a:schemeClr val="tx1"/>
                </a:solidFill>
                <a:latin typeface="+mn-lt"/>
              </a:rPr>
              <a:t> or </a:t>
            </a:r>
            <a:r>
              <a:rPr lang="en-CA" sz="2200" b="1" dirty="0">
                <a:solidFill>
                  <a:schemeClr val="tx1"/>
                </a:solidFill>
                <a:latin typeface="+mn-lt"/>
              </a:rPr>
              <a:t>Operating Time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0A3DE-7954-5B91-29AE-BF3483738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B8433-953F-5140-A518-C35C77B5B4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AC928F-7E6C-5589-46D2-EC2350EC20AE}"/>
              </a:ext>
            </a:extLst>
          </p:cNvPr>
          <p:cNvSpPr/>
          <p:nvPr/>
        </p:nvSpPr>
        <p:spPr>
          <a:xfrm>
            <a:off x="3870960" y="1463042"/>
            <a:ext cx="4450080" cy="96981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Production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A3DDF7-17CC-1859-2290-82C86F36DC96}"/>
              </a:ext>
            </a:extLst>
          </p:cNvPr>
          <p:cNvSpPr/>
          <p:nvPr/>
        </p:nvSpPr>
        <p:spPr>
          <a:xfrm>
            <a:off x="3006437" y="2912226"/>
            <a:ext cx="2521527" cy="9254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Equipment Productivity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759B6D7-35AB-49DF-7557-CCEEC6C63FF8}"/>
              </a:ext>
            </a:extLst>
          </p:cNvPr>
          <p:cNvSpPr/>
          <p:nvPr/>
        </p:nvSpPr>
        <p:spPr>
          <a:xfrm>
            <a:off x="6625245" y="2927861"/>
            <a:ext cx="2521527" cy="9254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Operating Time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8016D07B-C63A-4EAF-F6D9-2B6071908FA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957157" y="1742905"/>
            <a:ext cx="487680" cy="1867591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8E862FD-A4C1-C90E-C433-2519C8A6B170}"/>
              </a:ext>
            </a:extLst>
          </p:cNvPr>
          <p:cNvCxnSpPr/>
          <p:nvPr/>
        </p:nvCxnSpPr>
        <p:spPr>
          <a:xfrm rot="16200000" flipV="1">
            <a:off x="6766561" y="1801092"/>
            <a:ext cx="487680" cy="1751215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501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04500-ECD1-B6CC-0632-B2A2C55903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Dispatchers and Pit Supervisors use the SIC tool to monitor the real-time performance of the truck and shovel fleet.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tool is monitored hourly to identify underperformance. The dispatcher may be the lead in identifying actions for the Pit Supervisor</a:t>
            </a:r>
          </a:p>
          <a:p>
            <a:r>
              <a:rPr lang="en-US" sz="2000" dirty="0">
                <a:solidFill>
                  <a:schemeClr val="tx1"/>
                </a:solidFill>
              </a:rPr>
              <a:t>Once opportunities or underperforming areas are identified Dispatchers and Supervisors will take collaborative action to address them 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Visual Management process is an accountability check and information share. ‘Did we monitor the SIC, communicate opportunities and take action during the shift?’</a:t>
            </a:r>
          </a:p>
          <a:p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52DBBA-244E-F7F5-4ACB-D3C5CA8FA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8B8433-953F-5140-A518-C35C77B5B4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7A624-85AA-B857-B5D9-D0CC1679AB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Overview – SIC &amp; Visual Management</a:t>
            </a:r>
          </a:p>
        </p:txBody>
      </p:sp>
    </p:spTree>
    <p:extLst>
      <p:ext uri="{BB962C8B-B14F-4D97-AF65-F5344CB8AC3E}">
        <p14:creationId xmlns:p14="http://schemas.microsoft.com/office/powerpoint/2010/main" val="4243643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04500-ECD1-B6CC-0632-B2A2C55903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Expectations During the Shift 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All Roles monitor SIC trends for their accountable KPIs ~ once per hour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Supervisors actively engage with shovel &amp; support equipment operators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Dispatchers Monitor Queue and Hang at shovels – take action if opportunities are identified (re-assign trucks, longer hauls, fueling/breaks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Use Minestar &amp; SIC Trends to assess the truck balance. Based on the operating scenario (over-trucked or under-trucked) look for opportunities (haul long, haul short, fueling, breaks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Supervisor Monitors Queue @ Dump, Dumping Times 	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Controller actively monitors dome levels &amp; queue at the crusher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Controllers and Control room supervisors  pro-actively communicate with the supervisors on truck/shovel balance and if they see opportunities/issues in their area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52DBBA-244E-F7F5-4ACB-D3C5CA8FA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8B8433-953F-5140-A518-C35C77B5B4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7A624-85AA-B857-B5D9-D0CC1679AB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SIC Tool - Expectations</a:t>
            </a:r>
          </a:p>
        </p:txBody>
      </p:sp>
    </p:spTree>
    <p:extLst>
      <p:ext uri="{BB962C8B-B14F-4D97-AF65-F5344CB8AC3E}">
        <p14:creationId xmlns:p14="http://schemas.microsoft.com/office/powerpoint/2010/main" val="3211467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04500-ECD1-B6CC-0632-B2A2C55903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Visual Management Meeting -  5:00 AM, 12:00 PM and 5:00 PM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The goal is for the meeting to take 10 minutes only</a:t>
            </a:r>
          </a:p>
          <a:p>
            <a:r>
              <a:rPr lang="en-US" sz="2000" dirty="0">
                <a:solidFill>
                  <a:schemeClr val="tx1"/>
                </a:solidFill>
              </a:rPr>
              <a:t>Attendees should come prepared</a:t>
            </a:r>
          </a:p>
          <a:p>
            <a:r>
              <a:rPr lang="en-US" sz="2000" dirty="0">
                <a:solidFill>
                  <a:schemeClr val="tx1"/>
                </a:solidFill>
              </a:rPr>
              <a:t>Understand the operating scenario – over-trucked or under-trucked, crusher status, etc. What strategies should be employed based on the operations playbook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Review Visual Management Slides in Order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Review red KPIs, move past green ones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Not a deep dive or time to investigate SIC trends </a:t>
            </a:r>
          </a:p>
          <a:p>
            <a:r>
              <a:rPr lang="en-US" sz="2000" dirty="0">
                <a:solidFill>
                  <a:schemeClr val="tx1"/>
                </a:solidFill>
              </a:rPr>
              <a:t>Focus on identifying issues and taking action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52DBBA-244E-F7F5-4ACB-D3C5CA8FA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8B8433-953F-5140-A518-C35C77B5B4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7A624-85AA-B857-B5D9-D0CC1679AB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Visual Management – Process </a:t>
            </a:r>
          </a:p>
        </p:txBody>
      </p:sp>
    </p:spTree>
    <p:extLst>
      <p:ext uri="{BB962C8B-B14F-4D97-AF65-F5344CB8AC3E}">
        <p14:creationId xmlns:p14="http://schemas.microsoft.com/office/powerpoint/2010/main" val="2280781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04500-ECD1-B6CC-0632-B2A2C55903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Expectations @ Visual Management Meeting – Senior Supervisors</a:t>
            </a:r>
          </a:p>
          <a:p>
            <a:r>
              <a:rPr lang="en-US" sz="2000" dirty="0">
                <a:solidFill>
                  <a:schemeClr val="tx1"/>
                </a:solidFill>
              </a:rPr>
              <a:t>Senior Supervisors own the meeting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Review the SIC prior to the meeting – Outliers to support</a:t>
            </a:r>
          </a:p>
          <a:p>
            <a:r>
              <a:rPr lang="en-US" sz="2000" dirty="0">
                <a:solidFill>
                  <a:schemeClr val="tx1"/>
                </a:solidFill>
              </a:rPr>
              <a:t>Set expectations and hold Dispatchers &amp; Supervisors accountable</a:t>
            </a:r>
          </a:p>
          <a:p>
            <a:r>
              <a:rPr lang="en-US" sz="2000" dirty="0">
                <a:solidFill>
                  <a:schemeClr val="tx1"/>
                </a:solidFill>
              </a:rPr>
              <a:t>Keep process on track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Stay out of trends/details</a:t>
            </a:r>
          </a:p>
          <a:p>
            <a:r>
              <a:rPr lang="en-US" sz="2000" b="1">
                <a:solidFill>
                  <a:schemeClr val="tx1"/>
                </a:solidFill>
              </a:rPr>
              <a:t>Reset </a:t>
            </a:r>
            <a:r>
              <a:rPr lang="en-US" sz="2000" b="1" dirty="0">
                <a:solidFill>
                  <a:schemeClr val="tx1"/>
                </a:solidFill>
              </a:rPr>
              <a:t>expectations and speak straight, respectfully if expectations aren’t met</a:t>
            </a:r>
          </a:p>
          <a:p>
            <a:r>
              <a:rPr lang="en-US" sz="2000" dirty="0">
                <a:solidFill>
                  <a:schemeClr val="tx1"/>
                </a:solidFill>
              </a:rPr>
              <a:t>Celebrate Success and provide positive reinforcement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52DBBA-244E-F7F5-4ACB-D3C5CA8FA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8B8433-953F-5140-A518-C35C77B5B4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7A624-85AA-B857-B5D9-D0CC1679AB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Visual Management</a:t>
            </a:r>
          </a:p>
        </p:txBody>
      </p:sp>
    </p:spTree>
    <p:extLst>
      <p:ext uri="{BB962C8B-B14F-4D97-AF65-F5344CB8AC3E}">
        <p14:creationId xmlns:p14="http://schemas.microsoft.com/office/powerpoint/2010/main" val="3578309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E8E710-55A2-1ED1-C269-8030ECEC33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1"/>
                </a:solidFill>
              </a:rPr>
              <a:t>Expectations @ Visual Management Meeting – Dispatchers &amp; Supervisors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</a:rPr>
              <a:t>For each KPI they are accountable for Dispatcher and Supervisors must report: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What happened during the shift – Good, bad and changes in KPI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When were issues identified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What communication &amp; actions did you take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Did it improve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How will KPI look going forward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Any other actions required</a:t>
            </a:r>
          </a:p>
          <a:p>
            <a:pPr lvl="1"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tx1"/>
                </a:solidFill>
              </a:rPr>
              <a:t>If you are monitoring the SIC during the shift it is easy to answer these questions</a:t>
            </a:r>
          </a:p>
          <a:p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BF6E3E-48BE-B849-F043-6DEC91381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8B8433-953F-5140-A518-C35C77B5B4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5D5D6-7F96-F860-63D2-42340233C9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Visual Management</a:t>
            </a:r>
          </a:p>
        </p:txBody>
      </p:sp>
    </p:spTree>
    <p:extLst>
      <p:ext uri="{BB962C8B-B14F-4D97-AF65-F5344CB8AC3E}">
        <p14:creationId xmlns:p14="http://schemas.microsoft.com/office/powerpoint/2010/main" val="53135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767BFAB-AA81-D67A-F00B-7D9A299BB3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5" progId="TCLayout.ActiveDocument.1">
                  <p:embed/>
                </p:oleObj>
              </mc:Choice>
              <mc:Fallback>
                <p:oleObj name="think-cell Slide" r:id="rId3" imgW="416" imgH="41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67BFAB-AA81-D67A-F00B-7D9A299BB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D644E34-9E81-6000-3B12-F7D09EF3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786"/>
            <a:ext cx="10515600" cy="420738"/>
          </a:xfrm>
        </p:spPr>
        <p:txBody>
          <a:bodyPr vert="horz">
            <a:noAutofit/>
          </a:bodyPr>
          <a:lstStyle/>
          <a:p>
            <a:r>
              <a:rPr lang="en-US" sz="3600" dirty="0"/>
              <a:t>What Makes up Production 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03F83-1D62-061C-58B6-F996945333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62005"/>
            <a:ext cx="10515600" cy="5116875"/>
          </a:xfr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buSzPct val="100000"/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At its simplest terms, we calculate production like this:</a:t>
            </a:r>
          </a:p>
          <a:p>
            <a:pPr marL="0" indent="0" algn="ctr">
              <a:lnSpc>
                <a:spcPts val="2200"/>
              </a:lnSpc>
              <a:buSzPct val="100000"/>
              <a:buNone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lnSpc>
                <a:spcPts val="2200"/>
              </a:lnSpc>
              <a:buSzPct val="100000"/>
              <a:buNone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lnSpc>
                <a:spcPts val="2200"/>
              </a:lnSpc>
              <a:buSzPct val="100000"/>
              <a:buNone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lnSpc>
                <a:spcPts val="2200"/>
              </a:lnSpc>
              <a:buSzPct val="100000"/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lvl="1"/>
            <a:endParaRPr lang="en-CA" sz="1200" dirty="0">
              <a:solidFill>
                <a:schemeClr val="tx1"/>
              </a:solidFill>
              <a:latin typeface="+mn-lt"/>
            </a:endParaRPr>
          </a:p>
          <a:p>
            <a:endParaRPr lang="en-CA" sz="1800" dirty="0">
              <a:solidFill>
                <a:schemeClr val="tx1"/>
              </a:solidFill>
              <a:latin typeface="+mn-lt"/>
            </a:endParaRPr>
          </a:p>
          <a:p>
            <a:endParaRPr lang="en-CA" sz="18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CA" sz="1800" dirty="0">
              <a:solidFill>
                <a:schemeClr val="tx1"/>
              </a:solidFill>
              <a:latin typeface="+mn-lt"/>
            </a:endParaRPr>
          </a:p>
          <a:p>
            <a:r>
              <a:rPr lang="en-CA" sz="1800" dirty="0">
                <a:solidFill>
                  <a:schemeClr val="tx1"/>
                </a:solidFill>
                <a:latin typeface="+mn-lt"/>
              </a:rPr>
              <a:t>Operating time is the time when a piece of equipment is performing it’s </a:t>
            </a:r>
            <a:r>
              <a:rPr lang="en-CA" sz="1800" b="1" dirty="0">
                <a:solidFill>
                  <a:schemeClr val="tx1"/>
                </a:solidFill>
                <a:latin typeface="+mn-lt"/>
              </a:rPr>
              <a:t>primary function </a:t>
            </a:r>
          </a:p>
          <a:p>
            <a:r>
              <a:rPr lang="en-CA" sz="1800" dirty="0">
                <a:solidFill>
                  <a:schemeClr val="tx1"/>
                </a:solidFill>
                <a:latin typeface="+mn-lt"/>
              </a:rPr>
              <a:t>To better understand, communicate and discuss the different categories of how we calculate operating time, we use something called a </a:t>
            </a:r>
            <a:r>
              <a:rPr lang="en-CA" sz="1800" b="1" dirty="0">
                <a:solidFill>
                  <a:schemeClr val="tx1"/>
                </a:solidFill>
                <a:latin typeface="+mn-lt"/>
              </a:rPr>
              <a:t>Time Usage Model </a:t>
            </a:r>
          </a:p>
          <a:p>
            <a:r>
              <a:rPr lang="en-CA" sz="1800" dirty="0">
                <a:solidFill>
                  <a:schemeClr val="tx1"/>
                </a:solidFill>
                <a:latin typeface="+mn-lt"/>
              </a:rPr>
              <a:t>Each industry has its own time usage model, and they can vary slightly from industry to industry</a:t>
            </a:r>
          </a:p>
          <a:p>
            <a:r>
              <a:rPr lang="en-CA" sz="1800" dirty="0">
                <a:solidFill>
                  <a:schemeClr val="tx1"/>
                </a:solidFill>
                <a:latin typeface="+mn-lt"/>
              </a:rPr>
              <a:t>Even within an industry, (e.g. Mining) a Time Usage Model can vary from operation to operation</a:t>
            </a:r>
          </a:p>
          <a:p>
            <a:endParaRPr lang="en-CA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0A3DE-7954-5B91-29AE-BF3483738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B8433-953F-5140-A518-C35C77B5B4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5CFC1B-EB85-9A3F-2984-AC23713BF6E8}"/>
              </a:ext>
            </a:extLst>
          </p:cNvPr>
          <p:cNvSpPr/>
          <p:nvPr/>
        </p:nvSpPr>
        <p:spPr>
          <a:xfrm>
            <a:off x="4156364" y="1695798"/>
            <a:ext cx="4450080" cy="96981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Production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AD682E-B39E-B42D-1E0B-3736D344B8FE}"/>
              </a:ext>
            </a:extLst>
          </p:cNvPr>
          <p:cNvSpPr/>
          <p:nvPr/>
        </p:nvSpPr>
        <p:spPr>
          <a:xfrm>
            <a:off x="3291841" y="3144982"/>
            <a:ext cx="2521527" cy="9254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Equipment Productivity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A3E285-F848-84DD-323C-19D0FD63D646}"/>
              </a:ext>
            </a:extLst>
          </p:cNvPr>
          <p:cNvSpPr/>
          <p:nvPr/>
        </p:nvSpPr>
        <p:spPr>
          <a:xfrm>
            <a:off x="6910649" y="3160617"/>
            <a:ext cx="2521527" cy="92548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Operating Time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D09CF4B4-0BA1-9305-615E-09895FABE57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42561" y="1975661"/>
            <a:ext cx="487680" cy="1867591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1F5DAD76-7112-493C-1A06-761C6757363B}"/>
              </a:ext>
            </a:extLst>
          </p:cNvPr>
          <p:cNvCxnSpPr/>
          <p:nvPr/>
        </p:nvCxnSpPr>
        <p:spPr>
          <a:xfrm rot="16200000" flipV="1">
            <a:off x="7051965" y="2033848"/>
            <a:ext cx="487680" cy="1751215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03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767BFAB-AA81-D67A-F00B-7D9A299BB3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5" progId="TCLayout.ActiveDocument.1">
                  <p:embed/>
                </p:oleObj>
              </mc:Choice>
              <mc:Fallback>
                <p:oleObj name="think-cell Slide" r:id="rId3" imgW="416" imgH="41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67BFAB-AA81-D67A-F00B-7D9A299BB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D644E34-9E81-6000-3B12-F7D09EF3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786"/>
            <a:ext cx="10515600" cy="459530"/>
          </a:xfrm>
        </p:spPr>
        <p:txBody>
          <a:bodyPr vert="horz">
            <a:noAutofit/>
          </a:bodyPr>
          <a:lstStyle/>
          <a:p>
            <a:r>
              <a:rPr lang="en-US" sz="3600" dirty="0"/>
              <a:t>Generic Time Usage Model </a:t>
            </a:r>
            <a:endParaRPr lang="en-CA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0A3DE-7954-5B91-29AE-BF3483738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B8433-953F-5140-A518-C35C77B5B4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7764BF-3816-6730-A79F-DD45C0CBFC4E}"/>
              </a:ext>
            </a:extLst>
          </p:cNvPr>
          <p:cNvSpPr txBox="1">
            <a:spLocks/>
          </p:cNvSpPr>
          <p:nvPr/>
        </p:nvSpPr>
        <p:spPr>
          <a:xfrm>
            <a:off x="838200" y="3114501"/>
            <a:ext cx="10515600" cy="228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28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24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20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>
                <a:solidFill>
                  <a:schemeClr val="tx1"/>
                </a:solidFill>
                <a:latin typeface="+mn-lt"/>
              </a:rPr>
              <a:t>This is a generic Mining time usage model </a:t>
            </a:r>
          </a:p>
          <a:p>
            <a:r>
              <a:rPr lang="en-CA" sz="2200" dirty="0">
                <a:solidFill>
                  <a:schemeClr val="tx1"/>
                </a:solidFill>
                <a:latin typeface="+mn-lt"/>
              </a:rPr>
              <a:t>There may be variations from mine-to-mine (</a:t>
            </a:r>
            <a:r>
              <a:rPr lang="en-CA" sz="2200" dirty="0" err="1">
                <a:solidFill>
                  <a:schemeClr val="tx1"/>
                </a:solidFill>
                <a:latin typeface="+mn-lt"/>
              </a:rPr>
              <a:t>ie</a:t>
            </a:r>
            <a:r>
              <a:rPr lang="en-CA" sz="2200" dirty="0">
                <a:solidFill>
                  <a:schemeClr val="tx1"/>
                </a:solidFill>
                <a:latin typeface="+mn-lt"/>
              </a:rPr>
              <a:t> Utilized time vs Operating Time) but this model describes everything mine operations needs to know about the time usage of a piece of equipment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8084CA-6A08-95FE-291B-5F8543312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267258"/>
            <a:ext cx="96774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6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767BFAB-AA81-D67A-F00B-7D9A299BB3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5" progId="TCLayout.ActiveDocument.1">
                  <p:embed/>
                </p:oleObj>
              </mc:Choice>
              <mc:Fallback>
                <p:oleObj name="think-cell Slide" r:id="rId3" imgW="416" imgH="41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67BFAB-AA81-D67A-F00B-7D9A299BB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D644E34-9E81-6000-3B12-F7D09EF3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786"/>
            <a:ext cx="10515600" cy="400050"/>
          </a:xfrm>
        </p:spPr>
        <p:txBody>
          <a:bodyPr vert="horz">
            <a:noAutofit/>
          </a:bodyPr>
          <a:lstStyle/>
          <a:p>
            <a:r>
              <a:rPr lang="en-US" sz="3600" dirty="0"/>
              <a:t>TUM – Calendar Time</a:t>
            </a:r>
            <a:endParaRPr lang="en-CA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0A3DE-7954-5B91-29AE-BF3483738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B8433-953F-5140-A518-C35C77B5B4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7764BF-3816-6730-A79F-DD45C0CBFC4E}"/>
              </a:ext>
            </a:extLst>
          </p:cNvPr>
          <p:cNvSpPr txBox="1">
            <a:spLocks/>
          </p:cNvSpPr>
          <p:nvPr/>
        </p:nvSpPr>
        <p:spPr>
          <a:xfrm>
            <a:off x="919249" y="1761295"/>
            <a:ext cx="10515600" cy="228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28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24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20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>
                <a:solidFill>
                  <a:schemeClr val="tx1"/>
                </a:solidFill>
                <a:latin typeface="+mn-lt"/>
              </a:rPr>
              <a:t>Calendar time means all the time in a period</a:t>
            </a:r>
          </a:p>
          <a:p>
            <a:pPr lvl="1"/>
            <a:r>
              <a:rPr lang="en-CA" sz="1800" dirty="0">
                <a:solidFill>
                  <a:schemeClr val="tx1"/>
                </a:solidFill>
                <a:latin typeface="+mn-lt"/>
              </a:rPr>
              <a:t>Calendar time for 1 Year = 365 Days</a:t>
            </a:r>
          </a:p>
          <a:p>
            <a:pPr lvl="1"/>
            <a:r>
              <a:rPr lang="en-CA" sz="1800" dirty="0">
                <a:solidFill>
                  <a:schemeClr val="tx1"/>
                </a:solidFill>
                <a:latin typeface="+mn-lt"/>
              </a:rPr>
              <a:t>Calendar time for October = 31 days</a:t>
            </a:r>
          </a:p>
          <a:p>
            <a:pPr lvl="1"/>
            <a:r>
              <a:rPr lang="en-CA" sz="1800" dirty="0">
                <a:solidFill>
                  <a:schemeClr val="tx1"/>
                </a:solidFill>
                <a:latin typeface="+mn-lt"/>
              </a:rPr>
              <a:t>Calendar time for 1 shift = 12 hours</a:t>
            </a:r>
          </a:p>
          <a:p>
            <a:pPr lvl="1"/>
            <a:endParaRPr lang="en-CA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C25033-7DDF-9096-05A5-D057F5740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49" y="1180555"/>
            <a:ext cx="96774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767BFAB-AA81-D67A-F00B-7D9A299BB3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5" progId="TCLayout.ActiveDocument.1">
                  <p:embed/>
                </p:oleObj>
              </mc:Choice>
              <mc:Fallback>
                <p:oleObj name="think-cell Slide" r:id="rId3" imgW="416" imgH="41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67BFAB-AA81-D67A-F00B-7D9A299BB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D644E34-9E81-6000-3B12-F7D09EF3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786"/>
            <a:ext cx="10515600" cy="459530"/>
          </a:xfrm>
        </p:spPr>
        <p:txBody>
          <a:bodyPr vert="horz">
            <a:noAutofit/>
          </a:bodyPr>
          <a:lstStyle/>
          <a:p>
            <a:r>
              <a:rPr lang="en-US" sz="3600" dirty="0"/>
              <a:t>TUM – Available Time</a:t>
            </a:r>
            <a:endParaRPr lang="en-CA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0A3DE-7954-5B91-29AE-BF3483738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B8433-953F-5140-A518-C35C77B5B4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7764BF-3816-6730-A79F-DD45C0CBFC4E}"/>
              </a:ext>
            </a:extLst>
          </p:cNvPr>
          <p:cNvSpPr txBox="1">
            <a:spLocks/>
          </p:cNvSpPr>
          <p:nvPr/>
        </p:nvSpPr>
        <p:spPr>
          <a:xfrm>
            <a:off x="974667" y="2068285"/>
            <a:ext cx="10515600" cy="34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28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24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20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>
                <a:solidFill>
                  <a:schemeClr val="tx1"/>
                </a:solidFill>
                <a:latin typeface="+mn-lt"/>
              </a:rPr>
              <a:t>Available Time is the time a piece of equipment</a:t>
            </a:r>
          </a:p>
          <a:p>
            <a:pPr marL="0" indent="0">
              <a:buNone/>
            </a:pPr>
            <a:r>
              <a:rPr lang="en-CA" sz="2200" dirty="0">
                <a:solidFill>
                  <a:schemeClr val="tx1"/>
                </a:solidFill>
                <a:latin typeface="+mn-lt"/>
              </a:rPr>
              <a:t>(or fleet) is mechanically available to operate</a:t>
            </a:r>
          </a:p>
          <a:p>
            <a:r>
              <a:rPr lang="en-CA" sz="2200" dirty="0">
                <a:solidFill>
                  <a:schemeClr val="tx1"/>
                </a:solidFill>
                <a:latin typeface="+mn-lt"/>
              </a:rPr>
              <a:t>Available Time = Calendar Time – Down Time</a:t>
            </a:r>
          </a:p>
          <a:p>
            <a:r>
              <a:rPr lang="en-CA" sz="2200" dirty="0">
                <a:solidFill>
                  <a:schemeClr val="tx1"/>
                </a:solidFill>
                <a:latin typeface="+mn-lt"/>
              </a:rPr>
              <a:t>Downtime can be </a:t>
            </a:r>
          </a:p>
          <a:p>
            <a:pPr lvl="1"/>
            <a:r>
              <a:rPr lang="en-CA" sz="1800" dirty="0">
                <a:solidFill>
                  <a:schemeClr val="tx1"/>
                </a:solidFill>
                <a:latin typeface="+mn-lt"/>
              </a:rPr>
              <a:t>Planned (PMs, Rebuilds) </a:t>
            </a:r>
          </a:p>
          <a:p>
            <a:pPr lvl="1"/>
            <a:r>
              <a:rPr lang="en-CA" sz="1800" dirty="0">
                <a:solidFill>
                  <a:schemeClr val="tx1"/>
                </a:solidFill>
                <a:latin typeface="+mn-lt"/>
              </a:rPr>
              <a:t>Unplanned (Breakdown, Accident Damage)</a:t>
            </a:r>
          </a:p>
          <a:p>
            <a:pPr lvl="1"/>
            <a:endParaRPr lang="en-CA" sz="1800" dirty="0">
              <a:solidFill>
                <a:schemeClr val="tx1"/>
              </a:solidFill>
              <a:latin typeface="+mn-lt"/>
            </a:endParaRPr>
          </a:p>
          <a:p>
            <a:r>
              <a:rPr lang="en-CA" sz="2200" dirty="0">
                <a:solidFill>
                  <a:schemeClr val="tx1"/>
                </a:solidFill>
                <a:latin typeface="+mn-lt"/>
              </a:rPr>
              <a:t>Availability % = Available Time / Calendar Time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C25033-7DDF-9096-05A5-D057F5740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667" y="1152846"/>
            <a:ext cx="9677400" cy="400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D9FC7C-03C1-23BE-5E9C-66CCC806F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667" y="1552896"/>
            <a:ext cx="6457950" cy="409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AF37E4-B850-2A0E-3549-A6EF7D9D4E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617" y="1552896"/>
            <a:ext cx="32385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4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767BFAB-AA81-D67A-F00B-7D9A299BB3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5" progId="TCLayout.ActiveDocument.1">
                  <p:embed/>
                </p:oleObj>
              </mc:Choice>
              <mc:Fallback>
                <p:oleObj name="think-cell Slide" r:id="rId3" imgW="416" imgH="41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67BFAB-AA81-D67A-F00B-7D9A299BB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D644E34-9E81-6000-3B12-F7D09EF3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786"/>
            <a:ext cx="10515600" cy="578654"/>
          </a:xfrm>
        </p:spPr>
        <p:txBody>
          <a:bodyPr vert="horz">
            <a:noAutofit/>
          </a:bodyPr>
          <a:lstStyle/>
          <a:p>
            <a:r>
              <a:rPr lang="en-US" sz="3600" dirty="0"/>
              <a:t>TUM – Operating Time</a:t>
            </a:r>
            <a:endParaRPr lang="en-CA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0A3DE-7954-5B91-29AE-BF3483738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B8433-953F-5140-A518-C35C77B5B4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7764BF-3816-6730-A79F-DD45C0CBFC4E}"/>
              </a:ext>
            </a:extLst>
          </p:cNvPr>
          <p:cNvSpPr txBox="1">
            <a:spLocks/>
          </p:cNvSpPr>
          <p:nvPr/>
        </p:nvSpPr>
        <p:spPr>
          <a:xfrm>
            <a:off x="946092" y="2896960"/>
            <a:ext cx="10515600" cy="3495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28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24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20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1"/>
                </a:solidFill>
              </a:rPr>
              <a:t>Operating Time is the time where the equipment (or fleet) is working as planned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It excludes periods of standby and operating delays</a:t>
            </a:r>
          </a:p>
          <a:p>
            <a:r>
              <a:rPr lang="en-US" sz="1600" dirty="0">
                <a:solidFill>
                  <a:schemeClr val="tx1"/>
                </a:solidFill>
              </a:rPr>
              <a:t>Standby time is typically time where the piece of equipment isn’t required to operate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This could be because there isn’t work to do (No Shovel, No Muck)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It could also be because there is nobody to operate the machine (No Operator)</a:t>
            </a:r>
          </a:p>
          <a:p>
            <a:r>
              <a:rPr lang="en-US" sz="2000" dirty="0">
                <a:solidFill>
                  <a:schemeClr val="tx1"/>
                </a:solidFill>
              </a:rPr>
              <a:t>Operating Delay occurs when the equipment is required to operate but can’t perform it’s primary work function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Fueling, Tramming, Moving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As a rule of thumb, if there is a ‘butt in the seat,’ it is considered an operating delay, not a standby</a:t>
            </a:r>
          </a:p>
          <a:p>
            <a:r>
              <a:rPr lang="en-US" sz="2000" dirty="0">
                <a:solidFill>
                  <a:schemeClr val="tx1"/>
                </a:solidFill>
              </a:rPr>
              <a:t>Utilization % = Operating Time / Available Time</a:t>
            </a:r>
          </a:p>
          <a:p>
            <a:r>
              <a:rPr lang="en-US" sz="2000" dirty="0">
                <a:solidFill>
                  <a:schemeClr val="tx1"/>
                </a:solidFill>
              </a:rPr>
              <a:t>Some sites refer to this as Use of Availability % or </a:t>
            </a:r>
            <a:r>
              <a:rPr lang="en-US" sz="2000" dirty="0" err="1">
                <a:solidFill>
                  <a:schemeClr val="tx1"/>
                </a:solidFill>
              </a:rPr>
              <a:t>UofA</a:t>
            </a:r>
            <a:r>
              <a:rPr lang="en-US" sz="2000" dirty="0">
                <a:solidFill>
                  <a:schemeClr val="tx1"/>
                </a:solidFill>
              </a:rPr>
              <a:t> %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C25033-7DDF-9096-05A5-D057F5740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667" y="1152846"/>
            <a:ext cx="9677400" cy="400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D9FC7C-03C1-23BE-5E9C-66CCC806F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667" y="1552896"/>
            <a:ext cx="6457950" cy="409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C7CAE5-3EAF-91F8-709A-EEE11CC5FE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592" y="1962471"/>
            <a:ext cx="3238500" cy="7810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14DB14-3210-319F-22D9-156644B89A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2617" y="1552896"/>
            <a:ext cx="3238500" cy="1171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BF8AD2-CC1F-7AA0-4E3E-83AA547C16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666" y="1966454"/>
            <a:ext cx="3215467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2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767BFAB-AA81-D67A-F00B-7D9A299BB3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5" progId="TCLayout.ActiveDocument.1">
                  <p:embed/>
                </p:oleObj>
              </mc:Choice>
              <mc:Fallback>
                <p:oleObj name="think-cell Slide" r:id="rId3" imgW="416" imgH="41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67BFAB-AA81-D67A-F00B-7D9A299BB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D644E34-9E81-6000-3B12-F7D09EF3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786"/>
            <a:ext cx="10515600" cy="400050"/>
          </a:xfrm>
        </p:spPr>
        <p:txBody>
          <a:bodyPr vert="horz">
            <a:noAutofit/>
          </a:bodyPr>
          <a:lstStyle/>
          <a:p>
            <a:r>
              <a:rPr lang="en-US" sz="3600" dirty="0"/>
              <a:t>TUM – Effective Time </a:t>
            </a:r>
            <a:endParaRPr lang="en-CA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0A3DE-7954-5B91-29AE-BF3483738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B8433-953F-5140-A518-C35C77B5B4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7764BF-3816-6730-A79F-DD45C0CBFC4E}"/>
              </a:ext>
            </a:extLst>
          </p:cNvPr>
          <p:cNvSpPr txBox="1">
            <a:spLocks/>
          </p:cNvSpPr>
          <p:nvPr/>
        </p:nvSpPr>
        <p:spPr>
          <a:xfrm>
            <a:off x="946092" y="2896960"/>
            <a:ext cx="10515600" cy="34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28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24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20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1"/>
                </a:solidFill>
              </a:rPr>
              <a:t>Effective Time is the time when the equipment is doing its productive activities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It excludes waiting/idle time that is included in operating time</a:t>
            </a:r>
          </a:p>
          <a:p>
            <a:r>
              <a:rPr lang="en-US" sz="1600" dirty="0">
                <a:solidFill>
                  <a:schemeClr val="tx1"/>
                </a:solidFill>
              </a:rPr>
              <a:t>This waiting/idle, non-effective time is a part of the regular operation of the machine, but is not productive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Shovel Hang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Truck wait @ dump or wait @ shovel </a:t>
            </a:r>
          </a:p>
          <a:p>
            <a:r>
              <a:rPr lang="en-US" sz="2000" dirty="0">
                <a:solidFill>
                  <a:schemeClr val="tx1"/>
                </a:solidFill>
              </a:rPr>
              <a:t>Effective Utilization % = Effective Time / Available Time</a:t>
            </a:r>
          </a:p>
          <a:p>
            <a:r>
              <a:rPr lang="en-US" sz="2000" dirty="0">
                <a:solidFill>
                  <a:schemeClr val="tx1"/>
                </a:solidFill>
              </a:rPr>
              <a:t>OEE % = Effective Time / Calendar Time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C25033-7DDF-9096-05A5-D057F5740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667" y="1152846"/>
            <a:ext cx="9677400" cy="400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D9FC7C-03C1-23BE-5E9C-66CCC806F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667" y="1552896"/>
            <a:ext cx="6457950" cy="409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C7CAE5-3EAF-91F8-709A-EEE11CC5FE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592" y="1962471"/>
            <a:ext cx="3238500" cy="7810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14DB14-3210-319F-22D9-156644B89A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2617" y="1552896"/>
            <a:ext cx="3238500" cy="1171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BF8AD2-CC1F-7AA0-4E3E-83AA547C16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666" y="1966454"/>
            <a:ext cx="3215467" cy="400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2641D6-C811-DB69-CE6B-3CF7382601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750" y="2361382"/>
            <a:ext cx="3201265" cy="3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520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54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-%m-%d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4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MS - Palette">
      <a:dk1>
        <a:srgbClr val="0A252D"/>
      </a:dk1>
      <a:lt1>
        <a:srgbClr val="FFFFFF"/>
      </a:lt1>
      <a:dk2>
        <a:srgbClr val="0A252D"/>
      </a:dk2>
      <a:lt2>
        <a:srgbClr val="C4CEDB"/>
      </a:lt2>
      <a:accent1>
        <a:srgbClr val="D02B2F"/>
      </a:accent1>
      <a:accent2>
        <a:srgbClr val="5B6770"/>
      </a:accent2>
      <a:accent3>
        <a:srgbClr val="375DAD"/>
      </a:accent3>
      <a:accent4>
        <a:srgbClr val="4C9C2E"/>
      </a:accent4>
      <a:accent5>
        <a:srgbClr val="FFBF3C"/>
      </a:accent5>
      <a:accent6>
        <a:srgbClr val="4BC0E1"/>
      </a:accent6>
      <a:hlink>
        <a:srgbClr val="79858B"/>
      </a:hlink>
      <a:folHlink>
        <a:srgbClr val="5B66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E8CCE32-07E2-4D04-8E08-8E651D2DED23}" vid="{5C5BB121-9333-45EB-8742-5B3A1087DD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EC94EBEECA5D47A131F90B1FBC6738" ma:contentTypeVersion="19" ma:contentTypeDescription="Create a new document." ma:contentTypeScope="" ma:versionID="b7be48a5fe13da18579f4f4ad4f8a9c4">
  <xsd:schema xmlns:xsd="http://www.w3.org/2001/XMLSchema" xmlns:xs="http://www.w3.org/2001/XMLSchema" xmlns:p="http://schemas.microsoft.com/office/2006/metadata/properties" xmlns:ns2="ac237c17-6a1d-427f-89fb-a05eca9d3b16" xmlns:ns3="2480ead2-f470-43a8-a116-df3d2c9bacc8" targetNamespace="http://schemas.microsoft.com/office/2006/metadata/properties" ma:root="true" ma:fieldsID="e0113454a5bc0b3164267d536937f600" ns2:_="" ns3:_="">
    <xsd:import namespace="ac237c17-6a1d-427f-89fb-a05eca9d3b16"/>
    <xsd:import namespace="2480ead2-f470-43a8-a116-df3d2c9bacc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37c17-6a1d-427f-89fb-a05eca9d3b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TaxCatchAll" ma:index="24" nillable="true" ma:displayName="Taxonomy Catch All Column" ma:hidden="true" ma:list="{9a347932-9a05-4d14-956c-d38b4dbb02eb}" ma:internalName="TaxCatchAll" ma:showField="CatchAllData" ma:web="ac237c17-6a1d-427f-89fb-a05eca9d3b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0ead2-f470-43a8-a116-df3d2c9bac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61412b2-f5e9-43ab-a91d-e17df2e6b1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80ead2-f470-43a8-a116-df3d2c9bacc8">
      <Terms xmlns="http://schemas.microsoft.com/office/infopath/2007/PartnerControls"/>
    </lcf76f155ced4ddcb4097134ff3c332f>
    <TaxCatchAll xmlns="ac237c17-6a1d-427f-89fb-a05eca9d3b16" xsi:nil="true"/>
    <SharedWithUsers xmlns="ac237c17-6a1d-427f-89fb-a05eca9d3b16">
      <UserInfo>
        <DisplayName>Adam Hewitt</DisplayName>
        <AccountId>12</AccountId>
        <AccountType/>
      </UserInfo>
      <UserInfo>
        <DisplayName>Mike Plessis</DisplayName>
        <AccountId>2863</AccountId>
        <AccountType/>
      </UserInfo>
      <UserInfo>
        <DisplayName>Chris McElman</DisplayName>
        <AccountId>3182</AccountId>
        <AccountType/>
      </UserInfo>
      <UserInfo>
        <DisplayName>Brad  Jewson</DisplayName>
        <AccountId>17</AccountId>
        <AccountType/>
      </UserInfo>
      <UserInfo>
        <DisplayName>Brian Stewart</DisplayName>
        <AccountId>1334</AccountId>
        <AccountType/>
      </UserInfo>
      <UserInfo>
        <DisplayName>Jerred Workun</DisplayName>
        <AccountId>4585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1491CF8-506E-4D79-B3D2-8631DD1CCF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237c17-6a1d-427f-89fb-a05eca9d3b16"/>
    <ds:schemaRef ds:uri="2480ead2-f470-43a8-a116-df3d2c9bac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2CCD98-BC49-4781-948E-92B885007A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82AB6D-7E72-46C3-90DE-9B9D3984A930}">
  <ds:schemaRefs>
    <ds:schemaRef ds:uri="2480ead2-f470-43a8-a116-df3d2c9bacc8"/>
    <ds:schemaRef ds:uri="ac237c17-6a1d-427f-89fb-a05eca9d3b1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d2b91e3-8427-47b0-9b79-9fae2451ecde"/>
    <ds:schemaRef ds:uri="e6033baf-f43b-4bc9-a9a2-58ebcb309e7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</TotalTime>
  <Words>2204</Words>
  <Application>Microsoft Office PowerPoint</Application>
  <PresentationFormat>Widescreen</PresentationFormat>
  <Paragraphs>309</Paragraphs>
  <Slides>34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ＭＳ Ｐゴシック</vt:lpstr>
      <vt:lpstr>Aptos</vt:lpstr>
      <vt:lpstr>Arial</vt:lpstr>
      <vt:lpstr>Exo</vt:lpstr>
      <vt:lpstr>Open Sans</vt:lpstr>
      <vt:lpstr>Times New Roman</vt:lpstr>
      <vt:lpstr>Verdana</vt:lpstr>
      <vt:lpstr>1_Office Theme</vt:lpstr>
      <vt:lpstr>think-cell Slide</vt:lpstr>
      <vt:lpstr>Production Foundations</vt:lpstr>
      <vt:lpstr>KPI &amp; Production Fundamentals </vt:lpstr>
      <vt:lpstr>What Makes up Production </vt:lpstr>
      <vt:lpstr>What Makes up Production </vt:lpstr>
      <vt:lpstr>Generic Time Usage Model </vt:lpstr>
      <vt:lpstr>TUM – Calendar Time</vt:lpstr>
      <vt:lpstr>TUM – Available Time</vt:lpstr>
      <vt:lpstr>TUM – Operating Time</vt:lpstr>
      <vt:lpstr>TUM – Effective Time </vt:lpstr>
      <vt:lpstr>TUM - Summary</vt:lpstr>
      <vt:lpstr>What Makes up Production </vt:lpstr>
      <vt:lpstr>Equipment Productivity – Haul Trucks</vt:lpstr>
      <vt:lpstr>Equipment Productivity – Haul Trucks</vt:lpstr>
      <vt:lpstr>Equipment Productivity – Haul Trucks</vt:lpstr>
      <vt:lpstr>PowerPoint Presentation</vt:lpstr>
      <vt:lpstr>Objectives</vt:lpstr>
      <vt:lpstr>Theory of Constraints (ToC)</vt:lpstr>
      <vt:lpstr>Process Bottleneck </vt:lpstr>
      <vt:lpstr>Process Bottleneck – Mine Operations </vt:lpstr>
      <vt:lpstr>Process Bottleneck - Plant </vt:lpstr>
      <vt:lpstr>Process Bottleneck – Detour Lake Mine</vt:lpstr>
      <vt:lpstr>The Process to Address &amp; Manage Constraints (Bottlenecks)</vt:lpstr>
      <vt:lpstr>The ToC Process: Step 1: Identify the Process Constraint</vt:lpstr>
      <vt:lpstr>The ToC Process: Step 2: Exploit the Process Constraint</vt:lpstr>
      <vt:lpstr>The ToC Process: Step 3: Subordinate Everything Else</vt:lpstr>
      <vt:lpstr>The ToC Process: Step 4: Elevate the Process Constraint</vt:lpstr>
      <vt:lpstr>The ToC Process: Step 5: Re-Evaluate the Process</vt:lpstr>
      <vt:lpstr>Theory of Constraints &amp; the SIC Tool</vt:lpstr>
      <vt:lpstr>IAMGOLD – for Côté Gold Mine  Visual Management &amp; Short Interval Control   September 3rd, 2024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PMT Rollout Overview April 4th, 2024</dc:title>
  <dc:creator>Chris McElman</dc:creator>
  <cp:lastModifiedBy>Brad Jewson</cp:lastModifiedBy>
  <cp:revision>2</cp:revision>
  <dcterms:created xsi:type="dcterms:W3CDTF">2024-04-04T14:48:38Z</dcterms:created>
  <dcterms:modified xsi:type="dcterms:W3CDTF">2024-11-12T20:45:25Z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0x0101002C12B61C3D3FDB4DB318049DD4FE1963</vt:lpwstr>
  </property>
</Properties>
</file>