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6" r:id="rId1"/>
  </p:sldMasterIdLst>
  <p:notesMasterIdLst>
    <p:notesMasterId r:id="rId19"/>
  </p:notesMasterIdLst>
  <p:handoutMasterIdLst>
    <p:handoutMasterId r:id="rId20"/>
  </p:handoutMasterIdLst>
  <p:sldIdLst>
    <p:sldId id="895" r:id="rId2"/>
    <p:sldId id="790" r:id="rId3"/>
    <p:sldId id="920" r:id="rId4"/>
    <p:sldId id="839" r:id="rId5"/>
    <p:sldId id="930" r:id="rId6"/>
    <p:sldId id="934" r:id="rId7"/>
    <p:sldId id="935" r:id="rId8"/>
    <p:sldId id="939" r:id="rId9"/>
    <p:sldId id="921" r:id="rId10"/>
    <p:sldId id="938" r:id="rId11"/>
    <p:sldId id="830" r:id="rId12"/>
    <p:sldId id="936" r:id="rId13"/>
    <p:sldId id="937" r:id="rId14"/>
    <p:sldId id="903" r:id="rId15"/>
    <p:sldId id="850" r:id="rId16"/>
    <p:sldId id="845" r:id="rId17"/>
    <p:sldId id="797" r:id="rId18"/>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amp; Introduction" id="{04EEC936-E140-47B4-AEA2-6756AFE82C59}">
          <p14:sldIdLst>
            <p14:sldId id="895"/>
            <p14:sldId id="790"/>
            <p14:sldId id="920"/>
            <p14:sldId id="839"/>
            <p14:sldId id="930"/>
            <p14:sldId id="934"/>
            <p14:sldId id="935"/>
            <p14:sldId id="939"/>
            <p14:sldId id="921"/>
            <p14:sldId id="938"/>
            <p14:sldId id="830"/>
          </p14:sldIdLst>
        </p14:section>
        <p14:section name="Keep these slides from other newsletter?" id="{30599180-4ED9-4ABE-AD85-A43D1F96D934}">
          <p14:sldIdLst>
            <p14:sldId id="936"/>
            <p14:sldId id="937"/>
          </p14:sldIdLst>
        </p14:section>
        <p14:section name="Appendix A -- MHH Know-How" id="{16748906-B328-459F-A819-2429B371B4CB}">
          <p14:sldIdLst>
            <p14:sldId id="903"/>
            <p14:sldId id="850"/>
            <p14:sldId id="845"/>
            <p14:sldId id="797"/>
          </p14:sldIdLst>
        </p14:section>
      </p14:sectionLst>
    </p:ext>
    <p:ext uri="{EFAFB233-063F-42B5-8137-9DF3F51BA10A}">
      <p15:sldGuideLst xmlns:p15="http://schemas.microsoft.com/office/powerpoint/2012/main">
        <p15:guide id="1" orient="horz" pos="576" userDrawn="1">
          <p15:clr>
            <a:srgbClr val="A4A3A4"/>
          </p15:clr>
        </p15:guide>
        <p15:guide id="2" pos="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 Eldridge" initials="JE" lastIdx="1" clrIdx="0">
    <p:extLst>
      <p:ext uri="{19B8F6BF-5375-455C-9EA6-DF929625EA0E}">
        <p15:presenceInfo xmlns:p15="http://schemas.microsoft.com/office/powerpoint/2012/main" userId="dcae0ccb166a0a81" providerId="Windows Live"/>
      </p:ext>
    </p:extLst>
  </p:cmAuthor>
  <p:cmAuthor id="2" name="MHH Intern" initials="MI" lastIdx="2" clrIdx="1">
    <p:extLst>
      <p:ext uri="{19B8F6BF-5375-455C-9EA6-DF929625EA0E}">
        <p15:presenceInfo xmlns:p15="http://schemas.microsoft.com/office/powerpoint/2012/main" userId="S-1-5-21-117609710-343818398-839522115-11169" providerId="AD"/>
      </p:ext>
    </p:extLst>
  </p:cmAuthor>
  <p:cmAuthor id="3" name="Michael Howe" initials="MH" lastIdx="1" clrIdx="2">
    <p:extLst>
      <p:ext uri="{19B8F6BF-5375-455C-9EA6-DF929625EA0E}">
        <p15:presenceInfo xmlns:p15="http://schemas.microsoft.com/office/powerpoint/2012/main" userId="S-1-5-21-117609710-343818398-839522115-37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41"/>
    <a:srgbClr val="EADDCB"/>
    <a:srgbClr val="0C3C63"/>
    <a:srgbClr val="08456F"/>
    <a:srgbClr val="C8AD87"/>
    <a:srgbClr val="DAD9D9"/>
    <a:srgbClr val="DADADA"/>
    <a:srgbClr val="BFBFBF"/>
    <a:srgbClr val="000000"/>
    <a:srgbClr val="0563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01" autoAdjust="0"/>
    <p:restoredTop sz="95309" autoAdjust="0"/>
  </p:normalViewPr>
  <p:slideViewPr>
    <p:cSldViewPr snapToGrid="0" snapToObjects="1">
      <p:cViewPr>
        <p:scale>
          <a:sx n="70" d="100"/>
          <a:sy n="70" d="100"/>
        </p:scale>
        <p:origin x="1742" y="326"/>
      </p:cViewPr>
      <p:guideLst>
        <p:guide orient="horz" pos="576"/>
        <p:guide pos="72"/>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77" d="100"/>
          <a:sy n="77" d="100"/>
        </p:scale>
        <p:origin x="396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17.xml"/><Relationship Id="rId5" Type="http://schemas.openxmlformats.org/officeDocument/2006/relationships/slide" Target="slides/slide11.xml"/><Relationship Id="rId4"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D6DA26-04FA-41AF-9C2E-84316E710ABE}"/>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B591F805-3E8A-4B77-A061-07E0F824EA14}"/>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A86F29EA-621B-4061-95DD-422D485E1E80}" type="datetimeFigureOut">
              <a:rPr lang="en-US" smtClean="0"/>
              <a:t>9/26/2024</a:t>
            </a:fld>
            <a:endParaRPr lang="en-US"/>
          </a:p>
        </p:txBody>
      </p:sp>
      <p:sp>
        <p:nvSpPr>
          <p:cNvPr id="4" name="Footer Placeholder 3">
            <a:extLst>
              <a:ext uri="{FF2B5EF4-FFF2-40B4-BE49-F238E27FC236}">
                <a16:creationId xmlns:a16="http://schemas.microsoft.com/office/drawing/2014/main" id="{41648DFD-37A9-4664-84D9-025EA38AC890}"/>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F5C6B3-C2DD-4988-AFCE-D6FF23BF17C0}"/>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B81A880F-3C2B-4F88-9859-0DD82EAA47F4}" type="slidenum">
              <a:rPr lang="en-US" smtClean="0"/>
              <a:t>‹#›</a:t>
            </a:fld>
            <a:endParaRPr lang="en-US"/>
          </a:p>
        </p:txBody>
      </p:sp>
    </p:spTree>
    <p:extLst>
      <p:ext uri="{BB962C8B-B14F-4D97-AF65-F5344CB8AC3E}">
        <p14:creationId xmlns:p14="http://schemas.microsoft.com/office/powerpoint/2010/main" val="24819564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09" userDrawn="1">
          <p15:clr>
            <a:srgbClr val="F26B43"/>
          </p15:clr>
        </p15:guide>
        <p15:guide id="2" pos="2189"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1DBB36BD-F819-0947-A030-B82CD41ECCC8}" type="datetimeFigureOut">
              <a:rPr lang="en-US" smtClean="0"/>
              <a:t>9/26/2024</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DD3A9F2-2A26-B144-9DFA-07D2BB3464DD}" type="slidenum">
              <a:rPr lang="en-US" smtClean="0"/>
              <a:t>‹#›</a:t>
            </a:fld>
            <a:endParaRPr lang="en-US"/>
          </a:p>
        </p:txBody>
      </p:sp>
    </p:spTree>
    <p:extLst>
      <p:ext uri="{BB962C8B-B14F-4D97-AF65-F5344CB8AC3E}">
        <p14:creationId xmlns:p14="http://schemas.microsoft.com/office/powerpoint/2010/main" val="552044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6CEB2-82CD-92FF-6801-884C080CE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0D611-CA3A-97E7-8125-EA1B3A5EE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9FFAB-AB20-ACBD-5B08-E6D7B4D0AE86}"/>
              </a:ext>
            </a:extLst>
          </p:cNvPr>
          <p:cNvSpPr>
            <a:spLocks noGrp="1"/>
          </p:cNvSpPr>
          <p:nvPr>
            <p:ph type="body" idx="1"/>
          </p:nvPr>
        </p:nvSpPr>
        <p:spPr/>
        <p:txBody>
          <a:bodyPr/>
          <a:lstStyle/>
          <a:p>
            <a:r>
              <a:rPr lang="en-US" dirty="0"/>
              <a:t>Add SK</a:t>
            </a:r>
          </a:p>
        </p:txBody>
      </p:sp>
      <p:sp>
        <p:nvSpPr>
          <p:cNvPr id="4" name="Slide Number Placeholder 3">
            <a:extLst>
              <a:ext uri="{FF2B5EF4-FFF2-40B4-BE49-F238E27FC236}">
                <a16:creationId xmlns:a16="http://schemas.microsoft.com/office/drawing/2014/main" id="{01B2BC58-8D11-9CF1-1FDC-C5AF572DDCB0}"/>
              </a:ext>
            </a:extLst>
          </p:cNvPr>
          <p:cNvSpPr>
            <a:spLocks noGrp="1"/>
          </p:cNvSpPr>
          <p:nvPr>
            <p:ph type="sldNum" sz="quarter" idx="5"/>
          </p:nvPr>
        </p:nvSpPr>
        <p:spPr/>
        <p:txBody>
          <a:bodyPr/>
          <a:lstStyle/>
          <a:p>
            <a:fld id="{DDD3A9F2-2A26-B144-9DFA-07D2BB3464DD}" type="slidenum">
              <a:rPr lang="en-US" smtClean="0"/>
              <a:t>1</a:t>
            </a:fld>
            <a:endParaRPr lang="en-US"/>
          </a:p>
        </p:txBody>
      </p:sp>
    </p:spTree>
    <p:extLst>
      <p:ext uri="{BB962C8B-B14F-4D97-AF65-F5344CB8AC3E}">
        <p14:creationId xmlns:p14="http://schemas.microsoft.com/office/powerpoint/2010/main" val="1349411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D3A9F2-2A26-B144-9DFA-07D2BB3464DD}" type="slidenum">
              <a:rPr lang="en-US" smtClean="0"/>
              <a:t>2</a:t>
            </a:fld>
            <a:endParaRPr lang="en-US"/>
          </a:p>
        </p:txBody>
      </p:sp>
    </p:spTree>
    <p:extLst>
      <p:ext uri="{BB962C8B-B14F-4D97-AF65-F5344CB8AC3E}">
        <p14:creationId xmlns:p14="http://schemas.microsoft.com/office/powerpoint/2010/main" val="250870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JG to update this letter</a:t>
            </a:r>
          </a:p>
        </p:txBody>
      </p:sp>
      <p:sp>
        <p:nvSpPr>
          <p:cNvPr id="4" name="Slide Number Placeholder 3"/>
          <p:cNvSpPr>
            <a:spLocks noGrp="1"/>
          </p:cNvSpPr>
          <p:nvPr>
            <p:ph type="sldNum" sz="quarter" idx="5"/>
          </p:nvPr>
        </p:nvSpPr>
        <p:spPr/>
        <p:txBody>
          <a:bodyPr/>
          <a:lstStyle/>
          <a:p>
            <a:fld id="{DDD3A9F2-2A26-B144-9DFA-07D2BB3464DD}" type="slidenum">
              <a:rPr lang="en-US" smtClean="0"/>
              <a:t>3</a:t>
            </a:fld>
            <a:endParaRPr lang="en-US"/>
          </a:p>
        </p:txBody>
      </p:sp>
    </p:spTree>
    <p:extLst>
      <p:ext uri="{BB962C8B-B14F-4D97-AF65-F5344CB8AC3E}">
        <p14:creationId xmlns:p14="http://schemas.microsoft.com/office/powerpoint/2010/main" val="1141200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JG to update this letter</a:t>
            </a:r>
          </a:p>
          <a:p>
            <a:endParaRPr lang="en-US" dirty="0"/>
          </a:p>
        </p:txBody>
      </p:sp>
      <p:sp>
        <p:nvSpPr>
          <p:cNvPr id="4" name="Slide Number Placeholder 3"/>
          <p:cNvSpPr>
            <a:spLocks noGrp="1"/>
          </p:cNvSpPr>
          <p:nvPr>
            <p:ph type="sldNum" sz="quarter" idx="5"/>
          </p:nvPr>
        </p:nvSpPr>
        <p:spPr/>
        <p:txBody>
          <a:bodyPr/>
          <a:lstStyle/>
          <a:p>
            <a:fld id="{DDD3A9F2-2A26-B144-9DFA-07D2BB3464DD}" type="slidenum">
              <a:rPr lang="en-US" smtClean="0"/>
              <a:t>4</a:t>
            </a:fld>
            <a:endParaRPr lang="en-US"/>
          </a:p>
        </p:txBody>
      </p:sp>
    </p:spTree>
    <p:extLst>
      <p:ext uri="{BB962C8B-B14F-4D97-AF65-F5344CB8AC3E}">
        <p14:creationId xmlns:p14="http://schemas.microsoft.com/office/powerpoint/2010/main" val="1162335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D3A9F2-2A26-B144-9DFA-07D2BB3464DD}" type="slidenum">
              <a:rPr lang="en-US" smtClean="0"/>
              <a:t>14</a:t>
            </a:fld>
            <a:endParaRPr lang="en-US"/>
          </a:p>
        </p:txBody>
      </p:sp>
    </p:spTree>
    <p:extLst>
      <p:ext uri="{BB962C8B-B14F-4D97-AF65-F5344CB8AC3E}">
        <p14:creationId xmlns:p14="http://schemas.microsoft.com/office/powerpoint/2010/main" val="3887111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D3A9F2-2A26-B144-9DFA-07D2BB3464DD}" type="slidenum">
              <a:rPr lang="en-US" smtClean="0"/>
              <a:t>15</a:t>
            </a:fld>
            <a:endParaRPr lang="en-US"/>
          </a:p>
        </p:txBody>
      </p:sp>
    </p:spTree>
    <p:extLst>
      <p:ext uri="{BB962C8B-B14F-4D97-AF65-F5344CB8AC3E}">
        <p14:creationId xmlns:p14="http://schemas.microsoft.com/office/powerpoint/2010/main" val="3177705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hyperlink" Target="mailto:mhowe@mhhco.com" TargetMode="External"/><Relationship Id="rId3" Type="http://schemas.openxmlformats.org/officeDocument/2006/relationships/hyperlink" Target="mailto:mmufson@mhhco.com" TargetMode="External"/><Relationship Id="rId7" Type="http://schemas.openxmlformats.org/officeDocument/2006/relationships/hyperlink" Target="mailto:mgorman@mhhco.com"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mailto:skendrick@mhhco.com"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2054518370"/>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12509981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785690502"/>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ew York Slide">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916CA4B-315C-4C84-AAC0-1EBBD25F8549}"/>
              </a:ext>
            </a:extLst>
          </p:cNvPr>
          <p:cNvGrpSpPr/>
          <p:nvPr userDrawn="1"/>
        </p:nvGrpSpPr>
        <p:grpSpPr>
          <a:xfrm>
            <a:off x="0" y="10055"/>
            <a:ext cx="6344409" cy="6858000"/>
            <a:chOff x="0" y="0"/>
            <a:chExt cx="7631084" cy="6858000"/>
          </a:xfrm>
          <a:solidFill>
            <a:srgbClr val="C8AF8B"/>
          </a:solidFill>
          <a:effectLst>
            <a:outerShdw blurRad="50800" dist="38100" dir="2700000" algn="tl" rotWithShape="0">
              <a:prstClr val="black">
                <a:alpha val="40000"/>
              </a:prstClr>
            </a:outerShdw>
          </a:effectLst>
        </p:grpSpPr>
        <p:sp>
          <p:nvSpPr>
            <p:cNvPr id="7" name="Rectangle 6">
              <a:extLst>
                <a:ext uri="{FF2B5EF4-FFF2-40B4-BE49-F238E27FC236}">
                  <a16:creationId xmlns:a16="http://schemas.microsoft.com/office/drawing/2014/main" id="{A9C97791-F0D8-412A-8F14-8D79846725E6}"/>
                </a:ext>
              </a:extLst>
            </p:cNvPr>
            <p:cNvSpPr/>
            <p:nvPr userDrawn="1"/>
          </p:nvSpPr>
          <p:spPr>
            <a:xfrm>
              <a:off x="0" y="0"/>
              <a:ext cx="338488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Times New Roman" panose="02020603050405020304" pitchFamily="18" charset="0"/>
                <a:cs typeface="Times New Roman" panose="02020603050405020304" pitchFamily="18" charset="0"/>
              </a:endParaRPr>
            </a:p>
          </p:txBody>
        </p:sp>
        <p:sp>
          <p:nvSpPr>
            <p:cNvPr id="14" name="Isosceles Triangle 13">
              <a:extLst>
                <a:ext uri="{FF2B5EF4-FFF2-40B4-BE49-F238E27FC236}">
                  <a16:creationId xmlns:a16="http://schemas.microsoft.com/office/drawing/2014/main" id="{87706C36-AFBE-46D1-B600-633CDB2DABE9}"/>
                </a:ext>
              </a:extLst>
            </p:cNvPr>
            <p:cNvSpPr/>
            <p:nvPr userDrawn="1"/>
          </p:nvSpPr>
          <p:spPr>
            <a:xfrm rot="5400000">
              <a:off x="2078982" y="1305898"/>
              <a:ext cx="6858000" cy="4246204"/>
            </a:xfrm>
            <a:prstGeom prst="triangle">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Times New Roman" panose="020206030504050203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E137A287-2A9A-4C55-AF1B-8D9590471244}"/>
              </a:ext>
            </a:extLst>
          </p:cNvPr>
          <p:cNvSpPr/>
          <p:nvPr userDrawn="1"/>
        </p:nvSpPr>
        <p:spPr>
          <a:xfrm rot="16200000">
            <a:off x="2052342" y="-1763696"/>
            <a:ext cx="1371600" cy="5257800"/>
          </a:xfrm>
          <a:prstGeom prst="rect">
            <a:avLst/>
          </a:prstGeom>
          <a:solidFill>
            <a:srgbClr val="063B53"/>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952B5FF6-B35A-4E7E-992E-16DC19410C9C}"/>
              </a:ext>
            </a:extLst>
          </p:cNvPr>
          <p:cNvGrpSpPr/>
          <p:nvPr userDrawn="1"/>
        </p:nvGrpSpPr>
        <p:grpSpPr>
          <a:xfrm>
            <a:off x="109242" y="1899578"/>
            <a:ext cx="4152903" cy="1416182"/>
            <a:chOff x="40874" y="1899578"/>
            <a:chExt cx="4152903" cy="1416182"/>
          </a:xfrm>
        </p:grpSpPr>
        <p:sp>
          <p:nvSpPr>
            <p:cNvPr id="6" name="TextBox 5">
              <a:extLst>
                <a:ext uri="{FF2B5EF4-FFF2-40B4-BE49-F238E27FC236}">
                  <a16:creationId xmlns:a16="http://schemas.microsoft.com/office/drawing/2014/main" id="{1677AA2F-E6FE-40E2-9954-4708ECD354B6}"/>
                </a:ext>
              </a:extLst>
            </p:cNvPr>
            <p:cNvSpPr txBox="1"/>
            <p:nvPr userDrawn="1"/>
          </p:nvSpPr>
          <p:spPr>
            <a:xfrm>
              <a:off x="40874" y="2592485"/>
              <a:ext cx="4152903" cy="723275"/>
            </a:xfrm>
            <a:prstGeom prst="rect">
              <a:avLst/>
            </a:prstGeom>
            <a:noFill/>
          </p:spPr>
          <p:txBody>
            <a:bodyPr wrap="square" rtlCol="0">
              <a:spAutoFit/>
            </a:bodyPr>
            <a:lstStyle/>
            <a:p>
              <a:pPr>
                <a:spcAft>
                  <a:spcPts val="600"/>
                </a:spcAft>
              </a:pPr>
              <a:r>
                <a:rPr lang="en-US" sz="1800" i="0" dirty="0">
                  <a:solidFill>
                    <a:srgbClr val="002959"/>
                  </a:solidFill>
                  <a:latin typeface="Times New Roman" panose="02020603050405020304" pitchFamily="18" charset="0"/>
                  <a:cs typeface="Times New Roman" panose="02020603050405020304" pitchFamily="18" charset="0"/>
                </a:rPr>
                <a:t>Manufacturing &amp; Industrial CEO Briefing</a:t>
              </a:r>
            </a:p>
            <a:p>
              <a:r>
                <a:rPr lang="en-US" sz="1800" i="0" baseline="0" dirty="0">
                  <a:solidFill>
                    <a:srgbClr val="002959"/>
                  </a:solidFill>
                  <a:latin typeface="Times New Roman" panose="02020603050405020304" pitchFamily="18" charset="0"/>
                  <a:cs typeface="Times New Roman" panose="02020603050405020304" pitchFamily="18" charset="0"/>
                </a:rPr>
                <a:t>Period ended August 2024</a:t>
              </a:r>
            </a:p>
          </p:txBody>
        </p:sp>
        <p:cxnSp>
          <p:nvCxnSpPr>
            <p:cNvPr id="8" name="Straight Connector 7">
              <a:extLst>
                <a:ext uri="{FF2B5EF4-FFF2-40B4-BE49-F238E27FC236}">
                  <a16:creationId xmlns:a16="http://schemas.microsoft.com/office/drawing/2014/main" id="{4807B76F-2588-4DAA-A427-22BDD2C80AE4}"/>
                </a:ext>
              </a:extLst>
            </p:cNvPr>
            <p:cNvCxnSpPr>
              <a:cxnSpLocks/>
            </p:cNvCxnSpPr>
            <p:nvPr userDrawn="1"/>
          </p:nvCxnSpPr>
          <p:spPr>
            <a:xfrm flipH="1">
              <a:off x="92150" y="2445925"/>
              <a:ext cx="3840480" cy="0"/>
            </a:xfrm>
            <a:prstGeom prst="line">
              <a:avLst/>
            </a:prstGeom>
            <a:ln w="28575" cap="rnd">
              <a:solidFill>
                <a:srgbClr val="DADADA"/>
              </a:solidFill>
            </a:ln>
          </p:spPr>
          <p:style>
            <a:lnRef idx="1">
              <a:schemeClr val="accent1"/>
            </a:lnRef>
            <a:fillRef idx="0">
              <a:schemeClr val="accent1"/>
            </a:fillRef>
            <a:effectRef idx="0">
              <a:schemeClr val="accent1"/>
            </a:effectRef>
            <a:fontRef idx="minor">
              <a:schemeClr val="tx1"/>
            </a:fontRef>
          </p:style>
        </p:cxnSp>
        <p:pic>
          <p:nvPicPr>
            <p:cNvPr id="9" name="Picture 8" descr="Image result for mufson howe hunter transparent logo">
              <a:extLst>
                <a:ext uri="{FF2B5EF4-FFF2-40B4-BE49-F238E27FC236}">
                  <a16:creationId xmlns:a16="http://schemas.microsoft.com/office/drawing/2014/main" id="{00B35A60-012F-45C0-AC6E-EF719E245F7C}"/>
                </a:ext>
              </a:extLst>
            </p:cNvPr>
            <p:cNvPicPr>
              <a:picLocks noChangeAspect="1" noChangeArrowheads="1"/>
            </p:cNvPicPr>
            <p:nvPr userDrawn="1"/>
          </p:nvPicPr>
          <p:blipFill rotWithShape="1">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t="1" b="30318"/>
            <a:stretch/>
          </p:blipFill>
          <p:spPr bwMode="auto">
            <a:xfrm>
              <a:off x="40874" y="1899578"/>
              <a:ext cx="3474720" cy="37791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FFC8348A-2293-4F2D-A660-9F6DA4FB9041}"/>
              </a:ext>
            </a:extLst>
          </p:cNvPr>
          <p:cNvSpPr txBox="1"/>
          <p:nvPr userDrawn="1"/>
        </p:nvSpPr>
        <p:spPr>
          <a:xfrm>
            <a:off x="5745555" y="1162634"/>
            <a:ext cx="3289203" cy="1754326"/>
          </a:xfrm>
          <a:prstGeom prst="rect">
            <a:avLst/>
          </a:prstGeom>
          <a:noFill/>
        </p:spPr>
        <p:txBody>
          <a:bodyPr wrap="square" rtlCol="0">
            <a:spAutoFit/>
          </a:bodyPr>
          <a:lstStyle/>
          <a:p>
            <a:pPr algn="just"/>
            <a:r>
              <a:rPr lang="en-US" sz="1200" i="1" dirty="0">
                <a:latin typeface="Times New Roman" panose="02020603050405020304" pitchFamily="18" charset="0"/>
                <a:cs typeface="Times New Roman" panose="02020603050405020304" pitchFamily="18" charset="0"/>
              </a:rPr>
              <a:t>The Mufson Howe Hunter (MHH) Manufacturing Update is designed to provide business leaders, investors and industry professionals an update on current market trends and important developments within the manufacturing sector of the economy. This monthly report contains information on select companies in various manufacturing subsectors, emphasizing financial performance, stock performance, and recent news.</a:t>
            </a:r>
          </a:p>
        </p:txBody>
      </p:sp>
      <p:sp>
        <p:nvSpPr>
          <p:cNvPr id="19" name="TextBox 18">
            <a:extLst>
              <a:ext uri="{FF2B5EF4-FFF2-40B4-BE49-F238E27FC236}">
                <a16:creationId xmlns:a16="http://schemas.microsoft.com/office/drawing/2014/main" id="{8A1DA601-2A44-4B20-99C6-B88753E0DC74}"/>
              </a:ext>
            </a:extLst>
          </p:cNvPr>
          <p:cNvSpPr txBox="1"/>
          <p:nvPr userDrawn="1"/>
        </p:nvSpPr>
        <p:spPr>
          <a:xfrm>
            <a:off x="40874" y="5644325"/>
            <a:ext cx="2986775" cy="969496"/>
          </a:xfrm>
          <a:prstGeom prst="rect">
            <a:avLst/>
          </a:prstGeom>
          <a:noFill/>
        </p:spPr>
        <p:txBody>
          <a:bodyPr wrap="square" rtlCol="0">
            <a:spAutoFit/>
          </a:bodyPr>
          <a:lstStyle/>
          <a:p>
            <a:r>
              <a:rPr lang="en-US" sz="1000" dirty="0">
                <a:solidFill>
                  <a:srgbClr val="5C5C5C"/>
                </a:solidFill>
                <a:latin typeface="Times New Roman" panose="02020603050405020304" pitchFamily="18" charset="0"/>
                <a:cs typeface="Times New Roman" panose="02020603050405020304" pitchFamily="18" charset="0"/>
              </a:rPr>
              <a:t>Mufson Howe Hunter &amp; Company LLC is a middle-market focused investment bank providing M&amp;A, capital raising, and financial advisory services. </a:t>
            </a:r>
          </a:p>
          <a:p>
            <a:endParaRPr lang="en-US" sz="900" dirty="0">
              <a:solidFill>
                <a:srgbClr val="5C5C5C"/>
              </a:solidFill>
              <a:latin typeface="Times New Roman" panose="02020603050405020304" pitchFamily="18" charset="0"/>
              <a:cs typeface="Times New Roman" panose="02020603050405020304" pitchFamily="18" charset="0"/>
            </a:endParaRPr>
          </a:p>
          <a:p>
            <a:r>
              <a:rPr lang="en-US" sz="900" dirty="0">
                <a:solidFill>
                  <a:srgbClr val="5C5C5C"/>
                </a:solidFill>
                <a:latin typeface="Times New Roman" panose="02020603050405020304" pitchFamily="18" charset="0"/>
                <a:cs typeface="Times New Roman" panose="02020603050405020304" pitchFamily="18" charset="0"/>
              </a:rPr>
              <a:t>Mufson Howe Hunter &amp; Partners LLC</a:t>
            </a:r>
          </a:p>
          <a:p>
            <a:r>
              <a:rPr lang="en-US" sz="900" dirty="0">
                <a:solidFill>
                  <a:srgbClr val="5C5C5C"/>
                </a:solidFill>
                <a:latin typeface="Times New Roman" panose="02020603050405020304" pitchFamily="18" charset="0"/>
                <a:cs typeface="Times New Roman" panose="02020603050405020304" pitchFamily="18" charset="0"/>
              </a:rPr>
              <a:t>Member SIPC | FINRA</a:t>
            </a:r>
          </a:p>
        </p:txBody>
      </p:sp>
      <p:sp>
        <p:nvSpPr>
          <p:cNvPr id="20" name="TextBox 19">
            <a:extLst>
              <a:ext uri="{FF2B5EF4-FFF2-40B4-BE49-F238E27FC236}">
                <a16:creationId xmlns:a16="http://schemas.microsoft.com/office/drawing/2014/main" id="{DA494C53-BBF5-4CED-AF20-43DCBD3A4167}"/>
              </a:ext>
            </a:extLst>
          </p:cNvPr>
          <p:cNvSpPr txBox="1"/>
          <p:nvPr userDrawn="1"/>
        </p:nvSpPr>
        <p:spPr>
          <a:xfrm>
            <a:off x="444270" y="3451658"/>
            <a:ext cx="2814156" cy="430887"/>
          </a:xfrm>
          <a:prstGeom prst="rect">
            <a:avLst/>
          </a:prstGeom>
          <a:noFill/>
        </p:spPr>
        <p:txBody>
          <a:bodyPr wrap="square" rtlCol="0">
            <a:spAutoFit/>
          </a:bodyPr>
          <a:lstStyle/>
          <a:p>
            <a:r>
              <a:rPr lang="en-US" sz="1100" b="1" u="sng" dirty="0">
                <a:solidFill>
                  <a:srgbClr val="0C315C"/>
                </a:solidFill>
                <a:latin typeface="Times New Roman" panose="02020603050405020304" pitchFamily="18" charset="0"/>
                <a:cs typeface="Times New Roman" panose="02020603050405020304" pitchFamily="18" charset="0"/>
              </a:rPr>
              <a:t>Primary MHH Contacts for Manufacturing &amp; Industrials</a:t>
            </a:r>
          </a:p>
        </p:txBody>
      </p:sp>
      <p:graphicFrame>
        <p:nvGraphicFramePr>
          <p:cNvPr id="21" name="Table 20">
            <a:extLst>
              <a:ext uri="{FF2B5EF4-FFF2-40B4-BE49-F238E27FC236}">
                <a16:creationId xmlns:a16="http://schemas.microsoft.com/office/drawing/2014/main" id="{BA59E45D-F96D-4D44-8560-A241F89E755F}"/>
              </a:ext>
            </a:extLst>
          </p:cNvPr>
          <p:cNvGraphicFramePr>
            <a:graphicFrameLocks noGrp="1"/>
          </p:cNvGraphicFramePr>
          <p:nvPr userDrawn="1">
            <p:extLst>
              <p:ext uri="{D42A27DB-BD31-4B8C-83A1-F6EECF244321}">
                <p14:modId xmlns:p14="http://schemas.microsoft.com/office/powerpoint/2010/main" val="133209396"/>
              </p:ext>
            </p:extLst>
          </p:nvPr>
        </p:nvGraphicFramePr>
        <p:xfrm>
          <a:off x="1677061" y="3938312"/>
          <a:ext cx="1371600" cy="77216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248717">
                <a:tc>
                  <a:txBody>
                    <a:bodyPr/>
                    <a:lstStyle/>
                    <a:p>
                      <a:pPr algn="l">
                        <a:spcAft>
                          <a:spcPts val="200"/>
                        </a:spcAft>
                      </a:pPr>
                      <a:r>
                        <a:rPr lang="en-US" sz="1100" dirty="0">
                          <a:solidFill>
                            <a:srgbClr val="063B53"/>
                          </a:solidFill>
                          <a:latin typeface="Times New Roman" panose="02020603050405020304" pitchFamily="18" charset="0"/>
                          <a:cs typeface="Times New Roman" panose="02020603050405020304" pitchFamily="18" charset="0"/>
                        </a:rPr>
                        <a:t>Michael J. Howe  </a:t>
                      </a:r>
                    </a:p>
                    <a:p>
                      <a:pPr algn="l"/>
                      <a:r>
                        <a:rPr lang="en-US" sz="800" b="0" dirty="0">
                          <a:solidFill>
                            <a:srgbClr val="063B53"/>
                          </a:solidFill>
                          <a:latin typeface="Times New Roman" panose="02020603050405020304" pitchFamily="18" charset="0"/>
                          <a:cs typeface="Times New Roman" panose="02020603050405020304" pitchFamily="18" charset="0"/>
                        </a:rPr>
                        <a:t>Managing Director</a:t>
                      </a:r>
                    </a:p>
                    <a:p>
                      <a:pPr algn="l"/>
                      <a:r>
                        <a:rPr lang="en-US" sz="800" b="0" dirty="0">
                          <a:solidFill>
                            <a:srgbClr val="063B53"/>
                          </a:solidFill>
                          <a:latin typeface="Times New Roman" panose="02020603050405020304" pitchFamily="18" charset="0"/>
                          <a:cs typeface="Times New Roman" panose="02020603050405020304" pitchFamily="18" charset="0"/>
                        </a:rPr>
                        <a:t>Direct Dial: 215.399.5413</a:t>
                      </a:r>
                    </a:p>
                    <a:p>
                      <a:pPr algn="l"/>
                      <a:r>
                        <a:rPr lang="en-US" sz="800" b="0" dirty="0">
                          <a:solidFill>
                            <a:srgbClr val="063B53"/>
                          </a:solidFill>
                          <a:latin typeface="Times New Roman" panose="02020603050405020304" pitchFamily="18" charset="0"/>
                          <a:cs typeface="Times New Roman" panose="02020603050405020304" pitchFamily="18" charset="0"/>
                        </a:rPr>
                        <a:t>Mobile: 215.808.0160</a:t>
                      </a:r>
                    </a:p>
                    <a:p>
                      <a:pPr algn="l"/>
                      <a:r>
                        <a:rPr lang="en-US" sz="800" b="0" dirty="0">
                          <a:latin typeface="Times New Roman" panose="02020603050405020304" pitchFamily="18" charset="0"/>
                          <a:cs typeface="Times New Roman" panose="02020603050405020304" pitchFamily="18" charset="0"/>
                          <a:hlinkClick r:id="rId3"/>
                        </a:rPr>
                        <a:t>mhowe@mhhco.com</a:t>
                      </a:r>
                      <a:endParaRPr lang="en-US" sz="800"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pic>
        <p:nvPicPr>
          <p:cNvPr id="5" name="Picture 4">
            <a:extLst>
              <a:ext uri="{FF2B5EF4-FFF2-40B4-BE49-F238E27FC236}">
                <a16:creationId xmlns:a16="http://schemas.microsoft.com/office/drawing/2014/main" id="{E8F3A98B-0F94-4920-90DF-04F32775C31F}"/>
              </a:ext>
            </a:extLst>
          </p:cNvPr>
          <p:cNvPicPr>
            <a:picLocks/>
          </p:cNvPicPr>
          <p:nvPr userDrawn="1"/>
        </p:nvPicPr>
        <p:blipFill>
          <a:blip r:embed="rId4"/>
          <a:stretch>
            <a:fillRect/>
          </a:stretch>
        </p:blipFill>
        <p:spPr>
          <a:xfrm>
            <a:off x="245496" y="288665"/>
            <a:ext cx="1572768" cy="1188720"/>
          </a:xfrm>
          <a:prstGeom prst="rect">
            <a:avLst/>
          </a:prstGeom>
        </p:spPr>
      </p:pic>
      <p:pic>
        <p:nvPicPr>
          <p:cNvPr id="12" name="Picture 11">
            <a:extLst>
              <a:ext uri="{FF2B5EF4-FFF2-40B4-BE49-F238E27FC236}">
                <a16:creationId xmlns:a16="http://schemas.microsoft.com/office/drawing/2014/main" id="{008CD659-9063-4944-8F3C-1FE88F63551E}"/>
              </a:ext>
            </a:extLst>
          </p:cNvPr>
          <p:cNvPicPr>
            <a:picLocks/>
          </p:cNvPicPr>
          <p:nvPr userDrawn="1"/>
        </p:nvPicPr>
        <p:blipFill>
          <a:blip r:embed="rId5"/>
          <a:stretch>
            <a:fillRect/>
          </a:stretch>
        </p:blipFill>
        <p:spPr>
          <a:xfrm>
            <a:off x="1968988" y="284853"/>
            <a:ext cx="1572768" cy="1188720"/>
          </a:xfrm>
          <a:prstGeom prst="rect">
            <a:avLst/>
          </a:prstGeom>
        </p:spPr>
      </p:pic>
      <p:pic>
        <p:nvPicPr>
          <p:cNvPr id="25" name="Picture 24">
            <a:extLst>
              <a:ext uri="{FF2B5EF4-FFF2-40B4-BE49-F238E27FC236}">
                <a16:creationId xmlns:a16="http://schemas.microsoft.com/office/drawing/2014/main" id="{B8EAF5C3-7C1A-4D82-884C-592DFBDB9421}"/>
              </a:ext>
            </a:extLst>
          </p:cNvPr>
          <p:cNvPicPr>
            <a:picLocks/>
          </p:cNvPicPr>
          <p:nvPr userDrawn="1"/>
        </p:nvPicPr>
        <p:blipFill>
          <a:blip r:embed="rId6"/>
          <a:stretch>
            <a:fillRect/>
          </a:stretch>
        </p:blipFill>
        <p:spPr>
          <a:xfrm>
            <a:off x="3659328" y="284853"/>
            <a:ext cx="1572768" cy="1188720"/>
          </a:xfrm>
          <a:prstGeom prst="rect">
            <a:avLst/>
          </a:prstGeom>
        </p:spPr>
      </p:pic>
      <p:graphicFrame>
        <p:nvGraphicFramePr>
          <p:cNvPr id="4" name="Table 3">
            <a:extLst>
              <a:ext uri="{FF2B5EF4-FFF2-40B4-BE49-F238E27FC236}">
                <a16:creationId xmlns:a16="http://schemas.microsoft.com/office/drawing/2014/main" id="{4E1426FD-FA09-20C6-B51B-53D20702A53D}"/>
              </a:ext>
            </a:extLst>
          </p:cNvPr>
          <p:cNvGraphicFramePr>
            <a:graphicFrameLocks noGrp="1"/>
          </p:cNvGraphicFramePr>
          <p:nvPr userDrawn="1">
            <p:extLst>
              <p:ext uri="{D42A27DB-BD31-4B8C-83A1-F6EECF244321}">
                <p14:modId xmlns:p14="http://schemas.microsoft.com/office/powerpoint/2010/main" val="3011743709"/>
              </p:ext>
            </p:extLst>
          </p:nvPr>
        </p:nvGraphicFramePr>
        <p:xfrm>
          <a:off x="1667439" y="4794733"/>
          <a:ext cx="1371600" cy="77216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738025">
                <a:tc>
                  <a:txBody>
                    <a:bodyPr/>
                    <a:lstStyle/>
                    <a:p>
                      <a:pPr algn="l">
                        <a:spcAft>
                          <a:spcPts val="200"/>
                        </a:spcAft>
                      </a:pPr>
                      <a:r>
                        <a:rPr lang="en-US" sz="1100" b="1" baseline="0" dirty="0">
                          <a:solidFill>
                            <a:srgbClr val="063B53"/>
                          </a:solidFill>
                          <a:latin typeface="Times New Roman" panose="02020603050405020304" pitchFamily="18" charset="0"/>
                          <a:cs typeface="Times New Roman" panose="02020603050405020304" pitchFamily="18" charset="0"/>
                        </a:rPr>
                        <a:t>Isabel Schaefer</a:t>
                      </a:r>
                      <a:endParaRPr lang="en-US" sz="1000" b="1" baseline="0" dirty="0">
                        <a:solidFill>
                          <a:srgbClr val="063B53"/>
                        </a:solidFill>
                        <a:latin typeface="Times New Roman" panose="02020603050405020304" pitchFamily="18" charset="0"/>
                        <a:cs typeface="Times New Roman" panose="02020603050405020304" pitchFamily="18" charset="0"/>
                      </a:endParaRPr>
                    </a:p>
                    <a:p>
                      <a:pPr algn="l"/>
                      <a:r>
                        <a:rPr lang="en-US" sz="800" b="0" dirty="0">
                          <a:solidFill>
                            <a:srgbClr val="063B53"/>
                          </a:solidFill>
                          <a:latin typeface="Times New Roman" panose="02020603050405020304" pitchFamily="18" charset="0"/>
                          <a:cs typeface="Times New Roman" panose="02020603050405020304" pitchFamily="18" charset="0"/>
                        </a:rPr>
                        <a:t>Vice President</a:t>
                      </a:r>
                    </a:p>
                    <a:p>
                      <a:pPr algn="l"/>
                      <a:r>
                        <a:rPr lang="en-US" sz="800" b="0" dirty="0">
                          <a:solidFill>
                            <a:srgbClr val="063B53"/>
                          </a:solidFill>
                          <a:latin typeface="Times New Roman" panose="02020603050405020304" pitchFamily="18" charset="0"/>
                          <a:cs typeface="Times New Roman" panose="02020603050405020304" pitchFamily="18" charset="0"/>
                        </a:rPr>
                        <a:t>Direct Dial: 215.399.5418</a:t>
                      </a:r>
                    </a:p>
                    <a:p>
                      <a:pPr algn="l"/>
                      <a:r>
                        <a:rPr lang="en-US" sz="800" b="0" dirty="0">
                          <a:solidFill>
                            <a:srgbClr val="063B53"/>
                          </a:solidFill>
                          <a:latin typeface="Times New Roman" panose="02020603050405020304" pitchFamily="18" charset="0"/>
                          <a:cs typeface="Times New Roman" panose="02020603050405020304" pitchFamily="18" charset="0"/>
                        </a:rPr>
                        <a:t>Mobile: 610.888.1937</a:t>
                      </a:r>
                    </a:p>
                    <a:p>
                      <a:pPr marL="0" algn="l" defTabSz="914400" rtl="0" eaLnBrk="1" latinLnBrk="0" hangingPunct="1"/>
                      <a:r>
                        <a:rPr lang="en-US" sz="800" b="0" kern="1200" dirty="0">
                          <a:solidFill>
                            <a:schemeClr val="dk1"/>
                          </a:solidFill>
                          <a:latin typeface="Times New Roman" panose="02020603050405020304" pitchFamily="18" charset="0"/>
                          <a:ea typeface="+mn-ea"/>
                          <a:cs typeface="Times New Roman" panose="02020603050405020304" pitchFamily="18" charset="0"/>
                          <a:hlinkClick r:id="rId7"/>
                        </a:rPr>
                        <a:t>ischaefer@mhhco.com</a:t>
                      </a:r>
                      <a:endParaRPr lang="en-US" sz="800" b="0" kern="1200" dirty="0">
                        <a:solidFill>
                          <a:schemeClr val="dk1"/>
                        </a:solidFill>
                        <a:latin typeface="Times New Roman" panose="02020603050405020304" pitchFamily="18" charset="0"/>
                        <a:ea typeface="+mn-ea"/>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graphicFrame>
        <p:nvGraphicFramePr>
          <p:cNvPr id="11" name="Table 10">
            <a:extLst>
              <a:ext uri="{FF2B5EF4-FFF2-40B4-BE49-F238E27FC236}">
                <a16:creationId xmlns:a16="http://schemas.microsoft.com/office/drawing/2014/main" id="{BC3A633E-92EB-0594-5B83-B18C035B774F}"/>
              </a:ext>
            </a:extLst>
          </p:cNvPr>
          <p:cNvGraphicFramePr>
            <a:graphicFrameLocks noGrp="1"/>
          </p:cNvGraphicFramePr>
          <p:nvPr userDrawn="1">
            <p:extLst>
              <p:ext uri="{D42A27DB-BD31-4B8C-83A1-F6EECF244321}">
                <p14:modId xmlns:p14="http://schemas.microsoft.com/office/powerpoint/2010/main" val="3164161797"/>
              </p:ext>
            </p:extLst>
          </p:nvPr>
        </p:nvGraphicFramePr>
        <p:xfrm>
          <a:off x="308530" y="3958335"/>
          <a:ext cx="1371600" cy="65024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248717">
                <a:tc>
                  <a:txBody>
                    <a:bodyPr/>
                    <a:lstStyle/>
                    <a:p>
                      <a:pPr algn="l">
                        <a:spcAft>
                          <a:spcPts val="200"/>
                        </a:spcAft>
                      </a:pPr>
                      <a:r>
                        <a:rPr lang="en-US" sz="1100" dirty="0">
                          <a:solidFill>
                            <a:srgbClr val="063B53"/>
                          </a:solidFill>
                          <a:latin typeface="Times New Roman" panose="02020603050405020304" pitchFamily="18" charset="0"/>
                          <a:cs typeface="Times New Roman" panose="02020603050405020304" pitchFamily="18" charset="0"/>
                        </a:rPr>
                        <a:t>Joe Golden  </a:t>
                      </a:r>
                    </a:p>
                    <a:p>
                      <a:pPr algn="l"/>
                      <a:r>
                        <a:rPr lang="en-US" sz="800" b="0" dirty="0">
                          <a:solidFill>
                            <a:srgbClr val="063B53"/>
                          </a:solidFill>
                          <a:latin typeface="Times New Roman" panose="02020603050405020304" pitchFamily="18" charset="0"/>
                          <a:cs typeface="Times New Roman" panose="02020603050405020304" pitchFamily="18" charset="0"/>
                        </a:rPr>
                        <a:t>Managing Director</a:t>
                      </a:r>
                    </a:p>
                    <a:p>
                      <a:pPr algn="l"/>
                      <a:r>
                        <a:rPr lang="en-US" sz="800" b="0" dirty="0">
                          <a:solidFill>
                            <a:srgbClr val="063B53"/>
                          </a:solidFill>
                          <a:latin typeface="Times New Roman" panose="02020603050405020304" pitchFamily="18" charset="0"/>
                          <a:cs typeface="Times New Roman" panose="02020603050405020304" pitchFamily="18" charset="0"/>
                        </a:rPr>
                        <a:t>Mobile: 703.785.5525</a:t>
                      </a:r>
                    </a:p>
                    <a:p>
                      <a:pPr algn="l"/>
                      <a:r>
                        <a:rPr lang="en-US" sz="800" b="0" dirty="0">
                          <a:latin typeface="Times New Roman" panose="02020603050405020304" pitchFamily="18" charset="0"/>
                          <a:cs typeface="Times New Roman" panose="02020603050405020304" pitchFamily="18" charset="0"/>
                          <a:hlinkClick r:id="rId8"/>
                        </a:rPr>
                        <a:t>jgolden@mhhco.com</a:t>
                      </a:r>
                      <a:endParaRPr lang="en-US" sz="800"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graphicFrame>
        <p:nvGraphicFramePr>
          <p:cNvPr id="2" name="Table 1">
            <a:extLst>
              <a:ext uri="{FF2B5EF4-FFF2-40B4-BE49-F238E27FC236}">
                <a16:creationId xmlns:a16="http://schemas.microsoft.com/office/drawing/2014/main" id="{954D7B9F-2535-5326-AB31-D4299ABF7B98}"/>
              </a:ext>
            </a:extLst>
          </p:cNvPr>
          <p:cNvGraphicFramePr>
            <a:graphicFrameLocks noGrp="1"/>
          </p:cNvGraphicFramePr>
          <p:nvPr userDrawn="1">
            <p:extLst>
              <p:ext uri="{D42A27DB-BD31-4B8C-83A1-F6EECF244321}">
                <p14:modId xmlns:p14="http://schemas.microsoft.com/office/powerpoint/2010/main" val="1879905788"/>
              </p:ext>
            </p:extLst>
          </p:nvPr>
        </p:nvGraphicFramePr>
        <p:xfrm>
          <a:off x="308530" y="4797054"/>
          <a:ext cx="1371600" cy="73802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738025">
                <a:tc>
                  <a:txBody>
                    <a:bodyPr/>
                    <a:lstStyle/>
                    <a:p>
                      <a:pPr algn="l">
                        <a:spcAft>
                          <a:spcPts val="200"/>
                        </a:spcAft>
                      </a:pPr>
                      <a:r>
                        <a:rPr lang="en-US" sz="1100" b="1" baseline="0" dirty="0">
                          <a:solidFill>
                            <a:srgbClr val="063B53"/>
                          </a:solidFill>
                          <a:latin typeface="Times New Roman" panose="02020603050405020304" pitchFamily="18" charset="0"/>
                          <a:cs typeface="Times New Roman" panose="02020603050405020304" pitchFamily="18" charset="0"/>
                        </a:rPr>
                        <a:t>Scott Kendrick</a:t>
                      </a:r>
                      <a:endParaRPr lang="en-US" sz="1000" b="1" baseline="0" dirty="0">
                        <a:solidFill>
                          <a:srgbClr val="063B53"/>
                        </a:solidFill>
                        <a:latin typeface="Times New Roman" panose="02020603050405020304" pitchFamily="18" charset="0"/>
                        <a:cs typeface="Times New Roman" panose="02020603050405020304" pitchFamily="18" charset="0"/>
                      </a:endParaRPr>
                    </a:p>
                    <a:p>
                      <a:pPr algn="l"/>
                      <a:r>
                        <a:rPr lang="en-US" sz="800" b="0" dirty="0">
                          <a:solidFill>
                            <a:srgbClr val="063B53"/>
                          </a:solidFill>
                          <a:latin typeface="Times New Roman" panose="02020603050405020304" pitchFamily="18" charset="0"/>
                          <a:cs typeface="Times New Roman" panose="02020603050405020304" pitchFamily="18" charset="0"/>
                        </a:rPr>
                        <a:t>Director</a:t>
                      </a:r>
                    </a:p>
                    <a:p>
                      <a:pPr algn="l"/>
                      <a:r>
                        <a:rPr lang="en-US" sz="800" b="0" dirty="0">
                          <a:solidFill>
                            <a:srgbClr val="063B53"/>
                          </a:solidFill>
                          <a:latin typeface="Times New Roman" panose="02020603050405020304" pitchFamily="18" charset="0"/>
                          <a:cs typeface="Times New Roman" panose="02020603050405020304" pitchFamily="18" charset="0"/>
                        </a:rPr>
                        <a:t>Mobile: 215.370.6128</a:t>
                      </a:r>
                    </a:p>
                    <a:p>
                      <a:pPr marL="0" algn="l" defTabSz="914400" rtl="0" eaLnBrk="1" latinLnBrk="0" hangingPunct="1"/>
                      <a:r>
                        <a:rPr lang="en-US" sz="800" b="0" kern="1200" dirty="0">
                          <a:solidFill>
                            <a:schemeClr val="dk1"/>
                          </a:solidFill>
                          <a:latin typeface="Times New Roman" panose="02020603050405020304" pitchFamily="18" charset="0"/>
                          <a:ea typeface="+mn-ea"/>
                          <a:cs typeface="Times New Roman" panose="02020603050405020304" pitchFamily="18" charset="0"/>
                          <a:hlinkClick r:id="rId9"/>
                        </a:rPr>
                        <a:t>skendrick@mhhco.com</a:t>
                      </a:r>
                      <a:endParaRPr lang="en-US" sz="800" b="0" kern="1200" dirty="0">
                        <a:solidFill>
                          <a:schemeClr val="dk1"/>
                        </a:solidFill>
                        <a:latin typeface="Times New Roman" panose="02020603050405020304" pitchFamily="18" charset="0"/>
                        <a:ea typeface="+mn-ea"/>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spTree>
    <p:extLst>
      <p:ext uri="{BB962C8B-B14F-4D97-AF65-F5344CB8AC3E}">
        <p14:creationId xmlns:p14="http://schemas.microsoft.com/office/powerpoint/2010/main" val="1855208298"/>
      </p:ext>
    </p:extLst>
  </p:cSld>
  <p:clrMapOvr>
    <a:masterClrMapping/>
  </p:clrMapOvr>
  <p:extLst>
    <p:ext uri="{DCECCB84-F9BA-43D5-87BE-67443E8EF086}">
      <p15:sldGuideLst xmlns:p15="http://schemas.microsoft.com/office/powerpoint/2012/main">
        <p15:guide id="1" orient="horz" pos="3456"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Rectangle 4">
            <a:extLst>
              <a:ext uri="{FF2B5EF4-FFF2-40B4-BE49-F238E27FC236}">
                <a16:creationId xmlns:a16="http://schemas.microsoft.com/office/drawing/2014/main" id="{C1176A1E-C5D5-4CD9-B7BF-88A845238934}"/>
              </a:ext>
            </a:extLst>
          </p:cNvPr>
          <p:cNvSpPr>
            <a:spLocks noChangeArrowheads="1"/>
          </p:cNvSpPr>
          <p:nvPr userDrawn="1"/>
        </p:nvSpPr>
        <p:spPr bwMode="auto">
          <a:xfrm>
            <a:off x="8789063" y="6597008"/>
            <a:ext cx="354939" cy="218599"/>
          </a:xfrm>
          <a:prstGeom prst="rect">
            <a:avLst/>
          </a:prstGeom>
          <a:noFill/>
          <a:ln w="9525">
            <a:noFill/>
            <a:miter lim="800000"/>
            <a:headEnd/>
            <a:tailEnd/>
          </a:ln>
          <a:effectLst/>
        </p:spPr>
        <p:txBody>
          <a:bodyPr lIns="60097" tIns="30048" rIns="60097" bIns="30048"/>
          <a:lstStyle/>
          <a:p>
            <a:pPr algn="ctr" defTabSz="601221" eaLnBrk="0" hangingPunct="0">
              <a:lnSpc>
                <a:spcPct val="100000"/>
              </a:lnSpc>
              <a:defRPr/>
            </a:pPr>
            <a:fld id="{A76B2BE1-5757-4574-8CBE-213D96B89C17}" type="slidenum">
              <a:rPr lang="en-GB" sz="1000">
                <a:solidFill>
                  <a:srgbClr val="063B53"/>
                </a:solidFill>
                <a:latin typeface="Avenir Book" panose="02000503020000020003"/>
              </a:rPr>
              <a:pPr algn="ctr" defTabSz="601221" eaLnBrk="0" hangingPunct="0">
                <a:lnSpc>
                  <a:spcPct val="100000"/>
                </a:lnSpc>
                <a:defRPr/>
              </a:pPr>
              <a:t>‹#›</a:t>
            </a:fld>
            <a:endParaRPr lang="en-GB" sz="1000" dirty="0">
              <a:solidFill>
                <a:srgbClr val="063B53"/>
              </a:solidFill>
              <a:latin typeface="Avenir Book" panose="02000503020000020003"/>
            </a:endParaRPr>
          </a:p>
        </p:txBody>
      </p:sp>
      <p:cxnSp>
        <p:nvCxnSpPr>
          <p:cNvPr id="14" name="Straight Connector 13">
            <a:extLst>
              <a:ext uri="{FF2B5EF4-FFF2-40B4-BE49-F238E27FC236}">
                <a16:creationId xmlns:a16="http://schemas.microsoft.com/office/drawing/2014/main" id="{D439190F-30BF-44D2-A3E8-E5D12810A583}"/>
              </a:ext>
            </a:extLst>
          </p:cNvPr>
          <p:cNvCxnSpPr/>
          <p:nvPr userDrawn="1"/>
        </p:nvCxnSpPr>
        <p:spPr>
          <a:xfrm>
            <a:off x="8789061" y="6605551"/>
            <a:ext cx="0" cy="182880"/>
          </a:xfrm>
          <a:prstGeom prst="line">
            <a:avLst/>
          </a:prstGeom>
          <a:ln>
            <a:solidFill>
              <a:srgbClr val="00355F"/>
            </a:solidFill>
          </a:ln>
        </p:spPr>
        <p:style>
          <a:lnRef idx="1">
            <a:schemeClr val="accent1"/>
          </a:lnRef>
          <a:fillRef idx="0">
            <a:schemeClr val="accent1"/>
          </a:fillRef>
          <a:effectRef idx="0">
            <a:schemeClr val="accent1"/>
          </a:effectRef>
          <a:fontRef idx="minor">
            <a:schemeClr val="tx1"/>
          </a:fontRef>
        </p:style>
      </p:cxnSp>
      <p:pic>
        <p:nvPicPr>
          <p:cNvPr id="13" name="Picture 12" descr="Image result for mufson howe hunter transparent logo">
            <a:extLst>
              <a:ext uri="{FF2B5EF4-FFF2-40B4-BE49-F238E27FC236}">
                <a16:creationId xmlns:a16="http://schemas.microsoft.com/office/drawing/2014/main" id="{80AA493A-B835-459E-9C0A-7B0A8E8061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0318"/>
          <a:stretch/>
        </p:blipFill>
        <p:spPr bwMode="auto">
          <a:xfrm>
            <a:off x="7053094" y="6597763"/>
            <a:ext cx="1681472" cy="18288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F9FEEEA5-CEBD-4D77-B8A6-FC2C54355479}"/>
              </a:ext>
            </a:extLst>
          </p:cNvPr>
          <p:cNvSpPr/>
          <p:nvPr userDrawn="1"/>
        </p:nvSpPr>
        <p:spPr>
          <a:xfrm>
            <a:off x="0" y="-2"/>
            <a:ext cx="9144000" cy="731520"/>
          </a:xfrm>
          <a:prstGeom prst="rect">
            <a:avLst/>
          </a:prstGeom>
          <a:solidFill>
            <a:srgbClr val="063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1" name="Group 20">
            <a:extLst>
              <a:ext uri="{FF2B5EF4-FFF2-40B4-BE49-F238E27FC236}">
                <a16:creationId xmlns:a16="http://schemas.microsoft.com/office/drawing/2014/main" id="{B2872DEC-A5AA-4C98-8C7A-51413E237F21}"/>
              </a:ext>
            </a:extLst>
          </p:cNvPr>
          <p:cNvGrpSpPr/>
          <p:nvPr userDrawn="1"/>
        </p:nvGrpSpPr>
        <p:grpSpPr>
          <a:xfrm>
            <a:off x="7380024" y="-2"/>
            <a:ext cx="1763976" cy="731520"/>
            <a:chOff x="9840032" y="-1"/>
            <a:chExt cx="2351968" cy="1097281"/>
          </a:xfrm>
          <a:solidFill>
            <a:srgbClr val="C8AF8B"/>
          </a:solidFill>
        </p:grpSpPr>
        <p:sp>
          <p:nvSpPr>
            <p:cNvPr id="22" name="Isosceles Triangle 21">
              <a:extLst>
                <a:ext uri="{FF2B5EF4-FFF2-40B4-BE49-F238E27FC236}">
                  <a16:creationId xmlns:a16="http://schemas.microsoft.com/office/drawing/2014/main" id="{E6DCA902-A6D6-42A2-9E23-1F0CB40BAD7F}"/>
                </a:ext>
              </a:extLst>
            </p:cNvPr>
            <p:cNvSpPr/>
            <p:nvPr/>
          </p:nvSpPr>
          <p:spPr>
            <a:xfrm flipV="1">
              <a:off x="9840032" y="-1"/>
              <a:ext cx="1806054" cy="1097280"/>
            </a:xfrm>
            <a:prstGeom prst="triangle">
              <a:avLst>
                <a:gd name="adj" fmla="val 1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a:extLst>
                <a:ext uri="{FF2B5EF4-FFF2-40B4-BE49-F238E27FC236}">
                  <a16:creationId xmlns:a16="http://schemas.microsoft.com/office/drawing/2014/main" id="{4425A732-2294-45ED-8782-5844C34E34D9}"/>
                </a:ext>
              </a:extLst>
            </p:cNvPr>
            <p:cNvSpPr/>
            <p:nvPr/>
          </p:nvSpPr>
          <p:spPr>
            <a:xfrm>
              <a:off x="11643360" y="0"/>
              <a:ext cx="548640" cy="10972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24" name="Straight Connector 23">
            <a:extLst>
              <a:ext uri="{FF2B5EF4-FFF2-40B4-BE49-F238E27FC236}">
                <a16:creationId xmlns:a16="http://schemas.microsoft.com/office/drawing/2014/main" id="{75D3FEB9-0EDC-45F0-AC4E-3862513DA038}"/>
              </a:ext>
            </a:extLst>
          </p:cNvPr>
          <p:cNvCxnSpPr>
            <a:cxnSpLocks/>
          </p:cNvCxnSpPr>
          <p:nvPr userDrawn="1"/>
        </p:nvCxnSpPr>
        <p:spPr>
          <a:xfrm>
            <a:off x="241473" y="160018"/>
            <a:ext cx="1" cy="411480"/>
          </a:xfrm>
          <a:prstGeom prst="line">
            <a:avLst/>
          </a:prstGeom>
          <a:ln w="47625" cap="rnd">
            <a:solidFill>
              <a:srgbClr val="C8AF8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857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689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95437969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167550861"/>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a:t>
            </a:r>
          </a:p>
        </p:txBody>
      </p:sp>
      <p:sp>
        <p:nvSpPr>
          <p:cNvPr id="7" name="Slide Number Placeholder 6"/>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2585905109"/>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a:t>
            </a:r>
          </a:p>
        </p:txBody>
      </p:sp>
      <p:sp>
        <p:nvSpPr>
          <p:cNvPr id="9" name="Slide Number Placeholder 8"/>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702585373"/>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a:t>
            </a:r>
          </a:p>
        </p:txBody>
      </p:sp>
      <p:sp>
        <p:nvSpPr>
          <p:cNvPr id="5" name="Slide Number Placeholder 4"/>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1623886558"/>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a:t>
            </a:r>
          </a:p>
        </p:txBody>
      </p:sp>
      <p:sp>
        <p:nvSpPr>
          <p:cNvPr id="4" name="Slide Number Placeholder 3"/>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1000661649"/>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a:t>
            </a:r>
          </a:p>
        </p:txBody>
      </p:sp>
      <p:sp>
        <p:nvSpPr>
          <p:cNvPr id="7" name="Slide Number Placeholder 6"/>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2876723557"/>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a:t>
            </a:r>
          </a:p>
        </p:txBody>
      </p:sp>
      <p:sp>
        <p:nvSpPr>
          <p:cNvPr id="7" name="Slide Number Placeholder 6"/>
          <p:cNvSpPr>
            <a:spLocks noGrp="1"/>
          </p:cNvSpPr>
          <p:nvPr>
            <p:ph type="sldNum" sz="quarter" idx="12"/>
          </p:nvPr>
        </p:nvSpPr>
        <p:spPr/>
        <p:txBody>
          <a:bodyPr/>
          <a:lstStyle/>
          <a:p>
            <a:fld id="{E1A06913-A3D0-A74C-BB81-23110926D47F}" type="slidenum">
              <a:rPr lang="en-US" smtClean="0"/>
              <a:t>‹#›</a:t>
            </a:fld>
            <a:endParaRPr lang="en-US" dirty="0"/>
          </a:p>
        </p:txBody>
      </p:sp>
    </p:spTree>
    <p:extLst>
      <p:ext uri="{BB962C8B-B14F-4D97-AF65-F5344CB8AC3E}">
        <p14:creationId xmlns:p14="http://schemas.microsoft.com/office/powerpoint/2010/main" val="1464774134"/>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06913-A3D0-A74C-BB81-23110926D47F}" type="slidenum">
              <a:rPr lang="en-US" smtClean="0"/>
              <a:t>‹#›</a:t>
            </a:fld>
            <a:endParaRPr lang="en-US" dirty="0"/>
          </a:p>
        </p:txBody>
      </p:sp>
    </p:spTree>
    <p:extLst>
      <p:ext uri="{BB962C8B-B14F-4D97-AF65-F5344CB8AC3E}">
        <p14:creationId xmlns:p14="http://schemas.microsoft.com/office/powerpoint/2010/main" val="348688290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hyperlink" Target="https://www.morningstar.com/news/business-wire/20240429213343/tetra-tech-wins-464-million-multiple-award-contract-for-environmental-remediation-services" TargetMode="External"/><Relationship Id="rId13" Type="http://schemas.openxmlformats.org/officeDocument/2006/relationships/hyperlink" Target="https://www.cio.com/article/2139274/connecting-the-dots-of-smart-manufacturing-and-networking.html" TargetMode="External"/><Relationship Id="rId3" Type="http://schemas.openxmlformats.org/officeDocument/2006/relationships/hyperlink" Target="https://www.prnewswire.com/news-releases/the-worlds-largest-industrial-mixing-business-and-the-worlds-largest-fluid-mixing-conference-meet-to-drive-industry-innovation-forward-302179788.html" TargetMode="External"/><Relationship Id="rId7" Type="http://schemas.openxmlformats.org/officeDocument/2006/relationships/hyperlink" Target="https://www.inddist.com/operations/article/22888950/grainger-continues-to-set-growth-records?__lt-lid=66437da412b86b5a28389671&amp;__lt-usr=1349D8800812E4U&amp;oly_enc_id=1349D8800812E4U" TargetMode="External"/><Relationship Id="rId12" Type="http://schemas.openxmlformats.org/officeDocument/2006/relationships/hyperlink" Target="https://www.eetimes.eu/the-undeniable-impact-of-ai-on-modern-manufacturing/" TargetMode="External"/><Relationship Id="rId2" Type="http://schemas.openxmlformats.org/officeDocument/2006/relationships/hyperlink" Target="https://www.inddist.com/company-expansion-consolidation/news/22913595/schneider-electric-to-invest-millions-in-south-carolina-operations?__lt-lid=667c32ebfb75676d4863856f&amp;__lt-usr=1349D8800812E4U&amp;oly_enc_id=1349D8800812E4U" TargetMode="External"/><Relationship Id="rId16" Type="http://schemas.openxmlformats.org/officeDocument/2006/relationships/hyperlink" Target="https://www.hydroreview.com/news/doe-announces-new-advanced-manufacturing-opportunity-for-hydropower-projects/#gref" TargetMode="External"/><Relationship Id="rId1" Type="http://schemas.openxmlformats.org/officeDocument/2006/relationships/slideLayout" Target="../slideLayouts/slideLayout13.xml"/><Relationship Id="rId6" Type="http://schemas.openxmlformats.org/officeDocument/2006/relationships/hyperlink" Target="https://charlestonbusiness.com/german-industrial-giant-siemens-to-partner-on-south-carolina-ev-battery-manufacturing-ecosystem/" TargetMode="External"/><Relationship Id="rId11" Type="http://schemas.openxmlformats.org/officeDocument/2006/relationships/hyperlink" Target="https://cen.acs.org/business/outsourcing/Investment-grows-radiopharmaceutical-manufacturing/102/web/2024/06" TargetMode="External"/><Relationship Id="rId5" Type="http://schemas.openxmlformats.org/officeDocument/2006/relationships/hyperlink" Target="https://www.inddist.com/technology-software/news/22912001/moblico-continuum-announce-partnership-to-revolutionize-distributor-returns" TargetMode="External"/><Relationship Id="rId15" Type="http://schemas.openxmlformats.org/officeDocument/2006/relationships/hyperlink" Target="https://www2.deloitte.com/us/en/insights/industry/manufacturing/boost-manufacturing-capacity-efficiency-key-for-energy-transition.html" TargetMode="External"/><Relationship Id="rId10" Type="http://schemas.openxmlformats.org/officeDocument/2006/relationships/hyperlink" Target="https://www.smartindustry.com/artificial-intelligence/article/55089079/how-ai-can-transform-a-burdensome-and-complex-manufacturing-environment" TargetMode="External"/><Relationship Id="rId4" Type="http://schemas.openxmlformats.org/officeDocument/2006/relationships/hyperlink" Target="https://interestingengineering.com/military/us-navy-blueforge-alliance-submarine" TargetMode="External"/><Relationship Id="rId9" Type="http://schemas.openxmlformats.org/officeDocument/2006/relationships/hyperlink" Target="https://finance.yahoo.com/news/parsons-wins-position-464m-u-102500309.html" TargetMode="External"/><Relationship Id="rId14" Type="http://schemas.openxmlformats.org/officeDocument/2006/relationships/hyperlink" Target="https://www.morningstar.com/news/business-wire/20240603121382/rockwell-automation-to-advance-intelligent-automation-mobile-robotics-in-manufacturing-logistics-in-collaboration-with-nvidi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6" Type="http://schemas.openxmlformats.org/officeDocument/2006/relationships/hyperlink" Target="https://www.inddist.com/mergers-acquisitions/news/22916864/timken-to-acquire-cgi-inc?__lt-lid=66b23640ad9b216aa311ed16&amp;__lt-usr=1349D8800812E4U&amp;oly_enc_id=1349D8800812E4U" TargetMode="External"/><Relationship Id="rId21" Type="http://schemas.openxmlformats.org/officeDocument/2006/relationships/hyperlink" Target="https://www.inddist.com/mergers-acquisitions/news/22913727/winsupply-acquires-forge-polyfab?__lt-lid=667d7d25dbaba67df1aaf851&amp;__lt-usr=1349D8800812E4U&amp;oly_enc_id=1349D8800812E4U" TargetMode="External"/><Relationship Id="rId42" Type="http://schemas.openxmlformats.org/officeDocument/2006/relationships/hyperlink" Target="https://www.inddist.com/mergers-acquisitions/news/22915788/sonepar-to-acquire-echo-electric-supply?__lt-lid=66a10ef266185c589649e608&amp;__lt-usr=1349D8800812E4U&amp;oly_enc_id=1349D8800812E4U" TargetMode="External"/><Relationship Id="rId47" Type="http://schemas.openxmlformats.org/officeDocument/2006/relationships/hyperlink" Target="https://www.streetinsider.com/Business+Wire/EVI+Industries+to+Acquire+Laundry+Pro+of+Florida/23364948.html" TargetMode="External"/><Relationship Id="rId63" Type="http://schemas.openxmlformats.org/officeDocument/2006/relationships/hyperlink" Target="https://www.inddist.com/mergers-acquisitions/news/22912117/portland-bolt-acquires-southern-anchor-bolt?__lt-lid=6668591a8f462411bf2aede5&amp;__lt-usr=1349D8800812E4U&amp;oly_enc_id=1349D8800812E4U" TargetMode="External"/><Relationship Id="rId68" Type="http://schemas.openxmlformats.org/officeDocument/2006/relationships/hyperlink" Target="https://www.inddist.com/mergers-acquisitions/news/22914600/nefco-acquires-modern-fasteners" TargetMode="External"/><Relationship Id="rId7" Type="http://schemas.openxmlformats.org/officeDocument/2006/relationships/hyperlink" Target="https://www.inddist.com/mergers-acquisitions/news/22914316/sonepar-to-acquire-robertson-electric-wholesale?__lt-lid=668d481cdbaba69827ab4fc2&amp;__lt-usr=1349D8800812E4U&amp;oly_enc_id=1349D8800812E4U" TargetMode="External"/><Relationship Id="rId71" Type="http://schemas.openxmlformats.org/officeDocument/2006/relationships/hyperlink" Target="https://dallasinnovates.com/dallas-southwest-heater-and-controls-acquired-by-ohio-distribution-platform/" TargetMode="External"/><Relationship Id="rId2" Type="http://schemas.openxmlformats.org/officeDocument/2006/relationships/hyperlink" Target="https://www.inddist.com/mergers-acquisitions/news/22918784/imperial-dade-acquires-inland-supply?__lt-lid=66cde201a3d5a48f607fa39f&amp;__lt-usr=1349D8800812E4U&amp;oly_enc_id=1349D8800812E4U" TargetMode="External"/><Relationship Id="rId16" Type="http://schemas.openxmlformats.org/officeDocument/2006/relationships/hyperlink" Target="https://www.mdm.com/news/operations/mergers-acquisitions/core-main-to-acquire-grogreen-solutions-georgia/" TargetMode="External"/><Relationship Id="rId29" Type="http://schemas.openxmlformats.org/officeDocument/2006/relationships/hyperlink" Target="https://www.inddist.com/mergers-acquisitions/news/22913344/belt-power-acquires-mol-belting-systems" TargetMode="External"/><Relationship Id="rId11" Type="http://schemas.openxmlformats.org/officeDocument/2006/relationships/hyperlink" Target="https://www.inddist.com/mergers-acquisitions/news/22914305/cnc-flow-control-acquires-mako-products?__lt-lid=668d481cdbaba6f0c5ab4fc1&amp;__lt-usr=1349D8800812E4U&amp;oly_enc_id=1349D8800812E4U" TargetMode="External"/><Relationship Id="rId24" Type="http://schemas.openxmlformats.org/officeDocument/2006/relationships/hyperlink" Target="https://www.mdm.com/news/operations/mergers-acquisitions/ryerson-acquires-fellow-distributor-production-metals-in-ct/" TargetMode="External"/><Relationship Id="rId32" Type="http://schemas.openxmlformats.org/officeDocument/2006/relationships/hyperlink" Target="https://www.inddist.com/mergers-acquisitions/news/22916601/motion-control-enterprises-acquires-air-automation-engineering?__lt-lid=66aceb36bf6a3609400bb615&amp;__lt-usr=1349D8800812E4U&amp;oly_enc_id=1349D8800812E4U" TargetMode="External"/><Relationship Id="rId37" Type="http://schemas.openxmlformats.org/officeDocument/2006/relationships/hyperlink" Target="https://www.inddist.com/mergers-acquisitions/news/22912974/air-distribution-technologies-to-be-acquired-by-private-equity-firm?__lt-lid=6672ea42fb75675679630490&amp;__lt-usr=1349D8800812E4U&amp;oly_enc_id=1349D8800812E4U" TargetMode="External"/><Relationship Id="rId40" Type="http://schemas.openxmlformats.org/officeDocument/2006/relationships/hyperlink" Target="https://www.inddist.com/mergers-acquisitions/news/22915861/imperial-dade-acquires-city-maintenance-supply?__lt-lid=66a2662266185c3e704a26b2&amp;__lt-usr=1349D8800812E4U&amp;oly_enc_id=1349D8800812E4U" TargetMode="External"/><Relationship Id="rId45" Type="http://schemas.openxmlformats.org/officeDocument/2006/relationships/hyperlink" Target="https://www.inddist.com/mergers-acquisitions/news/22912849/ttds-acquires-thermal-devices?__lt-lid=66719a18fb7567010a62fb25&amp;__lt-usr=1349D8800812E4U&amp;oly_enc_id=1349D8800812E4U" TargetMode="External"/><Relationship Id="rId53" Type="http://schemas.openxmlformats.org/officeDocument/2006/relationships/hyperlink" Target="https://www.inddist.com/mergers-acquisitions/news/22912497/hengst-filtration-acquires-canadianamerican-hydraulic-filter-specialist-main-filter?__lt-lid=666c516a8f4624a0362b3f40&amp;__lt-usr=1349D8800812E4U&amp;oly_enc_id=1349D8800812E4U" TargetMode="External"/><Relationship Id="rId58" Type="http://schemas.openxmlformats.org/officeDocument/2006/relationships/hyperlink" Target="https://www.mdm.com/news/top-distributor-sectors/construction/white-cap-acquires-br-reinforcing-in-ohio/" TargetMode="External"/><Relationship Id="rId66" Type="http://schemas.openxmlformats.org/officeDocument/2006/relationships/hyperlink" Target="https://www.inddist.com/mergers-acquisitions/news/22914590/imperial-dade-acquires-protech-sanitation?__lt-lid=66913db89964c128f51c42f2&amp;__lt-usr=1349D8800812E4U&amp;oly_enc_id=1349D8800812E4U" TargetMode="External"/><Relationship Id="rId5" Type="http://schemas.openxmlformats.org/officeDocument/2006/relationships/hyperlink" Target="https://www.inddist.com/mergers-acquisitions/news/22914504/core-main-to-acquire-hm-pipe-products?__lt-lid=668e9a8247346b6b0de54b52&amp;__lt-usr=1349D8800812E4U&amp;oly_enc_id=1349D8800812E4U" TargetMode="External"/><Relationship Id="rId61" Type="http://schemas.openxmlformats.org/officeDocument/2006/relationships/hyperlink" Target="https://www.inddist.com/mergers-acquisitions/news/22912120/blue-ribbon-fastener-acquires-nationwide-fastener-systems?__lt-lid=6668591a29e6691b0d92da7d&amp;__lt-usr=1349D8800812E4U&amp;oly_enc_id=1349D8800812E4U" TargetMode="External"/><Relationship Id="rId19" Type="http://schemas.openxmlformats.org/officeDocument/2006/relationships/hyperlink" Target="https://www.mdm.com/news/breaking-news-in-wholesale-distribution/threaded-fasteners-inc-acquires-ricco-fasteners-in-ga/" TargetMode="External"/><Relationship Id="rId14" Type="http://schemas.openxmlformats.org/officeDocument/2006/relationships/hyperlink" Target="https://www.inddist.com/mergers-acquisitions/news/22917698/motion-to-acquire-lsi-supply?__lt-lid=66be1bfa464dc7d32d646235&amp;__lt-usr=1349D8800812E4U&amp;oly_enc_id=1349D8800812E4U" TargetMode="External"/><Relationship Id="rId22" Type="http://schemas.openxmlformats.org/officeDocument/2006/relationships/hyperlink" Target="https://www.inddist.com/mergers-acquisitions/news/22916971/walter-acquires-pdq-workholding?__lt-lid=66b391de96e8637f694045ef&amp;__lt-usr=1349D8800812E4U&amp;oly_enc_id=1349D8800812E4U" TargetMode="External"/><Relationship Id="rId27" Type="http://schemas.openxmlformats.org/officeDocument/2006/relationships/hyperlink" Target="https://www.inddist.com/mergers-acquisitions/news/22913342/topbuild-acquires-energy-one-america-subsidiary" TargetMode="External"/><Relationship Id="rId30" Type="http://schemas.openxmlformats.org/officeDocument/2006/relationships/hyperlink" Target="https://www.pehub.com/org-backed-standard-iron-acquires-manufacturer-helgesen-industries/" TargetMode="External"/><Relationship Id="rId35" Type="http://schemas.openxmlformats.org/officeDocument/2006/relationships/hyperlink" Target="https://www.inddist.com/mergers-acquisitions/news/22913007/afc-industries-acquires-circle-bolt-nut?__lt-lid=6672ea428f46249a792b7e92&amp;__lt-usr=1349D8800812E4U&amp;oly_enc_id=1349D8800812E4U" TargetMode="External"/><Relationship Id="rId43" Type="http://schemas.openxmlformats.org/officeDocument/2006/relationships/hyperlink" Target="https://www.inddist.com/mergers-acquisitions/news/22912843/kodiak-building-partners-acquires-simonson-lumber?__lt-lid=66719a1833a55f3ddef02e73&amp;__lt-usr=1349D8800812E4U&amp;oly_enc_id=1349D8800812E4U" TargetMode="External"/><Relationship Id="rId48" Type="http://schemas.openxmlformats.org/officeDocument/2006/relationships/hyperlink" Target="https://www.inddist.com/mergers-acquisitions/news/22915490/cook-boardman-acquires-bunting-door-hardware-loktek?__lt-lid=669e758c66185ccea94932dc&amp;__lt-usr=1349D8800812E4U&amp;oly_enc_id=1349D8800812E4U" TargetMode="External"/><Relationship Id="rId56" Type="http://schemas.openxmlformats.org/officeDocument/2006/relationships/hyperlink" Target="https://www.mdm.com/news/top-distributor-sectors/fasteners/all-state-fastener-acquires-creative-assembly-systems/" TargetMode="External"/><Relationship Id="rId64" Type="http://schemas.openxmlformats.org/officeDocument/2006/relationships/hyperlink" Target="https://www.inddist.com/mergers-acquisitions/news/22914728/vallen-acquires-eastland-engineering-supply?__lt-lid=66913db8cbc83369c64b9417&amp;__lt-usr=1349D8800812E4U&amp;oly_enc_id=1349D8800812E4U" TargetMode="External"/><Relationship Id="rId69" Type="http://schemas.openxmlformats.org/officeDocument/2006/relationships/hyperlink" Target="https://www.inddist.com/mergers-acquisitions/news/22911761/wesco-acquires-software-developer-in-30m-deal?__lt-lid=6661c7468f462401b82aac90&amp;__lt-usr=1349D8800812E4U&amp;oly_enc_id=1349D8800812E4U" TargetMode="External"/><Relationship Id="rId8" Type="http://schemas.openxmlformats.org/officeDocument/2006/relationships/hyperlink" Target="https://www.inddist.com/mergers-acquisitions/news/22918218/bsc-industries-acquires-warren-pike?__lt-lid=66c5ffc4b0291b2491a70a19&amp;__lt-usr=1349D8800812E4U&amp;oly_enc_id=1349D8800812E4U" TargetMode="External"/><Relationship Id="rId51" Type="http://schemas.openxmlformats.org/officeDocument/2006/relationships/hyperlink" Target="https://www.inddist.com/mergers-acquisitions/news/22912621/bradyplus-acquires-idaho-package-company?__lt-lid=666c516a9a21ff5989ff54dc&amp;__lt-usr=1349D8800812E4U&amp;oly_enc_id=1349D8800812E4U" TargetMode="External"/><Relationship Id="rId3" Type="http://schemas.openxmlformats.org/officeDocument/2006/relationships/hyperlink" Target="https://www.inddist.com/mergers-acquisitions/news/22914608/distribution-solutions-group-agrees-to-acquire-source-atlantic?__lt-lid=668febaddbaba6b8baab81b1&amp;__lt-usr=1349D8800812E4U&amp;oly_enc_id=1349D8800812E4U" TargetMode="External"/><Relationship Id="rId12" Type="http://schemas.openxmlformats.org/officeDocument/2006/relationships/hyperlink" Target="https://www.inddist.com/mergers-acquisitions/news/22917710/aliaxis-to-acquire-johnson-controls-cpvc-pipe-fittings-business" TargetMode="External"/><Relationship Id="rId17" Type="http://schemas.openxmlformats.org/officeDocument/2006/relationships/hyperlink" Target="https://www.inddist.com/mergers-acquisitions/news/22913825/aeromed-group-acquires-aerospace-products-international?__lt-lid=667ec79bdbaba63b5bab08fa&amp;__lt-usr=1349D8800812E4U&amp;oly_enc_id=1349D8800812E4U" TargetMode="External"/><Relationship Id="rId25" Type="http://schemas.openxmlformats.org/officeDocument/2006/relationships/hyperlink" Target="https://www.inddist.com/logistics/news/22913387/ups-agrees-to-sell-freightbrokerage-division-to-rxo" TargetMode="External"/><Relationship Id="rId33" Type="http://schemas.openxmlformats.org/officeDocument/2006/relationships/hyperlink" Target="https://www.inddist.com/mergers-acquisitions/news/22913239/macomb-group-acquires-trident-fire-fabrication?__lt-lid=66758ff5d478ae2ad19f687e&amp;__lt-usr=1349D8800812E4U&amp;oly_enc_id=1349D8800812E4U" TargetMode="External"/><Relationship Id="rId38" Type="http://schemas.openxmlformats.org/officeDocument/2006/relationships/hyperlink" Target="https://www.prnewswire.com/news-releases/american-industrial-partners-to-acquire-agcos-grain--protein-business-302206741.html" TargetMode="External"/><Relationship Id="rId46" Type="http://schemas.openxmlformats.org/officeDocument/2006/relationships/hyperlink" Target="https://www.inddist.com/mergers-acquisitions/news/22915525/wolter-inc-acquires-cincinnati-crane-hoist?__lt-lid=669e758c66185c87a34932d9&amp;__lt-usr=1349D8800812E4U&amp;oly_enc_id=1349D8800812E4U" TargetMode="External"/><Relationship Id="rId59" Type="http://schemas.openxmlformats.org/officeDocument/2006/relationships/hyperlink" Target="https://www.inddist.com/mergers-acquisitions/news/22912347/middleground-capital-acquires-gms-instruments?__lt-lid=6669b2249a21ff6eb0ff262c&amp;__lt-usr=1349D8800812E4U&amp;oly_enc_id=1349D8800812E4U" TargetMode="External"/><Relationship Id="rId67" Type="http://schemas.openxmlformats.org/officeDocument/2006/relationships/hyperlink" Target="https://www.inddist.com/mergers-acquisitions/news/22912087/white-cap-acquires-rebar-solutions?__lt-lid=666712489a21ff2a33ff02d5&amp;__lt-usr=1349D8800812E4U&amp;oly_enc_id=1349D8800812E4U" TargetMode="External"/><Relationship Id="rId20" Type="http://schemas.openxmlformats.org/officeDocument/2006/relationships/hyperlink" Target="https://www.inddist.com/mergers-acquisitions/news/22917111/abc-supply-acquires-america-building-materials?__lt-lid=66b4d69096e8635c1e4069d7&amp;__lt-usr=1349D8800812E4U&amp;oly_enc_id=1349D8800812E4U" TargetMode="External"/><Relationship Id="rId41" Type="http://schemas.openxmlformats.org/officeDocument/2006/relationships/hyperlink" Target="https://www.prnewswire.com/news-releases/wilsquare-capital-expands-digital-marketing-platform-with-acquisition-of-topspot-302175576.html" TargetMode="External"/><Relationship Id="rId54" Type="http://schemas.openxmlformats.org/officeDocument/2006/relationships/hyperlink" Target="https://www.inddist.com/mergers-acquisitions/news/22915123/stellar-industrial-supply-acquires-ppe-distributor-usa-safety-supply?__lt-lid=6697d5799964c128891c70e6&amp;__lt-usr=1349D8800812E4U&amp;oly_enc_id=1349D8800812E4U" TargetMode="External"/><Relationship Id="rId62" Type="http://schemas.openxmlformats.org/officeDocument/2006/relationships/hyperlink" Target="https://www.inddist.com/mergers-acquisitions/news/22914814/surewerx-acquires-fall-safe" TargetMode="External"/><Relationship Id="rId70" Type="http://schemas.openxmlformats.org/officeDocument/2006/relationships/hyperlink" Target="https://www.inddist.com/mergers-acquisitions/news/22914596/honeywell-to-acquire-air-products-liquefied-natural-gas-process-technology-and-equipment-business?__lt-lid=668febad9964c112401c2ad7&amp;__lt-usr=1349D8800812E4U&amp;oly_enc_id=1349D8800812E4U" TargetMode="External"/><Relationship Id="rId1" Type="http://schemas.openxmlformats.org/officeDocument/2006/relationships/slideLayout" Target="../slideLayouts/slideLayout13.xml"/><Relationship Id="rId6" Type="http://schemas.openxmlformats.org/officeDocument/2006/relationships/hyperlink" Target="https://www.inddist.com/mergers-acquisitions/news/22918288/blackhawk-industrial-acquires-pennsylvania-supplier?__lt-lid=66c5ffc45004d099a11fbd2e&amp;__lt-usr=1349D8800812E4U&amp;oly_enc_id=1349D8800812E4U" TargetMode="External"/><Relationship Id="rId15" Type="http://schemas.openxmlformats.org/officeDocument/2006/relationships/hyperlink" Target="https://themalaysianreserve.com/2024/06/28/bfg-announces-acquisition-of-vg-supply-company-brand-refresh-and-new-sales-leadership/amp/" TargetMode="External"/><Relationship Id="rId23" Type="http://schemas.openxmlformats.org/officeDocument/2006/relationships/hyperlink" Target="https://www.mdm.com/news/breaking-news-in-wholesale-distribution/msc-acquires-aptex-and-premier-tool-grinding-in-wi-az/" TargetMode="External"/><Relationship Id="rId28" Type="http://schemas.openxmlformats.org/officeDocument/2006/relationships/hyperlink" Target="https://www.morningstar.com/news/business-wire/20240801130617/harrington-acquires-cortrol-process-systems-to-enhance-offering-of-flow-control-solutions" TargetMode="External"/><Relationship Id="rId36" Type="http://schemas.openxmlformats.org/officeDocument/2006/relationships/hyperlink" Target="https://www.pehub.com/angeles-equity-partners-backed-acieta-acquires-industrial-robotics-firm-capital-industries/" TargetMode="External"/><Relationship Id="rId49" Type="http://schemas.openxmlformats.org/officeDocument/2006/relationships/hyperlink" Target="https://www.inddist.com/mergers-acquisitions/news/22912536/white-cup-acquires-sales-management-plus" TargetMode="External"/><Relationship Id="rId57" Type="http://schemas.openxmlformats.org/officeDocument/2006/relationships/hyperlink" Target="https://www.inddist.com/mergers-acquisitions/news/22912339/csv-marketing-acquires-paramont-representatives?__lt-lid=6669b2249a21ff673bff2629&amp;__lt-usr=1349D8800812E4U&amp;oly_enc_id=1349D8800812E4" TargetMode="External"/><Relationship Id="rId10" Type="http://schemas.openxmlformats.org/officeDocument/2006/relationships/hyperlink" Target="https://www.mdm.com/news/operations/mergers-acquisitions/hitachi-global-air-power-acquires-sullair-distributor-in-tx/" TargetMode="External"/><Relationship Id="rId31" Type="http://schemas.openxmlformats.org/officeDocument/2006/relationships/hyperlink" Target="https://www.inddist.com/home/news/22913177/honeywell-to-aquire-caes-to-enhance-defense-technologies?__lt-lid=66758ff5fb7567d586634c8e&amp;__lt-usr=1349D8800812E4U&amp;oly_enc_id=1349D8800812E4U" TargetMode="External"/><Relationship Id="rId44" Type="http://schemas.openxmlformats.org/officeDocument/2006/relationships/hyperlink" Target="https://www.morningstar.com/news/business-wire/20240722896837/ballymore-safety-products-acquires-doc-services" TargetMode="External"/><Relationship Id="rId52" Type="http://schemas.openxmlformats.org/officeDocument/2006/relationships/hyperlink" Target="https://www.inddist.com/mergers-acquisitions/news/22915236/bradyplus-acquires-ted-supply?__lt-lid=66992606fe53cdb9e7a661e1&amp;__lt-usr=1349D8800812E4U&amp;oly_enc_id=1349D8800812E4U" TargetMode="External"/><Relationship Id="rId60" Type="http://schemas.openxmlformats.org/officeDocument/2006/relationships/hyperlink" Target="https://www.indianchemicalnews.com/general/atlas-copco-acquires-italian-distribution-company-easy-filtration-22443" TargetMode="External"/><Relationship Id="rId65" Type="http://schemas.openxmlformats.org/officeDocument/2006/relationships/hyperlink" Target="https://www.supplyht.com/articles/105935-winsupply-acquires-general-metals-manufacturing-and-supply-co" TargetMode="External"/><Relationship Id="rId4" Type="http://schemas.openxmlformats.org/officeDocument/2006/relationships/hyperlink" Target="https://www.inddist.com/mergers-acquisitions/news/22918343/core-main-to-acquire-green-equipment-co?__lt-lid=66c74d2f5004d0f09c1ff362&amp;__lt-usr=1349D8800812E4U&amp;oly_enc_id=1349D8800812E4U" TargetMode="External"/><Relationship Id="rId9" Type="http://schemas.openxmlformats.org/officeDocument/2006/relationships/hyperlink" Target="https://www.inddist.com/mergers-acquisitions/news/22914320/ta-industrial-solutions-acquires-fullmer-industrial-sales?__lt-lid=668d481ccbc8334bf74b5ab8&amp;__lt-usr=1349D8800812E4U&amp;oly_enc_id=1349D8800812E4U" TargetMode="External"/><Relationship Id="rId13" Type="http://schemas.openxmlformats.org/officeDocument/2006/relationships/hyperlink" Target="https://www.inddist.com/mergers-acquisitions/news/22914181/mce-acquires-romanoff-industries?__lt-lid=668bf5f2cbc83354044b3c02&amp;__lt-usr=1349D8800812E4U&amp;oly_enc_id=1349D8800812E4U" TargetMode="External"/><Relationship Id="rId18" Type="http://schemas.openxmlformats.org/officeDocument/2006/relationships/hyperlink" Target="https://www.businesswire.com/news/home/20240808700851/en/Wynnchurch-Capital-Acquires-ORS-Nasco-from-One-Equity-Partners" TargetMode="External"/><Relationship Id="rId39" Type="http://schemas.openxmlformats.org/officeDocument/2006/relationships/hyperlink" Target="https://www.inddist.com/mergers-acquisitions/news/22912966/home-depot-completes-18b-srs-distribution-acquisition?__lt-lid=6672ea42fb7567b5f763048e&amp;__lt-usr=1349D8800812E4U&amp;oly_enc_id=1349D8800812E4U" TargetMode="External"/><Relationship Id="rId34" Type="http://schemas.openxmlformats.org/officeDocument/2006/relationships/hyperlink" Target="https://www.inddist.com/mergers-acquisitions/news/22916334/middleground-capital-acquires-electric-motor-manufacturer" TargetMode="External"/><Relationship Id="rId50" Type="http://schemas.openxmlformats.org/officeDocument/2006/relationships/hyperlink" Target="https://www.inddist.com/mergers-acquisitions/news/22915413/great-lakes-fasteners-group-acquires-superior-components-supply?__lt-lid=669a8434be8cfb6a3f1e37c7&amp;__lt-usr=1349D8800812E4U&amp;oly_enc_id=1349D8800812E4U" TargetMode="External"/><Relationship Id="rId55" Type="http://schemas.openxmlformats.org/officeDocument/2006/relationships/hyperlink" Target="https://about.whitecap.com/2024-06-12-White-Cap-Announces-Strategic-Acquisition-of-Dayton-Superior" TargetMode="External"/></Relationships>
</file>

<file path=ppt/slides/_rels/slide13.xml.rels><?xml version="1.0" encoding="UTF-8" standalone="yes"?>
<Relationships xmlns="http://schemas.openxmlformats.org/package/2006/relationships"><Relationship Id="rId26" Type="http://schemas.openxmlformats.org/officeDocument/2006/relationships/hyperlink" Target="https://www.inddist.com/mergers-acquisitions/news/22894904/motion-control-enterprises-acquires-general-machinery-company-inc" TargetMode="External"/><Relationship Id="rId21" Type="http://schemas.openxmlformats.org/officeDocument/2006/relationships/hyperlink" Target="https://www.inddist.com/mergers-acquisitions/news/22909022/sonepar-closes-madison-standard-acquisitions" TargetMode="External"/><Relationship Id="rId34" Type="http://schemas.openxmlformats.org/officeDocument/2006/relationships/hyperlink" Target="https://www.inddist.com/mergers-acquisitions/news/22894749/venturi-supply-acquires-marylandbased-monumental-supply-company" TargetMode="External"/><Relationship Id="rId42" Type="http://schemas.openxmlformats.org/officeDocument/2006/relationships/hyperlink" Target="https://www.inddist.com/mergers-acquisitions/news/22893353/ballymore-safety-sold-to-pe-firm-one-equity-partners" TargetMode="External"/><Relationship Id="rId47" Type="http://schemas.openxmlformats.org/officeDocument/2006/relationships/hyperlink" Target="https://www.businesswire.com/news/home/20240514551518/en/" TargetMode="External"/><Relationship Id="rId50" Type="http://schemas.openxmlformats.org/officeDocument/2006/relationships/hyperlink" Target="https://www.businesswire.com/news/home/20240408940952/en/Core-Main-Signs-Agreement-to-Acquire-Geothermal-Supply-Company-Inc" TargetMode="External"/><Relationship Id="rId55" Type="http://schemas.openxmlformats.org/officeDocument/2006/relationships/hyperlink" Target="https://www.inddist.com/mergers-acquisitions/news/22909983/motion-to-acquire-buffalo-electrical-automation-company" TargetMode="External"/><Relationship Id="rId63" Type="http://schemas.openxmlformats.org/officeDocument/2006/relationships/hyperlink" Target="https://www.inddist.com/mergers-acquisitions/news/22909571/ficodis-group-acquires-dorson" TargetMode="External"/><Relationship Id="rId7" Type="http://schemas.openxmlformats.org/officeDocument/2006/relationships/hyperlink" Target="https://finance.yahoo.com/news/oshkosh-corporation-acquire-ausa-110000297.html" TargetMode="External"/><Relationship Id="rId2" Type="http://schemas.openxmlformats.org/officeDocument/2006/relationships/hyperlink" Target="https://www.inddist.com/mergers-acquisitions/news/22911632/holland-pump-acquires-florida-dewatering?__lt-lid=6660790929e6696f63928165&amp;__lt-usr=1349D8800812E4U&amp;oly_enc_id=1349D8800812E4U" TargetMode="External"/><Relationship Id="rId16" Type="http://schemas.openxmlformats.org/officeDocument/2006/relationships/hyperlink" Target="https://finance.yahoo.com/news/evi-industries-completes-acquisition-ed-140900901.html" TargetMode="External"/><Relationship Id="rId29" Type="http://schemas.openxmlformats.org/officeDocument/2006/relationships/hyperlink" Target="https://finance.yahoo.com/news/core-industrial-partners-portfolio-company-103000601.html" TargetMode="External"/><Relationship Id="rId11" Type="http://schemas.openxmlformats.org/officeDocument/2006/relationships/hyperlink" Target="https://finance.yahoo.com/news/mallard-manufacturing-joins-maclean-fogg-111500654.html" TargetMode="External"/><Relationship Id="rId24" Type="http://schemas.openxmlformats.org/officeDocument/2006/relationships/hyperlink" Target="https://finance.yahoo.com/news/lone-star-announces-acquisition-eriks-130700449.html" TargetMode="External"/><Relationship Id="rId32" Type="http://schemas.openxmlformats.org/officeDocument/2006/relationships/hyperlink" Target="https://www.inddist.com/mergers-acquisitions/news/22894753/valin-corporation-acquires-dynamic-solutions" TargetMode="External"/><Relationship Id="rId37" Type="http://schemas.openxmlformats.org/officeDocument/2006/relationships/hyperlink" Target="https://www.inddist.com/mergers-acquisitions/news/22910382/lindfast-acquires-merco-tape" TargetMode="External"/><Relationship Id="rId40" Type="http://schemas.openxmlformats.org/officeDocument/2006/relationships/hyperlink" Target="https://finance.yahoo.com/news/1-italys-prysmian-buy-encore-050509851.html" TargetMode="External"/><Relationship Id="rId45" Type="http://schemas.openxmlformats.org/officeDocument/2006/relationships/hyperlink" Target="https://www.inddist.com/mergers-acquisitions/news/22910279/winsupply-acquires-meter-service-and-supply-co" TargetMode="External"/><Relationship Id="rId53" Type="http://schemas.openxmlformats.org/officeDocument/2006/relationships/hyperlink" Target="https://www.businesswire.com/news/home/20240514371667/en/Imperial-Dade-Acquires-3G-Packaging-Inc.-Expands-Coverage-in-New-York" TargetMode="External"/><Relationship Id="rId58" Type="http://schemas.openxmlformats.org/officeDocument/2006/relationships/hyperlink" Target="https://www.inddist.com/mergers-acquisitions/news/22892280/otc-industrial-technologies-acquires-allied-sales-service" TargetMode="External"/><Relationship Id="rId5" Type="http://schemas.openxmlformats.org/officeDocument/2006/relationships/hyperlink" Target="https://www.inddist.com/mergers-acquisitions/news/22909301/blackhawk-industrial-acquires-factory-outlet-tooling" TargetMode="External"/><Relationship Id="rId61" Type="http://schemas.openxmlformats.org/officeDocument/2006/relationships/hyperlink" Target="https://www.inddist.com/mergers-acquisitions/news/22909782/macomb-group-acquires-woodhill-supply" TargetMode="External"/><Relationship Id="rId19" Type="http://schemas.openxmlformats.org/officeDocument/2006/relationships/hyperlink" Target="https://www.inddist.com/mergers-acquisitions/news/22909116/applied-industrial-technologies-closes-grupo-kopar-acquisition" TargetMode="External"/><Relationship Id="rId14" Type="http://schemas.openxmlformats.org/officeDocument/2006/relationships/hyperlink" Target="https://www.inddist.com/mergers-acquisitions/news/22911411/thermal-technology-distribution-solutions-acquires-southwest-heater-and-controls?__lt-lid=665dd5a029e6694a83923471&amp;__lt-usr=1349D8800812E4U&amp;oly_enc_id=1349D8800812E4U" TargetMode="External"/><Relationship Id="rId22" Type="http://schemas.openxmlformats.org/officeDocument/2006/relationships/hyperlink" Target="https://www.inddist.com/mergers-acquisitions/news/22911238/sonepar-to-acquire-electric-supply-center" TargetMode="External"/><Relationship Id="rId27" Type="http://schemas.openxmlformats.org/officeDocument/2006/relationships/hyperlink" Target="https://www.metalcenternews.com/editorial/current-news/ems-acquires-eagle-metal-distributors/45436" TargetMode="External"/><Relationship Id="rId30" Type="http://schemas.openxmlformats.org/officeDocument/2006/relationships/hyperlink" Target="https://www.inddist.com/mergers-acquisitions/news/22894794/dsg-acquires-auto-industrial-parts-supplier-ss" TargetMode="External"/><Relationship Id="rId35" Type="http://schemas.openxmlformats.org/officeDocument/2006/relationships/hyperlink" Target="https://www.businesswire.com/news/home/20240521724033/en/Blue-Point-Stays-Local-with-Acquisition-of-NSA" TargetMode="External"/><Relationship Id="rId43" Type="http://schemas.openxmlformats.org/officeDocument/2006/relationships/hyperlink" Target="https://newsroom.hbfuller.com/press-releases/press-release-details/2024/H.B.-Fuller-Acquires-ND-Industries-Inc/default.aspx" TargetMode="External"/><Relationship Id="rId48" Type="http://schemas.openxmlformats.org/officeDocument/2006/relationships/hyperlink" Target="https://www.inddist.com/mergers-acquisitions/news/22893165/martin-supply-acquires-trinity-hardware-headquarters" TargetMode="External"/><Relationship Id="rId56" Type="http://schemas.openxmlformats.org/officeDocument/2006/relationships/hyperlink" Target="https://www.prnewswire.com/news-releases/unicoa-acquired-by-nefco-302116942.html" TargetMode="External"/><Relationship Id="rId64" Type="http://schemas.openxmlformats.org/officeDocument/2006/relationships/hyperlink" Target="https://finance.yahoo.com/news/vallen-distribution-completes-acquisition-wesco-120000960.html" TargetMode="External"/><Relationship Id="rId8" Type="http://schemas.openxmlformats.org/officeDocument/2006/relationships/hyperlink" Target="https://www.inddist.com/mergers-acquisitions/news/22911649/ingersoll-rand-acquires-three-companies?__lt-lid=66607909e303026be0ccd3c5&amp;__lt-usr=1349D8800812E4U&amp;oly_enc_id=1349D8800812E4U" TargetMode="External"/><Relationship Id="rId51" Type="http://schemas.openxmlformats.org/officeDocument/2006/relationships/hyperlink" Target="https://www.inddist.com/mergers-acquisitions/news/22910030/bishop-lifting-acquires-oceanside-equipment" TargetMode="External"/><Relationship Id="rId3" Type="http://schemas.openxmlformats.org/officeDocument/2006/relationships/hyperlink" Target="https://www.inddist.com/mergers-acquisitions/news/22909395/abrasives-tools-of-nh-northern-tool-supply-announce-merger" TargetMode="External"/><Relationship Id="rId12" Type="http://schemas.openxmlformats.org/officeDocument/2006/relationships/hyperlink" Target="https://www.inddist.com/mergers-acquisitions/news/22911506/imperial-dade-acquires-regional-distributors-inc?__lt-lid=665f26078a619f2f3c99d971&amp;__lt-usr=1349D8800812E4U&amp;oly_enc_id=1349D8800812E4U" TargetMode="External"/><Relationship Id="rId17" Type="http://schemas.openxmlformats.org/officeDocument/2006/relationships/hyperlink" Target="https://www.inddist.com/mergers-acquisitions/news/22909248/rexel-agrees-to-acquire-talley-inc" TargetMode="External"/><Relationship Id="rId25" Type="http://schemas.openxmlformats.org/officeDocument/2006/relationships/hyperlink" Target="https://www.inddist.com/mergers-acquisitions/news/22911239/tencarva-machinery-company-acquires-tristate-coating-machine" TargetMode="External"/><Relationship Id="rId33" Type="http://schemas.openxmlformats.org/officeDocument/2006/relationships/hyperlink" Target="https://finance.yahoo.com/news/sugarcrm-acquires-sales-enhance-customer-110000666.html" TargetMode="External"/><Relationship Id="rId38" Type="http://schemas.openxmlformats.org/officeDocument/2006/relationships/hyperlink" Target="https://www.inddist.com/mergers-acquisitions/news/22893969/building-materials-distributor-topbuild-calls-off-proposed-960m-acquisition" TargetMode="External"/><Relationship Id="rId46" Type="http://schemas.openxmlformats.org/officeDocument/2006/relationships/hyperlink" Target="https://www.reuters.com/markets/deals/home-solutions-provider-resideo-buy-snap-one-14-billion-deal-2024-04-15/" TargetMode="External"/><Relationship Id="rId59" Type="http://schemas.openxmlformats.org/officeDocument/2006/relationships/hyperlink" Target="https://www.mdm.com/news/top-distributor-sectors/aerospace/painters-supply-equipment-acquires-aerocoat-in-new-jersey/" TargetMode="External"/><Relationship Id="rId20" Type="http://schemas.openxmlformats.org/officeDocument/2006/relationships/hyperlink" Target="https://finance.yahoo.com/news/mingzhu-logistics-agrees-acquire-oxylus-200000092.html?guccounter=1&amp;guce_referrer=aHR0cHM6Ly9kdWNrZHVja2dvLmNvbS8&amp;guce_referrer_sig=AQAAAMtW34fGzC12r2zcGi6HeeWV2x-IUJOxgMqA_neGL8V2yu-qr2RAidr_lbicBTpKEPCTdGyFAc3GogeO_F3dGyfg2WdNstABiZuRAZjcUTQxmLROoB43QzDbRWNPQooRLTAS-izF6fs0r2nI4MYQFoTUk9XAbFZr8Cz-J14V3WfL" TargetMode="External"/><Relationship Id="rId41" Type="http://schemas.openxmlformats.org/officeDocument/2006/relationships/hyperlink" Target="https://www.businesswire.com/news/home/20240520060446/en/Battery-Ventures-Agrees-to-Acquire-Medical-and-Industrial-Automation-Company-steute-Technologies/" TargetMode="External"/><Relationship Id="rId54" Type="http://schemas.openxmlformats.org/officeDocument/2006/relationships/hyperlink" Target="https://www.inddist.com/mergers-acquisitions/news/22892533/tfc-acquires-supaseal" TargetMode="External"/><Relationship Id="rId62" Type="http://schemas.openxmlformats.org/officeDocument/2006/relationships/hyperlink" Target="https://www.inddist.com/mergers-acquisitions/news/22891874/mce-acquires-daughtridge-sales-co" TargetMode="External"/><Relationship Id="rId1" Type="http://schemas.openxmlformats.org/officeDocument/2006/relationships/slideLayout" Target="../slideLayouts/slideLayout13.xml"/><Relationship Id="rId6" Type="http://schemas.openxmlformats.org/officeDocument/2006/relationships/hyperlink" Target="https://www.inddist.com/mergers-acquisitions/news/22911654/ad-imark-electrical-announce-intent-to-merge?__lt-lid=6660790929e669fdf9928163&amp;__lt-usr=1349D8800812E4U&amp;oly_enc_id=1349D8800812E4U" TargetMode="External"/><Relationship Id="rId15" Type="http://schemas.openxmlformats.org/officeDocument/2006/relationships/hyperlink" Target="https://distributionstrategy.com/belt-power-acquires-avtech-industrial-products/" TargetMode="External"/><Relationship Id="rId23" Type="http://schemas.openxmlformats.org/officeDocument/2006/relationships/hyperlink" Target="https://www.inddist.com/mergers-acquisitions/news/22911236/investment-firm-partners-with-bj-welding-supply" TargetMode="External"/><Relationship Id="rId28" Type="http://schemas.openxmlformats.org/officeDocument/2006/relationships/hyperlink" Target="https://finance.yahoo.com/news/nippon-steel-delays-closing-acquisition-095557642.html" TargetMode="External"/><Relationship Id="rId36" Type="http://schemas.openxmlformats.org/officeDocument/2006/relationships/hyperlink" Target="https://finance.yahoo.com/news/msc-industrial-supply-co-acquires-140000575.html" TargetMode="External"/><Relationship Id="rId49" Type="http://schemas.openxmlformats.org/officeDocument/2006/relationships/hyperlink" Target="https://www.inddist.com/mergers-acquisitions/news/22910133/kps-capital-to-acquire-siemens-electric-motors-drives-supplier" TargetMode="External"/><Relationship Id="rId57" Type="http://schemas.openxmlformats.org/officeDocument/2006/relationships/hyperlink" Target="https://www.inddist.com/mergers-acquisitions/news/22909891/hvh-industrial-solutions-acquires-metro-industrial-supply" TargetMode="External"/><Relationship Id="rId10" Type="http://schemas.openxmlformats.org/officeDocument/2006/relationships/hyperlink" Target="https://finance.yahoo.com/news/mpe-partners-appearance-technology-group-181700254.html" TargetMode="External"/><Relationship Id="rId31" Type="http://schemas.openxmlformats.org/officeDocument/2006/relationships/hyperlink" Target="https://www.inddist.com/mergers-acquisitions/news/22910644/white-cap-acquires-south-carolina-steel-fabricator" TargetMode="External"/><Relationship Id="rId44" Type="http://schemas.openxmlformats.org/officeDocument/2006/relationships/hyperlink" Target="https://www.inddist.com/mergers-acquisitions/news/22893350/purvis-industries-acquires-pte-drives" TargetMode="External"/><Relationship Id="rId52" Type="http://schemas.openxmlformats.org/officeDocument/2006/relationships/hyperlink" Target="https://www.ttnews.com/articles/quantix-acquires-clx" TargetMode="External"/><Relationship Id="rId60" Type="http://schemas.openxmlformats.org/officeDocument/2006/relationships/hyperlink" Target="https://www.inddist.com/mergers-acquisitions/news/22892166/beacon-to-acquire-specialty-waterproofing-distributor" TargetMode="External"/><Relationship Id="rId65" Type="http://schemas.openxmlformats.org/officeDocument/2006/relationships/hyperlink" Target="https://www.forconstructionpros.com/business/article/22909917/white-cap-supply-holdings-llc-white-cap-acquires-national-ladder-scaffold" TargetMode="External"/><Relationship Id="rId4" Type="http://schemas.openxmlformats.org/officeDocument/2006/relationships/hyperlink" Target="https://www.inddist.com/mergers-acquisitions/news/22911644/meritus-gas-partners-announces-three-acquisitions?__lt-lid=6660790ae30302e6b5ccd3c8&amp;__lt-usr=1349D8800812E4U&amp;oly_enc_id=1349D8800812E4U" TargetMode="External"/><Relationship Id="rId9" Type="http://schemas.openxmlformats.org/officeDocument/2006/relationships/hyperlink" Target="https://www.inddist.com/mergers-acquisitions/news/22909391/imperial-dade-acquires-rd-mcmillen" TargetMode="External"/><Relationship Id="rId13" Type="http://schemas.openxmlformats.org/officeDocument/2006/relationships/hyperlink" Target="https://finance.yahoo.com/news/topbuild-acquire-insulation-works-201500604.html" TargetMode="External"/><Relationship Id="rId18" Type="http://schemas.openxmlformats.org/officeDocument/2006/relationships/hyperlink" Target="https://www.inddist.com/mergers-acquisitions/news/22911509/mce-acquires-ives-equipment?__lt-lid=665f260729e6696b4b926059&amp;__lt-usr=1349D8800812E4U&amp;oly_enc_id=1349D8800812E4U" TargetMode="External"/><Relationship Id="rId39" Type="http://schemas.openxmlformats.org/officeDocument/2006/relationships/hyperlink" Target="https://www.inddist.com/mergers-acquisitions/news/22910373/afc-industries-acquires-california-aerospace-fastener-distributor"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13" Type="http://schemas.openxmlformats.org/officeDocument/2006/relationships/image" Target="../media/image25.jpeg"/><Relationship Id="rId18" Type="http://schemas.openxmlformats.org/officeDocument/2006/relationships/image" Target="../media/image30.png"/><Relationship Id="rId26" Type="http://schemas.openxmlformats.org/officeDocument/2006/relationships/image" Target="../media/image38.emf"/><Relationship Id="rId39" Type="http://schemas.openxmlformats.org/officeDocument/2006/relationships/image" Target="../media/image51.png"/><Relationship Id="rId21" Type="http://schemas.openxmlformats.org/officeDocument/2006/relationships/image" Target="../media/image33.jpg"/><Relationship Id="rId34" Type="http://schemas.openxmlformats.org/officeDocument/2006/relationships/image" Target="../media/image46.png"/><Relationship Id="rId42" Type="http://schemas.openxmlformats.org/officeDocument/2006/relationships/image" Target="../media/image54.png"/><Relationship Id="rId47" Type="http://schemas.openxmlformats.org/officeDocument/2006/relationships/image" Target="../media/image59.jpeg"/><Relationship Id="rId50" Type="http://schemas.openxmlformats.org/officeDocument/2006/relationships/image" Target="../media/image62.png"/><Relationship Id="rId55" Type="http://schemas.openxmlformats.org/officeDocument/2006/relationships/image" Target="../media/image67.png"/><Relationship Id="rId7" Type="http://schemas.openxmlformats.org/officeDocument/2006/relationships/image" Target="../media/image19.png"/><Relationship Id="rId2" Type="http://schemas.openxmlformats.org/officeDocument/2006/relationships/notesSlide" Target="../notesSlides/notesSlide6.xml"/><Relationship Id="rId16" Type="http://schemas.openxmlformats.org/officeDocument/2006/relationships/image" Target="../media/image28.jpeg"/><Relationship Id="rId29" Type="http://schemas.openxmlformats.org/officeDocument/2006/relationships/image" Target="../media/image41.png"/><Relationship Id="rId11" Type="http://schemas.openxmlformats.org/officeDocument/2006/relationships/image" Target="../media/image23.png"/><Relationship Id="rId24" Type="http://schemas.openxmlformats.org/officeDocument/2006/relationships/image" Target="../media/image36.png"/><Relationship Id="rId32" Type="http://schemas.openxmlformats.org/officeDocument/2006/relationships/image" Target="../media/image44.png"/><Relationship Id="rId37" Type="http://schemas.openxmlformats.org/officeDocument/2006/relationships/image" Target="../media/image49.png"/><Relationship Id="rId40" Type="http://schemas.openxmlformats.org/officeDocument/2006/relationships/image" Target="../media/image52.png"/><Relationship Id="rId45" Type="http://schemas.openxmlformats.org/officeDocument/2006/relationships/image" Target="../media/image57.png"/><Relationship Id="rId53" Type="http://schemas.openxmlformats.org/officeDocument/2006/relationships/image" Target="../media/image65.png"/><Relationship Id="rId5" Type="http://schemas.openxmlformats.org/officeDocument/2006/relationships/image" Target="../media/image17.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jpg"/><Relationship Id="rId27" Type="http://schemas.openxmlformats.org/officeDocument/2006/relationships/image" Target="../media/image39.emf"/><Relationship Id="rId30" Type="http://schemas.openxmlformats.org/officeDocument/2006/relationships/image" Target="../media/image42.png"/><Relationship Id="rId35" Type="http://schemas.openxmlformats.org/officeDocument/2006/relationships/image" Target="../media/image47.png"/><Relationship Id="rId43" Type="http://schemas.openxmlformats.org/officeDocument/2006/relationships/image" Target="../media/image55.png"/><Relationship Id="rId48" Type="http://schemas.openxmlformats.org/officeDocument/2006/relationships/image" Target="../media/image60.png"/><Relationship Id="rId56" Type="http://schemas.openxmlformats.org/officeDocument/2006/relationships/image" Target="../media/image68.png"/><Relationship Id="rId8" Type="http://schemas.openxmlformats.org/officeDocument/2006/relationships/image" Target="../media/image20.png"/><Relationship Id="rId51" Type="http://schemas.openxmlformats.org/officeDocument/2006/relationships/image" Target="../media/image63.png"/><Relationship Id="rId3" Type="http://schemas.openxmlformats.org/officeDocument/2006/relationships/image" Target="../media/image15.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37.png"/><Relationship Id="rId33" Type="http://schemas.openxmlformats.org/officeDocument/2006/relationships/image" Target="../media/image45.png"/><Relationship Id="rId38" Type="http://schemas.openxmlformats.org/officeDocument/2006/relationships/image" Target="../media/image50.png"/><Relationship Id="rId46" Type="http://schemas.openxmlformats.org/officeDocument/2006/relationships/image" Target="../media/image58.jpeg"/><Relationship Id="rId20" Type="http://schemas.openxmlformats.org/officeDocument/2006/relationships/image" Target="../media/image32.jpeg"/><Relationship Id="rId41" Type="http://schemas.openxmlformats.org/officeDocument/2006/relationships/image" Target="../media/image53.png"/><Relationship Id="rId54" Type="http://schemas.openxmlformats.org/officeDocument/2006/relationships/image" Target="../media/image66.png"/><Relationship Id="rId1" Type="http://schemas.openxmlformats.org/officeDocument/2006/relationships/slideLayout" Target="../slideLayouts/slideLayout13.xml"/><Relationship Id="rId6" Type="http://schemas.openxmlformats.org/officeDocument/2006/relationships/image" Target="../media/image18.jp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emf"/><Relationship Id="rId36" Type="http://schemas.openxmlformats.org/officeDocument/2006/relationships/image" Target="../media/image48.jpg"/><Relationship Id="rId49" Type="http://schemas.openxmlformats.org/officeDocument/2006/relationships/image" Target="../media/image61.jpeg"/><Relationship Id="rId57" Type="http://schemas.openxmlformats.org/officeDocument/2006/relationships/image" Target="../media/image69.png"/><Relationship Id="rId10" Type="http://schemas.openxmlformats.org/officeDocument/2006/relationships/image" Target="../media/image22.png"/><Relationship Id="rId31" Type="http://schemas.openxmlformats.org/officeDocument/2006/relationships/image" Target="../media/image43.png"/><Relationship Id="rId44" Type="http://schemas.openxmlformats.org/officeDocument/2006/relationships/image" Target="../media/image56.png"/><Relationship Id="rId52"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13.xml"/><Relationship Id="rId5" Type="http://schemas.openxmlformats.org/officeDocument/2006/relationships/image" Target="../media/image73.emf"/><Relationship Id="rId4" Type="http://schemas.openxmlformats.org/officeDocument/2006/relationships/image" Target="../media/image72.emf"/></Relationships>
</file>

<file path=ppt/slides/_rels/slide17.xml.rels><?xml version="1.0" encoding="UTF-8" standalone="yes"?>
<Relationships xmlns="http://schemas.openxmlformats.org/package/2006/relationships"><Relationship Id="rId3" Type="http://schemas.openxmlformats.org/officeDocument/2006/relationships/hyperlink" Target="http://www.mhhco.com/" TargetMode="External"/><Relationship Id="rId7" Type="http://schemas.openxmlformats.org/officeDocument/2006/relationships/hyperlink" Target="mailto:skendrick@mhhco.com" TargetMode="External"/><Relationship Id="rId2" Type="http://schemas.openxmlformats.org/officeDocument/2006/relationships/image" Target="../media/image74.png"/><Relationship Id="rId1" Type="http://schemas.openxmlformats.org/officeDocument/2006/relationships/slideLayout" Target="../slideLayouts/slideLayout14.xml"/><Relationship Id="rId6" Type="http://schemas.openxmlformats.org/officeDocument/2006/relationships/hyperlink" Target="mailto:mgorman@mhhco.com" TargetMode="External"/><Relationship Id="rId5" Type="http://schemas.openxmlformats.org/officeDocument/2006/relationships/hyperlink" Target="mailto:mmufson@mhhco.com" TargetMode="External"/><Relationship Id="rId4" Type="http://schemas.openxmlformats.org/officeDocument/2006/relationships/hyperlink" Target="mailto:mhowe@mhhco.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Layout" Target="../slideLayouts/slideLayout13.xml"/><Relationship Id="rId6" Type="http://schemas.openxmlformats.org/officeDocument/2006/relationships/hyperlink" Target="mailto:info@genovatech.com" TargetMode="External"/><Relationship Id="rId5" Type="http://schemas.openxmlformats.org/officeDocument/2006/relationships/hyperlink" Target="mailto:Dawn.ainger@genovatech.com" TargetMode="External"/><Relationship Id="rId4" Type="http://schemas.openxmlformats.org/officeDocument/2006/relationships/hyperlink" Target="http://www.genovatech.co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hyperlink" Target="https://www.supplychainbrain.com/blogs/1-think-tank/post/39794-five-key-challenges-facing-us-manufacturing" TargetMode="External"/><Relationship Id="rId13" Type="http://schemas.openxmlformats.org/officeDocument/2006/relationships/hyperlink" Target="https://www.inddist.com/supply-chain/news/22912008/key-supply-chain-management-strategies-for-oems-and-the-questions-to-ask?__lt-lid=666712488f46247dd62adb09&amp;__lt-usr=1349D8800812E4U&amp;oly_enc_id=1349D8800812E4U" TargetMode="External"/><Relationship Id="rId18" Type="http://schemas.openxmlformats.org/officeDocument/2006/relationships/hyperlink" Target="https://www.insidermonkey.com/blog/top-20-most-industrial-cities-in-the-us-1308789/" TargetMode="External"/><Relationship Id="rId3" Type="http://schemas.openxmlformats.org/officeDocument/2006/relationships/hyperlink" Target="https://www.msn.com/en-ph/news/money/us-industrial-production-comes-in-hot-in-may/ar-BB1owFBY?ocid=BingNewsSearch" TargetMode="External"/><Relationship Id="rId21" Type="http://schemas.openxmlformats.org/officeDocument/2006/relationships/hyperlink" Target="https://www.supplychainbrain.com/blogs/1-think-tank/post/39527-americas-manufacturing-renaissance-the-key-to-restoring-powerhouse-status" TargetMode="External"/><Relationship Id="rId7" Type="http://schemas.openxmlformats.org/officeDocument/2006/relationships/hyperlink" Target="https://energy.economictimes.indiatimes.com/news/renewable/us-manufacturing-group-calls-for-stronger-protection-against-chinese-imports/110997158" TargetMode="External"/><Relationship Id="rId12" Type="http://schemas.openxmlformats.org/officeDocument/2006/relationships/hyperlink" Target="https://www.globest.com/2024/06/10/theres-more-large-industrial-spaces-near-major-seaports-than-in-decades/" TargetMode="External"/><Relationship Id="rId17" Type="http://schemas.openxmlformats.org/officeDocument/2006/relationships/hyperlink" Target="https://www.marketwatch.com/story/u-s-manufacturers-shrink-in-may-as-orders-drop-industrial-side-of-the-economy-is-soft-ed4916a0" TargetMode="External"/><Relationship Id="rId25" Type="http://schemas.openxmlformats.org/officeDocument/2006/relationships/hyperlink" Target="https://www.jdsupra.com/legalnews/the-next-big-area-of-environmental-2084083/" TargetMode="External"/><Relationship Id="rId2" Type="http://schemas.openxmlformats.org/officeDocument/2006/relationships/hyperlink" Target="https://www.forbes.com/sites/forbesbusinessdevelopmentcouncil/2024/06/25/3-trends-shaping-the-manufacturing-industry/" TargetMode="External"/><Relationship Id="rId16" Type="http://schemas.openxmlformats.org/officeDocument/2006/relationships/hyperlink" Target="https://www.forbes.com/sites/kensilverstein/2024/06/06/hydrogen-developers-flexing-for-transport-and-industrial-sectors/" TargetMode="External"/><Relationship Id="rId20" Type="http://schemas.openxmlformats.org/officeDocument/2006/relationships/hyperlink" Target="https://rejournals.com/too-much-construction-that-could-be-the-industrial-markets-top-challenge-today/" TargetMode="External"/><Relationship Id="rId1" Type="http://schemas.openxmlformats.org/officeDocument/2006/relationships/slideLayout" Target="../slideLayouts/slideLayout13.xml"/><Relationship Id="rId6" Type="http://schemas.openxmlformats.org/officeDocument/2006/relationships/hyperlink" Target="https://kpmg.com/xx/en/home/insights/2024/05/top-risks-forecast/industrial-manufacturing-top-risks-forecast.html" TargetMode="External"/><Relationship Id="rId11" Type="http://schemas.openxmlformats.org/officeDocument/2006/relationships/hyperlink" Target="https://time.com/collection/time-co2-futures/6987482/america-industrial-transformation-sustainable/" TargetMode="External"/><Relationship Id="rId24" Type="http://schemas.openxmlformats.org/officeDocument/2006/relationships/hyperlink" Target="https://www.thefabricator.com/thefabricator/news/shopmanagement/manufacturing-industry-optimism-on-the-rise-survey-says" TargetMode="External"/><Relationship Id="rId5" Type="http://schemas.openxmlformats.org/officeDocument/2006/relationships/hyperlink" Target="https://www.inddist.com/economy/news/22912764/anxiety-over-inflation-again-drives-down-consumer-sentiment" TargetMode="External"/><Relationship Id="rId15" Type="http://schemas.openxmlformats.org/officeDocument/2006/relationships/hyperlink" Target="https://www.inddist.com/e-commerce/news/22911929/b2b-web-store-woes-drive-manufacturing-buyers-elsewhere-survey-finds" TargetMode="External"/><Relationship Id="rId23" Type="http://schemas.openxmlformats.org/officeDocument/2006/relationships/hyperlink" Target="https://www.supplychainbrain.com/blogs/1-think-tank/post/39632-how-manufacturing-execution-systems-can-solve-staffing-shortages" TargetMode="External"/><Relationship Id="rId10" Type="http://schemas.openxmlformats.org/officeDocument/2006/relationships/hyperlink" Target="https://www.cato.org/testimony/made-america-boom-us-manufacturing-investment" TargetMode="External"/><Relationship Id="rId19" Type="http://schemas.openxmlformats.org/officeDocument/2006/relationships/hyperlink" Target="https://www.inddist.com/operations/article/22911137/distributors-remain-optimistic-amid-rising-prices-hiring-challenges" TargetMode="External"/><Relationship Id="rId4" Type="http://schemas.openxmlformats.org/officeDocument/2006/relationships/hyperlink" Target="https://www.mdm.com/news/research/economic-trends/u-s-industrial-production-makes-biggest-jump-in-10-months/" TargetMode="External"/><Relationship Id="rId9" Type="http://schemas.openxmlformats.org/officeDocument/2006/relationships/hyperlink" Target="https://www.cato.org/blog/expensing-could-help-manufacturings-productivity-problem" TargetMode="External"/><Relationship Id="rId14" Type="http://schemas.openxmlformats.org/officeDocument/2006/relationships/hyperlink" Target="https://en.antaranews.com/news/315570/optimizing-strategies-to-avoid-deindustrialization" TargetMode="External"/><Relationship Id="rId22" Type="http://schemas.openxmlformats.org/officeDocument/2006/relationships/hyperlink" Target="https://www.supplychainbrain.com/blogs/1-think-tank/post/39522-the-trends-that-are-driving-a-surge-in-manufacturing-m-and-a-dea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DBDDF-BCF9-383A-7169-96246569AAF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FF639F4-5326-2255-BF69-C6C54C77C5A0}"/>
              </a:ext>
            </a:extLst>
          </p:cNvPr>
          <p:cNvSpPr/>
          <p:nvPr/>
        </p:nvSpPr>
        <p:spPr>
          <a:xfrm>
            <a:off x="5665155" y="4240884"/>
            <a:ext cx="1482991" cy="80590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JG to update</a:t>
            </a:r>
          </a:p>
        </p:txBody>
      </p:sp>
      <p:pic>
        <p:nvPicPr>
          <p:cNvPr id="2" name="Picture 1">
            <a:extLst>
              <a:ext uri="{FF2B5EF4-FFF2-40B4-BE49-F238E27FC236}">
                <a16:creationId xmlns:a16="http://schemas.microsoft.com/office/drawing/2014/main" id="{5D43FA56-CEC9-F2B5-9D5E-984902C8C3B7}"/>
              </a:ext>
            </a:extLst>
          </p:cNvPr>
          <p:cNvPicPr>
            <a:picLocks noChangeAspect="1"/>
          </p:cNvPicPr>
          <p:nvPr/>
        </p:nvPicPr>
        <p:blipFill>
          <a:blip r:embed="rId3"/>
          <a:stretch>
            <a:fillRect/>
          </a:stretch>
        </p:blipFill>
        <p:spPr>
          <a:xfrm>
            <a:off x="-1550145" y="687629"/>
            <a:ext cx="1394581" cy="2979678"/>
          </a:xfrm>
          <a:prstGeom prst="rect">
            <a:avLst/>
          </a:prstGeom>
        </p:spPr>
      </p:pic>
    </p:spTree>
    <p:extLst>
      <p:ext uri="{BB962C8B-B14F-4D97-AF65-F5344CB8AC3E}">
        <p14:creationId xmlns:p14="http://schemas.microsoft.com/office/powerpoint/2010/main" val="3769952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AC5C83-6112-00F7-1749-7EB8101D74F4}"/>
              </a:ext>
            </a:extLst>
          </p:cNvPr>
          <p:cNvSpPr txBox="1">
            <a:spLocks/>
          </p:cNvSpPr>
          <p:nvPr/>
        </p:nvSpPr>
        <p:spPr>
          <a:xfrm>
            <a:off x="137160" y="1081453"/>
            <a:ext cx="8869680" cy="5547945"/>
          </a:xfrm>
          <a:prstGeom prst="rect">
            <a:avLst/>
          </a:prstGeom>
          <a:noFill/>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dirty="0">
                <a:latin typeface="Times New Roman" panose="02020603050405020304" pitchFamily="18" charset="0"/>
                <a:cs typeface="Times New Roman" panose="02020603050405020304" pitchFamily="18" charset="0"/>
              </a:rPr>
              <a:t>Contracts &amp; Transactions</a:t>
            </a: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
              </a:rPr>
              <a:t>Schneider Electric to invest millions in South Carolina Operations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3"/>
              </a:rPr>
              <a:t>The world's largest industrial mixing business and the world's largest fluid mixing conference meet to drive industry innovation forward</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4"/>
              </a:rPr>
              <a:t>US Navy's $500M deal with </a:t>
            </a:r>
            <a:r>
              <a:rPr lang="en-US" sz="1200" b="0" u="sng" dirty="0" err="1">
                <a:solidFill>
                  <a:srgbClr val="1155CC"/>
                </a:solidFill>
                <a:effectLst/>
                <a:highlight>
                  <a:srgbClr val="FFFFFF"/>
                </a:highlight>
                <a:latin typeface="Times New Roman" panose="02020603050405020304" pitchFamily="18" charset="0"/>
                <a:cs typeface="Times New Roman" panose="02020603050405020304" pitchFamily="18" charset="0"/>
                <a:hlinkClick r:id="rId4"/>
              </a:rPr>
              <a:t>BlueForge</a:t>
            </a: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4"/>
              </a:rPr>
              <a:t> to bolster submarine base</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err="1">
                <a:solidFill>
                  <a:srgbClr val="1155CC"/>
                </a:solidFill>
                <a:effectLst/>
                <a:highlight>
                  <a:srgbClr val="FFFFFF"/>
                </a:highlight>
                <a:latin typeface="Times New Roman" panose="02020603050405020304" pitchFamily="18" charset="0"/>
                <a:cs typeface="Times New Roman" panose="02020603050405020304" pitchFamily="18" charset="0"/>
                <a:hlinkClick r:id="rId5"/>
              </a:rPr>
              <a:t>Moblico</a:t>
            </a: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5"/>
              </a:rPr>
              <a:t>, Continuum announce partnership to revolutionize distributor returns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6"/>
              </a:rPr>
              <a:t>German industrial giant Siemens to partner on South Carolina battery manufacturing ecosystem</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7"/>
              </a:rPr>
              <a:t>Grainger continues to set growth records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8"/>
              </a:rPr>
              <a:t>Tetra Tech wins $464M multiple-award contract for environmental remediation services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9"/>
              </a:rPr>
              <a:t>Parsons wins position on $464M U.S. army remediation contract</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First Citizen's Bank provides $25M to largest wholesale distributor of plumbing, heating, and industrial products in Northeast: F.W. Webb</a:t>
            </a:r>
          </a:p>
          <a:p>
            <a:pPr marL="0" indent="0">
              <a:lnSpc>
                <a:spcPct val="100000"/>
              </a:lnSpc>
              <a:buNone/>
            </a:pPr>
            <a:endParaRPr lang="en-US" sz="1200" b="1" dirty="0">
              <a:latin typeface="Times New Roman" panose="02020603050405020304" pitchFamily="18" charset="0"/>
              <a:cs typeface="Times New Roman" panose="02020603050405020304" pitchFamily="18" charset="0"/>
            </a:endParaRPr>
          </a:p>
          <a:p>
            <a:pPr marL="0" indent="0">
              <a:lnSpc>
                <a:spcPct val="100000"/>
              </a:lnSpc>
              <a:buNone/>
            </a:pPr>
            <a:endParaRPr lang="en-US" sz="1200" b="1" dirty="0">
              <a:latin typeface="Times New Roman" panose="02020603050405020304" pitchFamily="18" charset="0"/>
              <a:cs typeface="Times New Roman" panose="02020603050405020304" pitchFamily="18" charset="0"/>
            </a:endParaRPr>
          </a:p>
          <a:p>
            <a:pPr marL="0" indent="0">
              <a:lnSpc>
                <a:spcPct val="100000"/>
              </a:lnSpc>
              <a:buNone/>
            </a:pPr>
            <a:endParaRPr lang="en-US" sz="1200" b="1" dirty="0">
              <a:latin typeface="Times New Roman" panose="02020603050405020304" pitchFamily="18" charset="0"/>
              <a:cs typeface="Times New Roman" panose="02020603050405020304" pitchFamily="18" charset="0"/>
            </a:endParaRPr>
          </a:p>
          <a:p>
            <a:pPr marL="0" indent="0">
              <a:lnSpc>
                <a:spcPct val="100000"/>
              </a:lnSpc>
              <a:buNone/>
            </a:pPr>
            <a:endParaRPr lang="en-US" sz="1200" b="1" dirty="0">
              <a:latin typeface="Times New Roman" panose="02020603050405020304" pitchFamily="18" charset="0"/>
              <a:cs typeface="Times New Roman" panose="02020603050405020304" pitchFamily="18" charset="0"/>
            </a:endParaRPr>
          </a:p>
          <a:p>
            <a:pPr marL="0" indent="0">
              <a:lnSpc>
                <a:spcPct val="100000"/>
              </a:lnSpc>
              <a:buNone/>
            </a:pPr>
            <a:r>
              <a:rPr lang="en-US" sz="1400" b="1" dirty="0">
                <a:latin typeface="Times New Roman" panose="02020603050405020304" pitchFamily="18" charset="0"/>
                <a:cs typeface="Times New Roman" panose="02020603050405020304" pitchFamily="18" charset="0"/>
              </a:rPr>
              <a:t>Advanced Manufacturing</a:t>
            </a: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0"/>
              </a:rPr>
              <a:t>How AI can transform a burdensome and complex manufacturing environment</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1"/>
              </a:rPr>
              <a:t>Investment grows in </a:t>
            </a:r>
            <a:r>
              <a:rPr lang="en-US" sz="1200" u="sng" dirty="0" err="1">
                <a:solidFill>
                  <a:srgbClr val="1155CC"/>
                </a:solidFill>
                <a:effectLst/>
                <a:highlight>
                  <a:srgbClr val="FFFFFF"/>
                </a:highlight>
                <a:latin typeface="Times New Roman" panose="02020603050405020304" pitchFamily="18" charset="0"/>
                <a:cs typeface="Times New Roman" panose="02020603050405020304" pitchFamily="18" charset="0"/>
                <a:hlinkClick r:id="rId11"/>
              </a:rPr>
              <a:t>radiopharma</a:t>
            </a: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1"/>
              </a:rPr>
              <a:t> manufacturing</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2"/>
              </a:rPr>
              <a:t>The undeniable impact of AI on modern manufacturing</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3"/>
              </a:rPr>
              <a:t>Connecting the dots of smart manufacturing and networking</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4"/>
              </a:rPr>
              <a:t>Rockwell Automation to advance intelligent automation, mobile robotics in manufacturing logistics in collaboration with NVIDIA</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5"/>
              </a:rPr>
              <a:t>Boosting industrial manufacturing capacity for the energy transition</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6"/>
              </a:rPr>
              <a:t>DOE announces new advanced manufacturing opportunity for hydropower projects</a:t>
            </a:r>
            <a:endPar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rPr>
              <a:t>How digital solutions are revolutionizing inventory management for industrial procurement</a:t>
            </a: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rPr>
              <a:t>Harnessing AI to fortify manufacturing supply chains</a:t>
            </a:r>
          </a:p>
          <a:p>
            <a:pPr marL="0" indent="0">
              <a:lnSpc>
                <a:spcPct val="100000"/>
              </a:lnSpc>
              <a:buNone/>
            </a:pPr>
            <a:r>
              <a:rPr lang="en-US" sz="1200" u="sng" dirty="0">
                <a:solidFill>
                  <a:srgbClr val="1155CC"/>
                </a:solidFill>
                <a:effectLst/>
                <a:highlight>
                  <a:srgbClr val="FFFFFF"/>
                </a:highlight>
                <a:latin typeface="Times New Roman" panose="02020603050405020304" pitchFamily="18" charset="0"/>
                <a:cs typeface="Times New Roman" panose="02020603050405020304" pitchFamily="18" charset="0"/>
              </a:rPr>
              <a:t>How Energy-Efficient Components Transform Industrial Automation</a:t>
            </a:r>
          </a:p>
          <a:p>
            <a:pPr marL="0" indent="0">
              <a:lnSpc>
                <a:spcPct val="100000"/>
              </a:lnSpc>
              <a:buNone/>
            </a:pPr>
            <a:endParaRPr lang="en-US" sz="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CB273B7-E4CD-CFD1-3787-07041483335B}"/>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Select Current Events – Manufacturing, Industrial, &amp; Distribution</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spTree>
    <p:extLst>
      <p:ext uri="{BB962C8B-B14F-4D97-AF65-F5344CB8AC3E}">
        <p14:creationId xmlns:p14="http://schemas.microsoft.com/office/powerpoint/2010/main" val="2230888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76192953-340C-4E10-873A-E51F597BE1D1}"/>
              </a:ext>
            </a:extLst>
          </p:cNvPr>
          <p:cNvSpPr txBox="1">
            <a:spLocks/>
          </p:cNvSpPr>
          <p:nvPr/>
        </p:nvSpPr>
        <p:spPr bwMode="auto">
          <a:xfrm>
            <a:off x="352506" y="961128"/>
            <a:ext cx="6515100" cy="3539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8100" tIns="38100" rIns="38100" bIns="38100" anchor="ctr">
            <a:spAutoFit/>
          </a:bodyPr>
          <a:lstStyle>
            <a:lvl1pPr defTabSz="461963">
              <a:defRPr sz="5600">
                <a:solidFill>
                  <a:srgbClr val="FFFFFF"/>
                </a:solidFill>
                <a:latin typeface="Avenir Light"/>
                <a:ea typeface="Avenir Light"/>
                <a:cs typeface="Avenir Light"/>
                <a:sym typeface="Avenir Light"/>
              </a:defRPr>
            </a:lvl1pPr>
            <a:lvl2pPr marL="742950" indent="-285750" defTabSz="461963">
              <a:defRPr sz="5600">
                <a:solidFill>
                  <a:srgbClr val="FFFFFF"/>
                </a:solidFill>
                <a:latin typeface="Avenir Light"/>
                <a:ea typeface="Avenir Light"/>
                <a:cs typeface="Avenir Light"/>
                <a:sym typeface="Avenir Light"/>
              </a:defRPr>
            </a:lvl2pPr>
            <a:lvl3pPr marL="1143000" indent="-228600" defTabSz="461963">
              <a:defRPr sz="5600">
                <a:solidFill>
                  <a:srgbClr val="FFFFFF"/>
                </a:solidFill>
                <a:latin typeface="Avenir Light"/>
                <a:ea typeface="Avenir Light"/>
                <a:cs typeface="Avenir Light"/>
                <a:sym typeface="Avenir Light"/>
              </a:defRPr>
            </a:lvl3pPr>
            <a:lvl4pPr marL="1600200" indent="-228600" defTabSz="461963">
              <a:defRPr sz="5600">
                <a:solidFill>
                  <a:srgbClr val="FFFFFF"/>
                </a:solidFill>
                <a:latin typeface="Avenir Light"/>
                <a:ea typeface="Avenir Light"/>
                <a:cs typeface="Avenir Light"/>
                <a:sym typeface="Avenir Light"/>
              </a:defRPr>
            </a:lvl4pPr>
            <a:lvl5pPr marL="2057400" indent="-228600" defTabSz="461963">
              <a:defRPr sz="5600">
                <a:solidFill>
                  <a:srgbClr val="FFFFFF"/>
                </a:solidFill>
                <a:latin typeface="Avenir Light"/>
                <a:ea typeface="Avenir Light"/>
                <a:cs typeface="Avenir Light"/>
                <a:sym typeface="Avenir Light"/>
              </a:defRPr>
            </a:lvl5pPr>
            <a:lvl6pPr marL="2514600" indent="-228600" defTabSz="461963" eaLnBrk="0" fontAlgn="base" hangingPunct="0">
              <a:spcBef>
                <a:spcPct val="0"/>
              </a:spcBef>
              <a:spcAft>
                <a:spcPct val="0"/>
              </a:spcAft>
              <a:defRPr sz="5600">
                <a:solidFill>
                  <a:srgbClr val="FFFFFF"/>
                </a:solidFill>
                <a:latin typeface="Avenir Light"/>
                <a:ea typeface="Avenir Light"/>
                <a:cs typeface="Avenir Light"/>
                <a:sym typeface="Avenir Light"/>
              </a:defRPr>
            </a:lvl6pPr>
            <a:lvl7pPr marL="2971800" indent="-228600" defTabSz="461963" eaLnBrk="0" fontAlgn="base" hangingPunct="0">
              <a:spcBef>
                <a:spcPct val="0"/>
              </a:spcBef>
              <a:spcAft>
                <a:spcPct val="0"/>
              </a:spcAft>
              <a:defRPr sz="5600">
                <a:solidFill>
                  <a:srgbClr val="FFFFFF"/>
                </a:solidFill>
                <a:latin typeface="Avenir Light"/>
                <a:ea typeface="Avenir Light"/>
                <a:cs typeface="Avenir Light"/>
                <a:sym typeface="Avenir Light"/>
              </a:defRPr>
            </a:lvl7pPr>
            <a:lvl8pPr marL="3429000" indent="-228600" defTabSz="461963" eaLnBrk="0" fontAlgn="base" hangingPunct="0">
              <a:spcBef>
                <a:spcPct val="0"/>
              </a:spcBef>
              <a:spcAft>
                <a:spcPct val="0"/>
              </a:spcAft>
              <a:defRPr sz="5600">
                <a:solidFill>
                  <a:srgbClr val="FFFFFF"/>
                </a:solidFill>
                <a:latin typeface="Avenir Light"/>
                <a:ea typeface="Avenir Light"/>
                <a:cs typeface="Avenir Light"/>
                <a:sym typeface="Avenir Light"/>
              </a:defRPr>
            </a:lvl8pPr>
            <a:lvl9pPr marL="3886200" indent="-228600" defTabSz="461963" eaLnBrk="0" fontAlgn="base" hangingPunct="0">
              <a:spcBef>
                <a:spcPct val="0"/>
              </a:spcBef>
              <a:spcAft>
                <a:spcPct val="0"/>
              </a:spcAft>
              <a:defRPr sz="5600">
                <a:solidFill>
                  <a:srgbClr val="FFFFFF"/>
                </a:solidFill>
                <a:latin typeface="Avenir Light"/>
                <a:ea typeface="Avenir Light"/>
                <a:cs typeface="Avenir Light"/>
                <a:sym typeface="Avenir Light"/>
              </a:defRPr>
            </a:lvl9pPr>
          </a:lstStyle>
          <a:p>
            <a:r>
              <a:rPr lang="en-US" altLang="en-US" sz="1800" b="1" spc="225" dirty="0">
                <a:solidFill>
                  <a:schemeClr val="bg1"/>
                </a:solidFill>
                <a:latin typeface="Times New Roman" panose="02020603050405020304" pitchFamily="18" charset="0"/>
                <a:ea typeface="Helvetica Neue"/>
                <a:cs typeface="Times New Roman" panose="02020603050405020304" pitchFamily="18" charset="0"/>
                <a:sym typeface="Helvetica Neue"/>
              </a:rPr>
              <a:t>Table of Contents</a:t>
            </a:r>
          </a:p>
        </p:txBody>
      </p:sp>
      <p:sp>
        <p:nvSpPr>
          <p:cNvPr id="4" name="Rectangle 3">
            <a:extLst>
              <a:ext uri="{FF2B5EF4-FFF2-40B4-BE49-F238E27FC236}">
                <a16:creationId xmlns:a16="http://schemas.microsoft.com/office/drawing/2014/main" id="{79C4458E-CBAE-4D43-80E5-ADBBFD85AD95}"/>
              </a:ext>
            </a:extLst>
          </p:cNvPr>
          <p:cNvSpPr/>
          <p:nvPr/>
        </p:nvSpPr>
        <p:spPr>
          <a:xfrm>
            <a:off x="186275" y="961128"/>
            <a:ext cx="8787248" cy="5571413"/>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DD6BAC1D-2540-411C-BBED-5272E14DDFF5}"/>
              </a:ext>
            </a:extLst>
          </p:cNvPr>
          <p:cNvGraphicFramePr>
            <a:graphicFrameLocks noGrp="1"/>
          </p:cNvGraphicFramePr>
          <p:nvPr/>
        </p:nvGraphicFramePr>
        <p:xfrm>
          <a:off x="445724" y="4625548"/>
          <a:ext cx="8199035" cy="1769865"/>
        </p:xfrm>
        <a:graphic>
          <a:graphicData uri="http://schemas.openxmlformats.org/drawingml/2006/table">
            <a:tbl>
              <a:tblPr firstRow="1" firstCol="1" bandRow="1">
                <a:tableStyleId>{5C22544A-7EE6-4342-B048-85BDC9FD1C3A}</a:tableStyleId>
              </a:tblPr>
              <a:tblGrid>
                <a:gridCol w="4892542">
                  <a:extLst>
                    <a:ext uri="{9D8B030D-6E8A-4147-A177-3AD203B41FA5}">
                      <a16:colId xmlns:a16="http://schemas.microsoft.com/office/drawing/2014/main" val="424526639"/>
                    </a:ext>
                  </a:extLst>
                </a:gridCol>
                <a:gridCol w="448867">
                  <a:extLst>
                    <a:ext uri="{9D8B030D-6E8A-4147-A177-3AD203B41FA5}">
                      <a16:colId xmlns:a16="http://schemas.microsoft.com/office/drawing/2014/main" val="742285204"/>
                    </a:ext>
                  </a:extLst>
                </a:gridCol>
                <a:gridCol w="695498">
                  <a:extLst>
                    <a:ext uri="{9D8B030D-6E8A-4147-A177-3AD203B41FA5}">
                      <a16:colId xmlns:a16="http://schemas.microsoft.com/office/drawing/2014/main" val="2702718986"/>
                    </a:ext>
                  </a:extLst>
                </a:gridCol>
                <a:gridCol w="199997">
                  <a:extLst>
                    <a:ext uri="{9D8B030D-6E8A-4147-A177-3AD203B41FA5}">
                      <a16:colId xmlns:a16="http://schemas.microsoft.com/office/drawing/2014/main" val="3537755047"/>
                    </a:ext>
                  </a:extLst>
                </a:gridCol>
                <a:gridCol w="797439">
                  <a:extLst>
                    <a:ext uri="{9D8B030D-6E8A-4147-A177-3AD203B41FA5}">
                      <a16:colId xmlns:a16="http://schemas.microsoft.com/office/drawing/2014/main" val="3607651768"/>
                    </a:ext>
                  </a:extLst>
                </a:gridCol>
                <a:gridCol w="213747">
                  <a:extLst>
                    <a:ext uri="{9D8B030D-6E8A-4147-A177-3AD203B41FA5}">
                      <a16:colId xmlns:a16="http://schemas.microsoft.com/office/drawing/2014/main" val="2048157653"/>
                    </a:ext>
                  </a:extLst>
                </a:gridCol>
                <a:gridCol w="950945">
                  <a:extLst>
                    <a:ext uri="{9D8B030D-6E8A-4147-A177-3AD203B41FA5}">
                      <a16:colId xmlns:a16="http://schemas.microsoft.com/office/drawing/2014/main" val="2236715899"/>
                    </a:ext>
                  </a:extLst>
                </a:gridCol>
              </a:tblGrid>
              <a:tr h="164324">
                <a:tc>
                  <a:txBody>
                    <a:bodyPr/>
                    <a:lstStyle/>
                    <a:p>
                      <a:pPr marL="0" marR="0">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Price Performance</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 </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3-Year</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a:solidFill>
                            <a:schemeClr val="tx1"/>
                          </a:solidFill>
                          <a:effectLst/>
                          <a:latin typeface="Times New Roman" panose="02020603050405020304" pitchFamily="18" charset="0"/>
                          <a:cs typeface="Times New Roman" panose="02020603050405020304" pitchFamily="18" charset="0"/>
                        </a:rPr>
                        <a:t>LTM</a:t>
                      </a:r>
                      <a:endParaRPr lang="en-US" sz="100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3-Month</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289473"/>
                  </a:ext>
                </a:extLst>
              </a:tr>
              <a:tr h="187160">
                <a:tc>
                  <a:txBody>
                    <a:bodyPr/>
                    <a:lstStyle/>
                    <a:p>
                      <a:pPr marL="0" marR="0">
                        <a:lnSpc>
                          <a:spcPct val="115000"/>
                        </a:lnSpc>
                        <a:spcBef>
                          <a:spcPts val="0"/>
                        </a:spcBef>
                        <a:spcAft>
                          <a:spcPts val="0"/>
                        </a:spcAft>
                      </a:pPr>
                      <a:r>
                        <a:rPr lang="en-US" sz="1000" b="0" kern="1200" dirty="0">
                          <a:solidFill>
                            <a:schemeClr val="tx1"/>
                          </a:solidFill>
                          <a:effectLst/>
                          <a:latin typeface="Times New Roman" panose="02020603050405020304" pitchFamily="18" charset="0"/>
                          <a:ea typeface="+mn-ea"/>
                          <a:cs typeface="Times New Roman" panose="02020603050405020304" pitchFamily="18" charset="0"/>
                        </a:rPr>
                        <a:t>MHH</a:t>
                      </a:r>
                      <a:r>
                        <a:rPr lang="en-US" sz="1000" b="0" dirty="0">
                          <a:solidFill>
                            <a:schemeClr val="tx1"/>
                          </a:solidFill>
                          <a:effectLst/>
                          <a:latin typeface="Times New Roman" panose="02020603050405020304" pitchFamily="18" charset="0"/>
                          <a:cs typeface="Times New Roman" panose="02020603050405020304" pitchFamily="18" charset="0"/>
                        </a:rPr>
                        <a:t> Aerospace &amp; Defense</a:t>
                      </a:r>
                      <a:endPar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23.8%</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14.5%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6.4%</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170246"/>
                  </a:ext>
                </a:extLst>
              </a:tr>
              <a:tr h="187160">
                <a:tc>
                  <a:txBody>
                    <a:bodyPr/>
                    <a:lstStyle/>
                    <a:p>
                      <a:pPr marL="0" marR="0">
                        <a:lnSpc>
                          <a:spcPct val="115000"/>
                        </a:lnSpc>
                        <a:spcBef>
                          <a:spcPts val="0"/>
                        </a:spcBef>
                        <a:spcAft>
                          <a:spcPts val="0"/>
                        </a:spcAft>
                      </a:pPr>
                      <a:r>
                        <a:rPr lang="en-US" sz="1000" b="0" dirty="0">
                          <a:solidFill>
                            <a:schemeClr val="tx1"/>
                          </a:solidFill>
                          <a:effectLst/>
                          <a:latin typeface="Times New Roman" panose="02020603050405020304" pitchFamily="18" charset="0"/>
                          <a:cs typeface="Times New Roman" panose="02020603050405020304" pitchFamily="18" charset="0"/>
                        </a:rPr>
                        <a:t>MHH Components &amp; Materials</a:t>
                      </a:r>
                      <a:endPar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-16.0%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1.1%</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5.9%</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0772959"/>
                  </a:ext>
                </a:extLst>
              </a:tr>
              <a:tr h="187160">
                <a:tc>
                  <a:txBody>
                    <a:bodyPr/>
                    <a:lstStyle/>
                    <a:p>
                      <a:pPr marL="0" marR="0">
                        <a:lnSpc>
                          <a:spcPct val="115000"/>
                        </a:lnSpc>
                        <a:spcBef>
                          <a:spcPts val="0"/>
                        </a:spcBef>
                        <a:spcAft>
                          <a:spcPts val="0"/>
                        </a:spcAft>
                      </a:pPr>
                      <a:r>
                        <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MHH Industrial Equipment</a:t>
                      </a: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32.6%</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24.5%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4.3%</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4330090"/>
                  </a:ext>
                </a:extLst>
              </a:tr>
              <a:tr h="197801">
                <a:tc>
                  <a:txBody>
                    <a:bodyPr/>
                    <a:lstStyle/>
                    <a:p>
                      <a:pPr marL="0" marR="0">
                        <a:lnSpc>
                          <a:spcPct val="115000"/>
                        </a:lnSpc>
                        <a:spcBef>
                          <a:spcPts val="0"/>
                        </a:spcBef>
                        <a:spcAft>
                          <a:spcPts val="0"/>
                        </a:spcAft>
                      </a:pPr>
                      <a:r>
                        <a:rPr lang="en-US" sz="1000" b="0" kern="1200" dirty="0">
                          <a:solidFill>
                            <a:schemeClr val="tx1"/>
                          </a:solidFill>
                          <a:effectLst/>
                          <a:latin typeface="Times New Roman" panose="02020603050405020304" pitchFamily="18" charset="0"/>
                          <a:ea typeface="+mn-ea"/>
                          <a:cs typeface="Times New Roman" panose="02020603050405020304" pitchFamily="18" charset="0"/>
                        </a:rPr>
                        <a:t>MHH</a:t>
                      </a:r>
                      <a:r>
                        <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Industrial &amp; Technical Services</a:t>
                      </a: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45.3%</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16.7%</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6.3%</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4800504"/>
                  </a:ext>
                </a:extLst>
              </a:tr>
              <a:tr h="187160">
                <a:tc>
                  <a:txBody>
                    <a:bodyPr/>
                    <a:lstStyle/>
                    <a:p>
                      <a:pPr marL="0" marR="0">
                        <a:lnSpc>
                          <a:spcPct val="115000"/>
                        </a:lnSpc>
                        <a:spcBef>
                          <a:spcPts val="0"/>
                        </a:spcBef>
                        <a:spcAft>
                          <a:spcPts val="0"/>
                        </a:spcAft>
                      </a:pPr>
                      <a:r>
                        <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NASDAQ</a:t>
                      </a: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20.0%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22.7%</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100" b="0" i="0" u="none" strike="noStrike">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12.4%</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572436"/>
                  </a:ext>
                </a:extLst>
              </a:tr>
              <a:tr h="187160">
                <a:tc>
                  <a:txBody>
                    <a:bodyPr/>
                    <a:lstStyle/>
                    <a:p>
                      <a:pPr marL="0" marR="0">
                        <a:lnSpc>
                          <a:spcPct val="115000"/>
                        </a:lnSpc>
                        <a:spcBef>
                          <a:spcPts val="0"/>
                        </a:spcBef>
                        <a:spcAft>
                          <a:spcPts val="0"/>
                        </a:spcAft>
                      </a:pPr>
                      <a:r>
                        <a:rPr lang="en-US" sz="1000" b="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S&amp;P 500</a:t>
                      </a: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25.6%</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20.3%</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b"/>
                      <a:endParaRPr lang="en-US" sz="1100" b="0" i="0" u="none" strike="noStrike" dirty="0">
                        <a:effectLst/>
                        <a:latin typeface="Times New Roman" panose="02020603050405020304" pitchFamily="18" charset="0"/>
                        <a:cs typeface="Times New Roman" panose="02020603050405020304" pitchFamily="18"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ctr"/>
                      <a:r>
                        <a:rPr lang="en-US" sz="1100" b="0" i="0" u="none" strike="noStrike" dirty="0">
                          <a:effectLst/>
                          <a:latin typeface="Times New Roman" panose="02020603050405020304" pitchFamily="18" charset="0"/>
                          <a:cs typeface="Times New Roman" panose="02020603050405020304" pitchFamily="18" charset="0"/>
                        </a:rPr>
                        <a:t>9.7%</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08727242"/>
                  </a:ext>
                </a:extLst>
              </a:tr>
              <a:tr h="163965">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115000"/>
                        </a:lnSpc>
                      </a:pPr>
                      <a:endParaRPr lang="en-US" sz="10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 </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a:solidFill>
                            <a:schemeClr val="tx1"/>
                          </a:solidFill>
                          <a:effectLst/>
                          <a:latin typeface="Times New Roman" panose="02020603050405020304" pitchFamily="18" charset="0"/>
                          <a:cs typeface="Times New Roman" panose="02020603050405020304" pitchFamily="18" charset="0"/>
                        </a:rPr>
                        <a:t> </a:t>
                      </a:r>
                      <a:endParaRPr lang="en-US" sz="100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 </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a:solidFill>
                            <a:schemeClr val="tx1"/>
                          </a:solidFill>
                          <a:effectLst/>
                          <a:latin typeface="Times New Roman" panose="02020603050405020304" pitchFamily="18" charset="0"/>
                          <a:cs typeface="Times New Roman" panose="02020603050405020304" pitchFamily="18" charset="0"/>
                        </a:rPr>
                        <a:t> </a:t>
                      </a:r>
                      <a:endParaRPr lang="en-US" sz="100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000" dirty="0">
                          <a:solidFill>
                            <a:schemeClr val="tx1"/>
                          </a:solidFill>
                          <a:effectLst/>
                          <a:latin typeface="Times New Roman" panose="02020603050405020304" pitchFamily="18" charset="0"/>
                          <a:cs typeface="Times New Roman" panose="02020603050405020304" pitchFamily="18" charset="0"/>
                        </a:rPr>
                        <a:t> </a:t>
                      </a:r>
                      <a:endParaRPr lang="en-US" sz="10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766508"/>
                  </a:ext>
                </a:extLst>
              </a:tr>
              <a:tr h="307975">
                <a:tc gridSpan="7">
                  <a:txBody>
                    <a:bodyPr/>
                    <a:lstStyle/>
                    <a:p>
                      <a:pPr marL="0" marR="0">
                        <a:lnSpc>
                          <a:spcPct val="115000"/>
                        </a:lnSpc>
                        <a:spcBef>
                          <a:spcPts val="0"/>
                        </a:spcBef>
                        <a:spcAft>
                          <a:spcPts val="0"/>
                        </a:spcAft>
                      </a:pPr>
                      <a:r>
                        <a:rPr lang="en-US" sz="900" b="0" dirty="0">
                          <a:solidFill>
                            <a:schemeClr val="tx1"/>
                          </a:solidFill>
                          <a:effectLst/>
                          <a:latin typeface="Times New Roman" panose="02020603050405020304" pitchFamily="18" charset="0"/>
                          <a:cs typeface="Times New Roman" panose="02020603050405020304" pitchFamily="18" charset="0"/>
                        </a:rPr>
                        <a:t>(a) Market cap weighted index assuming no dividend reinvestment.</a:t>
                      </a:r>
                      <a:r>
                        <a:rPr lang="en-US" sz="900" b="0" i="1" dirty="0">
                          <a:solidFill>
                            <a:schemeClr val="tx1"/>
                          </a:solidFill>
                          <a:effectLst/>
                          <a:latin typeface="Times New Roman" panose="02020603050405020304" pitchFamily="18" charset="0"/>
                          <a:cs typeface="Times New Roman" panose="02020603050405020304" pitchFamily="18" charset="0"/>
                        </a:rPr>
                        <a:t> </a:t>
                      </a:r>
                      <a:endParaRPr lang="en-US" sz="1100" b="0" i="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08476256"/>
                  </a:ext>
                </a:extLst>
              </a:tr>
            </a:tbl>
          </a:graphicData>
        </a:graphic>
      </p:graphicFrame>
      <p:sp>
        <p:nvSpPr>
          <p:cNvPr id="15" name="TextBox 14">
            <a:extLst>
              <a:ext uri="{FF2B5EF4-FFF2-40B4-BE49-F238E27FC236}">
                <a16:creationId xmlns:a16="http://schemas.microsoft.com/office/drawing/2014/main" id="{84EB9D27-FB7F-4F8C-B644-7529A280F60C}"/>
              </a:ext>
            </a:extLst>
          </p:cNvPr>
          <p:cNvSpPr txBox="1"/>
          <p:nvPr/>
        </p:nvSpPr>
        <p:spPr>
          <a:xfrm>
            <a:off x="352506" y="158074"/>
            <a:ext cx="7315200" cy="415498"/>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Sector Index Performance</a:t>
            </a:r>
          </a:p>
          <a:p>
            <a:endParaRPr lang="en-US" sz="300" i="1"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DB11C22-3477-CE18-6A94-7A4B108549ED}"/>
              </a:ext>
            </a:extLst>
          </p:cNvPr>
          <p:cNvSpPr txBox="1"/>
          <p:nvPr/>
        </p:nvSpPr>
        <p:spPr>
          <a:xfrm>
            <a:off x="277884" y="1340088"/>
            <a:ext cx="4206240" cy="261610"/>
          </a:xfrm>
          <a:prstGeom prst="rect">
            <a:avLst/>
          </a:prstGeom>
          <a:solidFill>
            <a:srgbClr val="063B53"/>
          </a:solidFill>
        </p:spPr>
        <p:txBody>
          <a:bodyPr wrap="square" rtlCol="0">
            <a:spAutoFit/>
          </a:bodyPr>
          <a:lstStyle/>
          <a:p>
            <a:pPr algn="ctr"/>
            <a:r>
              <a:rPr lang="en-US" sz="1100" dirty="0">
                <a:solidFill>
                  <a:schemeClr val="bg1"/>
                </a:solidFill>
                <a:latin typeface="Times New Roman" panose="02020603050405020304" pitchFamily="18" charset="0"/>
                <a:cs typeface="Times New Roman" panose="02020603050405020304" pitchFamily="18" charset="0"/>
              </a:rPr>
              <a:t>Comparative Index </a:t>
            </a:r>
            <a:r>
              <a:rPr lang="en-US" sz="1100" baseline="30000" dirty="0">
                <a:solidFill>
                  <a:schemeClr val="bg1"/>
                </a:solidFill>
                <a:latin typeface="Times New Roman" panose="02020603050405020304" pitchFamily="18" charset="0"/>
                <a:cs typeface="Times New Roman" panose="02020603050405020304" pitchFamily="18" charset="0"/>
              </a:rPr>
              <a:t>(a)</a:t>
            </a:r>
            <a:r>
              <a:rPr lang="en-US" sz="1100" dirty="0">
                <a:solidFill>
                  <a:schemeClr val="bg1"/>
                </a:solidFill>
                <a:latin typeface="Times New Roman" panose="02020603050405020304" pitchFamily="18" charset="0"/>
                <a:cs typeface="Times New Roman" panose="02020603050405020304" pitchFamily="18" charset="0"/>
              </a:rPr>
              <a:t> Performance (Last Three Years)</a:t>
            </a:r>
          </a:p>
        </p:txBody>
      </p:sp>
      <p:sp>
        <p:nvSpPr>
          <p:cNvPr id="11" name="TextBox 10">
            <a:extLst>
              <a:ext uri="{FF2B5EF4-FFF2-40B4-BE49-F238E27FC236}">
                <a16:creationId xmlns:a16="http://schemas.microsoft.com/office/drawing/2014/main" id="{0C8FBB76-F9C2-715E-8BA1-FBBA63B6957D}"/>
              </a:ext>
            </a:extLst>
          </p:cNvPr>
          <p:cNvSpPr txBox="1"/>
          <p:nvPr/>
        </p:nvSpPr>
        <p:spPr>
          <a:xfrm>
            <a:off x="4675674" y="1340088"/>
            <a:ext cx="4206240" cy="261610"/>
          </a:xfrm>
          <a:prstGeom prst="rect">
            <a:avLst/>
          </a:prstGeom>
          <a:solidFill>
            <a:srgbClr val="063B53"/>
          </a:solidFill>
        </p:spPr>
        <p:txBody>
          <a:bodyPr wrap="square" rtlCol="0">
            <a:spAutoFit/>
          </a:bodyPr>
          <a:lstStyle/>
          <a:p>
            <a:pPr algn="ctr"/>
            <a:r>
              <a:rPr lang="en-US" sz="1100" dirty="0">
                <a:solidFill>
                  <a:schemeClr val="bg1"/>
                </a:solidFill>
                <a:latin typeface="Times New Roman" panose="02020603050405020304" pitchFamily="18" charset="0"/>
                <a:cs typeface="Times New Roman" panose="02020603050405020304" pitchFamily="18" charset="0"/>
              </a:rPr>
              <a:t>Comparative Index </a:t>
            </a:r>
            <a:r>
              <a:rPr lang="en-US" sz="1100" baseline="30000" dirty="0">
                <a:solidFill>
                  <a:schemeClr val="bg1"/>
                </a:solidFill>
                <a:latin typeface="Times New Roman" panose="02020603050405020304" pitchFamily="18" charset="0"/>
                <a:cs typeface="Times New Roman" panose="02020603050405020304" pitchFamily="18" charset="0"/>
              </a:rPr>
              <a:t>(a)</a:t>
            </a:r>
            <a:r>
              <a:rPr lang="en-US" sz="1100" dirty="0">
                <a:solidFill>
                  <a:schemeClr val="bg1"/>
                </a:solidFill>
                <a:latin typeface="Times New Roman" panose="02020603050405020304" pitchFamily="18" charset="0"/>
                <a:cs typeface="Times New Roman" panose="02020603050405020304" pitchFamily="18" charset="0"/>
              </a:rPr>
              <a:t> Performance (Last Twelve Months)</a:t>
            </a:r>
          </a:p>
        </p:txBody>
      </p:sp>
      <p:sp>
        <p:nvSpPr>
          <p:cNvPr id="6" name="TextBox 5">
            <a:extLst>
              <a:ext uri="{FF2B5EF4-FFF2-40B4-BE49-F238E27FC236}">
                <a16:creationId xmlns:a16="http://schemas.microsoft.com/office/drawing/2014/main" id="{D841D45B-400A-F368-127F-4CADE07AE358}"/>
              </a:ext>
            </a:extLst>
          </p:cNvPr>
          <p:cNvSpPr txBox="1"/>
          <p:nvPr/>
        </p:nvSpPr>
        <p:spPr>
          <a:xfrm>
            <a:off x="160299" y="6549727"/>
            <a:ext cx="2707341" cy="215444"/>
          </a:xfrm>
          <a:prstGeom prst="rect">
            <a:avLst/>
          </a:prstGeom>
          <a:noFill/>
        </p:spPr>
        <p:txBody>
          <a:bodyPr wrap="square" rtlCol="0">
            <a:spAutoFit/>
          </a:bodyPr>
          <a:lstStyle/>
          <a:p>
            <a:r>
              <a:rPr lang="en-US" sz="800" i="1" dirty="0">
                <a:solidFill>
                  <a:srgbClr val="5C5C5C"/>
                </a:solidFill>
                <a:latin typeface="Times New Roman" panose="02020603050405020304" pitchFamily="18" charset="0"/>
                <a:cs typeface="Times New Roman" panose="02020603050405020304" pitchFamily="18" charset="0"/>
              </a:rPr>
              <a:t>Source: S&amp;P Capital IQ</a:t>
            </a:r>
          </a:p>
        </p:txBody>
      </p:sp>
      <p:pic>
        <p:nvPicPr>
          <p:cNvPr id="13" name="Picture 12">
            <a:extLst>
              <a:ext uri="{FF2B5EF4-FFF2-40B4-BE49-F238E27FC236}">
                <a16:creationId xmlns:a16="http://schemas.microsoft.com/office/drawing/2014/main" id="{F5A43F7B-DCF2-424E-B0A9-56DAC1528EAB}"/>
              </a:ext>
            </a:extLst>
          </p:cNvPr>
          <p:cNvPicPr>
            <a:picLocks noChangeAspect="1"/>
          </p:cNvPicPr>
          <p:nvPr/>
        </p:nvPicPr>
        <p:blipFill>
          <a:blip r:embed="rId2"/>
          <a:stretch>
            <a:fillRect/>
          </a:stretch>
        </p:blipFill>
        <p:spPr>
          <a:xfrm>
            <a:off x="277884" y="1675894"/>
            <a:ext cx="4206240" cy="2798851"/>
          </a:xfrm>
          <a:prstGeom prst="rect">
            <a:avLst/>
          </a:prstGeom>
        </p:spPr>
      </p:pic>
      <p:pic>
        <p:nvPicPr>
          <p:cNvPr id="16" name="Picture 15">
            <a:extLst>
              <a:ext uri="{FF2B5EF4-FFF2-40B4-BE49-F238E27FC236}">
                <a16:creationId xmlns:a16="http://schemas.microsoft.com/office/drawing/2014/main" id="{49A9C1F4-D694-4C49-90AC-91F323446002}"/>
              </a:ext>
            </a:extLst>
          </p:cNvPr>
          <p:cNvPicPr>
            <a:picLocks noChangeAspect="1"/>
          </p:cNvPicPr>
          <p:nvPr/>
        </p:nvPicPr>
        <p:blipFill>
          <a:blip r:embed="rId3"/>
          <a:stretch>
            <a:fillRect/>
          </a:stretch>
        </p:blipFill>
        <p:spPr>
          <a:xfrm>
            <a:off x="4675674" y="1679216"/>
            <a:ext cx="4206240" cy="2795529"/>
          </a:xfrm>
          <a:prstGeom prst="rect">
            <a:avLst/>
          </a:prstGeom>
        </p:spPr>
      </p:pic>
    </p:spTree>
    <p:extLst>
      <p:ext uri="{BB962C8B-B14F-4D97-AF65-F5344CB8AC3E}">
        <p14:creationId xmlns:p14="http://schemas.microsoft.com/office/powerpoint/2010/main" val="3403462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761" y="761"/>
            <a:ext cx="914400" cy="0"/>
          </a:xfrm>
          <a:custGeom>
            <a:avLst/>
            <a:gdLst/>
            <a:ahLst/>
            <a:cxnLst/>
            <a:rect l="l" t="t" r="r" b="b"/>
            <a:pathLst>
              <a:path w="914400">
                <a:moveTo>
                  <a:pt x="0" y="0"/>
                </a:moveTo>
                <a:lnTo>
                  <a:pt x="914400" y="0"/>
                </a:lnTo>
              </a:path>
              <a:path w="914400">
                <a:moveTo>
                  <a:pt x="0" y="0"/>
                </a:moveTo>
                <a:lnTo>
                  <a:pt x="914400" y="0"/>
                </a:lnTo>
              </a:path>
              <a:path w="914400">
                <a:moveTo>
                  <a:pt x="0" y="0"/>
                </a:moveTo>
                <a:lnTo>
                  <a:pt x="914400" y="0"/>
                </a:lnTo>
              </a:path>
            </a:pathLst>
          </a:custGeom>
          <a:ln w="3175">
            <a:solidFill>
              <a:srgbClr val="FAFFFF"/>
            </a:solidFill>
          </a:ln>
        </p:spPr>
        <p:txBody>
          <a:bodyPr wrap="square" lIns="0" tIns="0" rIns="0" bIns="0" rtlCol="0"/>
          <a:lstStyle/>
          <a:p>
            <a:endParaRPr dirty="0"/>
          </a:p>
        </p:txBody>
      </p:sp>
      <p:sp>
        <p:nvSpPr>
          <p:cNvPr id="7" name="TextBox 6">
            <a:extLst>
              <a:ext uri="{FF2B5EF4-FFF2-40B4-BE49-F238E27FC236}">
                <a16:creationId xmlns:a16="http://schemas.microsoft.com/office/drawing/2014/main" id="{3D660E96-B1C4-165A-913A-113B5C50C425}"/>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Select Recent Manufacturing &amp; Industrial M&amp;A Transactions 2024</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sp>
        <p:nvSpPr>
          <p:cNvPr id="8" name="TextBox 7">
            <a:extLst>
              <a:ext uri="{FF2B5EF4-FFF2-40B4-BE49-F238E27FC236}">
                <a16:creationId xmlns:a16="http://schemas.microsoft.com/office/drawing/2014/main" id="{E1A8DDA8-8DD6-34AC-A10E-C30D59EB1900}"/>
              </a:ext>
            </a:extLst>
          </p:cNvPr>
          <p:cNvSpPr txBox="1"/>
          <p:nvPr/>
        </p:nvSpPr>
        <p:spPr>
          <a:xfrm>
            <a:off x="131885" y="870438"/>
            <a:ext cx="8862646" cy="5635861"/>
          </a:xfrm>
          <a:prstGeom prst="rect">
            <a:avLst/>
          </a:prstGeom>
          <a:noFill/>
        </p:spPr>
        <p:txBody>
          <a:bodyPr wrap="square" rtlCol="0">
            <a:spAutoFit/>
          </a:bodyPr>
          <a:lstStyle/>
          <a:p>
            <a:endParaRPr lang="en-US" dirty="0"/>
          </a:p>
        </p:txBody>
      </p:sp>
      <p:graphicFrame>
        <p:nvGraphicFramePr>
          <p:cNvPr id="12" name="Table 11">
            <a:extLst>
              <a:ext uri="{FF2B5EF4-FFF2-40B4-BE49-F238E27FC236}">
                <a16:creationId xmlns:a16="http://schemas.microsoft.com/office/drawing/2014/main" id="{C57C1533-E47A-AC19-F627-601F308D6CD2}"/>
              </a:ext>
            </a:extLst>
          </p:cNvPr>
          <p:cNvGraphicFramePr>
            <a:graphicFrameLocks noGrp="1"/>
          </p:cNvGraphicFramePr>
          <p:nvPr>
            <p:extLst>
              <p:ext uri="{D42A27DB-BD31-4B8C-83A1-F6EECF244321}">
                <p14:modId xmlns:p14="http://schemas.microsoft.com/office/powerpoint/2010/main" val="700721921"/>
              </p:ext>
            </p:extLst>
          </p:nvPr>
        </p:nvGraphicFramePr>
        <p:xfrm>
          <a:off x="149468" y="752991"/>
          <a:ext cx="8994531" cy="5753320"/>
        </p:xfrm>
        <a:graphic>
          <a:graphicData uri="http://schemas.openxmlformats.org/drawingml/2006/table">
            <a:tbl>
              <a:tblPr/>
              <a:tblGrid>
                <a:gridCol w="4515112">
                  <a:extLst>
                    <a:ext uri="{9D8B030D-6E8A-4147-A177-3AD203B41FA5}">
                      <a16:colId xmlns:a16="http://schemas.microsoft.com/office/drawing/2014/main" val="2939905293"/>
                    </a:ext>
                  </a:extLst>
                </a:gridCol>
                <a:gridCol w="4479419">
                  <a:extLst>
                    <a:ext uri="{9D8B030D-6E8A-4147-A177-3AD203B41FA5}">
                      <a16:colId xmlns:a16="http://schemas.microsoft.com/office/drawing/2014/main" val="2215995790"/>
                    </a:ext>
                  </a:extLst>
                </a:gridCol>
              </a:tblGrid>
              <a:tr h="159930">
                <a:tc>
                  <a:txBody>
                    <a:bodyPr/>
                    <a:lstStyle/>
                    <a:p>
                      <a:pPr rtl="0" fontAlgn="b"/>
                      <a:r>
                        <a:rPr lang="en-US" sz="900" u="sng" dirty="0">
                          <a:solidFill>
                            <a:srgbClr val="1155CC"/>
                          </a:solidFill>
                          <a:effectLst/>
                          <a:hlinkClick r:id="rId2"/>
                        </a:rPr>
                        <a:t>Imperial Dade acquires Inland Supply</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
                        </a:rPr>
                        <a:t>Distribution Solutions Group agrees to acquire Source Atlantic</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2013538"/>
                  </a:ext>
                </a:extLst>
              </a:tr>
              <a:tr h="159930">
                <a:tc>
                  <a:txBody>
                    <a:bodyPr/>
                    <a:lstStyle/>
                    <a:p>
                      <a:pPr rtl="0" fontAlgn="b"/>
                      <a:r>
                        <a:rPr lang="en-US" sz="900" u="sng" dirty="0">
                          <a:solidFill>
                            <a:srgbClr val="1155CC"/>
                          </a:solidFill>
                          <a:effectLst/>
                          <a:hlinkClick r:id="rId4"/>
                        </a:rPr>
                        <a:t>Core &amp; Main to acquire Green Equipment Co.</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5"/>
                        </a:rPr>
                        <a:t>Core &amp; Main to acquire HM Pipe Products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6260650"/>
                  </a:ext>
                </a:extLst>
              </a:tr>
              <a:tr h="159930">
                <a:tc>
                  <a:txBody>
                    <a:bodyPr/>
                    <a:lstStyle/>
                    <a:p>
                      <a:pPr rtl="0" fontAlgn="b"/>
                      <a:r>
                        <a:rPr lang="en-US" sz="900" u="sng">
                          <a:solidFill>
                            <a:srgbClr val="1155CC"/>
                          </a:solidFill>
                          <a:effectLst/>
                          <a:hlinkClick r:id="rId6"/>
                        </a:rPr>
                        <a:t>BlackHawk Industrial acquires Pennsylvania Tooling Supplier</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7"/>
                        </a:rPr>
                        <a:t>Sonepar</a:t>
                      </a:r>
                      <a:r>
                        <a:rPr lang="en-US" sz="900" u="sng" dirty="0">
                          <a:solidFill>
                            <a:srgbClr val="1155CC"/>
                          </a:solidFill>
                          <a:effectLst/>
                          <a:hlinkClick r:id="rId7"/>
                        </a:rPr>
                        <a:t> to acquire Robertson Electric Wholesale</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2371778"/>
                  </a:ext>
                </a:extLst>
              </a:tr>
              <a:tr h="159930">
                <a:tc>
                  <a:txBody>
                    <a:bodyPr/>
                    <a:lstStyle/>
                    <a:p>
                      <a:pPr rtl="0" fontAlgn="b"/>
                      <a:r>
                        <a:rPr lang="en-US" sz="900" u="sng" dirty="0">
                          <a:solidFill>
                            <a:srgbClr val="1155CC"/>
                          </a:solidFill>
                          <a:effectLst/>
                          <a:hlinkClick r:id="rId8"/>
                        </a:rPr>
                        <a:t>BSC Industries acquires Warren Pike</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9"/>
                        </a:rPr>
                        <a:t>TA Industrial Solutions acquires Fullmer Industrial Sales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3311870"/>
                  </a:ext>
                </a:extLst>
              </a:tr>
              <a:tr h="159930">
                <a:tc>
                  <a:txBody>
                    <a:bodyPr/>
                    <a:lstStyle/>
                    <a:p>
                      <a:pPr rtl="0" fontAlgn="b"/>
                      <a:r>
                        <a:rPr lang="en-US" sz="900" u="sng">
                          <a:solidFill>
                            <a:srgbClr val="1155CC"/>
                          </a:solidFill>
                          <a:effectLst/>
                          <a:hlinkClick r:id="rId10"/>
                        </a:rPr>
                        <a:t>Hitachi Global Air Power acquires Sullair Distributor in TX</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11"/>
                        </a:rPr>
                        <a:t>CNC Flow Control acquires Mako Products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958402"/>
                  </a:ext>
                </a:extLst>
              </a:tr>
              <a:tr h="159930">
                <a:tc>
                  <a:txBody>
                    <a:bodyPr/>
                    <a:lstStyle/>
                    <a:p>
                      <a:pPr rtl="0" fontAlgn="b"/>
                      <a:r>
                        <a:rPr lang="en-US" sz="900" u="sng">
                          <a:solidFill>
                            <a:srgbClr val="1155CC"/>
                          </a:solidFill>
                          <a:effectLst/>
                          <a:hlinkClick r:id="rId12"/>
                        </a:rPr>
                        <a:t>Aliaxis to acquire Johnson Controls' CPVC Pipe, Fittings business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13"/>
                        </a:rPr>
                        <a:t>MCE acquires Romanoff Industries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445599"/>
                  </a:ext>
                </a:extLst>
              </a:tr>
              <a:tr h="159930">
                <a:tc>
                  <a:txBody>
                    <a:bodyPr/>
                    <a:lstStyle/>
                    <a:p>
                      <a:pPr rtl="0" fontAlgn="b"/>
                      <a:r>
                        <a:rPr lang="en-US" sz="900" u="sng" dirty="0">
                          <a:solidFill>
                            <a:srgbClr val="1155CC"/>
                          </a:solidFill>
                          <a:effectLst/>
                          <a:hlinkClick r:id="rId14"/>
                        </a:rPr>
                        <a:t>Motion to acquire LSI Supply</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15"/>
                        </a:rPr>
                        <a:t>BFG Announces Acquisition of VG Supply, Company Brand Refresh and New Sales Leadership</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589006"/>
                  </a:ext>
                </a:extLst>
              </a:tr>
              <a:tr h="159930">
                <a:tc>
                  <a:txBody>
                    <a:bodyPr/>
                    <a:lstStyle/>
                    <a:p>
                      <a:pPr rtl="0" fontAlgn="b"/>
                      <a:r>
                        <a:rPr lang="en-US" sz="900" u="sng" dirty="0">
                          <a:solidFill>
                            <a:srgbClr val="1155CC"/>
                          </a:solidFill>
                          <a:effectLst/>
                          <a:hlinkClick r:id="rId16"/>
                        </a:rPr>
                        <a:t>Core &amp; Main to acquire </a:t>
                      </a:r>
                      <a:r>
                        <a:rPr lang="en-US" sz="900" u="sng" dirty="0" err="1">
                          <a:solidFill>
                            <a:srgbClr val="1155CC"/>
                          </a:solidFill>
                          <a:effectLst/>
                          <a:hlinkClick r:id="rId16"/>
                        </a:rPr>
                        <a:t>GroGreen</a:t>
                      </a:r>
                      <a:r>
                        <a:rPr lang="en-US" sz="900" u="sng" dirty="0">
                          <a:solidFill>
                            <a:srgbClr val="1155CC"/>
                          </a:solidFill>
                          <a:effectLst/>
                          <a:hlinkClick r:id="rId16"/>
                        </a:rPr>
                        <a:t> Solutions Georgia</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17"/>
                        </a:rPr>
                        <a:t>Aeromed</a:t>
                      </a:r>
                      <a:r>
                        <a:rPr lang="en-US" sz="900" u="sng" dirty="0">
                          <a:solidFill>
                            <a:srgbClr val="1155CC"/>
                          </a:solidFill>
                          <a:effectLst/>
                          <a:hlinkClick r:id="rId17"/>
                        </a:rPr>
                        <a:t> Group Acquires Aerospace Products International</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9874923"/>
                  </a:ext>
                </a:extLst>
              </a:tr>
              <a:tr h="159930">
                <a:tc>
                  <a:txBody>
                    <a:bodyPr/>
                    <a:lstStyle/>
                    <a:p>
                      <a:pPr rtl="0" fontAlgn="b"/>
                      <a:r>
                        <a:rPr lang="en-US" sz="900" u="sng" dirty="0">
                          <a:solidFill>
                            <a:srgbClr val="1155CC"/>
                          </a:solidFill>
                          <a:effectLst/>
                          <a:hlinkClick r:id="rId18"/>
                        </a:rPr>
                        <a:t>Wynnchurch Capital acquires ORS </a:t>
                      </a:r>
                      <a:r>
                        <a:rPr lang="en-US" sz="900" u="sng" dirty="0" err="1">
                          <a:solidFill>
                            <a:srgbClr val="1155CC"/>
                          </a:solidFill>
                          <a:effectLst/>
                          <a:hlinkClick r:id="rId18"/>
                        </a:rPr>
                        <a:t>Nasco</a:t>
                      </a:r>
                      <a:r>
                        <a:rPr lang="en-US" sz="900" u="sng" dirty="0">
                          <a:solidFill>
                            <a:srgbClr val="1155CC"/>
                          </a:solidFill>
                          <a:effectLst/>
                          <a:hlinkClick r:id="rId18"/>
                        </a:rPr>
                        <a:t> from One Equity Partners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19"/>
                        </a:rPr>
                        <a:t>Threaded Fasteners Inc. Acquires Ricco Fasteners in GA</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739810"/>
                  </a:ext>
                </a:extLst>
              </a:tr>
              <a:tr h="159930">
                <a:tc>
                  <a:txBody>
                    <a:bodyPr/>
                    <a:lstStyle/>
                    <a:p>
                      <a:pPr rtl="0" fontAlgn="b"/>
                      <a:r>
                        <a:rPr lang="en-US" sz="900" u="sng" dirty="0">
                          <a:solidFill>
                            <a:srgbClr val="1155CC"/>
                          </a:solidFill>
                          <a:effectLst/>
                          <a:hlinkClick r:id="rId20"/>
                        </a:rPr>
                        <a:t>ABC Supply acquires America Building Materials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21"/>
                        </a:rPr>
                        <a:t>White Cap Supply Holdings LLC</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4336988"/>
                  </a:ext>
                </a:extLst>
              </a:tr>
              <a:tr h="159930">
                <a:tc>
                  <a:txBody>
                    <a:bodyPr/>
                    <a:lstStyle/>
                    <a:p>
                      <a:pPr rtl="0" fontAlgn="b"/>
                      <a:r>
                        <a:rPr lang="en-US" sz="900" u="sng">
                          <a:solidFill>
                            <a:srgbClr val="1155CC"/>
                          </a:solidFill>
                          <a:effectLst/>
                          <a:hlinkClick r:id="rId22"/>
                        </a:rPr>
                        <a:t>Walter acquires PDQ Workholding</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23"/>
                        </a:rPr>
                        <a:t>MSC Acquires </a:t>
                      </a:r>
                      <a:r>
                        <a:rPr lang="en-US" sz="900" u="sng" dirty="0" err="1">
                          <a:solidFill>
                            <a:srgbClr val="1155CC"/>
                          </a:solidFill>
                          <a:effectLst/>
                          <a:hlinkClick r:id="rId23"/>
                        </a:rPr>
                        <a:t>ApTex</a:t>
                      </a:r>
                      <a:r>
                        <a:rPr lang="en-US" sz="900" u="sng" dirty="0">
                          <a:solidFill>
                            <a:srgbClr val="1155CC"/>
                          </a:solidFill>
                          <a:effectLst/>
                          <a:hlinkClick r:id="rId23"/>
                        </a:rPr>
                        <a:t> and Premier Tool Grinding in WI, AZ</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0665818"/>
                  </a:ext>
                </a:extLst>
              </a:tr>
              <a:tr h="159930">
                <a:tc>
                  <a:txBody>
                    <a:bodyPr/>
                    <a:lstStyle/>
                    <a:p>
                      <a:pPr rtl="0" fontAlgn="b"/>
                      <a:r>
                        <a:rPr lang="en-US" sz="900" u="sng" dirty="0">
                          <a:solidFill>
                            <a:srgbClr val="1155CC"/>
                          </a:solidFill>
                          <a:effectLst/>
                          <a:hlinkClick r:id="rId24"/>
                        </a:rPr>
                        <a:t>Ryerson acquires fellow distributor Production Metals in CT</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25"/>
                        </a:rPr>
                        <a:t>UPS Agrees to Sell Freight-Brokerage Division to RXO</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3463215"/>
                  </a:ext>
                </a:extLst>
              </a:tr>
              <a:tr h="159930">
                <a:tc>
                  <a:txBody>
                    <a:bodyPr/>
                    <a:lstStyle/>
                    <a:p>
                      <a:pPr rtl="0" fontAlgn="b"/>
                      <a:r>
                        <a:rPr lang="it-IT" sz="900" u="sng">
                          <a:solidFill>
                            <a:srgbClr val="1155CC"/>
                          </a:solidFill>
                          <a:effectLst/>
                          <a:hlinkClick r:id="rId26"/>
                        </a:rPr>
                        <a:t>Timken to acquire CGI Inc.</a:t>
                      </a:r>
                      <a:endParaRPr lang="it-IT"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27"/>
                        </a:rPr>
                        <a:t>TopBuild Acquires Energy One America Subsidiary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140528"/>
                  </a:ext>
                </a:extLst>
              </a:tr>
              <a:tr h="159930">
                <a:tc>
                  <a:txBody>
                    <a:bodyPr/>
                    <a:lstStyle/>
                    <a:p>
                      <a:pPr rtl="0" fontAlgn="b"/>
                      <a:r>
                        <a:rPr lang="en-US" sz="900" u="sng">
                          <a:solidFill>
                            <a:srgbClr val="1155CC"/>
                          </a:solidFill>
                          <a:effectLst/>
                          <a:hlinkClick r:id="rId28"/>
                        </a:rPr>
                        <a:t>Harrington acquires Cortrol Process Systems to enhance offering of flow control solutions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29"/>
                        </a:rPr>
                        <a:t>Belt Power Acquires Mol Belting Systems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5184651"/>
                  </a:ext>
                </a:extLst>
              </a:tr>
              <a:tr h="159930">
                <a:tc>
                  <a:txBody>
                    <a:bodyPr/>
                    <a:lstStyle/>
                    <a:p>
                      <a:pPr rtl="0" fontAlgn="b"/>
                      <a:r>
                        <a:rPr lang="en-US" sz="900" u="sng">
                          <a:solidFill>
                            <a:srgbClr val="1155CC"/>
                          </a:solidFill>
                          <a:effectLst/>
                          <a:hlinkClick r:id="rId30"/>
                        </a:rPr>
                        <a:t>ORG-backed Standard Iron acquires manufacturer Helgesen Industries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31"/>
                        </a:rPr>
                        <a:t>Honeywell to </a:t>
                      </a:r>
                      <a:r>
                        <a:rPr lang="en-US" sz="900" u="sng" dirty="0" err="1">
                          <a:solidFill>
                            <a:srgbClr val="1155CC"/>
                          </a:solidFill>
                          <a:effectLst/>
                          <a:hlinkClick r:id="rId31"/>
                        </a:rPr>
                        <a:t>Aquire</a:t>
                      </a:r>
                      <a:r>
                        <a:rPr lang="en-US" sz="900" u="sng" dirty="0">
                          <a:solidFill>
                            <a:srgbClr val="1155CC"/>
                          </a:solidFill>
                          <a:effectLst/>
                          <a:hlinkClick r:id="rId31"/>
                        </a:rPr>
                        <a:t> CAES to Enhance Defense Technologies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182696"/>
                  </a:ext>
                </a:extLst>
              </a:tr>
              <a:tr h="159930">
                <a:tc>
                  <a:txBody>
                    <a:bodyPr/>
                    <a:lstStyle/>
                    <a:p>
                      <a:pPr rtl="0" fontAlgn="b"/>
                      <a:r>
                        <a:rPr lang="en-US" sz="900" u="sng">
                          <a:solidFill>
                            <a:srgbClr val="1155CC"/>
                          </a:solidFill>
                          <a:effectLst/>
                          <a:hlinkClick r:id="rId32"/>
                        </a:rPr>
                        <a:t>Motion &amp; Control Enterprises acquires Air Automation Engineering</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3"/>
                        </a:rPr>
                        <a:t>Macomb Group Acquires Trident Fire &amp; Fabrication</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372506"/>
                  </a:ext>
                </a:extLst>
              </a:tr>
              <a:tr h="159930">
                <a:tc>
                  <a:txBody>
                    <a:bodyPr/>
                    <a:lstStyle/>
                    <a:p>
                      <a:pPr rtl="0" fontAlgn="b"/>
                      <a:r>
                        <a:rPr lang="en-US" sz="900" u="sng">
                          <a:solidFill>
                            <a:srgbClr val="1155CC"/>
                          </a:solidFill>
                          <a:effectLst/>
                          <a:hlinkClick r:id="rId34"/>
                        </a:rPr>
                        <a:t>MiddleGround Capital acquires electric motor manufacturer</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fr-FR" sz="900" u="sng" dirty="0">
                          <a:solidFill>
                            <a:srgbClr val="1155CC"/>
                          </a:solidFill>
                          <a:effectLst/>
                          <a:hlinkClick r:id="rId35"/>
                        </a:rPr>
                        <a:t>AFC Industries </a:t>
                      </a:r>
                      <a:r>
                        <a:rPr lang="fr-FR" sz="900" u="sng" dirty="0" err="1">
                          <a:solidFill>
                            <a:srgbClr val="1155CC"/>
                          </a:solidFill>
                          <a:effectLst/>
                          <a:hlinkClick r:id="rId35"/>
                        </a:rPr>
                        <a:t>Acquires</a:t>
                      </a:r>
                      <a:r>
                        <a:rPr lang="fr-FR" sz="900" u="sng" dirty="0">
                          <a:solidFill>
                            <a:srgbClr val="1155CC"/>
                          </a:solidFill>
                          <a:effectLst/>
                          <a:hlinkClick r:id="rId35"/>
                        </a:rPr>
                        <a:t> Circle Bolt &amp; </a:t>
                      </a:r>
                      <a:r>
                        <a:rPr lang="fr-FR" sz="900" u="sng" dirty="0" err="1">
                          <a:solidFill>
                            <a:srgbClr val="1155CC"/>
                          </a:solidFill>
                          <a:effectLst/>
                          <a:hlinkClick r:id="rId35"/>
                        </a:rPr>
                        <a:t>Nut</a:t>
                      </a:r>
                      <a:endParaRPr lang="fr-FR"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3932188"/>
                  </a:ext>
                </a:extLst>
              </a:tr>
              <a:tr h="159930">
                <a:tc>
                  <a:txBody>
                    <a:bodyPr/>
                    <a:lstStyle/>
                    <a:p>
                      <a:pPr rtl="0" fontAlgn="b"/>
                      <a:r>
                        <a:rPr lang="en-US" sz="900" u="sng">
                          <a:solidFill>
                            <a:srgbClr val="1155CC"/>
                          </a:solidFill>
                          <a:effectLst/>
                          <a:hlinkClick r:id="rId36"/>
                        </a:rPr>
                        <a:t>Angeles Equity Partners-backed Acieta acquires industrial robotics firm Capital Industries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7"/>
                        </a:rPr>
                        <a:t>Air Distribution Technologies to Be Acquired by Private Equity Firm</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8072738"/>
                  </a:ext>
                </a:extLst>
              </a:tr>
              <a:tr h="159930">
                <a:tc>
                  <a:txBody>
                    <a:bodyPr/>
                    <a:lstStyle/>
                    <a:p>
                      <a:pPr rtl="0" fontAlgn="b"/>
                      <a:r>
                        <a:rPr lang="en-US" sz="900" u="sng">
                          <a:solidFill>
                            <a:srgbClr val="1155CC"/>
                          </a:solidFill>
                          <a:effectLst/>
                          <a:hlinkClick r:id="rId38"/>
                        </a:rPr>
                        <a:t>American Industrial Partners to acquire AGCO's Grain &amp; Protein Business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9"/>
                        </a:rPr>
                        <a:t>Home Depot Completes $18B SRS Distribution Acquisition</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255511"/>
                  </a:ext>
                </a:extLst>
              </a:tr>
              <a:tr h="159930">
                <a:tc>
                  <a:txBody>
                    <a:bodyPr/>
                    <a:lstStyle/>
                    <a:p>
                      <a:pPr rtl="0" fontAlgn="b"/>
                      <a:r>
                        <a:rPr lang="en-US" sz="900" u="sng">
                          <a:solidFill>
                            <a:srgbClr val="1155CC"/>
                          </a:solidFill>
                          <a:effectLst/>
                          <a:hlinkClick r:id="rId40"/>
                        </a:rPr>
                        <a:t>Imperial Dade acquires City Maintenance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41"/>
                        </a:rPr>
                        <a:t>WILsquare</a:t>
                      </a:r>
                      <a:r>
                        <a:rPr lang="en-US" sz="900" u="sng" dirty="0">
                          <a:solidFill>
                            <a:srgbClr val="1155CC"/>
                          </a:solidFill>
                          <a:effectLst/>
                          <a:hlinkClick r:id="rId41"/>
                        </a:rPr>
                        <a:t> Capital Expands Digital Marketing Platform with Acquisition of </a:t>
                      </a:r>
                      <a:r>
                        <a:rPr lang="en-US" sz="900" u="sng" dirty="0" err="1">
                          <a:solidFill>
                            <a:srgbClr val="1155CC"/>
                          </a:solidFill>
                          <a:effectLst/>
                          <a:hlinkClick r:id="rId41"/>
                        </a:rPr>
                        <a:t>TopSpot</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5091846"/>
                  </a:ext>
                </a:extLst>
              </a:tr>
              <a:tr h="159930">
                <a:tc>
                  <a:txBody>
                    <a:bodyPr/>
                    <a:lstStyle/>
                    <a:p>
                      <a:pPr rtl="0" fontAlgn="b"/>
                      <a:r>
                        <a:rPr lang="en-US" sz="900" u="sng">
                          <a:solidFill>
                            <a:srgbClr val="1155CC"/>
                          </a:solidFill>
                          <a:effectLst/>
                          <a:hlinkClick r:id="rId42"/>
                        </a:rPr>
                        <a:t>Sonepar to aquire Echo Electric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43"/>
                        </a:rPr>
                        <a:t>Kodiak Building Partners Acquires Simonson Lumber</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190055"/>
                  </a:ext>
                </a:extLst>
              </a:tr>
              <a:tr h="159930">
                <a:tc>
                  <a:txBody>
                    <a:bodyPr/>
                    <a:lstStyle/>
                    <a:p>
                      <a:pPr rtl="0" fontAlgn="b"/>
                      <a:r>
                        <a:rPr lang="en-US" sz="900" u="sng" dirty="0">
                          <a:solidFill>
                            <a:srgbClr val="1155CC"/>
                          </a:solidFill>
                          <a:effectLst/>
                          <a:hlinkClick r:id="rId44"/>
                        </a:rPr>
                        <a:t>Ballymore Safety Products acquires DOC Services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45"/>
                        </a:rPr>
                        <a:t>TTDS Acquires Thermal Devices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0480990"/>
                  </a:ext>
                </a:extLst>
              </a:tr>
              <a:tr h="159930">
                <a:tc>
                  <a:txBody>
                    <a:bodyPr/>
                    <a:lstStyle/>
                    <a:p>
                      <a:pPr rtl="0" fontAlgn="b"/>
                      <a:r>
                        <a:rPr lang="en-US" sz="900" u="sng">
                          <a:solidFill>
                            <a:srgbClr val="1155CC"/>
                          </a:solidFill>
                          <a:effectLst/>
                          <a:hlinkClick r:id="rId46"/>
                        </a:rPr>
                        <a:t>Wolder Inc. acquires Cincinnati Crane &amp; Hoist</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47"/>
                        </a:rPr>
                        <a:t>EVI Industries to Acquire Laundry Pro of Florida</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816798"/>
                  </a:ext>
                </a:extLst>
              </a:tr>
              <a:tr h="159930">
                <a:tc>
                  <a:txBody>
                    <a:bodyPr/>
                    <a:lstStyle/>
                    <a:p>
                      <a:pPr rtl="0" fontAlgn="b"/>
                      <a:r>
                        <a:rPr lang="en-US" sz="900" u="sng">
                          <a:solidFill>
                            <a:srgbClr val="1155CC"/>
                          </a:solidFill>
                          <a:effectLst/>
                          <a:hlinkClick r:id="rId48"/>
                        </a:rPr>
                        <a:t>Cook &amp; Boardman acquires Bunting Door &amp; Hardware</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49"/>
                        </a:rPr>
                        <a:t>White Cup Acquires Sales Management Plus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1370775"/>
                  </a:ext>
                </a:extLst>
              </a:tr>
              <a:tr h="159930">
                <a:tc>
                  <a:txBody>
                    <a:bodyPr/>
                    <a:lstStyle/>
                    <a:p>
                      <a:pPr rtl="0" fontAlgn="b"/>
                      <a:r>
                        <a:rPr lang="en-US" sz="900" u="sng">
                          <a:solidFill>
                            <a:srgbClr val="1155CC"/>
                          </a:solidFill>
                          <a:effectLst/>
                          <a:hlinkClick r:id="rId50"/>
                        </a:rPr>
                        <a:t>Great Lakes Fasteners Group acquires Superior Components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51"/>
                        </a:rPr>
                        <a:t>BradyPLUS</a:t>
                      </a:r>
                      <a:r>
                        <a:rPr lang="en-US" sz="900" u="sng" dirty="0">
                          <a:solidFill>
                            <a:srgbClr val="1155CC"/>
                          </a:solidFill>
                          <a:effectLst/>
                          <a:hlinkClick r:id="rId51"/>
                        </a:rPr>
                        <a:t> Acquires Idaho Package Company</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387416"/>
                  </a:ext>
                </a:extLst>
              </a:tr>
              <a:tr h="159930">
                <a:tc>
                  <a:txBody>
                    <a:bodyPr/>
                    <a:lstStyle/>
                    <a:p>
                      <a:pPr rtl="0" fontAlgn="b"/>
                      <a:r>
                        <a:rPr lang="en-US" sz="900" u="sng">
                          <a:solidFill>
                            <a:srgbClr val="1155CC"/>
                          </a:solidFill>
                          <a:effectLst/>
                          <a:hlinkClick r:id="rId52"/>
                        </a:rPr>
                        <a:t>BradyPLUS acquires TED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3"/>
                        </a:rPr>
                        <a:t>Hengst Filtration Acquires Canadian-American Hydraulic Filter Specialist Main Filter</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4940476"/>
                  </a:ext>
                </a:extLst>
              </a:tr>
              <a:tr h="159930">
                <a:tc>
                  <a:txBody>
                    <a:bodyPr/>
                    <a:lstStyle/>
                    <a:p>
                      <a:pPr rtl="0" fontAlgn="b"/>
                      <a:r>
                        <a:rPr lang="en-US" sz="900" u="sng">
                          <a:solidFill>
                            <a:srgbClr val="1155CC"/>
                          </a:solidFill>
                          <a:effectLst/>
                          <a:hlinkClick r:id="rId54"/>
                        </a:rPr>
                        <a:t>Stellar Industrial Supply acquires PPE distributor USA Safety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5"/>
                        </a:rPr>
                        <a:t>White Cap Acquires Dayton Superior</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0204192"/>
                  </a:ext>
                </a:extLst>
              </a:tr>
              <a:tr h="159930">
                <a:tc>
                  <a:txBody>
                    <a:bodyPr/>
                    <a:lstStyle/>
                    <a:p>
                      <a:pPr rtl="0" fontAlgn="b"/>
                      <a:r>
                        <a:rPr lang="en-US" sz="900" u="sng">
                          <a:solidFill>
                            <a:srgbClr val="1155CC"/>
                          </a:solidFill>
                          <a:effectLst/>
                          <a:hlinkClick r:id="rId56"/>
                        </a:rPr>
                        <a:t>All State Fastener acquires Creative Assembly Systems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7"/>
                        </a:rPr>
                        <a:t>CSV Marketing Acquires Paramont Representatives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791869"/>
                  </a:ext>
                </a:extLst>
              </a:tr>
              <a:tr h="159930">
                <a:tc>
                  <a:txBody>
                    <a:bodyPr/>
                    <a:lstStyle/>
                    <a:p>
                      <a:pPr rtl="0" fontAlgn="b"/>
                      <a:r>
                        <a:rPr lang="en-US" sz="900" u="sng">
                          <a:solidFill>
                            <a:srgbClr val="1155CC"/>
                          </a:solidFill>
                          <a:effectLst/>
                          <a:hlinkClick r:id="rId58"/>
                        </a:rPr>
                        <a:t>White Cap acquires B&amp;R Reinforcing in Ohio</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59"/>
                        </a:rPr>
                        <a:t>MiddleGround</a:t>
                      </a:r>
                      <a:r>
                        <a:rPr lang="en-US" sz="900" u="sng" dirty="0">
                          <a:solidFill>
                            <a:srgbClr val="1155CC"/>
                          </a:solidFill>
                          <a:effectLst/>
                          <a:hlinkClick r:id="rId59"/>
                        </a:rPr>
                        <a:t> Capital Acquires GMS Instruments</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477099"/>
                  </a:ext>
                </a:extLst>
              </a:tr>
              <a:tr h="159930">
                <a:tc>
                  <a:txBody>
                    <a:bodyPr/>
                    <a:lstStyle/>
                    <a:p>
                      <a:pPr rtl="0" fontAlgn="b"/>
                      <a:r>
                        <a:rPr lang="en-US" sz="900" u="sng">
                          <a:solidFill>
                            <a:srgbClr val="1155CC"/>
                          </a:solidFill>
                          <a:effectLst/>
                          <a:hlinkClick r:id="rId60"/>
                        </a:rPr>
                        <a:t>Atlas Copco acquires Italian distribution company Easy Filtration</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61"/>
                        </a:rPr>
                        <a:t>Blue Ribbon Fastener Acquires Nationwide Fastener Systems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105085"/>
                  </a:ext>
                </a:extLst>
              </a:tr>
              <a:tr h="159930">
                <a:tc>
                  <a:txBody>
                    <a:bodyPr/>
                    <a:lstStyle/>
                    <a:p>
                      <a:pPr rtl="0" fontAlgn="b"/>
                      <a:r>
                        <a:rPr lang="en-US" sz="900" u="sng">
                          <a:solidFill>
                            <a:srgbClr val="1155CC"/>
                          </a:solidFill>
                          <a:effectLst/>
                          <a:hlinkClick r:id="rId62"/>
                        </a:rPr>
                        <a:t>SureWerx acquires Fall Safe</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63"/>
                        </a:rPr>
                        <a:t>Portland Bolt Acquires Southern Anchor Bolt</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6828735"/>
                  </a:ext>
                </a:extLst>
              </a:tr>
              <a:tr h="159930">
                <a:tc>
                  <a:txBody>
                    <a:bodyPr/>
                    <a:lstStyle/>
                    <a:p>
                      <a:pPr rtl="0" fontAlgn="b"/>
                      <a:r>
                        <a:rPr lang="en-US" sz="900" u="sng">
                          <a:solidFill>
                            <a:srgbClr val="1155CC"/>
                          </a:solidFill>
                          <a:effectLst/>
                          <a:hlinkClick r:id="rId64"/>
                        </a:rPr>
                        <a:t>Vallen acquires Eastland Engineering Supply</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65"/>
                        </a:rPr>
                        <a:t>Winsupply acquires General Metals Manufacturing &amp; Supply Co.</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4027971"/>
                  </a:ext>
                </a:extLst>
              </a:tr>
              <a:tr h="159930">
                <a:tc>
                  <a:txBody>
                    <a:bodyPr/>
                    <a:lstStyle/>
                    <a:p>
                      <a:pPr rtl="0" fontAlgn="b"/>
                      <a:r>
                        <a:rPr lang="en-US" sz="900" u="sng">
                          <a:solidFill>
                            <a:srgbClr val="1155CC"/>
                          </a:solidFill>
                          <a:effectLst/>
                          <a:hlinkClick r:id="rId66"/>
                        </a:rPr>
                        <a:t>Imperial Dade acquires Pro-Tech Sanitation</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67"/>
                        </a:rPr>
                        <a:t>White Cap Acquires Rebar Solutions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971167"/>
                  </a:ext>
                </a:extLst>
              </a:tr>
              <a:tr h="159930">
                <a:tc>
                  <a:txBody>
                    <a:bodyPr/>
                    <a:lstStyle/>
                    <a:p>
                      <a:pPr rtl="0" fontAlgn="b"/>
                      <a:r>
                        <a:rPr lang="en-US" sz="900" u="sng">
                          <a:solidFill>
                            <a:srgbClr val="1155CC"/>
                          </a:solidFill>
                          <a:effectLst/>
                          <a:hlinkClick r:id="rId68"/>
                        </a:rPr>
                        <a:t>NEFCO acquires Modern Fasteners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69"/>
                        </a:rPr>
                        <a:t>Wesco Acquires Software Developer, </a:t>
                      </a:r>
                      <a:r>
                        <a:rPr lang="en-US" sz="900" u="sng" dirty="0" err="1">
                          <a:solidFill>
                            <a:srgbClr val="1155CC"/>
                          </a:solidFill>
                          <a:effectLst/>
                          <a:hlinkClick r:id="rId69"/>
                        </a:rPr>
                        <a:t>entroCIM</a:t>
                      </a:r>
                      <a:r>
                        <a:rPr lang="en-US" sz="900" u="sng" dirty="0">
                          <a:solidFill>
                            <a:srgbClr val="1155CC"/>
                          </a:solidFill>
                          <a:effectLst/>
                          <a:hlinkClick r:id="rId69"/>
                        </a:rPr>
                        <a:t>, in $30M Deal</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8374987"/>
                  </a:ext>
                </a:extLst>
              </a:tr>
              <a:tr h="315700">
                <a:tc>
                  <a:txBody>
                    <a:bodyPr/>
                    <a:lstStyle/>
                    <a:p>
                      <a:pPr rtl="0" fontAlgn="b"/>
                      <a:r>
                        <a:rPr lang="en-US" sz="900" u="sng">
                          <a:solidFill>
                            <a:srgbClr val="1155CC"/>
                          </a:solidFill>
                          <a:effectLst/>
                          <a:hlinkClick r:id="rId70"/>
                        </a:rPr>
                        <a:t>Honeywell to Acquire Air Products' Liquefied Natural Gas Process Technology and Equipment Business</a:t>
                      </a:r>
                      <a:endParaRPr lang="en-US" sz="90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71"/>
                        </a:rPr>
                        <a:t>Dallas’ Heater and Controls Co. Acquired by Ohio Distribution Platform in Southwest Expansion</a:t>
                      </a:r>
                      <a:endParaRPr lang="en-US" sz="90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8675222"/>
                  </a:ext>
                </a:extLst>
              </a:tr>
            </a:tbl>
          </a:graphicData>
        </a:graphic>
      </p:graphicFrame>
    </p:spTree>
    <p:extLst>
      <p:ext uri="{BB962C8B-B14F-4D97-AF65-F5344CB8AC3E}">
        <p14:creationId xmlns:p14="http://schemas.microsoft.com/office/powerpoint/2010/main" val="248885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761" y="761"/>
            <a:ext cx="914400" cy="0"/>
          </a:xfrm>
          <a:custGeom>
            <a:avLst/>
            <a:gdLst/>
            <a:ahLst/>
            <a:cxnLst/>
            <a:rect l="l" t="t" r="r" b="b"/>
            <a:pathLst>
              <a:path w="914400">
                <a:moveTo>
                  <a:pt x="0" y="0"/>
                </a:moveTo>
                <a:lnTo>
                  <a:pt x="914400" y="0"/>
                </a:lnTo>
              </a:path>
              <a:path w="914400">
                <a:moveTo>
                  <a:pt x="0" y="0"/>
                </a:moveTo>
                <a:lnTo>
                  <a:pt x="914400" y="0"/>
                </a:lnTo>
              </a:path>
              <a:path w="914400">
                <a:moveTo>
                  <a:pt x="0" y="0"/>
                </a:moveTo>
                <a:lnTo>
                  <a:pt x="914400" y="0"/>
                </a:lnTo>
              </a:path>
            </a:pathLst>
          </a:custGeom>
          <a:ln w="3175">
            <a:solidFill>
              <a:srgbClr val="FAFFFF"/>
            </a:solidFill>
          </a:ln>
        </p:spPr>
        <p:txBody>
          <a:bodyPr wrap="square" lIns="0" tIns="0" rIns="0" bIns="0" rtlCol="0"/>
          <a:lstStyle/>
          <a:p>
            <a:endParaRPr dirty="0"/>
          </a:p>
        </p:txBody>
      </p:sp>
      <p:sp>
        <p:nvSpPr>
          <p:cNvPr id="7" name="TextBox 6">
            <a:extLst>
              <a:ext uri="{FF2B5EF4-FFF2-40B4-BE49-F238E27FC236}">
                <a16:creationId xmlns:a16="http://schemas.microsoft.com/office/drawing/2014/main" id="{3D660E96-B1C4-165A-913A-113B5C50C425}"/>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Select Recent Manufacturing &amp; Industrial M&amp;A Transactions 2024</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sp>
        <p:nvSpPr>
          <p:cNvPr id="8" name="TextBox 7">
            <a:extLst>
              <a:ext uri="{FF2B5EF4-FFF2-40B4-BE49-F238E27FC236}">
                <a16:creationId xmlns:a16="http://schemas.microsoft.com/office/drawing/2014/main" id="{E1A8DDA8-8DD6-34AC-A10E-C30D59EB1900}"/>
              </a:ext>
            </a:extLst>
          </p:cNvPr>
          <p:cNvSpPr txBox="1"/>
          <p:nvPr/>
        </p:nvSpPr>
        <p:spPr>
          <a:xfrm>
            <a:off x="131885" y="870438"/>
            <a:ext cx="8862646" cy="5635861"/>
          </a:xfrm>
          <a:prstGeom prst="rect">
            <a:avLst/>
          </a:prstGeom>
          <a:noFill/>
        </p:spPr>
        <p:txBody>
          <a:bodyPr wrap="square" rtlCol="0">
            <a:spAutoFit/>
          </a:bodyPr>
          <a:lstStyle/>
          <a:p>
            <a:endParaRPr lang="en-US" dirty="0"/>
          </a:p>
        </p:txBody>
      </p:sp>
      <p:graphicFrame>
        <p:nvGraphicFramePr>
          <p:cNvPr id="2" name="Table 1">
            <a:extLst>
              <a:ext uri="{FF2B5EF4-FFF2-40B4-BE49-F238E27FC236}">
                <a16:creationId xmlns:a16="http://schemas.microsoft.com/office/drawing/2014/main" id="{9F6387DE-34A3-854F-2C81-A78A7BF25A2F}"/>
              </a:ext>
            </a:extLst>
          </p:cNvPr>
          <p:cNvGraphicFramePr>
            <a:graphicFrameLocks noGrp="1"/>
          </p:cNvGraphicFramePr>
          <p:nvPr>
            <p:extLst>
              <p:ext uri="{D42A27DB-BD31-4B8C-83A1-F6EECF244321}">
                <p14:modId xmlns:p14="http://schemas.microsoft.com/office/powerpoint/2010/main" val="379338292"/>
              </p:ext>
            </p:extLst>
          </p:nvPr>
        </p:nvGraphicFramePr>
        <p:xfrm>
          <a:off x="149468" y="747349"/>
          <a:ext cx="8994531" cy="6122522"/>
        </p:xfrm>
        <a:graphic>
          <a:graphicData uri="http://schemas.openxmlformats.org/drawingml/2006/table">
            <a:tbl>
              <a:tblPr/>
              <a:tblGrid>
                <a:gridCol w="4515112">
                  <a:extLst>
                    <a:ext uri="{9D8B030D-6E8A-4147-A177-3AD203B41FA5}">
                      <a16:colId xmlns:a16="http://schemas.microsoft.com/office/drawing/2014/main" val="2939905293"/>
                    </a:ext>
                  </a:extLst>
                </a:gridCol>
                <a:gridCol w="4479419">
                  <a:extLst>
                    <a:ext uri="{9D8B030D-6E8A-4147-A177-3AD203B41FA5}">
                      <a16:colId xmlns:a16="http://schemas.microsoft.com/office/drawing/2014/main" val="2215995790"/>
                    </a:ext>
                  </a:extLst>
                </a:gridCol>
              </a:tblGrid>
              <a:tr h="0">
                <a:tc>
                  <a:txBody>
                    <a:bodyPr/>
                    <a:lstStyle/>
                    <a:p>
                      <a:pPr rtl="0" fontAlgn="b"/>
                      <a:r>
                        <a:rPr lang="en-US" sz="900" u="sng" dirty="0">
                          <a:solidFill>
                            <a:srgbClr val="1155CC"/>
                          </a:solidFill>
                          <a:effectLst/>
                          <a:hlinkClick r:id="rId2"/>
                        </a:rPr>
                        <a:t>Holland Pump Acquires Florida Dewatering</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
                        </a:rPr>
                        <a:t>Abrasives &amp; Tools of N.H., Northern Tool Supply announce merger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2013538"/>
                  </a:ext>
                </a:extLst>
              </a:tr>
              <a:tr h="0">
                <a:tc>
                  <a:txBody>
                    <a:bodyPr/>
                    <a:lstStyle/>
                    <a:p>
                      <a:pPr rtl="0" fontAlgn="b"/>
                      <a:r>
                        <a:rPr lang="en-US" sz="900" u="sng" dirty="0" err="1">
                          <a:solidFill>
                            <a:srgbClr val="1155CC"/>
                          </a:solidFill>
                          <a:effectLst/>
                          <a:hlinkClick r:id="rId4"/>
                        </a:rPr>
                        <a:t>Meritus</a:t>
                      </a:r>
                      <a:r>
                        <a:rPr lang="en-US" sz="900" u="sng" dirty="0">
                          <a:solidFill>
                            <a:srgbClr val="1155CC"/>
                          </a:solidFill>
                          <a:effectLst/>
                          <a:hlinkClick r:id="rId4"/>
                        </a:rPr>
                        <a:t> Gas Partners Announces Three Acquisitions</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
                        </a:rPr>
                        <a:t>BlackHawk Industrial acquires Factory Outlet Tooling</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6260650"/>
                  </a:ext>
                </a:extLst>
              </a:tr>
              <a:tr h="0">
                <a:tc>
                  <a:txBody>
                    <a:bodyPr/>
                    <a:lstStyle/>
                    <a:p>
                      <a:pPr rtl="0" fontAlgn="b"/>
                      <a:r>
                        <a:rPr lang="en-US" sz="900" u="sng" dirty="0">
                          <a:solidFill>
                            <a:srgbClr val="1155CC"/>
                          </a:solidFill>
                          <a:effectLst/>
                          <a:hlinkClick r:id="rId6"/>
                        </a:rPr>
                        <a:t>AD, IMARK Electrical Announce Intent to Merge</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7"/>
                        </a:rPr>
                        <a:t>Oshkosh Corp to acquire AUSA</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2371778"/>
                  </a:ext>
                </a:extLst>
              </a:tr>
              <a:tr h="0">
                <a:tc>
                  <a:txBody>
                    <a:bodyPr/>
                    <a:lstStyle/>
                    <a:p>
                      <a:pPr rtl="0" fontAlgn="b"/>
                      <a:r>
                        <a:rPr lang="en-US" sz="900" u="sng">
                          <a:solidFill>
                            <a:srgbClr val="1155CC"/>
                          </a:solidFill>
                          <a:effectLst/>
                          <a:hlinkClick r:id="rId8"/>
                        </a:rPr>
                        <a:t>Ingersoll Rand Acquires Three Companies in $150M Deal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9"/>
                        </a:rPr>
                        <a:t>Imperial Dade acquires R.D. McMillen</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3311870"/>
                  </a:ext>
                </a:extLst>
              </a:tr>
              <a:tr h="0">
                <a:tc>
                  <a:txBody>
                    <a:bodyPr/>
                    <a:lstStyle/>
                    <a:p>
                      <a:pPr rtl="0" fontAlgn="b"/>
                      <a:r>
                        <a:rPr lang="en-US" sz="900" u="sng">
                          <a:solidFill>
                            <a:srgbClr val="1155CC"/>
                          </a:solidFill>
                          <a:effectLst/>
                          <a:hlinkClick r:id="rId8"/>
                        </a:rPr>
                        <a:t>Ingersoll Rand Acquires Three Companies in $150M Deal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10"/>
                        </a:rPr>
                        <a:t>MPE Partners and Appearance Technology Group announce the acquisition of BAF Industries</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958402"/>
                  </a:ext>
                </a:extLst>
              </a:tr>
              <a:tr h="0">
                <a:tc>
                  <a:txBody>
                    <a:bodyPr/>
                    <a:lstStyle/>
                    <a:p>
                      <a:pPr rtl="0" fontAlgn="b"/>
                      <a:r>
                        <a:rPr lang="en-US" sz="900" u="sng">
                          <a:solidFill>
                            <a:srgbClr val="1155CC"/>
                          </a:solidFill>
                          <a:effectLst/>
                          <a:hlinkClick r:id="rId8"/>
                        </a:rPr>
                        <a:t>Ingersoll Rand Acquires Three Companies in $150M Deal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11"/>
                        </a:rPr>
                        <a:t>Mallard Manufacturing joins the MacLeanFogg Family of Companies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445599"/>
                  </a:ext>
                </a:extLst>
              </a:tr>
              <a:tr h="0">
                <a:tc>
                  <a:txBody>
                    <a:bodyPr/>
                    <a:lstStyle/>
                    <a:p>
                      <a:pPr rtl="0" fontAlgn="b"/>
                      <a:r>
                        <a:rPr lang="pt-BR" sz="900" u="sng">
                          <a:solidFill>
                            <a:srgbClr val="1155CC"/>
                          </a:solidFill>
                          <a:effectLst/>
                          <a:hlinkClick r:id="rId12"/>
                        </a:rPr>
                        <a:t>Imperial Dade Acquires Regional Distributors Inc.</a:t>
                      </a:r>
                      <a:endParaRPr lang="pt-BR"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13"/>
                        </a:rPr>
                        <a:t>TopBuild to acquire Insulation Works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589006"/>
                  </a:ext>
                </a:extLst>
              </a:tr>
              <a:tr h="0">
                <a:tc>
                  <a:txBody>
                    <a:bodyPr/>
                    <a:lstStyle/>
                    <a:p>
                      <a:pPr rtl="0" fontAlgn="b"/>
                      <a:r>
                        <a:rPr lang="en-US" sz="900" u="sng">
                          <a:solidFill>
                            <a:srgbClr val="1155CC"/>
                          </a:solidFill>
                          <a:effectLst/>
                          <a:hlinkClick r:id="rId14"/>
                        </a:rPr>
                        <a:t>Thermal Technology Distribution Solutions Acquires Southwest Heater and Controls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15"/>
                        </a:rPr>
                        <a:t>Belt Power acquires </a:t>
                      </a:r>
                      <a:r>
                        <a:rPr lang="en-US" sz="900" u="sng" dirty="0" err="1">
                          <a:solidFill>
                            <a:srgbClr val="1155CC"/>
                          </a:solidFill>
                          <a:effectLst/>
                          <a:hlinkClick r:id="rId15"/>
                        </a:rPr>
                        <a:t>Avtech</a:t>
                      </a:r>
                      <a:r>
                        <a:rPr lang="en-US" sz="900" u="sng" dirty="0">
                          <a:solidFill>
                            <a:srgbClr val="1155CC"/>
                          </a:solidFill>
                          <a:effectLst/>
                          <a:hlinkClick r:id="rId15"/>
                        </a:rPr>
                        <a:t> Industrial Products</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9874923"/>
                  </a:ext>
                </a:extLst>
              </a:tr>
              <a:tr h="0">
                <a:tc>
                  <a:txBody>
                    <a:bodyPr/>
                    <a:lstStyle/>
                    <a:p>
                      <a:pPr rtl="0" fontAlgn="b"/>
                      <a:r>
                        <a:rPr lang="en-US" sz="900" u="sng">
                          <a:solidFill>
                            <a:srgbClr val="1155CC"/>
                          </a:solidFill>
                          <a:effectLst/>
                          <a:hlinkClick r:id="rId16"/>
                        </a:rPr>
                        <a:t>EVI Industries Completes Acquisition of Ed Brown Distributors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17"/>
                        </a:rPr>
                        <a:t>Rexel agrees to acquire Talley Inc.</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739810"/>
                  </a:ext>
                </a:extLst>
              </a:tr>
              <a:tr h="0">
                <a:tc>
                  <a:txBody>
                    <a:bodyPr/>
                    <a:lstStyle/>
                    <a:p>
                      <a:pPr rtl="0" fontAlgn="b"/>
                      <a:r>
                        <a:rPr lang="en-US" sz="900" u="sng">
                          <a:solidFill>
                            <a:srgbClr val="1155CC"/>
                          </a:solidFill>
                          <a:effectLst/>
                          <a:hlinkClick r:id="rId18"/>
                        </a:rPr>
                        <a:t>MCE Acquires Ives Equipment</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fr-FR" sz="900" u="sng" dirty="0" err="1">
                          <a:solidFill>
                            <a:srgbClr val="1155CC"/>
                          </a:solidFill>
                          <a:effectLst/>
                          <a:hlinkClick r:id="rId19"/>
                        </a:rPr>
                        <a:t>Applied</a:t>
                      </a:r>
                      <a:r>
                        <a:rPr lang="fr-FR" sz="900" u="sng" dirty="0">
                          <a:solidFill>
                            <a:srgbClr val="1155CC"/>
                          </a:solidFill>
                          <a:effectLst/>
                          <a:hlinkClick r:id="rId19"/>
                        </a:rPr>
                        <a:t> </a:t>
                      </a:r>
                      <a:r>
                        <a:rPr lang="fr-FR" sz="900" u="sng" dirty="0" err="1">
                          <a:solidFill>
                            <a:srgbClr val="1155CC"/>
                          </a:solidFill>
                          <a:effectLst/>
                          <a:hlinkClick r:id="rId19"/>
                        </a:rPr>
                        <a:t>Industrial</a:t>
                      </a:r>
                      <a:r>
                        <a:rPr lang="fr-FR" sz="900" u="sng" dirty="0">
                          <a:solidFill>
                            <a:srgbClr val="1155CC"/>
                          </a:solidFill>
                          <a:effectLst/>
                          <a:hlinkClick r:id="rId19"/>
                        </a:rPr>
                        <a:t> Technologies closes Grupo </a:t>
                      </a:r>
                      <a:r>
                        <a:rPr lang="fr-FR" sz="900" u="sng" dirty="0" err="1">
                          <a:solidFill>
                            <a:srgbClr val="1155CC"/>
                          </a:solidFill>
                          <a:effectLst/>
                          <a:hlinkClick r:id="rId19"/>
                        </a:rPr>
                        <a:t>Kopar</a:t>
                      </a:r>
                      <a:r>
                        <a:rPr lang="fr-FR" sz="900" u="sng" dirty="0">
                          <a:solidFill>
                            <a:srgbClr val="1155CC"/>
                          </a:solidFill>
                          <a:effectLst/>
                          <a:hlinkClick r:id="rId19"/>
                        </a:rPr>
                        <a:t> acquisition</a:t>
                      </a:r>
                      <a:endParaRPr lang="fr-FR"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4336988"/>
                  </a:ext>
                </a:extLst>
              </a:tr>
              <a:tr h="0">
                <a:tc>
                  <a:txBody>
                    <a:bodyPr/>
                    <a:lstStyle/>
                    <a:p>
                      <a:pPr rtl="0" fontAlgn="b"/>
                      <a:r>
                        <a:rPr lang="en-US" sz="900" u="sng">
                          <a:solidFill>
                            <a:srgbClr val="1155CC"/>
                          </a:solidFill>
                          <a:effectLst/>
                          <a:hlinkClick r:id="rId20"/>
                        </a:rPr>
                        <a:t>MingZhu Logistics Agrees to Acquire Oxylus Global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21"/>
                        </a:rPr>
                        <a:t>Sonepar closes Madison, Standard acquisitions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0665818"/>
                  </a:ext>
                </a:extLst>
              </a:tr>
              <a:tr h="0">
                <a:tc>
                  <a:txBody>
                    <a:bodyPr/>
                    <a:lstStyle/>
                    <a:p>
                      <a:pPr rtl="0" fontAlgn="b"/>
                      <a:r>
                        <a:rPr lang="en-US" sz="900" u="sng">
                          <a:solidFill>
                            <a:srgbClr val="1155CC"/>
                          </a:solidFill>
                          <a:effectLst/>
                          <a:hlinkClick r:id="rId22"/>
                        </a:rPr>
                        <a:t>Sonepar to Acquire Electric Supply Center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21"/>
                        </a:rPr>
                        <a:t>Sonepar closes Madison, Standard acquisitions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3463215"/>
                  </a:ext>
                </a:extLst>
              </a:tr>
              <a:tr h="0">
                <a:tc>
                  <a:txBody>
                    <a:bodyPr/>
                    <a:lstStyle/>
                    <a:p>
                      <a:pPr rtl="0" fontAlgn="b"/>
                      <a:r>
                        <a:rPr lang="en-US" sz="900" u="sng">
                          <a:solidFill>
                            <a:srgbClr val="1155CC"/>
                          </a:solidFill>
                          <a:effectLst/>
                          <a:hlinkClick r:id="rId23"/>
                        </a:rPr>
                        <a:t>Investment Firm Partners with B&amp;J Welding Supply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24"/>
                        </a:rPr>
                        <a:t>Dallas' Lone Star Funds acquires </a:t>
                      </a:r>
                      <a:r>
                        <a:rPr lang="en-US" sz="900" u="sng" dirty="0" err="1">
                          <a:solidFill>
                            <a:srgbClr val="1155CC"/>
                          </a:solidFill>
                          <a:effectLst/>
                          <a:hlinkClick r:id="rId24"/>
                        </a:rPr>
                        <a:t>NetherlandsBased</a:t>
                      </a:r>
                      <a:r>
                        <a:rPr lang="en-US" sz="900" u="sng" dirty="0">
                          <a:solidFill>
                            <a:srgbClr val="1155CC"/>
                          </a:solidFill>
                          <a:effectLst/>
                          <a:hlinkClick r:id="rId24"/>
                        </a:rPr>
                        <a:t> Industrial Services Provider ERIKS</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140528"/>
                  </a:ext>
                </a:extLst>
              </a:tr>
              <a:tr h="0">
                <a:tc>
                  <a:txBody>
                    <a:bodyPr/>
                    <a:lstStyle/>
                    <a:p>
                      <a:pPr rtl="0" fontAlgn="b"/>
                      <a:r>
                        <a:rPr lang="en-US" sz="900" u="sng">
                          <a:solidFill>
                            <a:srgbClr val="1155CC"/>
                          </a:solidFill>
                          <a:effectLst/>
                          <a:hlinkClick r:id="rId25"/>
                        </a:rPr>
                        <a:t>Tencarva Machinery Company Acquires Tri-State Coating &amp; Machine</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26"/>
                        </a:rPr>
                        <a:t>Motion &amp; Control Enterprises acquires General Machinery Company, Inc.; 11th deal in 16 months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5184651"/>
                  </a:ext>
                </a:extLst>
              </a:tr>
              <a:tr h="0">
                <a:tc>
                  <a:txBody>
                    <a:bodyPr/>
                    <a:lstStyle/>
                    <a:p>
                      <a:pPr rtl="0" fontAlgn="b"/>
                      <a:r>
                        <a:rPr lang="en-US" sz="900" u="sng">
                          <a:solidFill>
                            <a:srgbClr val="1155CC"/>
                          </a:solidFill>
                          <a:effectLst/>
                          <a:hlinkClick r:id="rId27"/>
                        </a:rPr>
                        <a:t>EMS Acquires Eagle Metal Distributors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28"/>
                        </a:rPr>
                        <a:t>Nippon Steel delays closing of acquisition of U.S. Steel</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182696"/>
                  </a:ext>
                </a:extLst>
              </a:tr>
              <a:tr h="0">
                <a:tc>
                  <a:txBody>
                    <a:bodyPr/>
                    <a:lstStyle/>
                    <a:p>
                      <a:pPr rtl="0" fontAlgn="b"/>
                      <a:r>
                        <a:rPr lang="en-US" sz="900" u="sng">
                          <a:solidFill>
                            <a:srgbClr val="1155CC"/>
                          </a:solidFill>
                          <a:effectLst/>
                          <a:hlinkClick r:id="rId29"/>
                        </a:rPr>
                        <a:t>CORE Industrial Partners Portfolio Company PrecisionX Group Acquires National Manufacturing</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0"/>
                        </a:rPr>
                        <a:t>Lawson acquires Auto, Industrial Parks Supplier S&amp;S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372506"/>
                  </a:ext>
                </a:extLst>
              </a:tr>
              <a:tr h="0">
                <a:tc>
                  <a:txBody>
                    <a:bodyPr/>
                    <a:lstStyle/>
                    <a:p>
                      <a:pPr rtl="0" fontAlgn="b"/>
                      <a:r>
                        <a:rPr lang="en-US" sz="900" u="sng">
                          <a:solidFill>
                            <a:srgbClr val="1155CC"/>
                          </a:solidFill>
                          <a:effectLst/>
                          <a:hlinkClick r:id="rId31"/>
                        </a:rPr>
                        <a:t>White Cap acquires South Carolina Steel Fabricator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fr-FR" sz="900" u="sng">
                          <a:solidFill>
                            <a:srgbClr val="1155CC"/>
                          </a:solidFill>
                          <a:effectLst/>
                          <a:hlinkClick r:id="rId32"/>
                        </a:rPr>
                        <a:t>Valin Corporation acquires Dynamic Solutions</a:t>
                      </a:r>
                      <a:endParaRPr lang="fr-FR"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3932188"/>
                  </a:ext>
                </a:extLst>
              </a:tr>
              <a:tr h="0">
                <a:tc>
                  <a:txBody>
                    <a:bodyPr/>
                    <a:lstStyle/>
                    <a:p>
                      <a:pPr rtl="0" fontAlgn="b"/>
                      <a:r>
                        <a:rPr lang="en-US" sz="900" u="sng">
                          <a:solidFill>
                            <a:srgbClr val="1155CC"/>
                          </a:solidFill>
                          <a:effectLst/>
                          <a:hlinkClick r:id="rId33"/>
                        </a:rPr>
                        <a:t>SugarCRM acquires sales-i</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34"/>
                        </a:rPr>
                        <a:t>Venturi Supply acquires Monumental Supply in Maryland</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8072738"/>
                  </a:ext>
                </a:extLst>
              </a:tr>
              <a:tr h="0">
                <a:tc>
                  <a:txBody>
                    <a:bodyPr/>
                    <a:lstStyle/>
                    <a:p>
                      <a:pPr rtl="0" fontAlgn="b"/>
                      <a:r>
                        <a:rPr lang="en-US" sz="900" u="sng">
                          <a:solidFill>
                            <a:srgbClr val="1155CC"/>
                          </a:solidFill>
                          <a:effectLst/>
                          <a:hlinkClick r:id="rId35"/>
                        </a:rPr>
                        <a:t>Blue Point Capital Partners acquires National Safety Apparel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6"/>
                        </a:rPr>
                        <a:t>MSC Industrial Supply acquires Kar Industrial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255511"/>
                  </a:ext>
                </a:extLst>
              </a:tr>
              <a:tr h="0">
                <a:tc>
                  <a:txBody>
                    <a:bodyPr/>
                    <a:lstStyle/>
                    <a:p>
                      <a:pPr rtl="0" fontAlgn="b"/>
                      <a:r>
                        <a:rPr lang="en-US" sz="900" u="sng">
                          <a:solidFill>
                            <a:srgbClr val="1155CC"/>
                          </a:solidFill>
                          <a:effectLst/>
                          <a:hlinkClick r:id="rId37"/>
                        </a:rPr>
                        <a:t>LindFast acquires Merco Tape</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38"/>
                        </a:rPr>
                        <a:t>Distributors TopBuild, SPI Nix acquisition deal (valued at $960M)</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5091846"/>
                  </a:ext>
                </a:extLst>
              </a:tr>
              <a:tr h="0">
                <a:tc>
                  <a:txBody>
                    <a:bodyPr/>
                    <a:lstStyle/>
                    <a:p>
                      <a:pPr rtl="0" fontAlgn="b"/>
                      <a:r>
                        <a:rPr lang="en-US" sz="900" u="sng">
                          <a:solidFill>
                            <a:srgbClr val="1155CC"/>
                          </a:solidFill>
                          <a:effectLst/>
                          <a:hlinkClick r:id="rId39"/>
                        </a:rPr>
                        <a:t>AFC Industries acquires California aerospace fastener distributor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40"/>
                        </a:rPr>
                        <a:t>Prysmian to acquire Encore Wire in $4.2B deal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190055"/>
                  </a:ext>
                </a:extLst>
              </a:tr>
              <a:tr h="0">
                <a:tc>
                  <a:txBody>
                    <a:bodyPr/>
                    <a:lstStyle/>
                    <a:p>
                      <a:pPr rtl="0" fontAlgn="b"/>
                      <a:r>
                        <a:rPr lang="en-US" sz="900" u="sng">
                          <a:solidFill>
                            <a:srgbClr val="1155CC"/>
                          </a:solidFill>
                          <a:effectLst/>
                          <a:hlinkClick r:id="rId41"/>
                        </a:rPr>
                        <a:t>Battery Ventures agrees to acquire Medical and Industrial-Automation Company steute Technologies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42"/>
                        </a:rPr>
                        <a:t>Ballymore </a:t>
                      </a:r>
                      <a:r>
                        <a:rPr lang="en-US" sz="900" u="sng" dirty="0" err="1">
                          <a:solidFill>
                            <a:srgbClr val="1155CC"/>
                          </a:solidFill>
                          <a:effectLst/>
                          <a:hlinkClick r:id="rId42"/>
                        </a:rPr>
                        <a:t>Safty</a:t>
                      </a:r>
                      <a:r>
                        <a:rPr lang="en-US" sz="900" u="sng" dirty="0">
                          <a:solidFill>
                            <a:srgbClr val="1155CC"/>
                          </a:solidFill>
                          <a:effectLst/>
                          <a:hlinkClick r:id="rId42"/>
                        </a:rPr>
                        <a:t> sold to PE firm One Equity Partners</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0480990"/>
                  </a:ext>
                </a:extLst>
              </a:tr>
              <a:tr h="0">
                <a:tc>
                  <a:txBody>
                    <a:bodyPr/>
                    <a:lstStyle/>
                    <a:p>
                      <a:pPr rtl="0" fontAlgn="b"/>
                      <a:r>
                        <a:rPr lang="en-US" sz="900" u="sng">
                          <a:solidFill>
                            <a:srgbClr val="1155CC"/>
                          </a:solidFill>
                          <a:effectLst/>
                          <a:hlinkClick r:id="rId43"/>
                        </a:rPr>
                        <a:t>H.B. Fuller acquires ND Industries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fr-FR" sz="900" u="sng">
                          <a:solidFill>
                            <a:srgbClr val="1155CC"/>
                          </a:solidFill>
                          <a:effectLst/>
                          <a:hlinkClick r:id="rId44"/>
                        </a:rPr>
                        <a:t>Purvis Industries acquires PTE Drives</a:t>
                      </a:r>
                      <a:endParaRPr lang="fr-FR"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816798"/>
                  </a:ext>
                </a:extLst>
              </a:tr>
              <a:tr h="0">
                <a:tc>
                  <a:txBody>
                    <a:bodyPr/>
                    <a:lstStyle/>
                    <a:p>
                      <a:pPr rtl="0" fontAlgn="b"/>
                      <a:r>
                        <a:rPr lang="en-US" sz="900" u="sng">
                          <a:solidFill>
                            <a:srgbClr val="1155CC"/>
                          </a:solidFill>
                          <a:effectLst/>
                          <a:hlinkClick r:id="rId45"/>
                        </a:rPr>
                        <a:t>Winsupply acquires Meter Service and Supply Co.</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46"/>
                        </a:rPr>
                        <a:t>Resideo to acquire Snap One in $1.4B deal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1370775"/>
                  </a:ext>
                </a:extLst>
              </a:tr>
              <a:tr h="0">
                <a:tc>
                  <a:txBody>
                    <a:bodyPr/>
                    <a:lstStyle/>
                    <a:p>
                      <a:pPr rtl="0" fontAlgn="b"/>
                      <a:r>
                        <a:rPr lang="en-US" sz="900" u="sng">
                          <a:solidFill>
                            <a:srgbClr val="1155CC"/>
                          </a:solidFill>
                          <a:effectLst/>
                          <a:hlinkClick r:id="rId47"/>
                        </a:rPr>
                        <a:t>GMS to acquire Yvon Building Supply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48"/>
                        </a:rPr>
                        <a:t>Martin Supply acquires Trinity Hardware headquarters</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387416"/>
                  </a:ext>
                </a:extLst>
              </a:tr>
              <a:tr h="0">
                <a:tc>
                  <a:txBody>
                    <a:bodyPr/>
                    <a:lstStyle/>
                    <a:p>
                      <a:pPr rtl="0" fontAlgn="b"/>
                      <a:r>
                        <a:rPr lang="en-US" sz="900" u="sng">
                          <a:solidFill>
                            <a:srgbClr val="1155CC"/>
                          </a:solidFill>
                          <a:effectLst/>
                          <a:hlinkClick r:id="rId49"/>
                        </a:rPr>
                        <a:t>KPS Capital to acquire Siemens Electrical Motors, drives supplier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0"/>
                        </a:rPr>
                        <a:t>Core &amp; Main to acquire Geothermal Supply Company Inc.</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4940476"/>
                  </a:ext>
                </a:extLst>
              </a:tr>
              <a:tr h="0">
                <a:tc>
                  <a:txBody>
                    <a:bodyPr/>
                    <a:lstStyle/>
                    <a:p>
                      <a:pPr rtl="0" fontAlgn="b"/>
                      <a:r>
                        <a:rPr lang="en-US" sz="900" u="sng">
                          <a:solidFill>
                            <a:srgbClr val="1155CC"/>
                          </a:solidFill>
                          <a:effectLst/>
                          <a:hlinkClick r:id="rId51"/>
                        </a:rPr>
                        <a:t>Bishop Lifting acquires Oceanside Equipment in Eastern Canada</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fr-FR" sz="900" u="sng" dirty="0" err="1">
                          <a:solidFill>
                            <a:srgbClr val="1155CC"/>
                          </a:solidFill>
                          <a:effectLst/>
                          <a:hlinkClick r:id="rId52"/>
                        </a:rPr>
                        <a:t>Quantix</a:t>
                      </a:r>
                      <a:r>
                        <a:rPr lang="fr-FR" sz="900" u="sng" dirty="0">
                          <a:solidFill>
                            <a:srgbClr val="1155CC"/>
                          </a:solidFill>
                          <a:effectLst/>
                          <a:hlinkClick r:id="rId52"/>
                        </a:rPr>
                        <a:t> </a:t>
                      </a:r>
                      <a:r>
                        <a:rPr lang="fr-FR" sz="900" u="sng" dirty="0" err="1">
                          <a:solidFill>
                            <a:srgbClr val="1155CC"/>
                          </a:solidFill>
                          <a:effectLst/>
                          <a:hlinkClick r:id="rId52"/>
                        </a:rPr>
                        <a:t>acquires</a:t>
                      </a:r>
                      <a:r>
                        <a:rPr lang="fr-FR" sz="900" u="sng" dirty="0">
                          <a:solidFill>
                            <a:srgbClr val="1155CC"/>
                          </a:solidFill>
                          <a:effectLst/>
                          <a:hlinkClick r:id="rId52"/>
                        </a:rPr>
                        <a:t> TMS provider CLX </a:t>
                      </a:r>
                      <a:r>
                        <a:rPr lang="fr-FR" sz="900" u="sng" dirty="0" err="1">
                          <a:solidFill>
                            <a:srgbClr val="1155CC"/>
                          </a:solidFill>
                          <a:effectLst/>
                          <a:hlinkClick r:id="rId52"/>
                        </a:rPr>
                        <a:t>Logistics</a:t>
                      </a:r>
                      <a:endParaRPr lang="fr-FR"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0204192"/>
                  </a:ext>
                </a:extLst>
              </a:tr>
              <a:tr h="0">
                <a:tc>
                  <a:txBody>
                    <a:bodyPr/>
                    <a:lstStyle/>
                    <a:p>
                      <a:pPr rtl="0" fontAlgn="b"/>
                      <a:r>
                        <a:rPr lang="en-US" sz="900" u="sng">
                          <a:solidFill>
                            <a:srgbClr val="1155CC"/>
                          </a:solidFill>
                          <a:effectLst/>
                          <a:hlinkClick r:id="rId53"/>
                        </a:rPr>
                        <a:t>Imperial Dade acquires 3G Packaging, Inc. expands coverage in New York</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4"/>
                        </a:rPr>
                        <a:t>TFC Acquires Supaseal</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791869"/>
                  </a:ext>
                </a:extLst>
              </a:tr>
              <a:tr h="0">
                <a:tc>
                  <a:txBody>
                    <a:bodyPr/>
                    <a:lstStyle/>
                    <a:p>
                      <a:pPr rtl="0" fontAlgn="b"/>
                      <a:r>
                        <a:rPr lang="en-US" sz="900" u="sng">
                          <a:solidFill>
                            <a:srgbClr val="1155CC"/>
                          </a:solidFill>
                          <a:effectLst/>
                          <a:hlinkClick r:id="rId55"/>
                        </a:rPr>
                        <a:t>Motion to acquire Buffalo Electrical, Automation Company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56"/>
                        </a:rPr>
                        <a:t>NEFCO acquires Unicoa</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477099"/>
                  </a:ext>
                </a:extLst>
              </a:tr>
              <a:tr h="0">
                <a:tc>
                  <a:txBody>
                    <a:bodyPr/>
                    <a:lstStyle/>
                    <a:p>
                      <a:pPr rtl="0" fontAlgn="b"/>
                      <a:r>
                        <a:rPr lang="en-US" sz="900" u="sng">
                          <a:solidFill>
                            <a:srgbClr val="1155CC"/>
                          </a:solidFill>
                          <a:effectLst/>
                          <a:hlinkClick r:id="rId57"/>
                        </a:rPr>
                        <a:t>HVH Industrial Solutions acquires Metro Industrial Supply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58"/>
                        </a:rPr>
                        <a:t>OTC Industrial Technologies acquires Allied Sales &amp; Service</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105085"/>
                  </a:ext>
                </a:extLst>
              </a:tr>
              <a:tr h="0">
                <a:tc>
                  <a:txBody>
                    <a:bodyPr/>
                    <a:lstStyle/>
                    <a:p>
                      <a:pPr rtl="0" fontAlgn="b"/>
                      <a:r>
                        <a:rPr lang="en-US" sz="900" u="sng">
                          <a:solidFill>
                            <a:srgbClr val="1155CC"/>
                          </a:solidFill>
                          <a:effectLst/>
                          <a:hlinkClick r:id="rId59"/>
                        </a:rPr>
                        <a:t>Painters Supply &amp; Equipment acquires AeroCoat in New Jersey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a:solidFill>
                            <a:srgbClr val="1155CC"/>
                          </a:solidFill>
                          <a:effectLst/>
                          <a:hlinkClick r:id="rId60"/>
                        </a:rPr>
                        <a:t>Beacon to acquire specialty waterproofing distributor</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6828735"/>
                  </a:ext>
                </a:extLst>
              </a:tr>
              <a:tr h="0">
                <a:tc>
                  <a:txBody>
                    <a:bodyPr/>
                    <a:lstStyle/>
                    <a:p>
                      <a:pPr rtl="0" fontAlgn="b"/>
                      <a:r>
                        <a:rPr lang="en-US" sz="900" u="sng">
                          <a:solidFill>
                            <a:srgbClr val="1155CC"/>
                          </a:solidFill>
                          <a:effectLst/>
                          <a:hlinkClick r:id="rId61"/>
                        </a:rPr>
                        <a:t>Macomb Group acquires Woodhill Supply</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a:solidFill>
                            <a:srgbClr val="1155CC"/>
                          </a:solidFill>
                          <a:effectLst/>
                          <a:hlinkClick r:id="rId62"/>
                        </a:rPr>
                        <a:t>MCE acquires </a:t>
                      </a:r>
                      <a:r>
                        <a:rPr lang="en-US" sz="900" u="sng" dirty="0" err="1">
                          <a:solidFill>
                            <a:srgbClr val="1155CC"/>
                          </a:solidFill>
                          <a:effectLst/>
                          <a:hlinkClick r:id="rId62"/>
                        </a:rPr>
                        <a:t>Daughtridge</a:t>
                      </a:r>
                      <a:r>
                        <a:rPr lang="en-US" sz="900" u="sng" dirty="0">
                          <a:solidFill>
                            <a:srgbClr val="1155CC"/>
                          </a:solidFill>
                          <a:effectLst/>
                          <a:hlinkClick r:id="rId62"/>
                        </a:rPr>
                        <a:t> Sales Co.</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4027971"/>
                  </a:ext>
                </a:extLst>
              </a:tr>
              <a:tr h="0">
                <a:tc>
                  <a:txBody>
                    <a:bodyPr/>
                    <a:lstStyle/>
                    <a:p>
                      <a:pPr rtl="0" fontAlgn="b"/>
                      <a:r>
                        <a:rPr lang="en-US" sz="900" u="sng">
                          <a:solidFill>
                            <a:srgbClr val="1155CC"/>
                          </a:solidFill>
                          <a:effectLst/>
                          <a:hlinkClick r:id="rId63"/>
                        </a:rPr>
                        <a:t>Ficodis Group acquires Dorson</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US" sz="900" u="sng" dirty="0" err="1">
                          <a:solidFill>
                            <a:srgbClr val="1155CC"/>
                          </a:solidFill>
                          <a:effectLst/>
                          <a:hlinkClick r:id="rId64"/>
                        </a:rPr>
                        <a:t>Vallen</a:t>
                      </a:r>
                      <a:r>
                        <a:rPr lang="en-US" sz="900" u="sng" dirty="0">
                          <a:solidFill>
                            <a:srgbClr val="1155CC"/>
                          </a:solidFill>
                          <a:effectLst/>
                          <a:hlinkClick r:id="rId64"/>
                        </a:rPr>
                        <a:t> Distribution completes acquisition of Wesco Integrated Supply</a:t>
                      </a:r>
                      <a:endParaRPr lang="en-US" sz="900" u="sng" dirty="0">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971167"/>
                  </a:ext>
                </a:extLst>
              </a:tr>
              <a:tr h="0">
                <a:tc>
                  <a:txBody>
                    <a:bodyPr/>
                    <a:lstStyle/>
                    <a:p>
                      <a:pPr rtl="0" fontAlgn="b"/>
                      <a:r>
                        <a:rPr lang="en-US" sz="900" u="sng">
                          <a:solidFill>
                            <a:srgbClr val="1155CC"/>
                          </a:solidFill>
                          <a:effectLst/>
                          <a:hlinkClick r:id="rId65"/>
                        </a:rPr>
                        <a:t>White Cap acquires National Ladder &amp; Scaffold Co.</a:t>
                      </a:r>
                      <a:endParaRPr lang="en-US" sz="900" u="sng">
                        <a:solidFill>
                          <a:srgbClr val="1155CC"/>
                        </a:solidFill>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endParaRPr lang="en-US" sz="900" dirty="0">
                        <a:effectLst/>
                      </a:endParaRPr>
                    </a:p>
                  </a:txBody>
                  <a:tcPr marL="22860" marR="22860" marT="15240" marB="15240">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8374987"/>
                  </a:ext>
                </a:extLst>
              </a:tr>
              <a:tr h="0">
                <a:tc>
                  <a:txBody>
                    <a:bodyPr/>
                    <a:lstStyle/>
                    <a:p>
                      <a:pPr rtl="0" fontAlgn="b"/>
                      <a:endParaRPr lang="en-US" sz="950" u="sng">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endParaRPr lang="en-US" sz="950" u="sng" dirty="0">
                        <a:solidFill>
                          <a:srgbClr val="1155CC"/>
                        </a:solidFill>
                        <a:effectLst/>
                      </a:endParaRPr>
                    </a:p>
                  </a:txBody>
                  <a:tcPr marL="2748" marR="2748" marT="1831" marB="1831">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8675222"/>
                  </a:ext>
                </a:extLst>
              </a:tr>
            </a:tbl>
          </a:graphicData>
        </a:graphic>
      </p:graphicFrame>
    </p:spTree>
    <p:extLst>
      <p:ext uri="{BB962C8B-B14F-4D97-AF65-F5344CB8AC3E}">
        <p14:creationId xmlns:p14="http://schemas.microsoft.com/office/powerpoint/2010/main" val="1503730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ADA02F8-DB0B-1CEF-AD77-E8655FEBF2FA}"/>
              </a:ext>
            </a:extLst>
          </p:cNvPr>
          <p:cNvPicPr preferRelativeResize="0">
            <a:picLocks noChangeArrowheads="1"/>
          </p:cNvPicPr>
          <p:nvPr/>
        </p:nvPicPr>
        <p:blipFill rotWithShape="1">
          <a:blip r:embed="rId3"/>
          <a:srcRect l="21731" t="8466" r="21007" b="34272"/>
          <a:stretch/>
        </p:blipFill>
        <p:spPr bwMode="auto">
          <a:xfrm>
            <a:off x="3723403" y="945289"/>
            <a:ext cx="785524" cy="1179972"/>
          </a:xfrm>
          <a:prstGeom prst="rect">
            <a:avLst/>
          </a:prstGeom>
          <a:noFill/>
          <a:ln w="19050">
            <a:solidFill>
              <a:srgbClr val="003768"/>
            </a:solidFill>
          </a:ln>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302AF076-175A-185E-3A29-5A6DBF29BD08}"/>
              </a:ext>
            </a:extLst>
          </p:cNvPr>
          <p:cNvGrpSpPr/>
          <p:nvPr/>
        </p:nvGrpSpPr>
        <p:grpSpPr>
          <a:xfrm>
            <a:off x="261247" y="884282"/>
            <a:ext cx="2489488" cy="1222497"/>
            <a:chOff x="117441" y="907944"/>
            <a:chExt cx="2489488" cy="1222497"/>
          </a:xfrm>
        </p:grpSpPr>
        <p:sp>
          <p:nvSpPr>
            <p:cNvPr id="4" name="Rectangle 3">
              <a:extLst>
                <a:ext uri="{FF2B5EF4-FFF2-40B4-BE49-F238E27FC236}">
                  <a16:creationId xmlns:a16="http://schemas.microsoft.com/office/drawing/2014/main" id="{55977B88-8E95-980D-5376-F0D25F26B1D9}"/>
                </a:ext>
              </a:extLst>
            </p:cNvPr>
            <p:cNvSpPr/>
            <p:nvPr/>
          </p:nvSpPr>
          <p:spPr>
            <a:xfrm>
              <a:off x="972397" y="907944"/>
              <a:ext cx="1634532" cy="801758"/>
            </a:xfrm>
            <a:prstGeom prst="rect">
              <a:avLst/>
            </a:prstGeom>
          </p:spPr>
          <p:txBody>
            <a:bodyPr wrap="square">
              <a:spAutoFit/>
            </a:bodyPr>
            <a:lstStyle/>
            <a:p>
              <a:pPr defTabSz="912813" eaLnBrk="0" fontAlgn="auto" hangingPunct="0">
                <a:lnSpc>
                  <a:spcPct val="100000"/>
                </a:lnSpc>
                <a:spcBef>
                  <a:spcPts val="0"/>
                </a:spcBef>
                <a:spcAft>
                  <a:spcPts val="0"/>
                </a:spcAft>
              </a:pPr>
              <a:r>
                <a:rPr lang="en-US" sz="1100" b="1" dirty="0">
                  <a:solidFill>
                    <a:srgbClr val="002641"/>
                  </a:solidFill>
                  <a:latin typeface="Georgia" panose="02040502050405020303" pitchFamily="18" charset="0"/>
                </a:rPr>
                <a:t>Joe Golden</a:t>
              </a: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Managing Director</a:t>
              </a: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703.785.5525</a:t>
              </a: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jgolden@mhhco.com</a:t>
              </a:r>
            </a:p>
            <a:p>
              <a:pPr defTabSz="912813" eaLnBrk="0" fontAlgn="auto" hangingPunct="0">
                <a:lnSpc>
                  <a:spcPct val="90000"/>
                </a:lnSpc>
                <a:spcBef>
                  <a:spcPts val="0"/>
                </a:spcBef>
                <a:spcAft>
                  <a:spcPts val="0"/>
                </a:spcAft>
              </a:pPr>
              <a:endParaRPr lang="en-US" sz="900" dirty="0">
                <a:solidFill>
                  <a:srgbClr val="000000"/>
                </a:solidFill>
                <a:latin typeface="Georgia" panose="02040502050405020303" pitchFamily="18" charset="0"/>
              </a:endParaRPr>
            </a:p>
          </p:txBody>
        </p:sp>
        <p:pic>
          <p:nvPicPr>
            <p:cNvPr id="5" name="Picture 4">
              <a:extLst>
                <a:ext uri="{FF2B5EF4-FFF2-40B4-BE49-F238E27FC236}">
                  <a16:creationId xmlns:a16="http://schemas.microsoft.com/office/drawing/2014/main" id="{BC033CA1-C7C1-8A8F-2562-073DDD6AD211}"/>
                </a:ext>
              </a:extLst>
            </p:cNvPr>
            <p:cNvPicPr>
              <a:picLocks noChangeAspect="1"/>
            </p:cNvPicPr>
            <p:nvPr/>
          </p:nvPicPr>
          <p:blipFill rotWithShape="1">
            <a:blip r:embed="rId4"/>
            <a:srcRect l="16991" t="2458" r="24165" b="12330"/>
            <a:stretch/>
          </p:blipFill>
          <p:spPr>
            <a:xfrm>
              <a:off x="117441" y="985758"/>
              <a:ext cx="790475" cy="1144683"/>
            </a:xfrm>
            <a:prstGeom prst="rect">
              <a:avLst/>
            </a:prstGeom>
            <a:noFill/>
            <a:ln w="19050">
              <a:solidFill>
                <a:srgbClr val="003768"/>
              </a:solidFill>
            </a:ln>
            <a:effectLst>
              <a:outerShdw blurRad="50800" dist="38100" dir="2700000" algn="tl" rotWithShape="0">
                <a:prstClr val="black">
                  <a:alpha val="40000"/>
                </a:prstClr>
              </a:outerShdw>
            </a:effectLst>
          </p:spPr>
        </p:pic>
      </p:grpSp>
      <p:sp>
        <p:nvSpPr>
          <p:cNvPr id="7" name="Rectangle 6">
            <a:extLst>
              <a:ext uri="{FF2B5EF4-FFF2-40B4-BE49-F238E27FC236}">
                <a16:creationId xmlns:a16="http://schemas.microsoft.com/office/drawing/2014/main" id="{A49EBD60-F92B-F343-C57B-7C6DA302AE92}"/>
              </a:ext>
            </a:extLst>
          </p:cNvPr>
          <p:cNvSpPr/>
          <p:nvPr/>
        </p:nvSpPr>
        <p:spPr>
          <a:xfrm>
            <a:off x="-75205" y="2283583"/>
            <a:ext cx="3613535" cy="1726114"/>
          </a:xfrm>
          <a:prstGeom prst="rect">
            <a:avLst/>
          </a:prstGeom>
        </p:spPr>
        <p:txBody>
          <a:bodyPr wrap="square">
            <a:spAutoFit/>
          </a:bodyPr>
          <a:lstStyle/>
          <a:p>
            <a:pPr marL="231775" defTabSz="912813">
              <a:lnSpc>
                <a:spcPct val="100000"/>
              </a:lnSpc>
              <a:buClr>
                <a:srgbClr val="005288"/>
              </a:buClr>
            </a:pPr>
            <a:r>
              <a:rPr lang="en-US" sz="1000" b="1" dirty="0">
                <a:solidFill>
                  <a:srgbClr val="000000"/>
                </a:solidFill>
                <a:latin typeface="Georgia" panose="02040502050405020303" pitchFamily="18" charset="0"/>
              </a:rPr>
              <a:t>Experience:</a:t>
            </a:r>
          </a:p>
          <a:p>
            <a:pPr marL="231775" defTabSz="912813">
              <a:lnSpc>
                <a:spcPct val="100000"/>
              </a:lnSpc>
              <a:spcBef>
                <a:spcPts val="300"/>
              </a:spcBef>
              <a:spcAft>
                <a:spcPts val="300"/>
              </a:spcAft>
              <a:buClr>
                <a:srgbClr val="005288"/>
              </a:buClr>
            </a:pPr>
            <a:r>
              <a:rPr lang="en-US" sz="1000" i="1" dirty="0">
                <a:solidFill>
                  <a:srgbClr val="000000"/>
                </a:solidFill>
                <a:latin typeface="Georgia" panose="02040502050405020303" pitchFamily="18" charset="0"/>
              </a:rPr>
              <a:t>(25+ years in Investment Banking)</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latin typeface="Georgia" panose="02040502050405020303" pitchFamily="18" charset="0"/>
              </a:rPr>
              <a:t>Principal at Eaton Square – International M&amp;A and capital service provider</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latin typeface="Georgia" panose="02040502050405020303" pitchFamily="18" charset="0"/>
              </a:rPr>
              <a:t>Managing Partner and Co-Founder of BGX Advisory</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latin typeface="Georgia" panose="02040502050405020303" pitchFamily="18" charset="0"/>
              </a:rPr>
              <a:t>Managing Partner at The McLean Group</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latin typeface="Georgia" panose="02040502050405020303" pitchFamily="18" charset="0"/>
              </a:rPr>
              <a:t>Owner / Founder / Executive of five successful  businesses</a:t>
            </a:r>
          </a:p>
          <a:p>
            <a:pPr marL="457200" lvl="1" indent="-109538" defTabSz="912813">
              <a:lnSpc>
                <a:spcPct val="100000"/>
              </a:lnSpc>
              <a:spcBef>
                <a:spcPts val="100"/>
              </a:spcBef>
              <a:spcAft>
                <a:spcPts val="0"/>
              </a:spcAft>
              <a:buClr>
                <a:srgbClr val="002641"/>
              </a:buClr>
              <a:buFont typeface="Wingdings" pitchFamily="2" charset="2"/>
              <a:buChar char="§"/>
            </a:pPr>
            <a:endParaRPr lang="en-US" sz="900" dirty="0">
              <a:latin typeface="Georgia" panose="02040502050405020303" pitchFamily="18" charset="0"/>
            </a:endParaRPr>
          </a:p>
          <a:p>
            <a:pPr marL="457200" lvl="1" indent="-109538" defTabSz="912813">
              <a:lnSpc>
                <a:spcPct val="100000"/>
              </a:lnSpc>
              <a:spcBef>
                <a:spcPts val="300"/>
              </a:spcBef>
              <a:spcAft>
                <a:spcPts val="0"/>
              </a:spcAft>
              <a:buClr>
                <a:srgbClr val="002641"/>
              </a:buClr>
              <a:buFont typeface="Wingdings" pitchFamily="2" charset="2"/>
              <a:buChar char="§"/>
            </a:pPr>
            <a:endParaRPr lang="en-US" sz="900" dirty="0">
              <a:solidFill>
                <a:srgbClr val="000000"/>
              </a:solidFill>
              <a:latin typeface="Georgia" panose="02040502050405020303" pitchFamily="18" charset="0"/>
            </a:endParaRPr>
          </a:p>
          <a:p>
            <a:pPr marL="457200" lvl="1" indent="-109538" defTabSz="912813">
              <a:lnSpc>
                <a:spcPct val="100000"/>
              </a:lnSpc>
              <a:spcBef>
                <a:spcPts val="300"/>
              </a:spcBef>
              <a:spcAft>
                <a:spcPts val="0"/>
              </a:spcAft>
              <a:buClr>
                <a:srgbClr val="002641"/>
              </a:buClr>
              <a:buFont typeface="Wingdings" pitchFamily="2" charset="2"/>
              <a:buChar char="§"/>
            </a:pPr>
            <a:endParaRPr lang="en-US" sz="900" dirty="0">
              <a:solidFill>
                <a:srgbClr val="000000"/>
              </a:solidFill>
              <a:latin typeface="Georgia" panose="02040502050405020303" pitchFamily="18" charset="0"/>
            </a:endParaRPr>
          </a:p>
        </p:txBody>
      </p:sp>
      <p:grpSp>
        <p:nvGrpSpPr>
          <p:cNvPr id="9" name="Group 8">
            <a:extLst>
              <a:ext uri="{FF2B5EF4-FFF2-40B4-BE49-F238E27FC236}">
                <a16:creationId xmlns:a16="http://schemas.microsoft.com/office/drawing/2014/main" id="{739B11C0-D9E6-717A-61EB-84897BB7BC09}"/>
              </a:ext>
            </a:extLst>
          </p:cNvPr>
          <p:cNvGrpSpPr/>
          <p:nvPr/>
        </p:nvGrpSpPr>
        <p:grpSpPr>
          <a:xfrm>
            <a:off x="1182878" y="1633109"/>
            <a:ext cx="2147204" cy="428010"/>
            <a:chOff x="6916809" y="1232419"/>
            <a:chExt cx="1942004" cy="428010"/>
          </a:xfrm>
        </p:grpSpPr>
        <p:sp>
          <p:nvSpPr>
            <p:cNvPr id="10" name="TextBox 9">
              <a:extLst>
                <a:ext uri="{FF2B5EF4-FFF2-40B4-BE49-F238E27FC236}">
                  <a16:creationId xmlns:a16="http://schemas.microsoft.com/office/drawing/2014/main" id="{ECA83D6C-4EB7-E1CD-3BBD-F9D1B87AC74F}"/>
                </a:ext>
              </a:extLst>
            </p:cNvPr>
            <p:cNvSpPr txBox="1"/>
            <p:nvPr/>
          </p:nvSpPr>
          <p:spPr>
            <a:xfrm>
              <a:off x="6916809" y="1429599"/>
              <a:ext cx="1942004"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90488" marR="0" indent="-90488" defTabSz="914400" rtl="0" fontAlgn="auto" latinLnBrk="0" hangingPunct="0">
                <a:lnSpc>
                  <a:spcPct val="100000"/>
                </a:lnSpc>
                <a:spcBef>
                  <a:spcPts val="0"/>
                </a:spcBef>
                <a:spcAft>
                  <a:spcPts val="0"/>
                </a:spcAft>
                <a:buClr>
                  <a:srgbClr val="002641"/>
                </a:buClr>
                <a:buSzTx/>
                <a:buFont typeface="Wingdings" panose="05000000000000000000" pitchFamily="2" charset="2"/>
                <a:buChar char="§"/>
                <a:tabLst/>
              </a:pPr>
              <a:r>
                <a:rPr kumimoji="0" lang="en-US" sz="900" b="0" i="0" u="none" strike="noStrike" cap="none" spc="0" normalizeH="0" baseline="0" dirty="0">
                  <a:ln>
                    <a:noFill/>
                  </a:ln>
                  <a:solidFill>
                    <a:srgbClr val="000000"/>
                  </a:solidFill>
                  <a:effectLst/>
                  <a:uFillTx/>
                  <a:latin typeface="Georgia" panose="02040502050405020303" pitchFamily="18" charset="0"/>
                  <a:sym typeface="Calibri"/>
                </a:rPr>
                <a:t>Virginia Tech (BS, Magna cum laude)</a:t>
              </a:r>
            </a:p>
          </p:txBody>
        </p:sp>
        <p:sp>
          <p:nvSpPr>
            <p:cNvPr id="12" name="TextBox 11">
              <a:extLst>
                <a:ext uri="{FF2B5EF4-FFF2-40B4-BE49-F238E27FC236}">
                  <a16:creationId xmlns:a16="http://schemas.microsoft.com/office/drawing/2014/main" id="{33ADEFC5-F7A5-201B-F1BE-8F8978783B57}"/>
                </a:ext>
              </a:extLst>
            </p:cNvPr>
            <p:cNvSpPr txBox="1"/>
            <p:nvPr/>
          </p:nvSpPr>
          <p:spPr>
            <a:xfrm>
              <a:off x="6916809" y="1232419"/>
              <a:ext cx="79047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Georgia" panose="02040502050405020303" pitchFamily="18" charset="0"/>
                  <a:sym typeface="Calibri"/>
                </a:rPr>
                <a:t>Education:</a:t>
              </a:r>
            </a:p>
          </p:txBody>
        </p:sp>
      </p:grpSp>
      <p:grpSp>
        <p:nvGrpSpPr>
          <p:cNvPr id="13" name="Group 12">
            <a:extLst>
              <a:ext uri="{FF2B5EF4-FFF2-40B4-BE49-F238E27FC236}">
                <a16:creationId xmlns:a16="http://schemas.microsoft.com/office/drawing/2014/main" id="{0B6CB619-6045-F963-6C42-D2ADF86451F7}"/>
              </a:ext>
            </a:extLst>
          </p:cNvPr>
          <p:cNvGrpSpPr/>
          <p:nvPr/>
        </p:nvGrpSpPr>
        <p:grpSpPr>
          <a:xfrm>
            <a:off x="3381110" y="929914"/>
            <a:ext cx="4101164" cy="2953633"/>
            <a:chOff x="2993038" y="940800"/>
            <a:chExt cx="4101164" cy="2953633"/>
          </a:xfrm>
        </p:grpSpPr>
        <p:sp>
          <p:nvSpPr>
            <p:cNvPr id="14" name="Rectangle 13">
              <a:extLst>
                <a:ext uri="{FF2B5EF4-FFF2-40B4-BE49-F238E27FC236}">
                  <a16:creationId xmlns:a16="http://schemas.microsoft.com/office/drawing/2014/main" id="{597989C2-0938-CEE8-DE52-CDB0DB425ABF}"/>
                </a:ext>
              </a:extLst>
            </p:cNvPr>
            <p:cNvSpPr/>
            <p:nvPr/>
          </p:nvSpPr>
          <p:spPr>
            <a:xfrm>
              <a:off x="4184445" y="940800"/>
              <a:ext cx="1683833" cy="677108"/>
            </a:xfrm>
            <a:prstGeom prst="rect">
              <a:avLst/>
            </a:prstGeom>
          </p:spPr>
          <p:txBody>
            <a:bodyPr wrap="square">
              <a:spAutoFit/>
            </a:bodyPr>
            <a:lstStyle/>
            <a:p>
              <a:pPr marL="0" marR="0" lvl="0" indent="0" algn="l" defTabSz="912813" rtl="0" eaLnBrk="0" fontAlgn="auto" latinLnBrk="0" hangingPunct="0">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2641"/>
                  </a:solidFill>
                  <a:effectLst/>
                  <a:uLnTx/>
                  <a:uFillTx/>
                  <a:latin typeface="Georgia" panose="02040502050405020303" pitchFamily="18" charset="0"/>
                  <a:ea typeface="Calibri"/>
                  <a:cs typeface="Calibri"/>
                  <a:sym typeface="Calibri"/>
                </a:rPr>
                <a:t>Michael J. </a:t>
              </a:r>
              <a:r>
                <a:rPr lang="en-US" sz="1100" b="1" kern="0" dirty="0">
                  <a:solidFill>
                    <a:srgbClr val="002641"/>
                  </a:solidFill>
                  <a:latin typeface="Georgia" panose="02040502050405020303" pitchFamily="18" charset="0"/>
                  <a:ea typeface="Calibri"/>
                  <a:cs typeface="Calibri"/>
                  <a:sym typeface="Calibri"/>
                </a:rPr>
                <a:t>Howe</a:t>
              </a:r>
              <a:endParaRPr kumimoji="0" lang="en-US" sz="1100" b="1" i="0" u="none" strike="noStrike" kern="0" cap="none" spc="0" normalizeH="0" baseline="0" noProof="0" dirty="0">
                <a:ln>
                  <a:noFill/>
                </a:ln>
                <a:solidFill>
                  <a:srgbClr val="002641"/>
                </a:solidFill>
                <a:effectLst/>
                <a:uLnTx/>
                <a:uFillTx/>
                <a:latin typeface="Georgia" panose="02040502050405020303" pitchFamily="18" charset="0"/>
                <a:ea typeface="Calibri"/>
                <a:cs typeface="Calibri"/>
                <a:sym typeface="Calibri"/>
              </a:endParaRPr>
            </a:p>
            <a:p>
              <a:pPr marL="0" marR="0" lvl="0" indent="0" algn="l" defTabSz="912813" rtl="0" eaLnBrk="0"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Georgia" panose="02040502050405020303" pitchFamily="18" charset="0"/>
                  <a:ea typeface="Calibri"/>
                  <a:cs typeface="Calibri"/>
                  <a:sym typeface="Calibri"/>
                </a:rPr>
                <a:t>Managing Director </a:t>
              </a:r>
            </a:p>
            <a:p>
              <a:pPr marL="0" marR="0" lvl="0" indent="0" algn="l" defTabSz="912813" rtl="0" eaLnBrk="0" fontAlgn="auto" latinLnBrk="0" hangingPunct="0">
                <a:lnSpc>
                  <a:spcPct val="9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Georgia" panose="02040502050405020303" pitchFamily="18" charset="0"/>
                  <a:ea typeface="Calibri"/>
                  <a:cs typeface="Calibri"/>
                  <a:sym typeface="Calibri"/>
                </a:rPr>
                <a:t>215.399.5413</a:t>
              </a:r>
            </a:p>
            <a:p>
              <a:pPr marL="0" marR="0" lvl="0" indent="0" algn="l" defTabSz="912813" rtl="0" eaLnBrk="0" fontAlgn="auto" latinLnBrk="0" hangingPunct="0">
                <a:lnSpc>
                  <a:spcPct val="90000"/>
                </a:lnSpc>
                <a:spcBef>
                  <a:spcPts val="0"/>
                </a:spcBef>
                <a:spcAft>
                  <a:spcPts val="120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Georgia" panose="02040502050405020303" pitchFamily="18" charset="0"/>
                  <a:ea typeface="Calibri"/>
                  <a:cs typeface="Calibri"/>
                  <a:sym typeface="Calibri"/>
                </a:rPr>
                <a:t>mhowe@mhhco.com</a:t>
              </a:r>
            </a:p>
          </p:txBody>
        </p:sp>
        <p:sp>
          <p:nvSpPr>
            <p:cNvPr id="20" name="Rectangle 19">
              <a:extLst>
                <a:ext uri="{FF2B5EF4-FFF2-40B4-BE49-F238E27FC236}">
                  <a16:creationId xmlns:a16="http://schemas.microsoft.com/office/drawing/2014/main" id="{48404605-815C-1C12-D0FB-043083F377ED}"/>
                </a:ext>
              </a:extLst>
            </p:cNvPr>
            <p:cNvSpPr/>
            <p:nvPr/>
          </p:nvSpPr>
          <p:spPr>
            <a:xfrm>
              <a:off x="2993038" y="2296560"/>
              <a:ext cx="4101164" cy="1597873"/>
            </a:xfrm>
            <a:prstGeom prst="rect">
              <a:avLst/>
            </a:prstGeom>
          </p:spPr>
          <p:txBody>
            <a:bodyPr wrap="square">
              <a:spAutoFit/>
            </a:bodyPr>
            <a:lstStyle/>
            <a:p>
              <a:pPr marL="231775" defTabSz="912813">
                <a:lnSpc>
                  <a:spcPct val="100000"/>
                </a:lnSpc>
                <a:spcBef>
                  <a:spcPts val="100"/>
                </a:spcBef>
                <a:buClr>
                  <a:srgbClr val="005288"/>
                </a:buClr>
              </a:pPr>
              <a:r>
                <a:rPr lang="en-US" sz="1000" b="1" dirty="0">
                  <a:solidFill>
                    <a:srgbClr val="000000"/>
                  </a:solidFill>
                  <a:latin typeface="Georgia" panose="02040502050405020303" pitchFamily="18" charset="0"/>
                </a:rPr>
                <a:t>Experience:</a:t>
              </a:r>
            </a:p>
            <a:p>
              <a:pPr marL="231775" defTabSz="912813">
                <a:lnSpc>
                  <a:spcPct val="100000"/>
                </a:lnSpc>
                <a:spcBef>
                  <a:spcPts val="100"/>
                </a:spcBef>
                <a:spcAft>
                  <a:spcPts val="300"/>
                </a:spcAft>
                <a:buClr>
                  <a:srgbClr val="005288"/>
                </a:buClr>
              </a:pPr>
              <a:r>
                <a:rPr lang="en-US" sz="1000" i="1" dirty="0">
                  <a:solidFill>
                    <a:srgbClr val="000000"/>
                  </a:solidFill>
                  <a:latin typeface="Georgia" panose="02040502050405020303" pitchFamily="18" charset="0"/>
                </a:rPr>
                <a:t>(30+ years in Investment Banking)</a:t>
              </a:r>
            </a:p>
            <a:p>
              <a:pPr marL="457200" lvl="1" indent="-109538" defTabSz="912813">
                <a:lnSpc>
                  <a:spcPct val="100000"/>
                </a:lnSpc>
                <a:spcBef>
                  <a:spcPts val="100"/>
                </a:spcBef>
                <a:buClr>
                  <a:srgbClr val="002641"/>
                </a:buClr>
                <a:buFont typeface="Wingdings" pitchFamily="2" charset="2"/>
                <a:buChar char="§"/>
              </a:pPr>
              <a:r>
                <a:rPr lang="en-US" sz="900" dirty="0">
                  <a:solidFill>
                    <a:schemeClr val="tx1"/>
                  </a:solidFill>
                  <a:latin typeface="Georgia" panose="02040502050405020303" pitchFamily="18" charset="0"/>
                </a:rPr>
                <a:t>President of Susquehanna Financial Group (SIG); Co-manager of SIG’s private equity division</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solidFill>
                    <a:schemeClr val="tx1"/>
                  </a:solidFill>
                  <a:latin typeface="Georgia" panose="02040502050405020303" pitchFamily="18" charset="0"/>
                </a:rPr>
                <a:t>Research Director, Senior Technology Analyst, Investment Policy Committee &amp; Board Member at Butcher &amp; Singer (Wells Fargo Capital Markets)</a:t>
              </a:r>
            </a:p>
            <a:p>
              <a:pPr marL="457200" lvl="1" indent="-109538" defTabSz="912813">
                <a:lnSpc>
                  <a:spcPct val="100000"/>
                </a:lnSpc>
                <a:spcBef>
                  <a:spcPts val="100"/>
                </a:spcBef>
                <a:buClr>
                  <a:srgbClr val="002641"/>
                </a:buClr>
                <a:buFont typeface="Wingdings" pitchFamily="2" charset="2"/>
                <a:buChar char="§"/>
              </a:pPr>
              <a:r>
                <a:rPr lang="en-US" sz="900" dirty="0">
                  <a:solidFill>
                    <a:schemeClr val="tx1"/>
                  </a:solidFill>
                  <a:latin typeface="Georgia" panose="02040502050405020303" pitchFamily="18" charset="0"/>
                </a:rPr>
                <a:t>Designed GPS satellite, secure telecom and robotics systems (including Space Shuttle robot arm control system) at AII (i.e., RCA spinoff), Honeywell, General Signal &amp; GE</a:t>
              </a:r>
            </a:p>
          </p:txBody>
        </p:sp>
        <p:grpSp>
          <p:nvGrpSpPr>
            <p:cNvPr id="16" name="Group 15">
              <a:extLst>
                <a:ext uri="{FF2B5EF4-FFF2-40B4-BE49-F238E27FC236}">
                  <a16:creationId xmlns:a16="http://schemas.microsoft.com/office/drawing/2014/main" id="{F0ED2CA5-DA45-6B25-487A-E493FA7ACF80}"/>
                </a:ext>
              </a:extLst>
            </p:cNvPr>
            <p:cNvGrpSpPr/>
            <p:nvPr/>
          </p:nvGrpSpPr>
          <p:grpSpPr>
            <a:xfrm>
              <a:off x="4251120" y="1646083"/>
              <a:ext cx="2430125" cy="694123"/>
              <a:chOff x="6916808" y="1112675"/>
              <a:chExt cx="2581747" cy="694123"/>
            </a:xfrm>
          </p:grpSpPr>
          <p:sp>
            <p:nvSpPr>
              <p:cNvPr id="17" name="TextBox 16">
                <a:extLst>
                  <a:ext uri="{FF2B5EF4-FFF2-40B4-BE49-F238E27FC236}">
                    <a16:creationId xmlns:a16="http://schemas.microsoft.com/office/drawing/2014/main" id="{EDFF93CA-0EBF-AF31-C836-B9681A825B58}"/>
                  </a:ext>
                </a:extLst>
              </p:cNvPr>
              <p:cNvSpPr txBox="1"/>
              <p:nvPr/>
            </p:nvSpPr>
            <p:spPr>
              <a:xfrm>
                <a:off x="6916810" y="1298969"/>
                <a:ext cx="2581745" cy="5078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90488" marR="0" indent="-90488" algn="l" defTabSz="914400" rtl="0" fontAlgn="auto" latinLnBrk="0" hangingPunct="0">
                  <a:lnSpc>
                    <a:spcPct val="100000"/>
                  </a:lnSpc>
                  <a:spcBef>
                    <a:spcPts val="0"/>
                  </a:spcBef>
                  <a:spcAft>
                    <a:spcPts val="0"/>
                  </a:spcAft>
                  <a:buClr>
                    <a:srgbClr val="002641"/>
                  </a:buClr>
                  <a:buSzTx/>
                  <a:buFont typeface="Wingdings" panose="05000000000000000000" pitchFamily="2" charset="2"/>
                  <a:buChar char="§"/>
                  <a:tabLst/>
                </a:pPr>
                <a:r>
                  <a:rPr kumimoji="0" lang="en-US" sz="900" b="0" i="0" u="none" strike="noStrike" cap="none" spc="0" normalizeH="0" baseline="0" dirty="0">
                    <a:ln>
                      <a:noFill/>
                    </a:ln>
                    <a:solidFill>
                      <a:srgbClr val="000000"/>
                    </a:solidFill>
                    <a:effectLst/>
                    <a:uFillTx/>
                    <a:latin typeface="Georgia" panose="02040502050405020303" pitchFamily="18" charset="0"/>
                    <a:sym typeface="Calibri"/>
                  </a:rPr>
                  <a:t>Villanova University (BEE)</a:t>
                </a:r>
              </a:p>
              <a:p>
                <a:pPr marL="90488" marR="0" indent="-90488" algn="l" defTabSz="914400" rtl="0" fontAlgn="auto" latinLnBrk="0" hangingPunct="0">
                  <a:lnSpc>
                    <a:spcPct val="100000"/>
                  </a:lnSpc>
                  <a:spcBef>
                    <a:spcPts val="0"/>
                  </a:spcBef>
                  <a:spcAft>
                    <a:spcPts val="0"/>
                  </a:spcAft>
                  <a:buClr>
                    <a:srgbClr val="002641"/>
                  </a:buClr>
                  <a:buSzTx/>
                  <a:buFont typeface="Wingdings" panose="05000000000000000000" pitchFamily="2" charset="2"/>
                  <a:buChar char="§"/>
                  <a:tabLst/>
                </a:pPr>
                <a:r>
                  <a:rPr lang="en-US" sz="900" dirty="0">
                    <a:solidFill>
                      <a:srgbClr val="000000"/>
                    </a:solidFill>
                    <a:latin typeface="Georgia" panose="02040502050405020303" pitchFamily="18" charset="0"/>
                    <a:sym typeface="Calibri"/>
                  </a:rPr>
                  <a:t>University of Pennsylvania, Moore School and Wharton School (MSSE &amp; MBA)</a:t>
                </a:r>
                <a:endParaRPr kumimoji="0" lang="en-US" sz="900" b="0" i="0" u="none" strike="noStrike" cap="none" spc="0" normalizeH="0" baseline="0" dirty="0">
                  <a:ln>
                    <a:noFill/>
                  </a:ln>
                  <a:solidFill>
                    <a:srgbClr val="000000"/>
                  </a:solidFill>
                  <a:effectLst/>
                  <a:uFillTx/>
                  <a:latin typeface="Georgia" panose="02040502050405020303" pitchFamily="18" charset="0"/>
                  <a:sym typeface="Calibri"/>
                </a:endParaRPr>
              </a:p>
            </p:txBody>
          </p:sp>
          <p:sp>
            <p:nvSpPr>
              <p:cNvPr id="19" name="TextBox 18">
                <a:extLst>
                  <a:ext uri="{FF2B5EF4-FFF2-40B4-BE49-F238E27FC236}">
                    <a16:creationId xmlns:a16="http://schemas.microsoft.com/office/drawing/2014/main" id="{1730029F-7A54-CFE6-D33A-3B213B9ACEA6}"/>
                  </a:ext>
                </a:extLst>
              </p:cNvPr>
              <p:cNvSpPr txBox="1"/>
              <p:nvPr/>
            </p:nvSpPr>
            <p:spPr>
              <a:xfrm>
                <a:off x="6916808" y="1112675"/>
                <a:ext cx="108782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Georgia" panose="02040502050405020303" pitchFamily="18" charset="0"/>
                    <a:sym typeface="Calibri"/>
                  </a:rPr>
                  <a:t>Education:</a:t>
                </a:r>
              </a:p>
            </p:txBody>
          </p:sp>
        </p:grpSp>
      </p:grpSp>
      <p:grpSp>
        <p:nvGrpSpPr>
          <p:cNvPr id="43" name="Group 42">
            <a:extLst>
              <a:ext uri="{FF2B5EF4-FFF2-40B4-BE49-F238E27FC236}">
                <a16:creationId xmlns:a16="http://schemas.microsoft.com/office/drawing/2014/main" id="{00A36250-7393-0AC1-9D7D-A01431202705}"/>
              </a:ext>
            </a:extLst>
          </p:cNvPr>
          <p:cNvGrpSpPr/>
          <p:nvPr/>
        </p:nvGrpSpPr>
        <p:grpSpPr>
          <a:xfrm>
            <a:off x="-92110" y="3922091"/>
            <a:ext cx="3996385" cy="2768456"/>
            <a:chOff x="3028982" y="3895824"/>
            <a:chExt cx="3996385" cy="2768456"/>
          </a:xfrm>
        </p:grpSpPr>
        <p:pic>
          <p:nvPicPr>
            <p:cNvPr id="44" name="Picture 43">
              <a:extLst>
                <a:ext uri="{FF2B5EF4-FFF2-40B4-BE49-F238E27FC236}">
                  <a16:creationId xmlns:a16="http://schemas.microsoft.com/office/drawing/2014/main" id="{88F00DB9-DB9B-86FA-D47A-45D1AAD77A68}"/>
                </a:ext>
              </a:extLst>
            </p:cNvPr>
            <p:cNvPicPr>
              <a:picLocks/>
            </p:cNvPicPr>
            <p:nvPr/>
          </p:nvPicPr>
          <p:blipFill rotWithShape="1">
            <a:blip r:embed="rId5"/>
            <a:srcRect l="14156" t="13479" r="28276" b="2955"/>
            <a:stretch/>
          </p:blipFill>
          <p:spPr>
            <a:xfrm>
              <a:off x="3354568" y="3973638"/>
              <a:ext cx="801341" cy="1152822"/>
            </a:xfrm>
            <a:prstGeom prst="rect">
              <a:avLst/>
            </a:prstGeom>
            <a:ln w="19050">
              <a:solidFill>
                <a:srgbClr val="003768"/>
              </a:solidFill>
            </a:ln>
            <a:effectLst>
              <a:outerShdw blurRad="50800" dist="38100" dir="2700000" algn="tl" rotWithShape="0">
                <a:prstClr val="black">
                  <a:alpha val="40000"/>
                </a:prstClr>
              </a:outerShdw>
            </a:effectLst>
          </p:spPr>
        </p:pic>
        <p:grpSp>
          <p:nvGrpSpPr>
            <p:cNvPr id="45" name="Group 44">
              <a:extLst>
                <a:ext uri="{FF2B5EF4-FFF2-40B4-BE49-F238E27FC236}">
                  <a16:creationId xmlns:a16="http://schemas.microsoft.com/office/drawing/2014/main" id="{52062244-568F-27D6-499A-39F6D0D0A315}"/>
                </a:ext>
              </a:extLst>
            </p:cNvPr>
            <p:cNvGrpSpPr/>
            <p:nvPr/>
          </p:nvGrpSpPr>
          <p:grpSpPr>
            <a:xfrm>
              <a:off x="3028982" y="3895824"/>
              <a:ext cx="3996385" cy="2768456"/>
              <a:chOff x="2993038" y="940800"/>
              <a:chExt cx="3996385" cy="2768456"/>
            </a:xfrm>
          </p:grpSpPr>
          <p:sp>
            <p:nvSpPr>
              <p:cNvPr id="46" name="Rectangle 45">
                <a:extLst>
                  <a:ext uri="{FF2B5EF4-FFF2-40B4-BE49-F238E27FC236}">
                    <a16:creationId xmlns:a16="http://schemas.microsoft.com/office/drawing/2014/main" id="{BD554D1D-D2E1-2628-5075-93E8F9499673}"/>
                  </a:ext>
                </a:extLst>
              </p:cNvPr>
              <p:cNvSpPr/>
              <p:nvPr/>
            </p:nvSpPr>
            <p:spPr>
              <a:xfrm>
                <a:off x="4184445" y="940800"/>
                <a:ext cx="1651437" cy="677108"/>
              </a:xfrm>
              <a:prstGeom prst="rect">
                <a:avLst/>
              </a:prstGeom>
            </p:spPr>
            <p:txBody>
              <a:bodyPr wrap="square">
                <a:spAutoFit/>
              </a:bodyPr>
              <a:lstStyle/>
              <a:p>
                <a:pPr defTabSz="912813" eaLnBrk="0" fontAlgn="auto" hangingPunct="0">
                  <a:lnSpc>
                    <a:spcPct val="100000"/>
                  </a:lnSpc>
                  <a:spcBef>
                    <a:spcPts val="0"/>
                  </a:spcBef>
                  <a:spcAft>
                    <a:spcPts val="0"/>
                  </a:spcAft>
                </a:pPr>
                <a:r>
                  <a:rPr lang="en-US" sz="1100" b="1" dirty="0">
                    <a:solidFill>
                      <a:srgbClr val="002641"/>
                    </a:solidFill>
                    <a:latin typeface="Georgia" panose="02040502050405020303" pitchFamily="18" charset="0"/>
                  </a:rPr>
                  <a:t>Scott Kendrick</a:t>
                </a:r>
              </a:p>
              <a:p>
                <a:pPr defTabSz="912813" eaLnBrk="0" fontAlgn="auto" hangingPunct="0">
                  <a:lnSpc>
                    <a:spcPct val="90000"/>
                  </a:lnSpc>
                  <a:spcBef>
                    <a:spcPts val="0"/>
                  </a:spcBef>
                  <a:spcAft>
                    <a:spcPts val="0"/>
                  </a:spcAft>
                </a:pPr>
                <a:r>
                  <a:rPr lang="en-US" sz="1000" dirty="0">
                    <a:latin typeface="Georgia" panose="02040502050405020303" pitchFamily="18" charset="0"/>
                  </a:rPr>
                  <a:t>Director</a:t>
                </a:r>
                <a:endParaRPr lang="en-US" sz="1000" dirty="0">
                  <a:solidFill>
                    <a:srgbClr val="000000"/>
                  </a:solidFill>
                  <a:latin typeface="Georgia" panose="02040502050405020303" pitchFamily="18" charset="0"/>
                </a:endParaRPr>
              </a:p>
              <a:p>
                <a:pPr defTabSz="912813" eaLnBrk="0" fontAlgn="auto" hangingPunct="0">
                  <a:lnSpc>
                    <a:spcPct val="90000"/>
                  </a:lnSpc>
                  <a:spcBef>
                    <a:spcPts val="0"/>
                  </a:spcBef>
                  <a:spcAft>
                    <a:spcPts val="0"/>
                  </a:spcAft>
                </a:pPr>
                <a:r>
                  <a:rPr lang="en-US" sz="1000" dirty="0">
                    <a:latin typeface="Georgia" panose="02040502050405020303" pitchFamily="18" charset="0"/>
                  </a:rPr>
                  <a:t>215.370.6128</a:t>
                </a:r>
                <a:endParaRPr lang="en-US" sz="1000" dirty="0">
                  <a:solidFill>
                    <a:srgbClr val="000000"/>
                  </a:solidFill>
                  <a:latin typeface="Georgia" panose="02040502050405020303" pitchFamily="18" charset="0"/>
                </a:endParaRP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skendrick@mhhco.com</a:t>
                </a:r>
              </a:p>
            </p:txBody>
          </p:sp>
          <p:sp>
            <p:nvSpPr>
              <p:cNvPr id="52" name="Rectangle 51">
                <a:extLst>
                  <a:ext uri="{FF2B5EF4-FFF2-40B4-BE49-F238E27FC236}">
                    <a16:creationId xmlns:a16="http://schemas.microsoft.com/office/drawing/2014/main" id="{94BD56DD-0A0A-6BD6-7FA6-0266373057D3}"/>
                  </a:ext>
                </a:extLst>
              </p:cNvPr>
              <p:cNvSpPr/>
              <p:nvPr/>
            </p:nvSpPr>
            <p:spPr>
              <a:xfrm>
                <a:off x="2993038" y="2198586"/>
                <a:ext cx="3996385" cy="1510670"/>
              </a:xfrm>
              <a:prstGeom prst="rect">
                <a:avLst/>
              </a:prstGeom>
            </p:spPr>
            <p:txBody>
              <a:bodyPr wrap="square">
                <a:spAutoFit/>
              </a:bodyPr>
              <a:lstStyle/>
              <a:p>
                <a:pPr marL="231775" defTabSz="912813">
                  <a:lnSpc>
                    <a:spcPct val="100000"/>
                  </a:lnSpc>
                  <a:buClr>
                    <a:srgbClr val="005288"/>
                  </a:buClr>
                </a:pPr>
                <a:r>
                  <a:rPr lang="en-US" sz="1000" b="1" dirty="0">
                    <a:solidFill>
                      <a:srgbClr val="000000"/>
                    </a:solidFill>
                    <a:latin typeface="Georgia" panose="02040502050405020303" pitchFamily="18" charset="0"/>
                  </a:rPr>
                  <a:t>Experience:</a:t>
                </a:r>
              </a:p>
              <a:p>
                <a:pPr marL="231775" defTabSz="912813">
                  <a:lnSpc>
                    <a:spcPct val="100000"/>
                  </a:lnSpc>
                  <a:spcBef>
                    <a:spcPts val="300"/>
                  </a:spcBef>
                  <a:spcAft>
                    <a:spcPts val="300"/>
                  </a:spcAft>
                  <a:buClr>
                    <a:srgbClr val="005288"/>
                  </a:buClr>
                </a:pPr>
                <a:r>
                  <a:rPr lang="en-US" sz="1000" i="1" dirty="0">
                    <a:solidFill>
                      <a:srgbClr val="000000"/>
                    </a:solidFill>
                    <a:latin typeface="Georgia" panose="02040502050405020303" pitchFamily="18" charset="0"/>
                  </a:rPr>
                  <a:t>(</a:t>
                </a:r>
                <a:r>
                  <a:rPr lang="en-US" sz="1000" i="1" dirty="0">
                    <a:latin typeface="Georgia" panose="02040502050405020303" pitchFamily="18" charset="0"/>
                  </a:rPr>
                  <a:t>18</a:t>
                </a:r>
                <a:r>
                  <a:rPr lang="en-US" sz="1000" i="1" dirty="0">
                    <a:solidFill>
                      <a:srgbClr val="000000"/>
                    </a:solidFill>
                    <a:latin typeface="Georgia" panose="02040502050405020303" pitchFamily="18" charset="0"/>
                  </a:rPr>
                  <a:t>+ years in Investment Banking)</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solidFill>
                      <a:srgbClr val="000000"/>
                    </a:solidFill>
                    <a:latin typeface="Georgia" panose="02040502050405020303" pitchFamily="18" charset="0"/>
                  </a:rPr>
                  <a:t>Director, Strategy and M&amp;A, at BGX Advisory</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solidFill>
                      <a:srgbClr val="000000"/>
                    </a:solidFill>
                    <a:latin typeface="Georgia" panose="02040502050405020303" pitchFamily="18" charset="0"/>
                  </a:rPr>
                  <a:t>Senior Vice President, M&amp;A advisory, at The McLean Group</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solidFill>
                      <a:srgbClr val="000000"/>
                    </a:solidFill>
                    <a:latin typeface="Georgia" panose="02040502050405020303" pitchFamily="18" charset="0"/>
                  </a:rPr>
                  <a:t>Vice President at </a:t>
                </a:r>
                <a:r>
                  <a:rPr lang="en-US" sz="900" dirty="0" err="1">
                    <a:solidFill>
                      <a:srgbClr val="000000"/>
                    </a:solidFill>
                    <a:latin typeface="Georgia" panose="02040502050405020303" pitchFamily="18" charset="0"/>
                  </a:rPr>
                  <a:t>KippsDeSanto</a:t>
                </a:r>
                <a:r>
                  <a:rPr lang="en-US" sz="900" dirty="0">
                    <a:solidFill>
                      <a:srgbClr val="000000"/>
                    </a:solidFill>
                    <a:latin typeface="Georgia" panose="02040502050405020303" pitchFamily="18" charset="0"/>
                  </a:rPr>
                  <a:t> &amp; Co.</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latin typeface="Georgia" panose="02040502050405020303" pitchFamily="18" charset="0"/>
                  </a:rPr>
                  <a:t>Senior Associate at </a:t>
                </a:r>
                <a:r>
                  <a:rPr lang="en-US" sz="900" dirty="0" err="1">
                    <a:latin typeface="Georgia" panose="02040502050405020303" pitchFamily="18" charset="0"/>
                  </a:rPr>
                  <a:t>OceanBridge</a:t>
                </a:r>
                <a:r>
                  <a:rPr lang="en-US" sz="900" dirty="0">
                    <a:latin typeface="Georgia" panose="02040502050405020303" pitchFamily="18" charset="0"/>
                  </a:rPr>
                  <a:t> Partners (direct equity investment)</a:t>
                </a:r>
              </a:p>
              <a:p>
                <a:pPr marL="457200" lvl="1" indent="-109538" defTabSz="912813">
                  <a:lnSpc>
                    <a:spcPct val="100000"/>
                  </a:lnSpc>
                  <a:spcBef>
                    <a:spcPts val="100"/>
                  </a:spcBef>
                  <a:spcAft>
                    <a:spcPts val="0"/>
                  </a:spcAft>
                  <a:buClr>
                    <a:srgbClr val="002641"/>
                  </a:buClr>
                  <a:buFont typeface="Wingdings" pitchFamily="2" charset="2"/>
                  <a:buChar char="§"/>
                </a:pPr>
                <a:r>
                  <a:rPr lang="en-US" sz="900" dirty="0">
                    <a:solidFill>
                      <a:srgbClr val="000000"/>
                    </a:solidFill>
                    <a:latin typeface="Georgia" panose="02040502050405020303" pitchFamily="18" charset="0"/>
                  </a:rPr>
                  <a:t>Analyst and Associate positions at Goldman, Sachs &amp; Co., Investment Banking and Alternative Investments</a:t>
                </a:r>
              </a:p>
            </p:txBody>
          </p:sp>
          <p:grpSp>
            <p:nvGrpSpPr>
              <p:cNvPr id="48" name="Group 47">
                <a:extLst>
                  <a:ext uri="{FF2B5EF4-FFF2-40B4-BE49-F238E27FC236}">
                    <a16:creationId xmlns:a16="http://schemas.microsoft.com/office/drawing/2014/main" id="{79C855F2-10F1-ABDC-46CC-1FCE410A01DB}"/>
                  </a:ext>
                </a:extLst>
              </p:cNvPr>
              <p:cNvGrpSpPr/>
              <p:nvPr/>
            </p:nvGrpSpPr>
            <p:grpSpPr>
              <a:xfrm>
                <a:off x="4251120" y="1624311"/>
                <a:ext cx="1827955" cy="544738"/>
                <a:chOff x="6916808" y="1090903"/>
                <a:chExt cx="1942006" cy="544738"/>
              </a:xfrm>
            </p:grpSpPr>
            <p:sp>
              <p:nvSpPr>
                <p:cNvPr id="49" name="TextBox 48">
                  <a:extLst>
                    <a:ext uri="{FF2B5EF4-FFF2-40B4-BE49-F238E27FC236}">
                      <a16:creationId xmlns:a16="http://schemas.microsoft.com/office/drawing/2014/main" id="{E5781B67-56B9-BC16-411E-2D6D0DD3E632}"/>
                    </a:ext>
                  </a:extLst>
                </p:cNvPr>
                <p:cNvSpPr txBox="1"/>
                <p:nvPr/>
              </p:nvSpPr>
              <p:spPr>
                <a:xfrm>
                  <a:off x="6916810" y="1266311"/>
                  <a:ext cx="194200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90488" marR="0" indent="-90488" defTabSz="914400" rtl="0" fontAlgn="auto" latinLnBrk="0" hangingPunct="0">
                    <a:lnSpc>
                      <a:spcPct val="100000"/>
                    </a:lnSpc>
                    <a:spcBef>
                      <a:spcPts val="0"/>
                    </a:spcBef>
                    <a:spcAft>
                      <a:spcPts val="0"/>
                    </a:spcAft>
                    <a:buClr>
                      <a:srgbClr val="002641"/>
                    </a:buClr>
                    <a:buSzTx/>
                    <a:buFont typeface="Wingdings" panose="05000000000000000000" pitchFamily="2" charset="2"/>
                    <a:buChar char="§"/>
                    <a:tabLst/>
                  </a:pPr>
                  <a:r>
                    <a:rPr kumimoji="0" lang="en-US" sz="900" b="0" i="0" u="none" strike="noStrike" cap="none" spc="0" normalizeH="0" baseline="0" dirty="0">
                      <a:ln>
                        <a:noFill/>
                      </a:ln>
                      <a:solidFill>
                        <a:srgbClr val="000000"/>
                      </a:solidFill>
                      <a:effectLst/>
                      <a:uFillTx/>
                      <a:latin typeface="Georgia" panose="02040502050405020303" pitchFamily="18" charset="0"/>
                      <a:sym typeface="Calibri"/>
                    </a:rPr>
                    <a:t>University of Pennsylvania </a:t>
                  </a:r>
                  <a:br>
                    <a:rPr kumimoji="0" lang="en-US" sz="900" b="0" i="0" u="none" strike="noStrike" cap="none" spc="0" normalizeH="0" baseline="0" dirty="0">
                      <a:ln>
                        <a:noFill/>
                      </a:ln>
                      <a:solidFill>
                        <a:srgbClr val="000000"/>
                      </a:solidFill>
                      <a:effectLst/>
                      <a:uFillTx/>
                      <a:latin typeface="Georgia" panose="02040502050405020303" pitchFamily="18" charset="0"/>
                      <a:sym typeface="Calibri"/>
                    </a:rPr>
                  </a:br>
                  <a:r>
                    <a:rPr kumimoji="0" lang="en-US" sz="900" b="0" i="0" u="none" strike="noStrike" cap="none" spc="0" normalizeH="0" baseline="0" dirty="0">
                      <a:ln>
                        <a:noFill/>
                      </a:ln>
                      <a:solidFill>
                        <a:srgbClr val="000000"/>
                      </a:solidFill>
                      <a:effectLst/>
                      <a:uFillTx/>
                      <a:latin typeface="Georgia" panose="02040502050405020303" pitchFamily="18" charset="0"/>
                      <a:sym typeface="Calibri"/>
                    </a:rPr>
                    <a:t>Wharton School (BS)</a:t>
                  </a:r>
                </a:p>
              </p:txBody>
            </p:sp>
            <p:sp>
              <p:nvSpPr>
                <p:cNvPr id="51" name="TextBox 50">
                  <a:extLst>
                    <a:ext uri="{FF2B5EF4-FFF2-40B4-BE49-F238E27FC236}">
                      <a16:creationId xmlns:a16="http://schemas.microsoft.com/office/drawing/2014/main" id="{681692D6-F348-5520-FCC3-6C79C6C20E17}"/>
                    </a:ext>
                  </a:extLst>
                </p:cNvPr>
                <p:cNvSpPr txBox="1"/>
                <p:nvPr/>
              </p:nvSpPr>
              <p:spPr>
                <a:xfrm>
                  <a:off x="6916808" y="1090903"/>
                  <a:ext cx="946491"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Georgia" panose="02040502050405020303" pitchFamily="18" charset="0"/>
                      <a:sym typeface="Calibri"/>
                    </a:rPr>
                    <a:t>Education:</a:t>
                  </a:r>
                </a:p>
              </p:txBody>
            </p:sp>
          </p:grpSp>
        </p:grpSp>
      </p:grpSp>
      <p:grpSp>
        <p:nvGrpSpPr>
          <p:cNvPr id="54" name="Group 53">
            <a:extLst>
              <a:ext uri="{FF2B5EF4-FFF2-40B4-BE49-F238E27FC236}">
                <a16:creationId xmlns:a16="http://schemas.microsoft.com/office/drawing/2014/main" id="{128F495E-65A6-ED51-5DA1-F427081B9811}"/>
              </a:ext>
            </a:extLst>
          </p:cNvPr>
          <p:cNvGrpSpPr/>
          <p:nvPr/>
        </p:nvGrpSpPr>
        <p:grpSpPr>
          <a:xfrm>
            <a:off x="3381110" y="3922091"/>
            <a:ext cx="3866613" cy="2404254"/>
            <a:chOff x="6212856" y="3869538"/>
            <a:chExt cx="3866613" cy="2404254"/>
          </a:xfrm>
        </p:grpSpPr>
        <p:pic>
          <p:nvPicPr>
            <p:cNvPr id="55" name="Picture 54">
              <a:extLst>
                <a:ext uri="{FF2B5EF4-FFF2-40B4-BE49-F238E27FC236}">
                  <a16:creationId xmlns:a16="http://schemas.microsoft.com/office/drawing/2014/main" id="{75A8C6CC-9275-07B1-D637-C44CBA94AB1E}"/>
                </a:ext>
              </a:extLst>
            </p:cNvPr>
            <p:cNvPicPr>
              <a:picLocks/>
            </p:cNvPicPr>
            <p:nvPr/>
          </p:nvPicPr>
          <p:blipFill>
            <a:blip r:embed="rId6"/>
            <a:srcRect l="11563" r="11563"/>
            <a:stretch/>
          </p:blipFill>
          <p:spPr>
            <a:xfrm>
              <a:off x="6534031" y="3942547"/>
              <a:ext cx="817816" cy="1152822"/>
            </a:xfrm>
            <a:prstGeom prst="rect">
              <a:avLst/>
            </a:prstGeom>
            <a:ln w="19050">
              <a:solidFill>
                <a:srgbClr val="003768"/>
              </a:solidFill>
            </a:ln>
            <a:effectLst>
              <a:outerShdw blurRad="50800" dist="38100" dir="2700000" algn="tl" rotWithShape="0">
                <a:prstClr val="black">
                  <a:alpha val="40000"/>
                </a:prstClr>
              </a:outerShdw>
            </a:effectLst>
          </p:spPr>
        </p:pic>
        <p:sp>
          <p:nvSpPr>
            <p:cNvPr id="56" name="Rectangle 55">
              <a:extLst>
                <a:ext uri="{FF2B5EF4-FFF2-40B4-BE49-F238E27FC236}">
                  <a16:creationId xmlns:a16="http://schemas.microsoft.com/office/drawing/2014/main" id="{8A88E40F-702A-3BC1-42E6-C26E906C92C4}"/>
                </a:ext>
              </a:extLst>
            </p:cNvPr>
            <p:cNvSpPr/>
            <p:nvPr/>
          </p:nvSpPr>
          <p:spPr>
            <a:xfrm>
              <a:off x="7404264" y="3869538"/>
              <a:ext cx="1678916" cy="692497"/>
            </a:xfrm>
            <a:prstGeom prst="rect">
              <a:avLst/>
            </a:prstGeom>
          </p:spPr>
          <p:txBody>
            <a:bodyPr wrap="square">
              <a:spAutoFit/>
            </a:bodyPr>
            <a:lstStyle/>
            <a:p>
              <a:pPr defTabSz="912813" eaLnBrk="0" fontAlgn="auto" hangingPunct="0">
                <a:lnSpc>
                  <a:spcPct val="100000"/>
                </a:lnSpc>
                <a:spcBef>
                  <a:spcPts val="0"/>
                </a:spcBef>
                <a:spcAft>
                  <a:spcPts val="0"/>
                </a:spcAft>
              </a:pPr>
              <a:r>
                <a:rPr lang="en-US" sz="1100" b="1" dirty="0">
                  <a:solidFill>
                    <a:srgbClr val="002641"/>
                  </a:solidFill>
                  <a:latin typeface="Georgia" panose="02040502050405020303" pitchFamily="18" charset="0"/>
                </a:rPr>
                <a:t>Isabel Schaefer</a:t>
              </a:r>
              <a:br>
                <a:rPr lang="en-US" sz="1100" b="1" dirty="0">
                  <a:solidFill>
                    <a:srgbClr val="002641"/>
                  </a:solidFill>
                  <a:latin typeface="Georgia" panose="02040502050405020303" pitchFamily="18" charset="0"/>
                </a:rPr>
              </a:br>
              <a:r>
                <a:rPr lang="en-US" sz="1000" dirty="0">
                  <a:solidFill>
                    <a:srgbClr val="000000"/>
                  </a:solidFill>
                  <a:latin typeface="Georgia" panose="02040502050405020303" pitchFamily="18" charset="0"/>
                </a:rPr>
                <a:t>Vice President</a:t>
              </a: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601.888.1937</a:t>
              </a:r>
            </a:p>
            <a:p>
              <a:pPr defTabSz="912813" eaLnBrk="0" fontAlgn="auto" hangingPunct="0">
                <a:lnSpc>
                  <a:spcPct val="90000"/>
                </a:lnSpc>
                <a:spcBef>
                  <a:spcPts val="0"/>
                </a:spcBef>
                <a:spcAft>
                  <a:spcPts val="0"/>
                </a:spcAft>
              </a:pPr>
              <a:r>
                <a:rPr lang="en-US" sz="1000" dirty="0">
                  <a:solidFill>
                    <a:srgbClr val="000000"/>
                  </a:solidFill>
                  <a:latin typeface="Georgia" panose="02040502050405020303" pitchFamily="18" charset="0"/>
                </a:rPr>
                <a:t>ischaefer@mhhco.com</a:t>
              </a:r>
            </a:p>
          </p:txBody>
        </p:sp>
        <p:sp>
          <p:nvSpPr>
            <p:cNvPr id="62" name="Rectangle 61">
              <a:extLst>
                <a:ext uri="{FF2B5EF4-FFF2-40B4-BE49-F238E27FC236}">
                  <a16:creationId xmlns:a16="http://schemas.microsoft.com/office/drawing/2014/main" id="{85B935B5-5B89-D5C6-3DB8-1D9C8938202A}"/>
                </a:ext>
              </a:extLst>
            </p:cNvPr>
            <p:cNvSpPr/>
            <p:nvPr/>
          </p:nvSpPr>
          <p:spPr>
            <a:xfrm>
              <a:off x="6212856" y="5127324"/>
              <a:ext cx="3866613" cy="1146468"/>
            </a:xfrm>
            <a:prstGeom prst="rect">
              <a:avLst/>
            </a:prstGeom>
          </p:spPr>
          <p:txBody>
            <a:bodyPr wrap="square">
              <a:spAutoFit/>
            </a:bodyPr>
            <a:lstStyle/>
            <a:p>
              <a:pPr marL="231775" defTabSz="912813">
                <a:lnSpc>
                  <a:spcPct val="100000"/>
                </a:lnSpc>
                <a:buClr>
                  <a:srgbClr val="005288"/>
                </a:buClr>
              </a:pPr>
              <a:r>
                <a:rPr lang="en-US" sz="1000" b="1" dirty="0">
                  <a:solidFill>
                    <a:srgbClr val="000000"/>
                  </a:solidFill>
                  <a:latin typeface="Georgia" panose="02040502050405020303" pitchFamily="18" charset="0"/>
                </a:rPr>
                <a:t>Experience:</a:t>
              </a:r>
            </a:p>
            <a:p>
              <a:pPr marL="231775" defTabSz="912813">
                <a:lnSpc>
                  <a:spcPct val="100000"/>
                </a:lnSpc>
                <a:spcBef>
                  <a:spcPts val="300"/>
                </a:spcBef>
                <a:spcAft>
                  <a:spcPts val="300"/>
                </a:spcAft>
                <a:buClr>
                  <a:srgbClr val="005288"/>
                </a:buClr>
              </a:pPr>
              <a:r>
                <a:rPr lang="en-US" sz="1000" i="1" dirty="0">
                  <a:solidFill>
                    <a:srgbClr val="000000"/>
                  </a:solidFill>
                  <a:latin typeface="Georgia" panose="02040502050405020303" pitchFamily="18" charset="0"/>
                </a:rPr>
                <a:t>(4+ years in Investment Banking)</a:t>
              </a:r>
            </a:p>
            <a:p>
              <a:pPr marL="457200" lvl="1" indent="-109538" defTabSz="912813">
                <a:lnSpc>
                  <a:spcPct val="100000"/>
                </a:lnSpc>
                <a:spcBef>
                  <a:spcPts val="300"/>
                </a:spcBef>
                <a:spcAft>
                  <a:spcPts val="0"/>
                </a:spcAft>
                <a:buClr>
                  <a:srgbClr val="002641"/>
                </a:buClr>
                <a:buFont typeface="Wingdings" pitchFamily="2" charset="2"/>
                <a:buChar char="§"/>
              </a:pPr>
              <a:r>
                <a:rPr lang="en-US" sz="900" dirty="0">
                  <a:solidFill>
                    <a:srgbClr val="000000"/>
                  </a:solidFill>
                  <a:latin typeface="Georgia" panose="02040502050405020303" pitchFamily="18" charset="0"/>
                </a:rPr>
                <a:t>Credit Analyst at Citizens Financial Group</a:t>
              </a:r>
            </a:p>
            <a:p>
              <a:pPr lvl="2" indent="-109538" defTabSz="912813">
                <a:spcBef>
                  <a:spcPts val="300"/>
                </a:spcBef>
                <a:buClr>
                  <a:srgbClr val="002641"/>
                </a:buClr>
                <a:buFont typeface="Wingdings" pitchFamily="2" charset="2"/>
                <a:buChar char="§"/>
              </a:pPr>
              <a:r>
                <a:rPr lang="en-US" sz="900" dirty="0">
                  <a:solidFill>
                    <a:srgbClr val="000000"/>
                  </a:solidFill>
                  <a:latin typeface="Georgia" panose="02040502050405020303" pitchFamily="18" charset="0"/>
                </a:rPr>
                <a:t>Leveraged Finance and Foreign Corporate Banking groups</a:t>
              </a:r>
            </a:p>
            <a:p>
              <a:pPr lvl="1" indent="-109538" defTabSz="912813">
                <a:spcBef>
                  <a:spcPts val="300"/>
                </a:spcBef>
                <a:buClr>
                  <a:srgbClr val="002641"/>
                </a:buClr>
                <a:buFont typeface="Wingdings" pitchFamily="2" charset="2"/>
                <a:buChar char="§"/>
              </a:pPr>
              <a:r>
                <a:rPr lang="en-US" sz="900" dirty="0">
                  <a:solidFill>
                    <a:srgbClr val="000000"/>
                  </a:solidFill>
                  <a:latin typeface="Georgia" panose="02040502050405020303" pitchFamily="18" charset="0"/>
                </a:rPr>
                <a:t>Bachelor of Arts in Business &amp; International Studies</a:t>
              </a:r>
            </a:p>
          </p:txBody>
        </p:sp>
        <p:grpSp>
          <p:nvGrpSpPr>
            <p:cNvPr id="58" name="Group 57">
              <a:extLst>
                <a:ext uri="{FF2B5EF4-FFF2-40B4-BE49-F238E27FC236}">
                  <a16:creationId xmlns:a16="http://schemas.microsoft.com/office/drawing/2014/main" id="{B05E8F77-325B-477C-F3E9-BDAA73F03937}"/>
                </a:ext>
              </a:extLst>
            </p:cNvPr>
            <p:cNvGrpSpPr/>
            <p:nvPr/>
          </p:nvGrpSpPr>
          <p:grpSpPr>
            <a:xfrm>
              <a:off x="7470938" y="4553049"/>
              <a:ext cx="2077727" cy="453716"/>
              <a:chOff x="6916808" y="1167103"/>
              <a:chExt cx="2207362" cy="453716"/>
            </a:xfrm>
          </p:grpSpPr>
          <p:sp>
            <p:nvSpPr>
              <p:cNvPr id="59" name="TextBox 58">
                <a:extLst>
                  <a:ext uri="{FF2B5EF4-FFF2-40B4-BE49-F238E27FC236}">
                    <a16:creationId xmlns:a16="http://schemas.microsoft.com/office/drawing/2014/main" id="{7F12FB8C-4A52-A386-EB7E-ABFC744B21EE}"/>
                  </a:ext>
                </a:extLst>
              </p:cNvPr>
              <p:cNvSpPr txBox="1"/>
              <p:nvPr/>
            </p:nvSpPr>
            <p:spPr>
              <a:xfrm>
                <a:off x="6916809" y="1320739"/>
                <a:ext cx="2207361" cy="300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90488" marR="0" indent="-90488" algn="l" defTabSz="914400" rtl="0" fontAlgn="auto" latinLnBrk="0" hangingPunct="0">
                  <a:lnSpc>
                    <a:spcPct val="150000"/>
                  </a:lnSpc>
                  <a:spcBef>
                    <a:spcPts val="0"/>
                  </a:spcBef>
                  <a:spcAft>
                    <a:spcPts val="0"/>
                  </a:spcAft>
                  <a:buClr>
                    <a:srgbClr val="002641"/>
                  </a:buClr>
                  <a:buSzTx/>
                  <a:buFont typeface="Wingdings" panose="05000000000000000000" pitchFamily="2" charset="2"/>
                  <a:buChar char="§"/>
                  <a:tabLst/>
                </a:pPr>
                <a:r>
                  <a:rPr lang="en-US" sz="900" dirty="0">
                    <a:solidFill>
                      <a:srgbClr val="000000"/>
                    </a:solidFill>
                    <a:latin typeface="Georgia" panose="02040502050405020303" pitchFamily="18" charset="0"/>
                    <a:sym typeface="Calibri"/>
                  </a:rPr>
                  <a:t>Franklin &amp; Marshall College </a:t>
                </a:r>
                <a:r>
                  <a:rPr kumimoji="0" lang="en-US" sz="900" b="0" i="0" u="none" strike="noStrike" cap="none" spc="0" normalizeH="0" baseline="0" dirty="0">
                    <a:ln>
                      <a:noFill/>
                    </a:ln>
                    <a:solidFill>
                      <a:srgbClr val="000000"/>
                    </a:solidFill>
                    <a:effectLst/>
                    <a:uFillTx/>
                    <a:latin typeface="Georgia" panose="02040502050405020303" pitchFamily="18" charset="0"/>
                    <a:sym typeface="Calibri"/>
                  </a:rPr>
                  <a:t>(BA)</a:t>
                </a:r>
              </a:p>
            </p:txBody>
          </p:sp>
          <p:sp>
            <p:nvSpPr>
              <p:cNvPr id="61" name="TextBox 60">
                <a:extLst>
                  <a:ext uri="{FF2B5EF4-FFF2-40B4-BE49-F238E27FC236}">
                    <a16:creationId xmlns:a16="http://schemas.microsoft.com/office/drawing/2014/main" id="{EBF20CC3-954A-4CCC-A76C-8C6C49F0210A}"/>
                  </a:ext>
                </a:extLst>
              </p:cNvPr>
              <p:cNvSpPr txBox="1"/>
              <p:nvPr/>
            </p:nvSpPr>
            <p:spPr>
              <a:xfrm>
                <a:off x="6916808" y="1167103"/>
                <a:ext cx="956692"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Georgia" panose="02040502050405020303" pitchFamily="18" charset="0"/>
                    <a:sym typeface="Calibri"/>
                  </a:rPr>
                  <a:t>Education:</a:t>
                </a:r>
              </a:p>
            </p:txBody>
          </p:sp>
        </p:grpSp>
      </p:grpSp>
      <p:sp>
        <p:nvSpPr>
          <p:cNvPr id="65" name="TextBox 64">
            <a:extLst>
              <a:ext uri="{FF2B5EF4-FFF2-40B4-BE49-F238E27FC236}">
                <a16:creationId xmlns:a16="http://schemas.microsoft.com/office/drawing/2014/main" id="{FBE48EE4-150A-7785-9FE6-349698F13F91}"/>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Overview of Deal Team</a:t>
            </a:r>
            <a:br>
              <a:rPr lang="en-US" dirty="0">
                <a:solidFill>
                  <a:schemeClr val="bg1"/>
                </a:solidFill>
                <a:latin typeface="Times New Roman" panose="02020603050405020304" pitchFamily="18" charset="0"/>
                <a:cs typeface="Times New Roman" panose="02020603050405020304" pitchFamily="18" charset="0"/>
              </a:rPr>
            </a:br>
            <a:r>
              <a:rPr lang="en-US" sz="1100" i="1" dirty="0">
                <a:solidFill>
                  <a:schemeClr val="bg1"/>
                </a:solidFill>
                <a:latin typeface="Times New Roman" panose="02020603050405020304" pitchFamily="18" charset="0"/>
                <a:cs typeface="Times New Roman" panose="02020603050405020304" pitchFamily="18" charset="0"/>
              </a:rPr>
              <a:t>CEO Briefing</a:t>
            </a:r>
          </a:p>
        </p:txBody>
      </p:sp>
      <p:sp>
        <p:nvSpPr>
          <p:cNvPr id="8" name="Rectangle 7">
            <a:extLst>
              <a:ext uri="{FF2B5EF4-FFF2-40B4-BE49-F238E27FC236}">
                <a16:creationId xmlns:a16="http://schemas.microsoft.com/office/drawing/2014/main" id="{C11F7CFA-265B-DA4A-922A-3357BAB0B369}"/>
              </a:ext>
            </a:extLst>
          </p:cNvPr>
          <p:cNvSpPr/>
          <p:nvPr/>
        </p:nvSpPr>
        <p:spPr>
          <a:xfrm>
            <a:off x="7454503" y="945289"/>
            <a:ext cx="1428250" cy="5475389"/>
          </a:xfrm>
          <a:prstGeom prst="rect">
            <a:avLst/>
          </a:prstGeom>
          <a:solidFill>
            <a:srgbClr val="EADDCB"/>
          </a:solidFill>
          <a:ln w="38100">
            <a:solidFill>
              <a:srgbClr val="0845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0" lang="en-US" sz="1200" b="0" i="0" u="none" strike="noStrike" kern="0" cap="none" spc="-72" normalizeH="0" baseline="0" noProof="0" dirty="0">
              <a:ln>
                <a:noFill/>
              </a:ln>
              <a:solidFill>
                <a:srgbClr val="002641"/>
              </a:solidFill>
              <a:effectLst/>
              <a:uLnTx/>
              <a:uFillTx/>
              <a:latin typeface="Times New Roman" panose="02020603050405020304" pitchFamily="18" charset="0"/>
              <a:cs typeface="Times New Roman" panose="02020603050405020304" pitchFamily="18" charset="0"/>
              <a:sym typeface="Helvetica"/>
            </a:endParaRPr>
          </a:p>
          <a:p>
            <a:pPr algn="ctr"/>
            <a:endParaRPr lang="en-US" sz="1200" kern="0" spc="-72" dirty="0">
              <a:solidFill>
                <a:srgbClr val="002641"/>
              </a:solidFill>
              <a:latin typeface="Times New Roman" panose="02020603050405020304" pitchFamily="18" charset="0"/>
              <a:cs typeface="Times New Roman" panose="02020603050405020304" pitchFamily="18" charset="0"/>
              <a:sym typeface="Helvetica"/>
            </a:endParaRPr>
          </a:p>
          <a:p>
            <a:pPr algn="ctr"/>
            <a:endParaRPr kumimoji="0" lang="en-US" sz="1200" b="0" i="0" u="none" strike="noStrike" kern="0" cap="none" spc="-72" normalizeH="0" baseline="0" noProof="0" dirty="0">
              <a:ln>
                <a:noFill/>
              </a:ln>
              <a:solidFill>
                <a:srgbClr val="002641"/>
              </a:solidFill>
              <a:effectLst/>
              <a:uLnTx/>
              <a:uFillTx/>
              <a:latin typeface="Times New Roman" panose="02020603050405020304" pitchFamily="18" charset="0"/>
              <a:cs typeface="Times New Roman" panose="02020603050405020304" pitchFamily="18" charset="0"/>
              <a:sym typeface="Helvetica"/>
            </a:endParaRPr>
          </a:p>
          <a:p>
            <a:pPr algn="ctr"/>
            <a:r>
              <a:rPr kumimoji="0" lang="en-US" sz="1200" b="0" i="0" u="none" strike="noStrike" kern="0" cap="none" spc="-72" normalizeH="0" baseline="0" noProof="0" dirty="0">
                <a:ln>
                  <a:noFill/>
                </a:ln>
                <a:solidFill>
                  <a:srgbClr val="002641"/>
                </a:solidFill>
                <a:effectLst/>
                <a:uLnTx/>
                <a:uFillTx/>
                <a:latin typeface="Times New Roman" panose="02020603050405020304" pitchFamily="18" charset="0"/>
                <a:cs typeface="Times New Roman" panose="02020603050405020304" pitchFamily="18" charset="0"/>
                <a:sym typeface="Helvetica"/>
              </a:rPr>
              <a:t>MHH leverages its strategic affiliate relationship with Eaton Square to broaden relationships with international acquirers, which in turn provides a more extensive buyer/investor  network to our clients.</a:t>
            </a:r>
          </a:p>
          <a:p>
            <a:pPr algn="ctr"/>
            <a:endParaRPr lang="en-US" sz="1200" kern="0" spc="-72" dirty="0">
              <a:solidFill>
                <a:srgbClr val="002641"/>
              </a:solidFill>
              <a:latin typeface="Times New Roman" panose="02020603050405020304" pitchFamily="18" charset="0"/>
              <a:cs typeface="Times New Roman" panose="02020603050405020304" pitchFamily="18" charset="0"/>
              <a:sym typeface="Helvetica"/>
            </a:endParaRPr>
          </a:p>
          <a:p>
            <a:pPr algn="ctr"/>
            <a:r>
              <a:rPr lang="en-US" sz="1200" dirty="0">
                <a:solidFill>
                  <a:srgbClr val="002641"/>
                </a:solidFill>
                <a:latin typeface="Times New Roman" panose="02020603050405020304" pitchFamily="18" charset="0"/>
                <a:cs typeface="Times New Roman" panose="02020603050405020304" pitchFamily="18" charset="0"/>
              </a:rPr>
              <a:t>Eaton Square is a cross-border M&amp;A and capital service provider with over 100 senior professionals across the US, Canada, Australia, New Zealand, UK, Andorra, Italy, Spain, Switzerland, China &amp; Hong Kong, Singapore and Malaysia. </a:t>
            </a:r>
            <a:endParaRPr kumimoji="0" lang="en-US" sz="1200" b="0" i="0" u="none" strike="noStrike" kern="0" cap="none" spc="-72" normalizeH="0" baseline="0" noProof="0" dirty="0">
              <a:ln>
                <a:noFill/>
              </a:ln>
              <a:solidFill>
                <a:srgbClr val="002641"/>
              </a:solidFill>
              <a:effectLst/>
              <a:uLnTx/>
              <a:uFillTx/>
              <a:latin typeface="Georgia" panose="02040502050405020303" pitchFamily="18" charset="0"/>
              <a:cs typeface="Helvetica"/>
              <a:sym typeface="Helvetica"/>
            </a:endParaRPr>
          </a:p>
        </p:txBody>
      </p:sp>
      <p:pic>
        <p:nvPicPr>
          <p:cNvPr id="22" name="Graphic 21" descr="Globe outline">
            <a:extLst>
              <a:ext uri="{FF2B5EF4-FFF2-40B4-BE49-F238E27FC236}">
                <a16:creationId xmlns:a16="http://schemas.microsoft.com/office/drawing/2014/main" id="{7A6469EB-A868-A05C-B85A-07F3D37CE82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882263" y="1014415"/>
            <a:ext cx="572729" cy="572729"/>
          </a:xfrm>
          <a:prstGeom prst="rect">
            <a:avLst/>
          </a:prstGeom>
        </p:spPr>
      </p:pic>
      <p:pic>
        <p:nvPicPr>
          <p:cNvPr id="23" name="Picture 22">
            <a:extLst>
              <a:ext uri="{FF2B5EF4-FFF2-40B4-BE49-F238E27FC236}">
                <a16:creationId xmlns:a16="http://schemas.microsoft.com/office/drawing/2014/main" id="{46D88295-4B11-060C-3B98-82A0C3636E7D}"/>
              </a:ext>
            </a:extLst>
          </p:cNvPr>
          <p:cNvPicPr>
            <a:picLocks noChangeAspect="1"/>
          </p:cNvPicPr>
          <p:nvPr/>
        </p:nvPicPr>
        <p:blipFill>
          <a:blip r:embed="rId9"/>
          <a:stretch>
            <a:fillRect/>
          </a:stretch>
        </p:blipFill>
        <p:spPr>
          <a:xfrm>
            <a:off x="-1550145" y="687629"/>
            <a:ext cx="1394581" cy="2979678"/>
          </a:xfrm>
          <a:prstGeom prst="rect">
            <a:avLst/>
          </a:prstGeom>
        </p:spPr>
      </p:pic>
    </p:spTree>
    <p:extLst>
      <p:ext uri="{BB962C8B-B14F-4D97-AF65-F5344CB8AC3E}">
        <p14:creationId xmlns:p14="http://schemas.microsoft.com/office/powerpoint/2010/main" val="147795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Box 170">
            <a:extLst>
              <a:ext uri="{FF2B5EF4-FFF2-40B4-BE49-F238E27FC236}">
                <a16:creationId xmlns:a16="http://schemas.microsoft.com/office/drawing/2014/main" id="{E14F409B-3319-C9DE-BA2B-D7F7177296FB}"/>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Transactions – Manufacturing, Industrial, &amp; Distribution</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sp>
        <p:nvSpPr>
          <p:cNvPr id="173" name="TextBox 172">
            <a:extLst>
              <a:ext uri="{FF2B5EF4-FFF2-40B4-BE49-F238E27FC236}">
                <a16:creationId xmlns:a16="http://schemas.microsoft.com/office/drawing/2014/main" id="{56DE5447-A8B3-3C16-A7E5-7503406FB0D6}"/>
              </a:ext>
            </a:extLst>
          </p:cNvPr>
          <p:cNvSpPr txBox="1"/>
          <p:nvPr/>
        </p:nvSpPr>
        <p:spPr>
          <a:xfrm>
            <a:off x="3629648" y="1642060"/>
            <a:ext cx="749430" cy="145500"/>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grpSp>
        <p:nvGrpSpPr>
          <p:cNvPr id="174" name="Group 173">
            <a:extLst>
              <a:ext uri="{FF2B5EF4-FFF2-40B4-BE49-F238E27FC236}">
                <a16:creationId xmlns:a16="http://schemas.microsoft.com/office/drawing/2014/main" id="{64B30E92-742B-E3C7-8F10-B292D5054506}"/>
              </a:ext>
            </a:extLst>
          </p:cNvPr>
          <p:cNvGrpSpPr/>
          <p:nvPr/>
        </p:nvGrpSpPr>
        <p:grpSpPr>
          <a:xfrm>
            <a:off x="200128" y="1194367"/>
            <a:ext cx="5486661" cy="1395139"/>
            <a:chOff x="233895" y="479347"/>
            <a:chExt cx="6515167" cy="1623125"/>
          </a:xfrm>
        </p:grpSpPr>
        <p:grpSp>
          <p:nvGrpSpPr>
            <p:cNvPr id="175" name="Group 174">
              <a:extLst>
                <a:ext uri="{FF2B5EF4-FFF2-40B4-BE49-F238E27FC236}">
                  <a16:creationId xmlns:a16="http://schemas.microsoft.com/office/drawing/2014/main" id="{78370E3A-AE1A-EAE0-7E46-B0B6C5969765}"/>
                </a:ext>
              </a:extLst>
            </p:cNvPr>
            <p:cNvGrpSpPr/>
            <p:nvPr/>
          </p:nvGrpSpPr>
          <p:grpSpPr>
            <a:xfrm>
              <a:off x="233895" y="479347"/>
              <a:ext cx="1223115" cy="1623125"/>
              <a:chOff x="233896" y="479347"/>
              <a:chExt cx="1223115" cy="1623125"/>
            </a:xfrm>
          </p:grpSpPr>
          <p:sp>
            <p:nvSpPr>
              <p:cNvPr id="277" name="Text Box 3">
                <a:extLst>
                  <a:ext uri="{FF2B5EF4-FFF2-40B4-BE49-F238E27FC236}">
                    <a16:creationId xmlns:a16="http://schemas.microsoft.com/office/drawing/2014/main" id="{FE3C120F-0185-C3B1-5C06-234E037F1367}"/>
                  </a:ext>
                </a:extLst>
              </p:cNvPr>
              <p:cNvSpPr txBox="1">
                <a:spLocks noChangeArrowheads="1"/>
              </p:cNvSpPr>
              <p:nvPr/>
            </p:nvSpPr>
            <p:spPr bwMode="auto">
              <a:xfrm>
                <a:off x="233896" y="47934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278" name="TextBox 277">
                <a:extLst>
                  <a:ext uri="{FF2B5EF4-FFF2-40B4-BE49-F238E27FC236}">
                    <a16:creationId xmlns:a16="http://schemas.microsoft.com/office/drawing/2014/main" id="{8F3EEE96-DEBF-6B42-436B-7311C7655F19}"/>
                  </a:ext>
                </a:extLst>
              </p:cNvPr>
              <p:cNvSpPr txBox="1"/>
              <p:nvPr/>
            </p:nvSpPr>
            <p:spPr>
              <a:xfrm>
                <a:off x="356723" y="88921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279" name="TextBox 278">
                <a:extLst>
                  <a:ext uri="{FF2B5EF4-FFF2-40B4-BE49-F238E27FC236}">
                    <a16:creationId xmlns:a16="http://schemas.microsoft.com/office/drawing/2014/main" id="{03CA8FFC-CCBF-6616-7C11-ECA93663B435}"/>
                  </a:ext>
                </a:extLst>
              </p:cNvPr>
              <p:cNvSpPr txBox="1"/>
              <p:nvPr/>
            </p:nvSpPr>
            <p:spPr>
              <a:xfrm>
                <a:off x="233896" y="173786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280" name="Group 279">
                <a:extLst>
                  <a:ext uri="{FF2B5EF4-FFF2-40B4-BE49-F238E27FC236}">
                    <a16:creationId xmlns:a16="http://schemas.microsoft.com/office/drawing/2014/main" id="{DA817FA9-4AAA-5181-C357-310016B1A280}"/>
                  </a:ext>
                </a:extLst>
              </p:cNvPr>
              <p:cNvGrpSpPr/>
              <p:nvPr/>
            </p:nvGrpSpPr>
            <p:grpSpPr>
              <a:xfrm>
                <a:off x="310313" y="1896584"/>
                <a:ext cx="1146698" cy="179082"/>
                <a:chOff x="310626" y="1885151"/>
                <a:chExt cx="1146698" cy="179082"/>
              </a:xfrm>
            </p:grpSpPr>
            <p:pic>
              <p:nvPicPr>
                <p:cNvPr id="281" name="Picture 3" descr="N:\Marketing\Logos\logo files\logo files\logo with tagline.png">
                  <a:extLst>
                    <a:ext uri="{FF2B5EF4-FFF2-40B4-BE49-F238E27FC236}">
                      <a16:creationId xmlns:a16="http://schemas.microsoft.com/office/drawing/2014/main" id="{6008DDC1-BCA4-99B4-A17B-FA5DFAF2FE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282" name="TextBox 281">
                  <a:extLst>
                    <a:ext uri="{FF2B5EF4-FFF2-40B4-BE49-F238E27FC236}">
                      <a16:creationId xmlns:a16="http://schemas.microsoft.com/office/drawing/2014/main" id="{93AB4BE5-A33F-4B5A-ECCE-515A21D94A95}"/>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grpSp>
        <p:grpSp>
          <p:nvGrpSpPr>
            <p:cNvPr id="176" name="Group 175">
              <a:extLst>
                <a:ext uri="{FF2B5EF4-FFF2-40B4-BE49-F238E27FC236}">
                  <a16:creationId xmlns:a16="http://schemas.microsoft.com/office/drawing/2014/main" id="{81293DAB-2273-1187-F1B3-6C3C48150CAA}"/>
                </a:ext>
              </a:extLst>
            </p:cNvPr>
            <p:cNvGrpSpPr/>
            <p:nvPr/>
          </p:nvGrpSpPr>
          <p:grpSpPr>
            <a:xfrm>
              <a:off x="1556907" y="479347"/>
              <a:ext cx="1223115" cy="1623125"/>
              <a:chOff x="1556909" y="479347"/>
              <a:chExt cx="1223115" cy="1623125"/>
            </a:xfrm>
          </p:grpSpPr>
          <p:sp>
            <p:nvSpPr>
              <p:cNvPr id="269" name="Text Box 3">
                <a:extLst>
                  <a:ext uri="{FF2B5EF4-FFF2-40B4-BE49-F238E27FC236}">
                    <a16:creationId xmlns:a16="http://schemas.microsoft.com/office/drawing/2014/main" id="{13BB3C69-C39A-D1E2-ACC1-4BC9A4A32AE7}"/>
                  </a:ext>
                </a:extLst>
              </p:cNvPr>
              <p:cNvSpPr txBox="1">
                <a:spLocks noChangeArrowheads="1"/>
              </p:cNvSpPr>
              <p:nvPr/>
            </p:nvSpPr>
            <p:spPr bwMode="auto">
              <a:xfrm>
                <a:off x="1556909" y="47934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270" name="TextBox 269">
                <a:extLst>
                  <a:ext uri="{FF2B5EF4-FFF2-40B4-BE49-F238E27FC236}">
                    <a16:creationId xmlns:a16="http://schemas.microsoft.com/office/drawing/2014/main" id="{23470DF4-5AE2-6F68-2696-C93D9D2FD0EF}"/>
                  </a:ext>
                </a:extLst>
              </p:cNvPr>
              <p:cNvSpPr txBox="1"/>
              <p:nvPr/>
            </p:nvSpPr>
            <p:spPr>
              <a:xfrm>
                <a:off x="1664229" y="1063411"/>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271" name="TextBox 270">
                <a:extLst>
                  <a:ext uri="{FF2B5EF4-FFF2-40B4-BE49-F238E27FC236}">
                    <a16:creationId xmlns:a16="http://schemas.microsoft.com/office/drawing/2014/main" id="{595F423C-E656-01BE-BD45-CB782B0D88FE}"/>
                  </a:ext>
                </a:extLst>
              </p:cNvPr>
              <p:cNvSpPr txBox="1"/>
              <p:nvPr/>
            </p:nvSpPr>
            <p:spPr>
              <a:xfrm>
                <a:off x="1556909" y="173786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272" name="Group 271">
                <a:extLst>
                  <a:ext uri="{FF2B5EF4-FFF2-40B4-BE49-F238E27FC236}">
                    <a16:creationId xmlns:a16="http://schemas.microsoft.com/office/drawing/2014/main" id="{7D0744BD-A3BF-8D1F-DCDB-2BB370A2BFBC}"/>
                  </a:ext>
                </a:extLst>
              </p:cNvPr>
              <p:cNvGrpSpPr/>
              <p:nvPr/>
            </p:nvGrpSpPr>
            <p:grpSpPr>
              <a:xfrm>
                <a:off x="1633326" y="1896584"/>
                <a:ext cx="1146698" cy="179082"/>
                <a:chOff x="310626" y="1885151"/>
                <a:chExt cx="1146698" cy="179082"/>
              </a:xfrm>
            </p:grpSpPr>
            <p:pic>
              <p:nvPicPr>
                <p:cNvPr id="275" name="Picture 3" descr="N:\Marketing\Logos\logo files\logo files\logo with tagline.png">
                  <a:extLst>
                    <a:ext uri="{FF2B5EF4-FFF2-40B4-BE49-F238E27FC236}">
                      <a16:creationId xmlns:a16="http://schemas.microsoft.com/office/drawing/2014/main" id="{F46D4A81-F09D-277B-81EC-1E634A2FAB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276" name="TextBox 275">
                  <a:extLst>
                    <a:ext uri="{FF2B5EF4-FFF2-40B4-BE49-F238E27FC236}">
                      <a16:creationId xmlns:a16="http://schemas.microsoft.com/office/drawing/2014/main" id="{8FBE29BA-F3E3-7748-4F9E-72118E06A3CB}"/>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273" name="Picture 272" descr="A blue and black logo&#10;&#10;Description automatically generated">
                <a:extLst>
                  <a:ext uri="{FF2B5EF4-FFF2-40B4-BE49-F238E27FC236}">
                    <a16:creationId xmlns:a16="http://schemas.microsoft.com/office/drawing/2014/main" id="{EFBCA625-861D-E129-1B0D-B21F8565BEBF}"/>
                  </a:ext>
                </a:extLst>
              </p:cNvPr>
              <p:cNvPicPr>
                <a:picLocks noChangeAspect="1"/>
              </p:cNvPicPr>
              <p:nvPr/>
            </p:nvPicPr>
            <p:blipFill rotWithShape="1">
              <a:blip r:embed="rId4"/>
              <a:srcRect t="30499" b="30043"/>
              <a:stretch/>
            </p:blipFill>
            <p:spPr>
              <a:xfrm>
                <a:off x="1647728" y="1365504"/>
                <a:ext cx="922901" cy="227603"/>
              </a:xfrm>
              <a:prstGeom prst="rect">
                <a:avLst/>
              </a:prstGeom>
            </p:spPr>
          </p:pic>
          <p:pic>
            <p:nvPicPr>
              <p:cNvPr id="274" name="Picture 273" descr="A black and white logo&#10;&#10;Description automatically generated">
                <a:extLst>
                  <a:ext uri="{FF2B5EF4-FFF2-40B4-BE49-F238E27FC236}">
                    <a16:creationId xmlns:a16="http://schemas.microsoft.com/office/drawing/2014/main" id="{9B2E5E97-303A-275F-7ED2-C1E4343D6FAA}"/>
                  </a:ext>
                </a:extLst>
              </p:cNvPr>
              <p:cNvPicPr>
                <a:picLocks noChangeAspect="1"/>
              </p:cNvPicPr>
              <p:nvPr/>
            </p:nvPicPr>
            <p:blipFill>
              <a:blip r:embed="rId5"/>
              <a:stretch>
                <a:fillRect/>
              </a:stretch>
            </p:blipFill>
            <p:spPr>
              <a:xfrm>
                <a:off x="1624109" y="731033"/>
                <a:ext cx="970157" cy="195507"/>
              </a:xfrm>
              <a:prstGeom prst="rect">
                <a:avLst/>
              </a:prstGeom>
            </p:spPr>
          </p:pic>
        </p:grpSp>
        <p:grpSp>
          <p:nvGrpSpPr>
            <p:cNvPr id="177" name="Group 176">
              <a:extLst>
                <a:ext uri="{FF2B5EF4-FFF2-40B4-BE49-F238E27FC236}">
                  <a16:creationId xmlns:a16="http://schemas.microsoft.com/office/drawing/2014/main" id="{0DCACCC2-4C45-9EB2-3EB9-797FCE0B93F0}"/>
                </a:ext>
              </a:extLst>
            </p:cNvPr>
            <p:cNvGrpSpPr/>
            <p:nvPr/>
          </p:nvGrpSpPr>
          <p:grpSpPr>
            <a:xfrm>
              <a:off x="2879922" y="479347"/>
              <a:ext cx="1223115" cy="1623125"/>
              <a:chOff x="2879922" y="479347"/>
              <a:chExt cx="1223115" cy="1623125"/>
            </a:xfrm>
          </p:grpSpPr>
          <p:sp>
            <p:nvSpPr>
              <p:cNvPr id="261" name="Text Box 3">
                <a:extLst>
                  <a:ext uri="{FF2B5EF4-FFF2-40B4-BE49-F238E27FC236}">
                    <a16:creationId xmlns:a16="http://schemas.microsoft.com/office/drawing/2014/main" id="{1CC66D99-CD2F-DC1B-8EBD-AB863B3C7AE5}"/>
                  </a:ext>
                </a:extLst>
              </p:cNvPr>
              <p:cNvSpPr txBox="1">
                <a:spLocks noChangeArrowheads="1"/>
              </p:cNvSpPr>
              <p:nvPr/>
            </p:nvSpPr>
            <p:spPr bwMode="auto">
              <a:xfrm>
                <a:off x="2879922" y="47934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262" name="TextBox 261">
                <a:extLst>
                  <a:ext uri="{FF2B5EF4-FFF2-40B4-BE49-F238E27FC236}">
                    <a16:creationId xmlns:a16="http://schemas.microsoft.com/office/drawing/2014/main" id="{54918681-BFD0-8161-618C-9A1B88E91B85}"/>
                  </a:ext>
                </a:extLst>
              </p:cNvPr>
              <p:cNvSpPr txBox="1"/>
              <p:nvPr/>
            </p:nvSpPr>
            <p:spPr>
              <a:xfrm>
                <a:off x="2987242" y="1063411"/>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263" name="TextBox 262">
                <a:extLst>
                  <a:ext uri="{FF2B5EF4-FFF2-40B4-BE49-F238E27FC236}">
                    <a16:creationId xmlns:a16="http://schemas.microsoft.com/office/drawing/2014/main" id="{0394B012-BBD8-FCC1-B662-4A0A277A56B9}"/>
                  </a:ext>
                </a:extLst>
              </p:cNvPr>
              <p:cNvSpPr txBox="1"/>
              <p:nvPr/>
            </p:nvSpPr>
            <p:spPr>
              <a:xfrm>
                <a:off x="2879922" y="173786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264" name="Group 263">
                <a:extLst>
                  <a:ext uri="{FF2B5EF4-FFF2-40B4-BE49-F238E27FC236}">
                    <a16:creationId xmlns:a16="http://schemas.microsoft.com/office/drawing/2014/main" id="{B684F1E1-DBCF-1839-AA26-B9E52E552B87}"/>
                  </a:ext>
                </a:extLst>
              </p:cNvPr>
              <p:cNvGrpSpPr/>
              <p:nvPr/>
            </p:nvGrpSpPr>
            <p:grpSpPr>
              <a:xfrm>
                <a:off x="2956339" y="1896584"/>
                <a:ext cx="1146698" cy="179082"/>
                <a:chOff x="310626" y="1885151"/>
                <a:chExt cx="1146698" cy="179082"/>
              </a:xfrm>
            </p:grpSpPr>
            <p:pic>
              <p:nvPicPr>
                <p:cNvPr id="267" name="Picture 3" descr="N:\Marketing\Logos\logo files\logo files\logo with tagline.png">
                  <a:extLst>
                    <a:ext uri="{FF2B5EF4-FFF2-40B4-BE49-F238E27FC236}">
                      <a16:creationId xmlns:a16="http://schemas.microsoft.com/office/drawing/2014/main" id="{8DEAD2AF-2623-D43D-1177-6DB1C52599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268" name="TextBox 267">
                  <a:extLst>
                    <a:ext uri="{FF2B5EF4-FFF2-40B4-BE49-F238E27FC236}">
                      <a16:creationId xmlns:a16="http://schemas.microsoft.com/office/drawing/2014/main" id="{FB311FD5-ED6B-D66B-903C-BEEA51550AAA}"/>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265" name="Picture 264" descr="A red triangle with black text&#10;&#10;Description automatically generated">
                <a:extLst>
                  <a:ext uri="{FF2B5EF4-FFF2-40B4-BE49-F238E27FC236}">
                    <a16:creationId xmlns:a16="http://schemas.microsoft.com/office/drawing/2014/main" id="{EE945480-DCF8-6166-2F24-B2B94C52EF02}"/>
                  </a:ext>
                </a:extLst>
              </p:cNvPr>
              <p:cNvPicPr>
                <a:picLocks noChangeAspect="1"/>
              </p:cNvPicPr>
              <p:nvPr/>
            </p:nvPicPr>
            <p:blipFill>
              <a:blip r:embed="rId6"/>
              <a:stretch>
                <a:fillRect/>
              </a:stretch>
            </p:blipFill>
            <p:spPr>
              <a:xfrm>
                <a:off x="3005378" y="694610"/>
                <a:ext cx="843877" cy="268353"/>
              </a:xfrm>
              <a:prstGeom prst="rect">
                <a:avLst/>
              </a:prstGeom>
            </p:spPr>
          </p:pic>
          <p:pic>
            <p:nvPicPr>
              <p:cNvPr id="266" name="Picture 265" descr="A logo with blue text&#10;&#10;Description automatically generated">
                <a:extLst>
                  <a:ext uri="{FF2B5EF4-FFF2-40B4-BE49-F238E27FC236}">
                    <a16:creationId xmlns:a16="http://schemas.microsoft.com/office/drawing/2014/main" id="{E0ACC04F-7069-922C-972E-74C1DA5F0EDE}"/>
                  </a:ext>
                </a:extLst>
              </p:cNvPr>
              <p:cNvPicPr>
                <a:picLocks noChangeAspect="1"/>
              </p:cNvPicPr>
              <p:nvPr/>
            </p:nvPicPr>
            <p:blipFill>
              <a:blip r:embed="rId7"/>
              <a:stretch>
                <a:fillRect/>
              </a:stretch>
            </p:blipFill>
            <p:spPr>
              <a:xfrm>
                <a:off x="3028478" y="1320685"/>
                <a:ext cx="793101" cy="317241"/>
              </a:xfrm>
              <a:prstGeom prst="rect">
                <a:avLst/>
              </a:prstGeom>
            </p:spPr>
          </p:pic>
        </p:grpSp>
        <p:grpSp>
          <p:nvGrpSpPr>
            <p:cNvPr id="178" name="Group 177">
              <a:extLst>
                <a:ext uri="{FF2B5EF4-FFF2-40B4-BE49-F238E27FC236}">
                  <a16:creationId xmlns:a16="http://schemas.microsoft.com/office/drawing/2014/main" id="{C65FF7F2-560C-946D-D63D-5A878291A221}"/>
                </a:ext>
              </a:extLst>
            </p:cNvPr>
            <p:cNvGrpSpPr/>
            <p:nvPr/>
          </p:nvGrpSpPr>
          <p:grpSpPr>
            <a:xfrm>
              <a:off x="5525947" y="479347"/>
              <a:ext cx="1223115" cy="1623125"/>
              <a:chOff x="5525947" y="479347"/>
              <a:chExt cx="1223115" cy="1623125"/>
            </a:xfrm>
          </p:grpSpPr>
          <p:sp>
            <p:nvSpPr>
              <p:cNvPr id="189" name="Text Box 3">
                <a:extLst>
                  <a:ext uri="{FF2B5EF4-FFF2-40B4-BE49-F238E27FC236}">
                    <a16:creationId xmlns:a16="http://schemas.microsoft.com/office/drawing/2014/main" id="{96B0A752-C174-C430-B1CE-CF80146611CA}"/>
                  </a:ext>
                </a:extLst>
              </p:cNvPr>
              <p:cNvSpPr txBox="1">
                <a:spLocks noChangeArrowheads="1"/>
              </p:cNvSpPr>
              <p:nvPr/>
            </p:nvSpPr>
            <p:spPr bwMode="auto">
              <a:xfrm>
                <a:off x="5525947" y="47934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190" name="TextBox 189">
                <a:extLst>
                  <a:ext uri="{FF2B5EF4-FFF2-40B4-BE49-F238E27FC236}">
                    <a16:creationId xmlns:a16="http://schemas.microsoft.com/office/drawing/2014/main" id="{7EFDF36C-124D-715E-0C69-752972E27A5D}"/>
                  </a:ext>
                </a:extLst>
              </p:cNvPr>
              <p:cNvSpPr txBox="1"/>
              <p:nvPr/>
            </p:nvSpPr>
            <p:spPr>
              <a:xfrm>
                <a:off x="5633267" y="1063411"/>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191" name="TextBox 190">
                <a:extLst>
                  <a:ext uri="{FF2B5EF4-FFF2-40B4-BE49-F238E27FC236}">
                    <a16:creationId xmlns:a16="http://schemas.microsoft.com/office/drawing/2014/main" id="{2AC4489B-8E2B-4F4A-5676-4F3F671E56AD}"/>
                  </a:ext>
                </a:extLst>
              </p:cNvPr>
              <p:cNvSpPr txBox="1"/>
              <p:nvPr/>
            </p:nvSpPr>
            <p:spPr>
              <a:xfrm>
                <a:off x="5525947" y="173786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256" name="Group 255">
                <a:extLst>
                  <a:ext uri="{FF2B5EF4-FFF2-40B4-BE49-F238E27FC236}">
                    <a16:creationId xmlns:a16="http://schemas.microsoft.com/office/drawing/2014/main" id="{1D7EBC55-D307-B0C7-B3A5-A7FA2DA209E1}"/>
                  </a:ext>
                </a:extLst>
              </p:cNvPr>
              <p:cNvGrpSpPr/>
              <p:nvPr/>
            </p:nvGrpSpPr>
            <p:grpSpPr>
              <a:xfrm>
                <a:off x="5602364" y="1896584"/>
                <a:ext cx="1146698" cy="179082"/>
                <a:chOff x="310626" y="1885151"/>
                <a:chExt cx="1146698" cy="179082"/>
              </a:xfrm>
            </p:grpSpPr>
            <p:pic>
              <p:nvPicPr>
                <p:cNvPr id="259" name="Picture 3" descr="N:\Marketing\Logos\logo files\logo files\logo with tagline.png">
                  <a:extLst>
                    <a:ext uri="{FF2B5EF4-FFF2-40B4-BE49-F238E27FC236}">
                      <a16:creationId xmlns:a16="http://schemas.microsoft.com/office/drawing/2014/main" id="{4D9FA158-1ABD-E5FA-B878-2ADB865CF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260" name="TextBox 259">
                  <a:extLst>
                    <a:ext uri="{FF2B5EF4-FFF2-40B4-BE49-F238E27FC236}">
                      <a16:creationId xmlns:a16="http://schemas.microsoft.com/office/drawing/2014/main" id="{A8C7DAC4-A3E9-CE82-E554-CD3DECC6AEF3}"/>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257" name="Picture 256" descr="A logo with red and blue text&#10;&#10;Description automatically generated">
                <a:extLst>
                  <a:ext uri="{FF2B5EF4-FFF2-40B4-BE49-F238E27FC236}">
                    <a16:creationId xmlns:a16="http://schemas.microsoft.com/office/drawing/2014/main" id="{7F305673-504C-6CF5-9CA9-33C7060BFB21}"/>
                  </a:ext>
                </a:extLst>
              </p:cNvPr>
              <p:cNvPicPr>
                <a:picLocks noChangeAspect="1"/>
              </p:cNvPicPr>
              <p:nvPr/>
            </p:nvPicPr>
            <p:blipFill rotWithShape="1">
              <a:blip r:embed="rId8"/>
              <a:srcRect l="-1" t="29130" r="771" b="28526"/>
              <a:stretch/>
            </p:blipFill>
            <p:spPr>
              <a:xfrm>
                <a:off x="5623377" y="634695"/>
                <a:ext cx="909696" cy="388182"/>
              </a:xfrm>
              <a:prstGeom prst="rect">
                <a:avLst/>
              </a:prstGeom>
            </p:spPr>
          </p:pic>
          <p:pic>
            <p:nvPicPr>
              <p:cNvPr id="258" name="Picture 257" descr="A red circle with white letters and a black background&#10;&#10;Description automatically generated">
                <a:extLst>
                  <a:ext uri="{FF2B5EF4-FFF2-40B4-BE49-F238E27FC236}">
                    <a16:creationId xmlns:a16="http://schemas.microsoft.com/office/drawing/2014/main" id="{0E702AF9-7DBC-FA36-EC9C-520C9DAC48EC}"/>
                  </a:ext>
                </a:extLst>
              </p:cNvPr>
              <p:cNvPicPr>
                <a:picLocks noChangeAspect="1"/>
              </p:cNvPicPr>
              <p:nvPr/>
            </p:nvPicPr>
            <p:blipFill rotWithShape="1">
              <a:blip r:embed="rId9"/>
              <a:srcRect l="28388" r="29315" b="31155"/>
              <a:stretch/>
            </p:blipFill>
            <p:spPr>
              <a:xfrm>
                <a:off x="5866271" y="1264350"/>
                <a:ext cx="422597" cy="429911"/>
              </a:xfrm>
              <a:prstGeom prst="rect">
                <a:avLst/>
              </a:prstGeom>
            </p:spPr>
          </p:pic>
        </p:grpSp>
        <p:grpSp>
          <p:nvGrpSpPr>
            <p:cNvPr id="179" name="Group 178">
              <a:extLst>
                <a:ext uri="{FF2B5EF4-FFF2-40B4-BE49-F238E27FC236}">
                  <a16:creationId xmlns:a16="http://schemas.microsoft.com/office/drawing/2014/main" id="{A6C0EAE9-E045-DE68-A085-0372EFF399A8}"/>
                </a:ext>
              </a:extLst>
            </p:cNvPr>
            <p:cNvGrpSpPr/>
            <p:nvPr/>
          </p:nvGrpSpPr>
          <p:grpSpPr>
            <a:xfrm>
              <a:off x="4202935" y="479347"/>
              <a:ext cx="1223115" cy="1623125"/>
              <a:chOff x="4202935" y="479347"/>
              <a:chExt cx="1223115" cy="1623125"/>
            </a:xfrm>
          </p:grpSpPr>
          <p:sp>
            <p:nvSpPr>
              <p:cNvPr id="180" name="Text Box 3">
                <a:extLst>
                  <a:ext uri="{FF2B5EF4-FFF2-40B4-BE49-F238E27FC236}">
                    <a16:creationId xmlns:a16="http://schemas.microsoft.com/office/drawing/2014/main" id="{EEA68CB5-64F9-EFF7-255B-CA60352B3008}"/>
                  </a:ext>
                </a:extLst>
              </p:cNvPr>
              <p:cNvSpPr txBox="1">
                <a:spLocks noChangeArrowheads="1"/>
              </p:cNvSpPr>
              <p:nvPr/>
            </p:nvSpPr>
            <p:spPr bwMode="auto">
              <a:xfrm>
                <a:off x="4202935" y="47934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181" name="TextBox 180">
                <a:extLst>
                  <a:ext uri="{FF2B5EF4-FFF2-40B4-BE49-F238E27FC236}">
                    <a16:creationId xmlns:a16="http://schemas.microsoft.com/office/drawing/2014/main" id="{B81FF87E-A6B9-D5D0-31A0-8D03E221FA74}"/>
                  </a:ext>
                </a:extLst>
              </p:cNvPr>
              <p:cNvSpPr txBox="1"/>
              <p:nvPr/>
            </p:nvSpPr>
            <p:spPr>
              <a:xfrm>
                <a:off x="4202935" y="173786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182" name="Group 181">
                <a:extLst>
                  <a:ext uri="{FF2B5EF4-FFF2-40B4-BE49-F238E27FC236}">
                    <a16:creationId xmlns:a16="http://schemas.microsoft.com/office/drawing/2014/main" id="{60C08426-C3CC-32C7-48D7-B997C0FB3B7B}"/>
                  </a:ext>
                </a:extLst>
              </p:cNvPr>
              <p:cNvGrpSpPr/>
              <p:nvPr/>
            </p:nvGrpSpPr>
            <p:grpSpPr>
              <a:xfrm>
                <a:off x="4279352" y="1896584"/>
                <a:ext cx="1146698" cy="179082"/>
                <a:chOff x="310626" y="1885151"/>
                <a:chExt cx="1146698" cy="179082"/>
              </a:xfrm>
            </p:grpSpPr>
            <p:pic>
              <p:nvPicPr>
                <p:cNvPr id="187" name="Picture 3" descr="N:\Marketing\Logos\logo files\logo files\logo with tagline.png">
                  <a:extLst>
                    <a:ext uri="{FF2B5EF4-FFF2-40B4-BE49-F238E27FC236}">
                      <a16:creationId xmlns:a16="http://schemas.microsoft.com/office/drawing/2014/main" id="{75AFA7F7-D80E-412A-4BB6-33D6E0749E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188" name="TextBox 187">
                  <a:extLst>
                    <a:ext uri="{FF2B5EF4-FFF2-40B4-BE49-F238E27FC236}">
                      <a16:creationId xmlns:a16="http://schemas.microsoft.com/office/drawing/2014/main" id="{7007D637-D6CB-D839-3AB0-6BC5640ECA38}"/>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183" name="Picture 182" descr="A logo with a world map&#10;&#10;Description automatically generated">
                <a:extLst>
                  <a:ext uri="{FF2B5EF4-FFF2-40B4-BE49-F238E27FC236}">
                    <a16:creationId xmlns:a16="http://schemas.microsoft.com/office/drawing/2014/main" id="{CF4E0640-D934-049A-9422-67AC30EB326E}"/>
                  </a:ext>
                </a:extLst>
              </p:cNvPr>
              <p:cNvPicPr>
                <a:picLocks noChangeAspect="1"/>
              </p:cNvPicPr>
              <p:nvPr/>
            </p:nvPicPr>
            <p:blipFill>
              <a:blip r:embed="rId10"/>
              <a:stretch>
                <a:fillRect/>
              </a:stretch>
            </p:blipFill>
            <p:spPr>
              <a:xfrm>
                <a:off x="4315269" y="591662"/>
                <a:ext cx="871972" cy="319435"/>
              </a:xfrm>
              <a:prstGeom prst="rect">
                <a:avLst/>
              </a:prstGeom>
            </p:spPr>
          </p:pic>
          <p:pic>
            <p:nvPicPr>
              <p:cNvPr id="184" name="Picture 183" descr="A blue globe with white text&#10;&#10;Description automatically generated">
                <a:extLst>
                  <a:ext uri="{FF2B5EF4-FFF2-40B4-BE49-F238E27FC236}">
                    <a16:creationId xmlns:a16="http://schemas.microsoft.com/office/drawing/2014/main" id="{E1021CE1-E0E9-20CF-44C7-84D951FA4224}"/>
                  </a:ext>
                </a:extLst>
              </p:cNvPr>
              <p:cNvPicPr>
                <a:picLocks noChangeAspect="1"/>
              </p:cNvPicPr>
              <p:nvPr/>
            </p:nvPicPr>
            <p:blipFill>
              <a:blip r:embed="rId11"/>
              <a:stretch>
                <a:fillRect/>
              </a:stretch>
            </p:blipFill>
            <p:spPr>
              <a:xfrm>
                <a:off x="4556944" y="1049028"/>
                <a:ext cx="388623" cy="342464"/>
              </a:xfrm>
              <a:prstGeom prst="rect">
                <a:avLst/>
              </a:prstGeom>
            </p:spPr>
          </p:pic>
          <p:pic>
            <p:nvPicPr>
              <p:cNvPr id="185" name="Picture 184" descr="A blue letter on a white background&#10;&#10;Description automatically generated">
                <a:extLst>
                  <a:ext uri="{FF2B5EF4-FFF2-40B4-BE49-F238E27FC236}">
                    <a16:creationId xmlns:a16="http://schemas.microsoft.com/office/drawing/2014/main" id="{0C29A806-B7B5-1D3B-B4AD-F2CBFA097A90}"/>
                  </a:ext>
                </a:extLst>
              </p:cNvPr>
              <p:cNvPicPr>
                <a:picLocks noChangeAspect="1"/>
              </p:cNvPicPr>
              <p:nvPr/>
            </p:nvPicPr>
            <p:blipFill>
              <a:blip r:embed="rId12"/>
              <a:stretch>
                <a:fillRect/>
              </a:stretch>
            </p:blipFill>
            <p:spPr>
              <a:xfrm>
                <a:off x="4492169" y="1529424"/>
                <a:ext cx="518172" cy="217072"/>
              </a:xfrm>
              <a:prstGeom prst="rect">
                <a:avLst/>
              </a:prstGeom>
            </p:spPr>
          </p:pic>
          <p:sp>
            <p:nvSpPr>
              <p:cNvPr id="186" name="TextBox 185">
                <a:extLst>
                  <a:ext uri="{FF2B5EF4-FFF2-40B4-BE49-F238E27FC236}">
                    <a16:creationId xmlns:a16="http://schemas.microsoft.com/office/drawing/2014/main" id="{4B65202E-5D8C-A184-0C1E-1E19B4721F36}"/>
                  </a:ext>
                </a:extLst>
              </p:cNvPr>
              <p:cNvSpPr txBox="1"/>
              <p:nvPr/>
            </p:nvSpPr>
            <p:spPr>
              <a:xfrm>
                <a:off x="4306298" y="1375819"/>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grpSp>
      </p:grpSp>
      <p:pic>
        <p:nvPicPr>
          <p:cNvPr id="283" name="Picture 2" descr="Wisk Aero Secures $450 Million from The Boeing Company to Advance ...">
            <a:extLst>
              <a:ext uri="{FF2B5EF4-FFF2-40B4-BE49-F238E27FC236}">
                <a16:creationId xmlns:a16="http://schemas.microsoft.com/office/drawing/2014/main" id="{255180A8-3324-01AA-E1C7-EB32BBE2A88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7510" y="1661552"/>
            <a:ext cx="744851" cy="229657"/>
          </a:xfrm>
          <a:prstGeom prst="rect">
            <a:avLst/>
          </a:prstGeom>
          <a:noFill/>
          <a:extLst>
            <a:ext uri="{909E8E84-426E-40DD-AFC4-6F175D3DCCD1}">
              <a14:hiddenFill xmlns:a14="http://schemas.microsoft.com/office/drawing/2010/main">
                <a:solidFill>
                  <a:srgbClr val="FFFFFF"/>
                </a:solidFill>
              </a14:hiddenFill>
            </a:ext>
          </a:extLst>
        </p:spPr>
      </p:pic>
      <p:pic>
        <p:nvPicPr>
          <p:cNvPr id="284" name="Picture 4" descr="Verocel-Polska | O nas">
            <a:extLst>
              <a:ext uri="{FF2B5EF4-FFF2-40B4-BE49-F238E27FC236}">
                <a16:creationId xmlns:a16="http://schemas.microsoft.com/office/drawing/2014/main" id="{82185861-9D07-4B94-B446-53E83BC7C69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6788" y="1321226"/>
            <a:ext cx="761112" cy="197447"/>
          </a:xfrm>
          <a:prstGeom prst="rect">
            <a:avLst/>
          </a:prstGeom>
          <a:noFill/>
          <a:extLst>
            <a:ext uri="{909E8E84-426E-40DD-AFC4-6F175D3DCCD1}">
              <a14:hiddenFill xmlns:a14="http://schemas.microsoft.com/office/drawing/2010/main">
                <a:solidFill>
                  <a:srgbClr val="FFFFFF"/>
                </a:solidFill>
              </a14:hiddenFill>
            </a:ext>
          </a:extLst>
        </p:spPr>
      </p:pic>
      <p:sp>
        <p:nvSpPr>
          <p:cNvPr id="285" name="TextBox 284">
            <a:extLst>
              <a:ext uri="{FF2B5EF4-FFF2-40B4-BE49-F238E27FC236}">
                <a16:creationId xmlns:a16="http://schemas.microsoft.com/office/drawing/2014/main" id="{67485DB9-283E-6AC0-6C9D-136FEC875FEB}"/>
              </a:ext>
            </a:extLst>
          </p:cNvPr>
          <p:cNvSpPr txBox="1"/>
          <p:nvPr/>
        </p:nvSpPr>
        <p:spPr>
          <a:xfrm>
            <a:off x="283971" y="1906031"/>
            <a:ext cx="749430" cy="145500"/>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subsidiary of</a:t>
            </a:r>
          </a:p>
        </p:txBody>
      </p:sp>
      <p:pic>
        <p:nvPicPr>
          <p:cNvPr id="286" name="Picture 285" descr="A blue and black logo&#10;&#10;Description automatically generated">
            <a:extLst>
              <a:ext uri="{FF2B5EF4-FFF2-40B4-BE49-F238E27FC236}">
                <a16:creationId xmlns:a16="http://schemas.microsoft.com/office/drawing/2014/main" id="{F62DE21F-5A1C-B71A-01BC-937C3647A046}"/>
              </a:ext>
            </a:extLst>
          </p:cNvPr>
          <p:cNvPicPr>
            <a:picLocks noChangeAspect="1"/>
          </p:cNvPicPr>
          <p:nvPr/>
        </p:nvPicPr>
        <p:blipFill rotWithShape="1">
          <a:blip r:embed="rId4"/>
          <a:srcRect t="30499" b="30043"/>
          <a:stretch/>
        </p:blipFill>
        <p:spPr>
          <a:xfrm>
            <a:off x="275786" y="2074733"/>
            <a:ext cx="777209" cy="195634"/>
          </a:xfrm>
          <a:prstGeom prst="rect">
            <a:avLst/>
          </a:prstGeom>
        </p:spPr>
      </p:pic>
      <p:grpSp>
        <p:nvGrpSpPr>
          <p:cNvPr id="287" name="Group 286">
            <a:extLst>
              <a:ext uri="{FF2B5EF4-FFF2-40B4-BE49-F238E27FC236}">
                <a16:creationId xmlns:a16="http://schemas.microsoft.com/office/drawing/2014/main" id="{6C9809BD-80AC-B63C-C15D-9008D8A13FCC}"/>
              </a:ext>
            </a:extLst>
          </p:cNvPr>
          <p:cNvGrpSpPr/>
          <p:nvPr/>
        </p:nvGrpSpPr>
        <p:grpSpPr>
          <a:xfrm>
            <a:off x="201316" y="2933013"/>
            <a:ext cx="5485473" cy="1395139"/>
            <a:chOff x="233889" y="2036677"/>
            <a:chExt cx="6513755" cy="1623125"/>
          </a:xfrm>
        </p:grpSpPr>
        <p:grpSp>
          <p:nvGrpSpPr>
            <p:cNvPr id="288" name="Group 287">
              <a:extLst>
                <a:ext uri="{FF2B5EF4-FFF2-40B4-BE49-F238E27FC236}">
                  <a16:creationId xmlns:a16="http://schemas.microsoft.com/office/drawing/2014/main" id="{390EFFB9-B61F-53AC-7816-5EE43BBCBC10}"/>
                </a:ext>
              </a:extLst>
            </p:cNvPr>
            <p:cNvGrpSpPr/>
            <p:nvPr/>
          </p:nvGrpSpPr>
          <p:grpSpPr>
            <a:xfrm>
              <a:off x="2879915" y="2036677"/>
              <a:ext cx="1223115" cy="1623125"/>
              <a:chOff x="2879915" y="2251002"/>
              <a:chExt cx="1223115" cy="1623125"/>
            </a:xfrm>
          </p:grpSpPr>
          <p:grpSp>
            <p:nvGrpSpPr>
              <p:cNvPr id="395" name="Group 394">
                <a:extLst>
                  <a:ext uri="{FF2B5EF4-FFF2-40B4-BE49-F238E27FC236}">
                    <a16:creationId xmlns:a16="http://schemas.microsoft.com/office/drawing/2014/main" id="{15B17A50-8D3F-1E42-EFA7-BA471F4CE610}"/>
                  </a:ext>
                </a:extLst>
              </p:cNvPr>
              <p:cNvGrpSpPr/>
              <p:nvPr/>
            </p:nvGrpSpPr>
            <p:grpSpPr>
              <a:xfrm>
                <a:off x="2879915" y="2251002"/>
                <a:ext cx="1104558" cy="1623125"/>
                <a:chOff x="2879915" y="2251002"/>
                <a:chExt cx="1104558" cy="1623125"/>
              </a:xfrm>
            </p:grpSpPr>
            <p:sp>
              <p:nvSpPr>
                <p:cNvPr id="399" name="Text Box 3">
                  <a:extLst>
                    <a:ext uri="{FF2B5EF4-FFF2-40B4-BE49-F238E27FC236}">
                      <a16:creationId xmlns:a16="http://schemas.microsoft.com/office/drawing/2014/main" id="{18661BC6-F082-2CE5-F0B5-5027EB542762}"/>
                    </a:ext>
                  </a:extLst>
                </p:cNvPr>
                <p:cNvSpPr txBox="1">
                  <a:spLocks noChangeArrowheads="1"/>
                </p:cNvSpPr>
                <p:nvPr/>
              </p:nvSpPr>
              <p:spPr bwMode="auto">
                <a:xfrm>
                  <a:off x="2879915" y="2251002"/>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00" name="TextBox 399">
                  <a:extLst>
                    <a:ext uri="{FF2B5EF4-FFF2-40B4-BE49-F238E27FC236}">
                      <a16:creationId xmlns:a16="http://schemas.microsoft.com/office/drawing/2014/main" id="{98B566E3-45AD-0385-6F80-0138AFEB2F3A}"/>
                    </a:ext>
                  </a:extLst>
                </p:cNvPr>
                <p:cNvSpPr txBox="1"/>
                <p:nvPr/>
              </p:nvSpPr>
              <p:spPr>
                <a:xfrm>
                  <a:off x="2987235" y="2835066"/>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01" name="TextBox 400">
                  <a:extLst>
                    <a:ext uri="{FF2B5EF4-FFF2-40B4-BE49-F238E27FC236}">
                      <a16:creationId xmlns:a16="http://schemas.microsoft.com/office/drawing/2014/main" id="{EBD5848D-773A-75BF-06D2-C47231D9A81B}"/>
                    </a:ext>
                  </a:extLst>
                </p:cNvPr>
                <p:cNvSpPr txBox="1"/>
                <p:nvPr/>
              </p:nvSpPr>
              <p:spPr>
                <a:xfrm>
                  <a:off x="2879915" y="3509517"/>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02" name="Picture 401" descr="A black background with red and black text&#10;&#10;Description automatically generated">
                  <a:extLst>
                    <a:ext uri="{FF2B5EF4-FFF2-40B4-BE49-F238E27FC236}">
                      <a16:creationId xmlns:a16="http://schemas.microsoft.com/office/drawing/2014/main" id="{634544CF-8C63-20CC-9358-51674E1BF1C2}"/>
                    </a:ext>
                  </a:extLst>
                </p:cNvPr>
                <p:cNvPicPr>
                  <a:picLocks noChangeAspect="1"/>
                </p:cNvPicPr>
                <p:nvPr/>
              </p:nvPicPr>
              <p:blipFill rotWithShape="1">
                <a:blip r:embed="rId15"/>
                <a:srcRect l="2071" t="32040" b="32140"/>
                <a:stretch/>
              </p:blipFill>
              <p:spPr>
                <a:xfrm>
                  <a:off x="2961748" y="3065342"/>
                  <a:ext cx="940890" cy="344148"/>
                </a:xfrm>
                <a:prstGeom prst="rect">
                  <a:avLst/>
                </a:prstGeom>
              </p:spPr>
            </p:pic>
            <p:pic>
              <p:nvPicPr>
                <p:cNvPr id="403" name="Picture 402" descr="A logo with blue letters&#10;&#10;Description automatically generated with medium confidence">
                  <a:extLst>
                    <a:ext uri="{FF2B5EF4-FFF2-40B4-BE49-F238E27FC236}">
                      <a16:creationId xmlns:a16="http://schemas.microsoft.com/office/drawing/2014/main" id="{200E8BFA-2D74-3AA8-C39A-025F7C9062FC}"/>
                    </a:ext>
                  </a:extLst>
                </p:cNvPr>
                <p:cNvPicPr>
                  <a:picLocks noChangeAspect="1"/>
                </p:cNvPicPr>
                <p:nvPr/>
              </p:nvPicPr>
              <p:blipFill rotWithShape="1">
                <a:blip r:embed="rId16"/>
                <a:srcRect l="14306" t="36694" r="12348" b="39240"/>
                <a:stretch/>
              </p:blipFill>
              <p:spPr>
                <a:xfrm>
                  <a:off x="2942916" y="2410749"/>
                  <a:ext cx="983280" cy="322629"/>
                </a:xfrm>
                <a:prstGeom prst="rect">
                  <a:avLst/>
                </a:prstGeom>
              </p:spPr>
            </p:pic>
          </p:grpSp>
          <p:grpSp>
            <p:nvGrpSpPr>
              <p:cNvPr id="396" name="Group 395">
                <a:extLst>
                  <a:ext uri="{FF2B5EF4-FFF2-40B4-BE49-F238E27FC236}">
                    <a16:creationId xmlns:a16="http://schemas.microsoft.com/office/drawing/2014/main" id="{605696F8-1EBA-F9BC-91B8-3D8E37DB12BE}"/>
                  </a:ext>
                </a:extLst>
              </p:cNvPr>
              <p:cNvGrpSpPr/>
              <p:nvPr/>
            </p:nvGrpSpPr>
            <p:grpSpPr>
              <a:xfrm>
                <a:off x="2956332" y="3668239"/>
                <a:ext cx="1146698" cy="179082"/>
                <a:chOff x="310626" y="1885151"/>
                <a:chExt cx="1146698" cy="179082"/>
              </a:xfrm>
            </p:grpSpPr>
            <p:pic>
              <p:nvPicPr>
                <p:cNvPr id="397" name="Picture 3" descr="N:\Marketing\Logos\logo files\logo files\logo with tagline.png">
                  <a:extLst>
                    <a:ext uri="{FF2B5EF4-FFF2-40B4-BE49-F238E27FC236}">
                      <a16:creationId xmlns:a16="http://schemas.microsoft.com/office/drawing/2014/main" id="{7100EC24-D994-10E7-5AAB-CB09377387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398" name="TextBox 397">
                  <a:extLst>
                    <a:ext uri="{FF2B5EF4-FFF2-40B4-BE49-F238E27FC236}">
                      <a16:creationId xmlns:a16="http://schemas.microsoft.com/office/drawing/2014/main" id="{4DAC7FFA-EDCF-16E3-73A6-8BD3A6DBD301}"/>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grpSp>
        <p:grpSp>
          <p:nvGrpSpPr>
            <p:cNvPr id="289" name="Group 288">
              <a:extLst>
                <a:ext uri="{FF2B5EF4-FFF2-40B4-BE49-F238E27FC236}">
                  <a16:creationId xmlns:a16="http://schemas.microsoft.com/office/drawing/2014/main" id="{6021A1DB-73B7-BD6A-669F-2C9700038C62}"/>
                </a:ext>
              </a:extLst>
            </p:cNvPr>
            <p:cNvGrpSpPr/>
            <p:nvPr/>
          </p:nvGrpSpPr>
          <p:grpSpPr>
            <a:xfrm>
              <a:off x="233889" y="2036677"/>
              <a:ext cx="1223115" cy="1623125"/>
              <a:chOff x="233889" y="2251002"/>
              <a:chExt cx="1223115" cy="1623125"/>
            </a:xfrm>
          </p:grpSpPr>
          <p:grpSp>
            <p:nvGrpSpPr>
              <p:cNvPr id="384" name="Group 383">
                <a:extLst>
                  <a:ext uri="{FF2B5EF4-FFF2-40B4-BE49-F238E27FC236}">
                    <a16:creationId xmlns:a16="http://schemas.microsoft.com/office/drawing/2014/main" id="{3F3C0D27-47A9-8592-EF74-C18EA4FF3916}"/>
                  </a:ext>
                </a:extLst>
              </p:cNvPr>
              <p:cNvGrpSpPr/>
              <p:nvPr/>
            </p:nvGrpSpPr>
            <p:grpSpPr>
              <a:xfrm>
                <a:off x="233889" y="2251002"/>
                <a:ext cx="1223115" cy="1623125"/>
                <a:chOff x="234209" y="467914"/>
                <a:chExt cx="1223115" cy="1623125"/>
              </a:xfrm>
            </p:grpSpPr>
            <p:sp>
              <p:nvSpPr>
                <p:cNvPr id="389" name="Text Box 3">
                  <a:extLst>
                    <a:ext uri="{FF2B5EF4-FFF2-40B4-BE49-F238E27FC236}">
                      <a16:creationId xmlns:a16="http://schemas.microsoft.com/office/drawing/2014/main" id="{0CEA17B1-5F5A-9C1B-105A-905D6563ABCC}"/>
                    </a:ext>
                  </a:extLst>
                </p:cNvPr>
                <p:cNvSpPr txBox="1">
                  <a:spLocks noChangeArrowheads="1"/>
                </p:cNvSpPr>
                <p:nvPr/>
              </p:nvSpPr>
              <p:spPr bwMode="auto">
                <a:xfrm>
                  <a:off x="234209" y="467914"/>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390" name="TextBox 389">
                  <a:extLst>
                    <a:ext uri="{FF2B5EF4-FFF2-40B4-BE49-F238E27FC236}">
                      <a16:creationId xmlns:a16="http://schemas.microsoft.com/office/drawing/2014/main" id="{A559677B-49B1-502C-B5F3-3C8E011CCEFA}"/>
                    </a:ext>
                  </a:extLst>
                </p:cNvPr>
                <p:cNvSpPr txBox="1"/>
                <p:nvPr/>
              </p:nvSpPr>
              <p:spPr>
                <a:xfrm>
                  <a:off x="341529" y="1051978"/>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391" name="TextBox 390">
                  <a:extLst>
                    <a:ext uri="{FF2B5EF4-FFF2-40B4-BE49-F238E27FC236}">
                      <a16:creationId xmlns:a16="http://schemas.microsoft.com/office/drawing/2014/main" id="{F3173854-57AA-459B-5DDF-00051ED799BA}"/>
                    </a:ext>
                  </a:extLst>
                </p:cNvPr>
                <p:cNvSpPr txBox="1"/>
                <p:nvPr/>
              </p:nvSpPr>
              <p:spPr>
                <a:xfrm>
                  <a:off x="234209" y="1726429"/>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392" name="Group 391">
                  <a:extLst>
                    <a:ext uri="{FF2B5EF4-FFF2-40B4-BE49-F238E27FC236}">
                      <a16:creationId xmlns:a16="http://schemas.microsoft.com/office/drawing/2014/main" id="{7002B806-0463-BC2B-D483-CE6DE412D74E}"/>
                    </a:ext>
                  </a:extLst>
                </p:cNvPr>
                <p:cNvGrpSpPr/>
                <p:nvPr/>
              </p:nvGrpSpPr>
              <p:grpSpPr>
                <a:xfrm>
                  <a:off x="310626" y="1885151"/>
                  <a:ext cx="1146698" cy="179082"/>
                  <a:chOff x="310626" y="1885151"/>
                  <a:chExt cx="1146698" cy="179082"/>
                </a:xfrm>
              </p:grpSpPr>
              <p:pic>
                <p:nvPicPr>
                  <p:cNvPr id="393" name="Picture 3" descr="N:\Marketing\Logos\logo files\logo files\logo with tagline.png">
                    <a:extLst>
                      <a:ext uri="{FF2B5EF4-FFF2-40B4-BE49-F238E27FC236}">
                        <a16:creationId xmlns:a16="http://schemas.microsoft.com/office/drawing/2014/main" id="{1AD0BC83-F0FD-9803-B273-11846AD26A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394" name="TextBox 393">
                    <a:extLst>
                      <a:ext uri="{FF2B5EF4-FFF2-40B4-BE49-F238E27FC236}">
                        <a16:creationId xmlns:a16="http://schemas.microsoft.com/office/drawing/2014/main" id="{FEA837F6-A3C7-553F-1B3D-9147BA63051E}"/>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grpSp>
          <p:grpSp>
            <p:nvGrpSpPr>
              <p:cNvPr id="385" name="Group 384">
                <a:extLst>
                  <a:ext uri="{FF2B5EF4-FFF2-40B4-BE49-F238E27FC236}">
                    <a16:creationId xmlns:a16="http://schemas.microsoft.com/office/drawing/2014/main" id="{5B8888A9-A7A9-BD58-1F86-37F088D5599A}"/>
                  </a:ext>
                </a:extLst>
              </p:cNvPr>
              <p:cNvGrpSpPr/>
              <p:nvPr/>
            </p:nvGrpSpPr>
            <p:grpSpPr>
              <a:xfrm>
                <a:off x="342536" y="2392890"/>
                <a:ext cx="889915" cy="408941"/>
                <a:chOff x="341554" y="2437529"/>
                <a:chExt cx="889915" cy="408941"/>
              </a:xfrm>
            </p:grpSpPr>
            <p:sp>
              <p:nvSpPr>
                <p:cNvPr id="387" name="TextBox 386">
                  <a:extLst>
                    <a:ext uri="{FF2B5EF4-FFF2-40B4-BE49-F238E27FC236}">
                      <a16:creationId xmlns:a16="http://schemas.microsoft.com/office/drawing/2014/main" id="{8EE4B900-6F35-6D6B-78EF-16E9643AC3A0}"/>
                    </a:ext>
                  </a:extLst>
                </p:cNvPr>
                <p:cNvSpPr txBox="1"/>
                <p:nvPr/>
              </p:nvSpPr>
              <p:spPr>
                <a:xfrm>
                  <a:off x="341554" y="2684887"/>
                  <a:ext cx="889915" cy="161583"/>
                </a:xfrm>
                <a:prstGeom prst="rect">
                  <a:avLst/>
                </a:prstGeom>
                <a:noFill/>
              </p:spPr>
              <p:txBody>
                <a:bodyPr wrap="square" rtlCol="0">
                  <a:spAutoFit/>
                </a:bodyPr>
                <a:lstStyle/>
                <a:p>
                  <a:pPr algn="ctr"/>
                  <a:r>
                    <a:rPr lang="en-US" sz="450" i="1" dirty="0">
                      <a:latin typeface="Times New Roman" pitchFamily="18" charset="0"/>
                      <a:cs typeface="Times New Roman" pitchFamily="18" charset="0"/>
                    </a:rPr>
                    <a:t>An Affiliate of SCRA</a:t>
                  </a:r>
                </a:p>
              </p:txBody>
            </p:sp>
            <p:pic>
              <p:nvPicPr>
                <p:cNvPr id="388" name="Picture 387" descr="A blue and white logo&#10;&#10;Description automatically generated">
                  <a:extLst>
                    <a:ext uri="{FF2B5EF4-FFF2-40B4-BE49-F238E27FC236}">
                      <a16:creationId xmlns:a16="http://schemas.microsoft.com/office/drawing/2014/main" id="{6296573C-F7F3-E8DC-908E-BA6046C8E331}"/>
                    </a:ext>
                  </a:extLst>
                </p:cNvPr>
                <p:cNvPicPr>
                  <a:picLocks noChangeAspect="1"/>
                </p:cNvPicPr>
                <p:nvPr/>
              </p:nvPicPr>
              <p:blipFill>
                <a:blip r:embed="rId17"/>
                <a:stretch>
                  <a:fillRect/>
                </a:stretch>
              </p:blipFill>
              <p:spPr>
                <a:xfrm>
                  <a:off x="372300" y="2437529"/>
                  <a:ext cx="825781" cy="289902"/>
                </a:xfrm>
                <a:prstGeom prst="rect">
                  <a:avLst/>
                </a:prstGeom>
              </p:spPr>
            </p:pic>
          </p:grpSp>
          <p:pic>
            <p:nvPicPr>
              <p:cNvPr id="386" name="Picture 385" descr="A logo with red text&#10;&#10;Description automatically generated">
                <a:extLst>
                  <a:ext uri="{FF2B5EF4-FFF2-40B4-BE49-F238E27FC236}">
                    <a16:creationId xmlns:a16="http://schemas.microsoft.com/office/drawing/2014/main" id="{DDB6FD2A-F8C8-D296-600A-C5F480BDD82E}"/>
                  </a:ext>
                </a:extLst>
              </p:cNvPr>
              <p:cNvPicPr>
                <a:picLocks noChangeAspect="1"/>
              </p:cNvPicPr>
              <p:nvPr/>
            </p:nvPicPr>
            <p:blipFill>
              <a:blip r:embed="rId18"/>
              <a:stretch>
                <a:fillRect/>
              </a:stretch>
            </p:blipFill>
            <p:spPr>
              <a:xfrm>
                <a:off x="509911" y="3031336"/>
                <a:ext cx="555165" cy="430012"/>
              </a:xfrm>
              <a:prstGeom prst="rect">
                <a:avLst/>
              </a:prstGeom>
            </p:spPr>
          </p:pic>
        </p:grpSp>
        <p:grpSp>
          <p:nvGrpSpPr>
            <p:cNvPr id="290" name="Group 289">
              <a:extLst>
                <a:ext uri="{FF2B5EF4-FFF2-40B4-BE49-F238E27FC236}">
                  <a16:creationId xmlns:a16="http://schemas.microsoft.com/office/drawing/2014/main" id="{97EBAC3A-948D-1D74-D9C7-78254BE9267D}"/>
                </a:ext>
              </a:extLst>
            </p:cNvPr>
            <p:cNvGrpSpPr/>
            <p:nvPr/>
          </p:nvGrpSpPr>
          <p:grpSpPr>
            <a:xfrm>
              <a:off x="1556902" y="2036677"/>
              <a:ext cx="1223115" cy="1623125"/>
              <a:chOff x="1556902" y="2251002"/>
              <a:chExt cx="1223115" cy="1623125"/>
            </a:xfrm>
          </p:grpSpPr>
          <p:sp>
            <p:nvSpPr>
              <p:cNvPr id="376" name="Text Box 3">
                <a:extLst>
                  <a:ext uri="{FF2B5EF4-FFF2-40B4-BE49-F238E27FC236}">
                    <a16:creationId xmlns:a16="http://schemas.microsoft.com/office/drawing/2014/main" id="{E05E3653-3C73-24FB-AB55-4BF67D8DAFF9}"/>
                  </a:ext>
                </a:extLst>
              </p:cNvPr>
              <p:cNvSpPr txBox="1">
                <a:spLocks noChangeArrowheads="1"/>
              </p:cNvSpPr>
              <p:nvPr/>
            </p:nvSpPr>
            <p:spPr bwMode="auto">
              <a:xfrm>
                <a:off x="1556902" y="2251002"/>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377" name="TextBox 376">
                <a:extLst>
                  <a:ext uri="{FF2B5EF4-FFF2-40B4-BE49-F238E27FC236}">
                    <a16:creationId xmlns:a16="http://schemas.microsoft.com/office/drawing/2014/main" id="{FBD7536F-6F6F-35CE-12E5-C6710F5DD8A1}"/>
                  </a:ext>
                </a:extLst>
              </p:cNvPr>
              <p:cNvSpPr txBox="1"/>
              <p:nvPr/>
            </p:nvSpPr>
            <p:spPr>
              <a:xfrm>
                <a:off x="1664222" y="2835066"/>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378" name="TextBox 377">
                <a:extLst>
                  <a:ext uri="{FF2B5EF4-FFF2-40B4-BE49-F238E27FC236}">
                    <a16:creationId xmlns:a16="http://schemas.microsoft.com/office/drawing/2014/main" id="{4FA5F0A7-3063-3E34-D318-CE9A429FEB54}"/>
                  </a:ext>
                </a:extLst>
              </p:cNvPr>
              <p:cNvSpPr txBox="1"/>
              <p:nvPr/>
            </p:nvSpPr>
            <p:spPr>
              <a:xfrm>
                <a:off x="1556902" y="3509517"/>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379" name="Group 378">
                <a:extLst>
                  <a:ext uri="{FF2B5EF4-FFF2-40B4-BE49-F238E27FC236}">
                    <a16:creationId xmlns:a16="http://schemas.microsoft.com/office/drawing/2014/main" id="{025026DD-BEE4-0FE1-213D-BEBE01681D4C}"/>
                  </a:ext>
                </a:extLst>
              </p:cNvPr>
              <p:cNvGrpSpPr/>
              <p:nvPr/>
            </p:nvGrpSpPr>
            <p:grpSpPr>
              <a:xfrm>
                <a:off x="1633319" y="3668239"/>
                <a:ext cx="1146698" cy="179082"/>
                <a:chOff x="310626" y="1885151"/>
                <a:chExt cx="1146698" cy="179082"/>
              </a:xfrm>
            </p:grpSpPr>
            <p:pic>
              <p:nvPicPr>
                <p:cNvPr id="382" name="Picture 3" descr="N:\Marketing\Logos\logo files\logo files\logo with tagline.png">
                  <a:extLst>
                    <a:ext uri="{FF2B5EF4-FFF2-40B4-BE49-F238E27FC236}">
                      <a16:creationId xmlns:a16="http://schemas.microsoft.com/office/drawing/2014/main" id="{668D7F95-1B2F-5E9C-21B3-63B35498BB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383" name="TextBox 382">
                  <a:extLst>
                    <a:ext uri="{FF2B5EF4-FFF2-40B4-BE49-F238E27FC236}">
                      <a16:creationId xmlns:a16="http://schemas.microsoft.com/office/drawing/2014/main" id="{D845892E-CFA7-748D-3532-36A44F38C32B}"/>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380" name="Picture 379" descr="A blue and white logo&#10;&#10;Description automatically generated">
                <a:extLst>
                  <a:ext uri="{FF2B5EF4-FFF2-40B4-BE49-F238E27FC236}">
                    <a16:creationId xmlns:a16="http://schemas.microsoft.com/office/drawing/2014/main" id="{A6340AA2-D2E3-1C22-0F95-A9A41A00F1A4}"/>
                  </a:ext>
                </a:extLst>
              </p:cNvPr>
              <p:cNvPicPr>
                <a:picLocks noChangeAspect="1"/>
              </p:cNvPicPr>
              <p:nvPr/>
            </p:nvPicPr>
            <p:blipFill>
              <a:blip r:embed="rId19"/>
              <a:stretch>
                <a:fillRect/>
              </a:stretch>
            </p:blipFill>
            <p:spPr>
              <a:xfrm>
                <a:off x="1702620" y="3065754"/>
                <a:ext cx="813120" cy="361177"/>
              </a:xfrm>
              <a:prstGeom prst="rect">
                <a:avLst/>
              </a:prstGeom>
            </p:spPr>
          </p:pic>
          <p:pic>
            <p:nvPicPr>
              <p:cNvPr id="381" name="Picture 380" descr="A blue and red logo&#10;&#10;Description automatically generated">
                <a:extLst>
                  <a:ext uri="{FF2B5EF4-FFF2-40B4-BE49-F238E27FC236}">
                    <a16:creationId xmlns:a16="http://schemas.microsoft.com/office/drawing/2014/main" id="{D56786FE-DF75-9798-1BEB-2C224BE27214}"/>
                  </a:ext>
                </a:extLst>
              </p:cNvPr>
              <p:cNvPicPr>
                <a:picLocks noChangeAspect="1"/>
              </p:cNvPicPr>
              <p:nvPr/>
            </p:nvPicPr>
            <p:blipFill>
              <a:blip r:embed="rId20"/>
              <a:stretch>
                <a:fillRect/>
              </a:stretch>
            </p:blipFill>
            <p:spPr>
              <a:xfrm>
                <a:off x="1721990" y="2379566"/>
                <a:ext cx="774380" cy="435589"/>
              </a:xfrm>
              <a:prstGeom prst="rect">
                <a:avLst/>
              </a:prstGeom>
            </p:spPr>
          </p:pic>
        </p:grpSp>
        <p:grpSp>
          <p:nvGrpSpPr>
            <p:cNvPr id="291" name="Group 290">
              <a:extLst>
                <a:ext uri="{FF2B5EF4-FFF2-40B4-BE49-F238E27FC236}">
                  <a16:creationId xmlns:a16="http://schemas.microsoft.com/office/drawing/2014/main" id="{796822A4-9FFB-84E7-9445-7CCE8F886DE5}"/>
                </a:ext>
              </a:extLst>
            </p:cNvPr>
            <p:cNvGrpSpPr/>
            <p:nvPr/>
          </p:nvGrpSpPr>
          <p:grpSpPr>
            <a:xfrm>
              <a:off x="4202928" y="2036677"/>
              <a:ext cx="1223115" cy="1623125"/>
              <a:chOff x="4202928" y="2251002"/>
              <a:chExt cx="1223115" cy="1623125"/>
            </a:xfrm>
          </p:grpSpPr>
          <p:sp>
            <p:nvSpPr>
              <p:cNvPr id="304" name="Text Box 3">
                <a:extLst>
                  <a:ext uri="{FF2B5EF4-FFF2-40B4-BE49-F238E27FC236}">
                    <a16:creationId xmlns:a16="http://schemas.microsoft.com/office/drawing/2014/main" id="{670431D9-B2C0-F845-00F0-AF71210F113A}"/>
                  </a:ext>
                </a:extLst>
              </p:cNvPr>
              <p:cNvSpPr txBox="1">
                <a:spLocks noChangeArrowheads="1"/>
              </p:cNvSpPr>
              <p:nvPr/>
            </p:nvSpPr>
            <p:spPr bwMode="auto">
              <a:xfrm>
                <a:off x="4202928" y="2251002"/>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305" name="TextBox 304">
                <a:extLst>
                  <a:ext uri="{FF2B5EF4-FFF2-40B4-BE49-F238E27FC236}">
                    <a16:creationId xmlns:a16="http://schemas.microsoft.com/office/drawing/2014/main" id="{B089871E-86CE-82C9-3996-91D79DE3EEBC}"/>
                  </a:ext>
                </a:extLst>
              </p:cNvPr>
              <p:cNvSpPr txBox="1"/>
              <p:nvPr/>
            </p:nvSpPr>
            <p:spPr>
              <a:xfrm>
                <a:off x="4310248" y="2835066"/>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306" name="TextBox 305">
                <a:extLst>
                  <a:ext uri="{FF2B5EF4-FFF2-40B4-BE49-F238E27FC236}">
                    <a16:creationId xmlns:a16="http://schemas.microsoft.com/office/drawing/2014/main" id="{C122A228-2738-DF82-ACA6-12F9D211B4AE}"/>
                  </a:ext>
                </a:extLst>
              </p:cNvPr>
              <p:cNvSpPr txBox="1"/>
              <p:nvPr/>
            </p:nvSpPr>
            <p:spPr>
              <a:xfrm>
                <a:off x="4202928" y="3509517"/>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grpSp>
            <p:nvGrpSpPr>
              <p:cNvPr id="307" name="Group 306">
                <a:extLst>
                  <a:ext uri="{FF2B5EF4-FFF2-40B4-BE49-F238E27FC236}">
                    <a16:creationId xmlns:a16="http://schemas.microsoft.com/office/drawing/2014/main" id="{2C25087D-1850-9789-DDE7-F2D132E7222B}"/>
                  </a:ext>
                </a:extLst>
              </p:cNvPr>
              <p:cNvGrpSpPr/>
              <p:nvPr/>
            </p:nvGrpSpPr>
            <p:grpSpPr>
              <a:xfrm>
                <a:off x="4279345" y="3668239"/>
                <a:ext cx="1146698" cy="179082"/>
                <a:chOff x="310626" y="1885151"/>
                <a:chExt cx="1146698" cy="179082"/>
              </a:xfrm>
            </p:grpSpPr>
            <p:pic>
              <p:nvPicPr>
                <p:cNvPr id="310" name="Picture 3" descr="N:\Marketing\Logos\logo files\logo files\logo with tagline.png">
                  <a:extLst>
                    <a:ext uri="{FF2B5EF4-FFF2-40B4-BE49-F238E27FC236}">
                      <a16:creationId xmlns:a16="http://schemas.microsoft.com/office/drawing/2014/main" id="{BDFB4369-B1C2-3C0B-A723-9C58C644C6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311" name="TextBox 310">
                  <a:extLst>
                    <a:ext uri="{FF2B5EF4-FFF2-40B4-BE49-F238E27FC236}">
                      <a16:creationId xmlns:a16="http://schemas.microsoft.com/office/drawing/2014/main" id="{BCE08ACF-403E-D201-98DC-45C3A0594A62}"/>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pic>
            <p:nvPicPr>
              <p:cNvPr id="308" name="Picture 307" descr="A black text on a white background&#10;&#10;Description automatically generated">
                <a:extLst>
                  <a:ext uri="{FF2B5EF4-FFF2-40B4-BE49-F238E27FC236}">
                    <a16:creationId xmlns:a16="http://schemas.microsoft.com/office/drawing/2014/main" id="{142BA4EB-D7EA-EEAA-96BC-5647B3AB7D94}"/>
                  </a:ext>
                </a:extLst>
              </p:cNvPr>
              <p:cNvPicPr>
                <a:picLocks noChangeAspect="1"/>
              </p:cNvPicPr>
              <p:nvPr/>
            </p:nvPicPr>
            <p:blipFill>
              <a:blip r:embed="rId21"/>
              <a:stretch>
                <a:fillRect/>
              </a:stretch>
            </p:blipFill>
            <p:spPr>
              <a:xfrm>
                <a:off x="4266888" y="2455261"/>
                <a:ext cx="976636" cy="226933"/>
              </a:xfrm>
              <a:prstGeom prst="rect">
                <a:avLst/>
              </a:prstGeom>
            </p:spPr>
          </p:pic>
          <p:pic>
            <p:nvPicPr>
              <p:cNvPr id="309" name="Picture 308" descr="A blue and yellow logo&#10;&#10;Description automatically generated">
                <a:extLst>
                  <a:ext uri="{FF2B5EF4-FFF2-40B4-BE49-F238E27FC236}">
                    <a16:creationId xmlns:a16="http://schemas.microsoft.com/office/drawing/2014/main" id="{CA98264F-C02F-9DEF-F1D5-3253E30F8B88}"/>
                  </a:ext>
                </a:extLst>
              </p:cNvPr>
              <p:cNvPicPr>
                <a:picLocks noChangeAspect="1"/>
              </p:cNvPicPr>
              <p:nvPr/>
            </p:nvPicPr>
            <p:blipFill>
              <a:blip r:embed="rId22"/>
              <a:stretch>
                <a:fillRect/>
              </a:stretch>
            </p:blipFill>
            <p:spPr>
              <a:xfrm>
                <a:off x="4419237" y="3033181"/>
                <a:ext cx="671939" cy="377594"/>
              </a:xfrm>
              <a:prstGeom prst="rect">
                <a:avLst/>
              </a:prstGeom>
            </p:spPr>
          </p:pic>
        </p:grpSp>
        <p:grpSp>
          <p:nvGrpSpPr>
            <p:cNvPr id="292" name="Group 291">
              <a:extLst>
                <a:ext uri="{FF2B5EF4-FFF2-40B4-BE49-F238E27FC236}">
                  <a16:creationId xmlns:a16="http://schemas.microsoft.com/office/drawing/2014/main" id="{742B7DB2-35C4-CF83-B210-6C1C10D2E043}"/>
                </a:ext>
              </a:extLst>
            </p:cNvPr>
            <p:cNvGrpSpPr/>
            <p:nvPr/>
          </p:nvGrpSpPr>
          <p:grpSpPr>
            <a:xfrm>
              <a:off x="5524529" y="2036677"/>
              <a:ext cx="1223115" cy="1623125"/>
              <a:chOff x="5526910" y="2250997"/>
              <a:chExt cx="1223115" cy="1623125"/>
            </a:xfrm>
          </p:grpSpPr>
          <p:grpSp>
            <p:nvGrpSpPr>
              <p:cNvPr id="293" name="Group 292">
                <a:extLst>
                  <a:ext uri="{FF2B5EF4-FFF2-40B4-BE49-F238E27FC236}">
                    <a16:creationId xmlns:a16="http://schemas.microsoft.com/office/drawing/2014/main" id="{52CBBE3B-145A-EE14-CC7D-4B5214F091CC}"/>
                  </a:ext>
                </a:extLst>
              </p:cNvPr>
              <p:cNvGrpSpPr/>
              <p:nvPr/>
            </p:nvGrpSpPr>
            <p:grpSpPr>
              <a:xfrm>
                <a:off x="5526910" y="2250997"/>
                <a:ext cx="1104558" cy="1623125"/>
                <a:chOff x="5526910" y="2250997"/>
                <a:chExt cx="1104558" cy="1623125"/>
              </a:xfrm>
            </p:grpSpPr>
            <p:sp>
              <p:nvSpPr>
                <p:cNvPr id="297" name="Text Box 3">
                  <a:extLst>
                    <a:ext uri="{FF2B5EF4-FFF2-40B4-BE49-F238E27FC236}">
                      <a16:creationId xmlns:a16="http://schemas.microsoft.com/office/drawing/2014/main" id="{7F69A4C3-22A5-8254-B989-63CCD0E47398}"/>
                    </a:ext>
                  </a:extLst>
                </p:cNvPr>
                <p:cNvSpPr txBox="1">
                  <a:spLocks noChangeArrowheads="1"/>
                </p:cNvSpPr>
                <p:nvPr/>
              </p:nvSpPr>
              <p:spPr bwMode="auto">
                <a:xfrm>
                  <a:off x="5526910" y="2250997"/>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298" name="TextBox 297">
                  <a:extLst>
                    <a:ext uri="{FF2B5EF4-FFF2-40B4-BE49-F238E27FC236}">
                      <a16:creationId xmlns:a16="http://schemas.microsoft.com/office/drawing/2014/main" id="{182F135B-5B7A-B61F-733A-4532850EEBCF}"/>
                    </a:ext>
                  </a:extLst>
                </p:cNvPr>
                <p:cNvSpPr txBox="1"/>
                <p:nvPr/>
              </p:nvSpPr>
              <p:spPr>
                <a:xfrm>
                  <a:off x="5634231" y="2725553"/>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299" name="TextBox 298">
                  <a:extLst>
                    <a:ext uri="{FF2B5EF4-FFF2-40B4-BE49-F238E27FC236}">
                      <a16:creationId xmlns:a16="http://schemas.microsoft.com/office/drawing/2014/main" id="{247D54D2-2D3D-AC96-ED19-F458C001BD46}"/>
                    </a:ext>
                  </a:extLst>
                </p:cNvPr>
                <p:cNvSpPr txBox="1"/>
                <p:nvPr/>
              </p:nvSpPr>
              <p:spPr>
                <a:xfrm>
                  <a:off x="5526910" y="3509512"/>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sp>
              <p:nvSpPr>
                <p:cNvPr id="300" name="TextBox 299">
                  <a:extLst>
                    <a:ext uri="{FF2B5EF4-FFF2-40B4-BE49-F238E27FC236}">
                      <a16:creationId xmlns:a16="http://schemas.microsoft.com/office/drawing/2014/main" id="{626CF419-2023-0BD7-C4EE-4A6F81D42ECD}"/>
                    </a:ext>
                  </a:extLst>
                </p:cNvPr>
                <p:cNvSpPr txBox="1"/>
                <p:nvPr/>
              </p:nvSpPr>
              <p:spPr>
                <a:xfrm>
                  <a:off x="5634231" y="309419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pic>
              <p:nvPicPr>
                <p:cNvPr id="301" name="Picture 300" descr="A close up of a logo&#10;&#10;Description automatically generated">
                  <a:extLst>
                    <a:ext uri="{FF2B5EF4-FFF2-40B4-BE49-F238E27FC236}">
                      <a16:creationId xmlns:a16="http://schemas.microsoft.com/office/drawing/2014/main" id="{6628807C-32EF-A479-3738-528F63A07942}"/>
                    </a:ext>
                  </a:extLst>
                </p:cNvPr>
                <p:cNvPicPr>
                  <a:picLocks noChangeAspect="1"/>
                </p:cNvPicPr>
                <p:nvPr/>
              </p:nvPicPr>
              <p:blipFill>
                <a:blip r:embed="rId23"/>
                <a:stretch>
                  <a:fillRect/>
                </a:stretch>
              </p:blipFill>
              <p:spPr>
                <a:xfrm>
                  <a:off x="5725033" y="3275751"/>
                  <a:ext cx="708311" cy="198327"/>
                </a:xfrm>
                <a:prstGeom prst="rect">
                  <a:avLst/>
                </a:prstGeom>
              </p:spPr>
            </p:pic>
            <p:pic>
              <p:nvPicPr>
                <p:cNvPr id="302" name="Picture 301" descr="A blue text on a white background&#10;&#10;Description automatically generated">
                  <a:extLst>
                    <a:ext uri="{FF2B5EF4-FFF2-40B4-BE49-F238E27FC236}">
                      <a16:creationId xmlns:a16="http://schemas.microsoft.com/office/drawing/2014/main" id="{C98F7BDD-5E08-3A88-58CC-95EE654EFA86}"/>
                    </a:ext>
                  </a:extLst>
                </p:cNvPr>
                <p:cNvPicPr>
                  <a:picLocks noChangeAspect="1"/>
                </p:cNvPicPr>
                <p:nvPr/>
              </p:nvPicPr>
              <p:blipFill>
                <a:blip r:embed="rId24"/>
                <a:stretch>
                  <a:fillRect/>
                </a:stretch>
              </p:blipFill>
              <p:spPr>
                <a:xfrm>
                  <a:off x="5675757" y="2424182"/>
                  <a:ext cx="806862" cy="289090"/>
                </a:xfrm>
                <a:prstGeom prst="rect">
                  <a:avLst/>
                </a:prstGeom>
              </p:spPr>
            </p:pic>
            <p:pic>
              <p:nvPicPr>
                <p:cNvPr id="303" name="Picture 302" descr="A grey letter on a white background&#10;&#10;Description automatically generated">
                  <a:extLst>
                    <a:ext uri="{FF2B5EF4-FFF2-40B4-BE49-F238E27FC236}">
                      <a16:creationId xmlns:a16="http://schemas.microsoft.com/office/drawing/2014/main" id="{A444EC01-F397-7973-6EF6-F241375223CB}"/>
                    </a:ext>
                  </a:extLst>
                </p:cNvPr>
                <p:cNvPicPr>
                  <a:picLocks noChangeAspect="1"/>
                </p:cNvPicPr>
                <p:nvPr/>
              </p:nvPicPr>
              <p:blipFill>
                <a:blip r:embed="rId25"/>
                <a:stretch>
                  <a:fillRect/>
                </a:stretch>
              </p:blipFill>
              <p:spPr>
                <a:xfrm>
                  <a:off x="5691998" y="2907111"/>
                  <a:ext cx="774380" cy="174800"/>
                </a:xfrm>
                <a:prstGeom prst="rect">
                  <a:avLst/>
                </a:prstGeom>
              </p:spPr>
            </p:pic>
          </p:grpSp>
          <p:grpSp>
            <p:nvGrpSpPr>
              <p:cNvPr id="294" name="Group 293">
                <a:extLst>
                  <a:ext uri="{FF2B5EF4-FFF2-40B4-BE49-F238E27FC236}">
                    <a16:creationId xmlns:a16="http://schemas.microsoft.com/office/drawing/2014/main" id="{62564E86-26E9-431B-DA29-4B359DF111C1}"/>
                  </a:ext>
                </a:extLst>
              </p:cNvPr>
              <p:cNvGrpSpPr/>
              <p:nvPr/>
            </p:nvGrpSpPr>
            <p:grpSpPr>
              <a:xfrm>
                <a:off x="5603327" y="3668234"/>
                <a:ext cx="1146698" cy="179082"/>
                <a:chOff x="310626" y="1885151"/>
                <a:chExt cx="1146698" cy="179082"/>
              </a:xfrm>
            </p:grpSpPr>
            <p:pic>
              <p:nvPicPr>
                <p:cNvPr id="295" name="Picture 3" descr="N:\Marketing\Logos\logo files\logo files\logo with tagline.png">
                  <a:extLst>
                    <a:ext uri="{FF2B5EF4-FFF2-40B4-BE49-F238E27FC236}">
                      <a16:creationId xmlns:a16="http://schemas.microsoft.com/office/drawing/2014/main" id="{CDA665F4-1947-A730-6C91-E990CCA9BE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626" y="1926484"/>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296" name="TextBox 295">
                  <a:extLst>
                    <a:ext uri="{FF2B5EF4-FFF2-40B4-BE49-F238E27FC236}">
                      <a16:creationId xmlns:a16="http://schemas.microsoft.com/office/drawing/2014/main" id="{D30C805C-1F9C-D3D2-DB14-D7827462F187}"/>
                    </a:ext>
                  </a:extLst>
                </p:cNvPr>
                <p:cNvSpPr txBox="1"/>
                <p:nvPr/>
              </p:nvSpPr>
              <p:spPr>
                <a:xfrm>
                  <a:off x="1181099" y="1885151"/>
                  <a:ext cx="276225" cy="146194"/>
                </a:xfrm>
                <a:prstGeom prst="rect">
                  <a:avLst/>
                </a:prstGeom>
                <a:noFill/>
              </p:spPr>
              <p:txBody>
                <a:bodyPr wrap="square" rtlCol="0">
                  <a:spAutoFit/>
                </a:bodyPr>
                <a:lstStyle/>
                <a:p>
                  <a:r>
                    <a:rPr lang="en-US" sz="350" i="1" dirty="0">
                      <a:latin typeface="Times New Roman" panose="02020603050405020304" pitchFamily="18" charset="0"/>
                      <a:cs typeface="Times New Roman" panose="02020603050405020304" pitchFamily="18" charset="0"/>
                    </a:rPr>
                    <a:t>*</a:t>
                  </a:r>
                </a:p>
              </p:txBody>
            </p:sp>
          </p:grpSp>
        </p:grpSp>
      </p:grpSp>
      <p:grpSp>
        <p:nvGrpSpPr>
          <p:cNvPr id="404" name="Group 403">
            <a:extLst>
              <a:ext uri="{FF2B5EF4-FFF2-40B4-BE49-F238E27FC236}">
                <a16:creationId xmlns:a16="http://schemas.microsoft.com/office/drawing/2014/main" id="{EB29AFB7-26B1-2321-BC10-00777B2591BE}"/>
              </a:ext>
            </a:extLst>
          </p:cNvPr>
          <p:cNvGrpSpPr/>
          <p:nvPr/>
        </p:nvGrpSpPr>
        <p:grpSpPr>
          <a:xfrm>
            <a:off x="195395" y="4714608"/>
            <a:ext cx="5386055" cy="1395139"/>
            <a:chOff x="234150" y="3715141"/>
            <a:chExt cx="6395700" cy="1623125"/>
          </a:xfrm>
        </p:grpSpPr>
        <p:grpSp>
          <p:nvGrpSpPr>
            <p:cNvPr id="405" name="Group 404">
              <a:extLst>
                <a:ext uri="{FF2B5EF4-FFF2-40B4-BE49-F238E27FC236}">
                  <a16:creationId xmlns:a16="http://schemas.microsoft.com/office/drawing/2014/main" id="{AB399A34-C118-4EEE-D207-81646534B761}"/>
                </a:ext>
              </a:extLst>
            </p:cNvPr>
            <p:cNvGrpSpPr/>
            <p:nvPr/>
          </p:nvGrpSpPr>
          <p:grpSpPr>
            <a:xfrm>
              <a:off x="234150" y="3715141"/>
              <a:ext cx="1104558" cy="1623125"/>
              <a:chOff x="231769" y="4049792"/>
              <a:chExt cx="1104558" cy="1623125"/>
            </a:xfrm>
          </p:grpSpPr>
          <p:sp>
            <p:nvSpPr>
              <p:cNvPr id="433" name="Text Box 3">
                <a:extLst>
                  <a:ext uri="{FF2B5EF4-FFF2-40B4-BE49-F238E27FC236}">
                    <a16:creationId xmlns:a16="http://schemas.microsoft.com/office/drawing/2014/main" id="{4B4F9A3C-B08B-4483-2021-BB4F37BC7A8D}"/>
                  </a:ext>
                </a:extLst>
              </p:cNvPr>
              <p:cNvSpPr txBox="1">
                <a:spLocks noChangeArrowheads="1"/>
              </p:cNvSpPr>
              <p:nvPr/>
            </p:nvSpPr>
            <p:spPr bwMode="auto">
              <a:xfrm>
                <a:off x="231769" y="4049792"/>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34" name="TextBox 433">
                <a:extLst>
                  <a:ext uri="{FF2B5EF4-FFF2-40B4-BE49-F238E27FC236}">
                    <a16:creationId xmlns:a16="http://schemas.microsoft.com/office/drawing/2014/main" id="{10C5CE36-1929-5BE2-CAA9-59FB9A459F81}"/>
                  </a:ext>
                </a:extLst>
              </p:cNvPr>
              <p:cNvSpPr txBox="1"/>
              <p:nvPr/>
            </p:nvSpPr>
            <p:spPr>
              <a:xfrm>
                <a:off x="339090" y="4475025"/>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35" name="TextBox 434">
                <a:extLst>
                  <a:ext uri="{FF2B5EF4-FFF2-40B4-BE49-F238E27FC236}">
                    <a16:creationId xmlns:a16="http://schemas.microsoft.com/office/drawing/2014/main" id="{73E69726-AB9F-A7D2-9EBC-ECF411596196}"/>
                  </a:ext>
                </a:extLst>
              </p:cNvPr>
              <p:cNvSpPr txBox="1"/>
              <p:nvPr/>
            </p:nvSpPr>
            <p:spPr>
              <a:xfrm>
                <a:off x="231769" y="5308307"/>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36" name="Picture 3" descr="N:\Marketing\Logos\logo files\logo files\logo with tagline.png">
                <a:extLst>
                  <a:ext uri="{FF2B5EF4-FFF2-40B4-BE49-F238E27FC236}">
                    <a16:creationId xmlns:a16="http://schemas.microsoft.com/office/drawing/2014/main" id="{495CB985-FBA0-B82F-244F-02507DF65A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186" y="5508362"/>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437" name="TextBox 436">
                <a:extLst>
                  <a:ext uri="{FF2B5EF4-FFF2-40B4-BE49-F238E27FC236}">
                    <a16:creationId xmlns:a16="http://schemas.microsoft.com/office/drawing/2014/main" id="{3302300B-A149-467B-7FED-EF84AC08A922}"/>
                  </a:ext>
                </a:extLst>
              </p:cNvPr>
              <p:cNvSpPr txBox="1"/>
              <p:nvPr/>
            </p:nvSpPr>
            <p:spPr>
              <a:xfrm>
                <a:off x="339090" y="4956365"/>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pic>
            <p:nvPicPr>
              <p:cNvPr id="438" name="Picture 437">
                <a:extLst>
                  <a:ext uri="{FF2B5EF4-FFF2-40B4-BE49-F238E27FC236}">
                    <a16:creationId xmlns:a16="http://schemas.microsoft.com/office/drawing/2014/main" id="{085A42E3-78C6-86E0-DF90-BE1D6EB6B1E8}"/>
                  </a:ext>
                </a:extLst>
              </p:cNvPr>
              <p:cNvPicPr>
                <a:picLocks noChangeAspect="1"/>
              </p:cNvPicPr>
              <p:nvPr/>
            </p:nvPicPr>
            <p:blipFill rotWithShape="1">
              <a:blip r:embed="rId26">
                <a:clrChange>
                  <a:clrFrom>
                    <a:srgbClr val="FFFFFF"/>
                  </a:clrFrom>
                  <a:clrTo>
                    <a:srgbClr val="FFFFFF">
                      <a:alpha val="0"/>
                    </a:srgbClr>
                  </a:clrTo>
                </a:clrChange>
              </a:blip>
              <a:srcRect l="4977" t="12181" r="4977" b="14450"/>
              <a:stretch/>
            </p:blipFill>
            <p:spPr>
              <a:xfrm>
                <a:off x="513319" y="4648147"/>
                <a:ext cx="541456" cy="304373"/>
              </a:xfrm>
              <a:prstGeom prst="rect">
                <a:avLst/>
              </a:prstGeom>
              <a:ln>
                <a:noFill/>
              </a:ln>
            </p:spPr>
          </p:pic>
          <p:pic>
            <p:nvPicPr>
              <p:cNvPr id="439" name="Picture 438">
                <a:extLst>
                  <a:ext uri="{FF2B5EF4-FFF2-40B4-BE49-F238E27FC236}">
                    <a16:creationId xmlns:a16="http://schemas.microsoft.com/office/drawing/2014/main" id="{5A15DCFE-88E9-2EFB-A4F2-08CB1E1FEF8E}"/>
                  </a:ext>
                </a:extLst>
              </p:cNvPr>
              <p:cNvPicPr>
                <a:picLocks noChangeAspect="1"/>
              </p:cNvPicPr>
              <p:nvPr/>
            </p:nvPicPr>
            <p:blipFill>
              <a:blip r:embed="rId27"/>
              <a:stretch>
                <a:fillRect/>
              </a:stretch>
            </p:blipFill>
            <p:spPr>
              <a:xfrm>
                <a:off x="520777" y="5129488"/>
                <a:ext cx="526540" cy="177875"/>
              </a:xfrm>
              <a:prstGeom prst="rect">
                <a:avLst/>
              </a:prstGeom>
            </p:spPr>
          </p:pic>
          <p:grpSp>
            <p:nvGrpSpPr>
              <p:cNvPr id="440" name="Group 439">
                <a:extLst>
                  <a:ext uri="{FF2B5EF4-FFF2-40B4-BE49-F238E27FC236}">
                    <a16:creationId xmlns:a16="http://schemas.microsoft.com/office/drawing/2014/main" id="{1682D5F6-C7B2-C73B-7A08-BF7A7EF59B2E}"/>
                  </a:ext>
                </a:extLst>
              </p:cNvPr>
              <p:cNvGrpSpPr/>
              <p:nvPr/>
            </p:nvGrpSpPr>
            <p:grpSpPr>
              <a:xfrm>
                <a:off x="283502" y="4183726"/>
                <a:ext cx="1001089" cy="263394"/>
                <a:chOff x="263801" y="5275931"/>
                <a:chExt cx="1077368" cy="283464"/>
              </a:xfrm>
            </p:grpSpPr>
            <p:pic>
              <p:nvPicPr>
                <p:cNvPr id="441" name="Picture 440">
                  <a:extLst>
                    <a:ext uri="{FF2B5EF4-FFF2-40B4-BE49-F238E27FC236}">
                      <a16:creationId xmlns:a16="http://schemas.microsoft.com/office/drawing/2014/main" id="{AED9399B-09BE-A95B-D748-C40A062D2051}"/>
                    </a:ext>
                  </a:extLst>
                </p:cNvPr>
                <p:cNvPicPr>
                  <a:picLocks noChangeAspect="1"/>
                </p:cNvPicPr>
                <p:nvPr/>
              </p:nvPicPr>
              <p:blipFill>
                <a:blip r:embed="rId28"/>
                <a:stretch>
                  <a:fillRect/>
                </a:stretch>
              </p:blipFill>
              <p:spPr>
                <a:xfrm>
                  <a:off x="821413" y="5275931"/>
                  <a:ext cx="519756" cy="283464"/>
                </a:xfrm>
                <a:prstGeom prst="rect">
                  <a:avLst/>
                </a:prstGeom>
              </p:spPr>
            </p:pic>
            <p:pic>
              <p:nvPicPr>
                <p:cNvPr id="442" name="Picture 22" descr="Kuharchik Construction, Inc. - Moving Pennsylvania Smarter">
                  <a:extLst>
                    <a:ext uri="{FF2B5EF4-FFF2-40B4-BE49-F238E27FC236}">
                      <a16:creationId xmlns:a16="http://schemas.microsoft.com/office/drawing/2014/main" id="{F4B29B1D-6FC0-09B6-04A4-48D6588ACD22}"/>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63801" y="5278570"/>
                  <a:ext cx="524208" cy="280825"/>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06" name="Group 405">
              <a:extLst>
                <a:ext uri="{FF2B5EF4-FFF2-40B4-BE49-F238E27FC236}">
                  <a16:creationId xmlns:a16="http://schemas.microsoft.com/office/drawing/2014/main" id="{5BF6FC15-7305-7712-E973-32FF66BF8133}"/>
                </a:ext>
              </a:extLst>
            </p:cNvPr>
            <p:cNvGrpSpPr/>
            <p:nvPr/>
          </p:nvGrpSpPr>
          <p:grpSpPr>
            <a:xfrm>
              <a:off x="1554682" y="3715141"/>
              <a:ext cx="1104558" cy="1623125"/>
              <a:chOff x="1554682" y="4045341"/>
              <a:chExt cx="1104558" cy="1623125"/>
            </a:xfrm>
          </p:grpSpPr>
          <p:sp>
            <p:nvSpPr>
              <p:cNvPr id="430" name="Text Box 3">
                <a:extLst>
                  <a:ext uri="{FF2B5EF4-FFF2-40B4-BE49-F238E27FC236}">
                    <a16:creationId xmlns:a16="http://schemas.microsoft.com/office/drawing/2014/main" id="{A09435BB-657B-0813-2B0E-C8782CFF0899}"/>
                  </a:ext>
                </a:extLst>
              </p:cNvPr>
              <p:cNvSpPr txBox="1">
                <a:spLocks noChangeArrowheads="1"/>
              </p:cNvSpPr>
              <p:nvPr/>
            </p:nvSpPr>
            <p:spPr bwMode="auto">
              <a:xfrm>
                <a:off x="1554682" y="4045341"/>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31" name="TextBox 430">
                <a:extLst>
                  <a:ext uri="{FF2B5EF4-FFF2-40B4-BE49-F238E27FC236}">
                    <a16:creationId xmlns:a16="http://schemas.microsoft.com/office/drawing/2014/main" id="{B6C532AC-1CD0-0199-C55B-979E858327BD}"/>
                  </a:ext>
                </a:extLst>
              </p:cNvPr>
              <p:cNvSpPr txBox="1"/>
              <p:nvPr/>
            </p:nvSpPr>
            <p:spPr>
              <a:xfrm>
                <a:off x="1554682" y="5303856"/>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32" name="Picture 3" descr="N:\Marketing\Logos\logo files\logo files\logo with tagline.png">
                <a:extLst>
                  <a:ext uri="{FF2B5EF4-FFF2-40B4-BE49-F238E27FC236}">
                    <a16:creationId xmlns:a16="http://schemas.microsoft.com/office/drawing/2014/main" id="{326FA447-3CA6-2348-A5BA-008382130E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099" y="5503911"/>
                <a:ext cx="951722" cy="1377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7" name="Group 406">
              <a:extLst>
                <a:ext uri="{FF2B5EF4-FFF2-40B4-BE49-F238E27FC236}">
                  <a16:creationId xmlns:a16="http://schemas.microsoft.com/office/drawing/2014/main" id="{67953329-D718-C205-FF6B-720709592035}"/>
                </a:ext>
              </a:extLst>
            </p:cNvPr>
            <p:cNvGrpSpPr/>
            <p:nvPr/>
          </p:nvGrpSpPr>
          <p:grpSpPr>
            <a:xfrm>
              <a:off x="2880873" y="3715141"/>
              <a:ext cx="1104558" cy="1623125"/>
              <a:chOff x="2880873" y="4048039"/>
              <a:chExt cx="1104558" cy="1623125"/>
            </a:xfrm>
          </p:grpSpPr>
          <p:sp>
            <p:nvSpPr>
              <p:cNvPr id="422" name="Text Box 3">
                <a:extLst>
                  <a:ext uri="{FF2B5EF4-FFF2-40B4-BE49-F238E27FC236}">
                    <a16:creationId xmlns:a16="http://schemas.microsoft.com/office/drawing/2014/main" id="{5FE3AA23-2F61-94E5-E305-045D2CE8EAFC}"/>
                  </a:ext>
                </a:extLst>
              </p:cNvPr>
              <p:cNvSpPr txBox="1">
                <a:spLocks noChangeArrowheads="1"/>
              </p:cNvSpPr>
              <p:nvPr/>
            </p:nvSpPr>
            <p:spPr bwMode="auto">
              <a:xfrm>
                <a:off x="2880873" y="4048039"/>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23" name="TextBox 422">
                <a:extLst>
                  <a:ext uri="{FF2B5EF4-FFF2-40B4-BE49-F238E27FC236}">
                    <a16:creationId xmlns:a16="http://schemas.microsoft.com/office/drawing/2014/main" id="{5C41230D-292D-2352-0D32-EA4E40AAB6AA}"/>
                  </a:ext>
                </a:extLst>
              </p:cNvPr>
              <p:cNvSpPr txBox="1"/>
              <p:nvPr/>
            </p:nvSpPr>
            <p:spPr>
              <a:xfrm>
                <a:off x="2988194" y="447327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24" name="TextBox 423">
                <a:extLst>
                  <a:ext uri="{FF2B5EF4-FFF2-40B4-BE49-F238E27FC236}">
                    <a16:creationId xmlns:a16="http://schemas.microsoft.com/office/drawing/2014/main" id="{68E1236B-0B2D-1F5A-E224-2969ECA7FC95}"/>
                  </a:ext>
                </a:extLst>
              </p:cNvPr>
              <p:cNvSpPr txBox="1"/>
              <p:nvPr/>
            </p:nvSpPr>
            <p:spPr>
              <a:xfrm>
                <a:off x="2880873" y="5306554"/>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25" name="Picture 3" descr="N:\Marketing\Logos\logo files\logo files\logo with tagline.png">
                <a:extLst>
                  <a:ext uri="{FF2B5EF4-FFF2-40B4-BE49-F238E27FC236}">
                    <a16:creationId xmlns:a16="http://schemas.microsoft.com/office/drawing/2014/main" id="{FB7281D1-89F2-C91D-1C13-531DA141FC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7290" y="5506609"/>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426" name="TextBox 425">
                <a:extLst>
                  <a:ext uri="{FF2B5EF4-FFF2-40B4-BE49-F238E27FC236}">
                    <a16:creationId xmlns:a16="http://schemas.microsoft.com/office/drawing/2014/main" id="{D9864631-933A-7449-87E1-14D63733229F}"/>
                  </a:ext>
                </a:extLst>
              </p:cNvPr>
              <p:cNvSpPr txBox="1"/>
              <p:nvPr/>
            </p:nvSpPr>
            <p:spPr>
              <a:xfrm>
                <a:off x="2988194" y="495461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pic>
            <p:nvPicPr>
              <p:cNvPr id="427" name="Picture 6" descr="https://www.mhhco.com/uploads/attachments/clg3vdjz852n4sw0mhhz0fcb2-river-associates.full.png">
                <a:extLst>
                  <a:ext uri="{FF2B5EF4-FFF2-40B4-BE49-F238E27FC236}">
                    <a16:creationId xmlns:a16="http://schemas.microsoft.com/office/drawing/2014/main" id="{85C7BDDA-03B2-4715-9E1E-EA44E114E0B3}"/>
                  </a:ext>
                </a:extLst>
              </p:cNvPr>
              <p:cNvPicPr>
                <a:picLocks noChangeAspect="1" noChangeArrowheads="1"/>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5026" y="5185502"/>
                <a:ext cx="868288" cy="81040"/>
              </a:xfrm>
              <a:prstGeom prst="rect">
                <a:avLst/>
              </a:prstGeom>
              <a:noFill/>
              <a:extLst>
                <a:ext uri="{909E8E84-426E-40DD-AFC4-6F175D3DCCD1}">
                  <a14:hiddenFill xmlns:a14="http://schemas.microsoft.com/office/drawing/2010/main">
                    <a:solidFill>
                      <a:srgbClr val="FFFFFF"/>
                    </a:solidFill>
                  </a14:hiddenFill>
                </a:ext>
              </a:extLst>
            </p:spPr>
          </p:pic>
          <p:pic>
            <p:nvPicPr>
              <p:cNvPr id="428" name="Picture 28" descr="I&amp;I / Slingmax + Yale Cordage">
                <a:extLst>
                  <a:ext uri="{FF2B5EF4-FFF2-40B4-BE49-F238E27FC236}">
                    <a16:creationId xmlns:a16="http://schemas.microsoft.com/office/drawing/2014/main" id="{97C749DC-47BD-7D8F-7621-1BFC069C5692}"/>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01636" y="4190826"/>
                <a:ext cx="861112" cy="286241"/>
              </a:xfrm>
              <a:prstGeom prst="rect">
                <a:avLst/>
              </a:prstGeom>
              <a:noFill/>
              <a:extLst>
                <a:ext uri="{909E8E84-426E-40DD-AFC4-6F175D3DCCD1}">
                  <a14:hiddenFill xmlns:a14="http://schemas.microsoft.com/office/drawing/2010/main">
                    <a:solidFill>
                      <a:srgbClr val="FFFFFF"/>
                    </a:solidFill>
                  </a14:hiddenFill>
                </a:ext>
              </a:extLst>
            </p:spPr>
          </p:pic>
          <p:pic>
            <p:nvPicPr>
              <p:cNvPr id="429" name="Picture 30" descr="Yale Cordage | Joins Forces with I&amp;I Sling/Slingmax - Yale Cordage">
                <a:extLst>
                  <a:ext uri="{FF2B5EF4-FFF2-40B4-BE49-F238E27FC236}">
                    <a16:creationId xmlns:a16="http://schemas.microsoft.com/office/drawing/2014/main" id="{2E50BCE8-BEA9-FFB9-A670-9DDE6F17AA71}"/>
                  </a:ext>
                </a:extLst>
              </p:cNvPr>
              <p:cNvPicPr>
                <a:picLocks noChangeAspect="1" noChangeArrowheads="1"/>
              </p:cNvPicPr>
              <p:nvPr/>
            </p:nvPicPr>
            <p:blipFill rotWithShape="1">
              <a:blip r:embed="rId32">
                <a:extLst>
                  <a:ext uri="{28A0092B-C50C-407E-A947-70E740481C1C}">
                    <a14:useLocalDpi xmlns:a14="http://schemas.microsoft.com/office/drawing/2010/main" val="0"/>
                  </a:ext>
                </a:extLst>
              </a:blip>
              <a:srcRect t="11581" r="67951" b="9944"/>
              <a:stretch/>
            </p:blipFill>
            <p:spPr bwMode="auto">
              <a:xfrm>
                <a:off x="3105437" y="4704162"/>
                <a:ext cx="650743" cy="2294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8" name="Group 407">
              <a:extLst>
                <a:ext uri="{FF2B5EF4-FFF2-40B4-BE49-F238E27FC236}">
                  <a16:creationId xmlns:a16="http://schemas.microsoft.com/office/drawing/2014/main" id="{96D37904-FAD5-0442-C235-A039E1C93EA0}"/>
                </a:ext>
              </a:extLst>
            </p:cNvPr>
            <p:cNvGrpSpPr/>
            <p:nvPr/>
          </p:nvGrpSpPr>
          <p:grpSpPr>
            <a:xfrm>
              <a:off x="4203480" y="3715141"/>
              <a:ext cx="1104558" cy="1623125"/>
              <a:chOff x="4203480" y="4048848"/>
              <a:chExt cx="1104558" cy="1623125"/>
            </a:xfrm>
          </p:grpSpPr>
          <p:sp>
            <p:nvSpPr>
              <p:cNvPr id="416" name="Text Box 3">
                <a:extLst>
                  <a:ext uri="{FF2B5EF4-FFF2-40B4-BE49-F238E27FC236}">
                    <a16:creationId xmlns:a16="http://schemas.microsoft.com/office/drawing/2014/main" id="{5796DD20-82FB-496F-80A2-E7477E5DA705}"/>
                  </a:ext>
                </a:extLst>
              </p:cNvPr>
              <p:cNvSpPr txBox="1">
                <a:spLocks noChangeArrowheads="1"/>
              </p:cNvSpPr>
              <p:nvPr/>
            </p:nvSpPr>
            <p:spPr bwMode="auto">
              <a:xfrm>
                <a:off x="4203480" y="4048848"/>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17" name="TextBox 416">
                <a:extLst>
                  <a:ext uri="{FF2B5EF4-FFF2-40B4-BE49-F238E27FC236}">
                    <a16:creationId xmlns:a16="http://schemas.microsoft.com/office/drawing/2014/main" id="{C1B642BC-C522-5391-B3E9-8AADBAD64B6B}"/>
                  </a:ext>
                </a:extLst>
              </p:cNvPr>
              <p:cNvSpPr txBox="1"/>
              <p:nvPr/>
            </p:nvSpPr>
            <p:spPr>
              <a:xfrm>
                <a:off x="4310802" y="463291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18" name="TextBox 417">
                <a:extLst>
                  <a:ext uri="{FF2B5EF4-FFF2-40B4-BE49-F238E27FC236}">
                    <a16:creationId xmlns:a16="http://schemas.microsoft.com/office/drawing/2014/main" id="{B8DF2F4E-B947-E109-0ABA-6A6340B0BC43}"/>
                  </a:ext>
                </a:extLst>
              </p:cNvPr>
              <p:cNvSpPr txBox="1"/>
              <p:nvPr/>
            </p:nvSpPr>
            <p:spPr>
              <a:xfrm>
                <a:off x="4203480" y="530736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19" name="Picture 3" descr="N:\Marketing\Logos\logo files\logo files\logo with tagline.png">
                <a:extLst>
                  <a:ext uri="{FF2B5EF4-FFF2-40B4-BE49-F238E27FC236}">
                    <a16:creationId xmlns:a16="http://schemas.microsoft.com/office/drawing/2014/main" id="{AF854124-8A62-957A-BE70-EDCE7B0B0D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9898" y="5507418"/>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20" name="Picture 419">
                <a:extLst>
                  <a:ext uri="{FF2B5EF4-FFF2-40B4-BE49-F238E27FC236}">
                    <a16:creationId xmlns:a16="http://schemas.microsoft.com/office/drawing/2014/main" id="{5463593C-030C-C2E7-7D98-D61B3E18549A}"/>
                  </a:ext>
                </a:extLst>
              </p:cNvPr>
              <p:cNvPicPr>
                <a:picLocks/>
              </p:cNvPicPr>
              <p:nvPr/>
            </p:nvPicPr>
            <p:blipFill>
              <a:blip r:embed="rId33"/>
              <a:stretch>
                <a:fillRect/>
              </a:stretch>
            </p:blipFill>
            <p:spPr>
              <a:xfrm>
                <a:off x="4539102" y="4180044"/>
                <a:ext cx="433315" cy="412373"/>
              </a:xfrm>
              <a:prstGeom prst="rect">
                <a:avLst/>
              </a:prstGeom>
            </p:spPr>
          </p:pic>
          <p:pic>
            <p:nvPicPr>
              <p:cNvPr id="421" name="Picture 6" descr="Envoy Solutions Expands Footprint into Michigan With the Acquisition of the  Enterprises Group">
                <a:extLst>
                  <a:ext uri="{FF2B5EF4-FFF2-40B4-BE49-F238E27FC236}">
                    <a16:creationId xmlns:a16="http://schemas.microsoft.com/office/drawing/2014/main" id="{45B13E38-8B01-C456-5479-6D04734C1687}"/>
                  </a:ext>
                </a:extLst>
              </p:cNvPr>
              <p:cNvPicPr>
                <a:picLocks noChangeAspect="1" noChangeArrowheads="1"/>
              </p:cNvPicPr>
              <p:nvPr/>
            </p:nvPicPr>
            <p:blipFill>
              <a:blip r:embed="rId3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47279" y="4875345"/>
                <a:ext cx="616961" cy="3224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9" name="Group 408">
              <a:extLst>
                <a:ext uri="{FF2B5EF4-FFF2-40B4-BE49-F238E27FC236}">
                  <a16:creationId xmlns:a16="http://schemas.microsoft.com/office/drawing/2014/main" id="{C8F56A15-76BB-22F8-D4CA-29BCA97B5D2C}"/>
                </a:ext>
              </a:extLst>
            </p:cNvPr>
            <p:cNvGrpSpPr/>
            <p:nvPr/>
          </p:nvGrpSpPr>
          <p:grpSpPr>
            <a:xfrm>
              <a:off x="5525292" y="3715141"/>
              <a:ext cx="1104558" cy="1623125"/>
              <a:chOff x="5525292" y="4048848"/>
              <a:chExt cx="1104558" cy="1623125"/>
            </a:xfrm>
          </p:grpSpPr>
          <p:sp>
            <p:nvSpPr>
              <p:cNvPr id="410" name="Text Box 3">
                <a:extLst>
                  <a:ext uri="{FF2B5EF4-FFF2-40B4-BE49-F238E27FC236}">
                    <a16:creationId xmlns:a16="http://schemas.microsoft.com/office/drawing/2014/main" id="{7399B078-DBDF-9C7E-1929-6A6D17F37DE6}"/>
                  </a:ext>
                </a:extLst>
              </p:cNvPr>
              <p:cNvSpPr txBox="1">
                <a:spLocks noChangeArrowheads="1"/>
              </p:cNvSpPr>
              <p:nvPr/>
            </p:nvSpPr>
            <p:spPr bwMode="auto">
              <a:xfrm>
                <a:off x="5525292" y="4048848"/>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11" name="TextBox 410">
                <a:extLst>
                  <a:ext uri="{FF2B5EF4-FFF2-40B4-BE49-F238E27FC236}">
                    <a16:creationId xmlns:a16="http://schemas.microsoft.com/office/drawing/2014/main" id="{CD961FFC-8CA9-7247-A6AF-D562246AB153}"/>
                  </a:ext>
                </a:extLst>
              </p:cNvPr>
              <p:cNvSpPr txBox="1"/>
              <p:nvPr/>
            </p:nvSpPr>
            <p:spPr>
              <a:xfrm>
                <a:off x="5632614" y="463291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12" name="TextBox 411">
                <a:extLst>
                  <a:ext uri="{FF2B5EF4-FFF2-40B4-BE49-F238E27FC236}">
                    <a16:creationId xmlns:a16="http://schemas.microsoft.com/office/drawing/2014/main" id="{F06CFCA1-9405-5E3C-DA0E-EFB9C070E2AC}"/>
                  </a:ext>
                </a:extLst>
              </p:cNvPr>
              <p:cNvSpPr txBox="1"/>
              <p:nvPr/>
            </p:nvSpPr>
            <p:spPr>
              <a:xfrm>
                <a:off x="5525292" y="530736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13" name="Picture 3" descr="N:\Marketing\Logos\logo files\logo files\logo with tagline.png">
                <a:extLst>
                  <a:ext uri="{FF2B5EF4-FFF2-40B4-BE49-F238E27FC236}">
                    <a16:creationId xmlns:a16="http://schemas.microsoft.com/office/drawing/2014/main" id="{AB3B452D-67E4-E79F-8666-77185E8360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1710" y="5507418"/>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14" name="Picture 6" descr="Envoy Solutions Expands Footprint into Michigan With the Acquisition of the  Enterprises Group">
                <a:extLst>
                  <a:ext uri="{FF2B5EF4-FFF2-40B4-BE49-F238E27FC236}">
                    <a16:creationId xmlns:a16="http://schemas.microsoft.com/office/drawing/2014/main" id="{7BC76670-3F2F-2C23-C641-16F601783ADA}"/>
                  </a:ext>
                </a:extLst>
              </p:cNvPr>
              <p:cNvPicPr>
                <a:picLocks noChangeAspect="1" noChangeArrowheads="1"/>
              </p:cNvPicPr>
              <p:nvPr/>
            </p:nvPicPr>
            <p:blipFill>
              <a:blip r:embed="rId3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9091" y="4881118"/>
                <a:ext cx="616961" cy="322413"/>
              </a:xfrm>
              <a:prstGeom prst="rect">
                <a:avLst/>
              </a:prstGeom>
              <a:noFill/>
              <a:extLst>
                <a:ext uri="{909E8E84-426E-40DD-AFC4-6F175D3DCCD1}">
                  <a14:hiddenFill xmlns:a14="http://schemas.microsoft.com/office/drawing/2010/main">
                    <a:solidFill>
                      <a:srgbClr val="FFFFFF"/>
                    </a:solidFill>
                  </a14:hiddenFill>
                </a:ext>
              </a:extLst>
            </p:spPr>
          </p:pic>
          <p:pic>
            <p:nvPicPr>
              <p:cNvPr id="415" name="Picture 20" descr="100 Year Anniversary!! - Pennsylvania Paper &amp; Supply Company">
                <a:extLst>
                  <a:ext uri="{FF2B5EF4-FFF2-40B4-BE49-F238E27FC236}">
                    <a16:creationId xmlns:a16="http://schemas.microsoft.com/office/drawing/2014/main" id="{DB82957B-01C7-327A-C427-FD183F439EC6}"/>
                  </a:ext>
                </a:extLst>
              </p:cNvPr>
              <p:cNvPicPr>
                <a:picLocks noChangeAspect="1" noChangeArrowheads="1"/>
              </p:cNvPicPr>
              <p:nvPr/>
            </p:nvPicPr>
            <p:blipFill rotWithShape="1">
              <a:blip r:embed="rId35">
                <a:extLst>
                  <a:ext uri="{28A0092B-C50C-407E-A947-70E740481C1C}">
                    <a14:useLocalDpi xmlns:a14="http://schemas.microsoft.com/office/drawing/2010/main" val="0"/>
                  </a:ext>
                </a:extLst>
              </a:blip>
              <a:srcRect b="18374"/>
              <a:stretch/>
            </p:blipFill>
            <p:spPr bwMode="auto">
              <a:xfrm>
                <a:off x="5647015" y="4245692"/>
                <a:ext cx="861112" cy="292383"/>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43" name="TextBox 442">
            <a:extLst>
              <a:ext uri="{FF2B5EF4-FFF2-40B4-BE49-F238E27FC236}">
                <a16:creationId xmlns:a16="http://schemas.microsoft.com/office/drawing/2014/main" id="{1B05BC04-4C96-E76D-A3C7-6539904198E4}"/>
              </a:ext>
            </a:extLst>
          </p:cNvPr>
          <p:cNvSpPr txBox="1"/>
          <p:nvPr/>
        </p:nvSpPr>
        <p:spPr>
          <a:xfrm>
            <a:off x="1408845" y="5219762"/>
            <a:ext cx="749430" cy="145500"/>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pic>
        <p:nvPicPr>
          <p:cNvPr id="444" name="Picture 443" descr="A logo of a company&#10;&#10;Description automatically generated">
            <a:extLst>
              <a:ext uri="{FF2B5EF4-FFF2-40B4-BE49-F238E27FC236}">
                <a16:creationId xmlns:a16="http://schemas.microsoft.com/office/drawing/2014/main" id="{31C20D89-7006-9024-03EF-25CC3C8780FD}"/>
              </a:ext>
            </a:extLst>
          </p:cNvPr>
          <p:cNvPicPr>
            <a:picLocks noChangeAspect="1"/>
          </p:cNvPicPr>
          <p:nvPr/>
        </p:nvPicPr>
        <p:blipFill rotWithShape="1">
          <a:blip r:embed="rId36"/>
          <a:srcRect t="26908" b="25067"/>
          <a:stretch/>
        </p:blipFill>
        <p:spPr>
          <a:xfrm>
            <a:off x="1392776" y="5433879"/>
            <a:ext cx="779912" cy="286721"/>
          </a:xfrm>
          <a:prstGeom prst="rect">
            <a:avLst/>
          </a:prstGeom>
        </p:spPr>
      </p:pic>
      <p:pic>
        <p:nvPicPr>
          <p:cNvPr id="445" name="Picture 444" descr="A black and white logo&#10;&#10;Description automatically generated">
            <a:extLst>
              <a:ext uri="{FF2B5EF4-FFF2-40B4-BE49-F238E27FC236}">
                <a16:creationId xmlns:a16="http://schemas.microsoft.com/office/drawing/2014/main" id="{0ACC9BDB-1B6C-B8A9-4948-3D78A5F44196}"/>
              </a:ext>
            </a:extLst>
          </p:cNvPr>
          <p:cNvPicPr>
            <a:picLocks noChangeAspect="1"/>
          </p:cNvPicPr>
          <p:nvPr/>
        </p:nvPicPr>
        <p:blipFill>
          <a:blip r:embed="rId37"/>
          <a:stretch>
            <a:fillRect/>
          </a:stretch>
        </p:blipFill>
        <p:spPr>
          <a:xfrm>
            <a:off x="1408845" y="4858735"/>
            <a:ext cx="749431" cy="318715"/>
          </a:xfrm>
          <a:prstGeom prst="rect">
            <a:avLst/>
          </a:prstGeom>
        </p:spPr>
      </p:pic>
      <p:grpSp>
        <p:nvGrpSpPr>
          <p:cNvPr id="447" name="Group 446">
            <a:extLst>
              <a:ext uri="{FF2B5EF4-FFF2-40B4-BE49-F238E27FC236}">
                <a16:creationId xmlns:a16="http://schemas.microsoft.com/office/drawing/2014/main" id="{E17BA848-6269-6DAE-73DD-8D6B6E4857C2}"/>
              </a:ext>
            </a:extLst>
          </p:cNvPr>
          <p:cNvGrpSpPr/>
          <p:nvPr/>
        </p:nvGrpSpPr>
        <p:grpSpPr>
          <a:xfrm>
            <a:off x="5701308" y="2932494"/>
            <a:ext cx="997493" cy="1395139"/>
            <a:chOff x="193473" y="7469779"/>
            <a:chExt cx="1184478" cy="1623125"/>
          </a:xfrm>
        </p:grpSpPr>
        <p:sp>
          <p:nvSpPr>
            <p:cNvPr id="478" name="Text Box 3">
              <a:extLst>
                <a:ext uri="{FF2B5EF4-FFF2-40B4-BE49-F238E27FC236}">
                  <a16:creationId xmlns:a16="http://schemas.microsoft.com/office/drawing/2014/main" id="{31567803-7F5F-CA90-D53B-91042E440A3E}"/>
                </a:ext>
              </a:extLst>
            </p:cNvPr>
            <p:cNvSpPr txBox="1">
              <a:spLocks noChangeArrowheads="1"/>
            </p:cNvSpPr>
            <p:nvPr/>
          </p:nvSpPr>
          <p:spPr bwMode="auto">
            <a:xfrm>
              <a:off x="233433" y="7469779"/>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79" name="TextBox 478">
              <a:extLst>
                <a:ext uri="{FF2B5EF4-FFF2-40B4-BE49-F238E27FC236}">
                  <a16:creationId xmlns:a16="http://schemas.microsoft.com/office/drawing/2014/main" id="{173565D6-011E-1CC1-EFB6-F9FC50D4E8FD}"/>
                </a:ext>
              </a:extLst>
            </p:cNvPr>
            <p:cNvSpPr txBox="1"/>
            <p:nvPr/>
          </p:nvSpPr>
          <p:spPr>
            <a:xfrm>
              <a:off x="193473" y="8053843"/>
              <a:ext cx="1184478" cy="246221"/>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completed a recapitalization with</a:t>
              </a:r>
            </a:p>
          </p:txBody>
        </p:sp>
        <p:sp>
          <p:nvSpPr>
            <p:cNvPr id="480" name="TextBox 479">
              <a:extLst>
                <a:ext uri="{FF2B5EF4-FFF2-40B4-BE49-F238E27FC236}">
                  <a16:creationId xmlns:a16="http://schemas.microsoft.com/office/drawing/2014/main" id="{5B8682F5-0050-54DA-89A0-CA91925E5C93}"/>
                </a:ext>
              </a:extLst>
            </p:cNvPr>
            <p:cNvSpPr txBox="1"/>
            <p:nvPr/>
          </p:nvSpPr>
          <p:spPr>
            <a:xfrm>
              <a:off x="233433" y="8728294"/>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81" name="Picture 3" descr="N:\Marketing\Logos\logo files\logo files\logo with tagline.png">
              <a:extLst>
                <a:ext uri="{FF2B5EF4-FFF2-40B4-BE49-F238E27FC236}">
                  <a16:creationId xmlns:a16="http://schemas.microsoft.com/office/drawing/2014/main" id="{7AA37E78-4007-BDBF-9BA5-DA1FC470B1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851" y="8928349"/>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82" name="Picture 24" descr="https://www.mhhco.com/uploads/attachments/ckmkvvpcu083niu0m7k4grldb-nemo-logo.full.png">
              <a:extLst>
                <a:ext uri="{FF2B5EF4-FFF2-40B4-BE49-F238E27FC236}">
                  <a16:creationId xmlns:a16="http://schemas.microsoft.com/office/drawing/2014/main" id="{DF438FFF-1D57-1947-AE9A-56B24FB4C50F}"/>
                </a:ext>
              </a:extLst>
            </p:cNvPr>
            <p:cNvPicPr>
              <a:picLocks noChangeAspect="1" noChangeArrowheads="1"/>
            </p:cNvPicPr>
            <p:nvPr/>
          </p:nvPicPr>
          <p:blipFill>
            <a:blip r:embed="rId38"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80859" y="7687264"/>
              <a:ext cx="809704" cy="248655"/>
            </a:xfrm>
            <a:prstGeom prst="rect">
              <a:avLst/>
            </a:prstGeom>
            <a:noFill/>
            <a:extLst>
              <a:ext uri="{909E8E84-426E-40DD-AFC4-6F175D3DCCD1}">
                <a14:hiddenFill xmlns:a14="http://schemas.microsoft.com/office/drawing/2010/main">
                  <a:solidFill>
                    <a:srgbClr val="FFFFFF"/>
                  </a:solidFill>
                </a14:hiddenFill>
              </a:ext>
            </a:extLst>
          </p:spPr>
        </p:pic>
        <p:pic>
          <p:nvPicPr>
            <p:cNvPr id="483" name="Picture 26" descr="https://www.mhhco.com/uploads/attachments/ckmkvw5ig0843iu0m4akdo8jk-saw-mill-logo.full.png">
              <a:extLst>
                <a:ext uri="{FF2B5EF4-FFF2-40B4-BE49-F238E27FC236}">
                  <a16:creationId xmlns:a16="http://schemas.microsoft.com/office/drawing/2014/main" id="{2DB6BA4B-AFE2-BACA-E930-49D471C02C8A}"/>
                </a:ext>
              </a:extLst>
            </p:cNvPr>
            <p:cNvPicPr>
              <a:picLocks noChangeAspect="1" noChangeArrowheads="1"/>
            </p:cNvPicPr>
            <p:nvPr/>
          </p:nvPicPr>
          <p:blipFill>
            <a:blip r:embed="rId39"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49166" y="8316370"/>
              <a:ext cx="673090" cy="2677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48" name="Group 447">
            <a:extLst>
              <a:ext uri="{FF2B5EF4-FFF2-40B4-BE49-F238E27FC236}">
                <a16:creationId xmlns:a16="http://schemas.microsoft.com/office/drawing/2014/main" id="{45F4A0ED-BA6E-242C-D179-952F3B7EE9DB}"/>
              </a:ext>
            </a:extLst>
          </p:cNvPr>
          <p:cNvGrpSpPr/>
          <p:nvPr/>
        </p:nvGrpSpPr>
        <p:grpSpPr>
          <a:xfrm>
            <a:off x="6781706" y="2932494"/>
            <a:ext cx="997493" cy="1395139"/>
            <a:chOff x="1530284" y="7469779"/>
            <a:chExt cx="1184478" cy="1623125"/>
          </a:xfrm>
        </p:grpSpPr>
        <p:sp>
          <p:nvSpPr>
            <p:cNvPr id="472" name="Text Box 3">
              <a:extLst>
                <a:ext uri="{FF2B5EF4-FFF2-40B4-BE49-F238E27FC236}">
                  <a16:creationId xmlns:a16="http://schemas.microsoft.com/office/drawing/2014/main" id="{4F16FE4C-B7CE-CA90-FF02-D8AC0B5F9CD4}"/>
                </a:ext>
              </a:extLst>
            </p:cNvPr>
            <p:cNvSpPr txBox="1">
              <a:spLocks noChangeArrowheads="1"/>
            </p:cNvSpPr>
            <p:nvPr/>
          </p:nvSpPr>
          <p:spPr bwMode="auto">
            <a:xfrm>
              <a:off x="1570244" y="7469779"/>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73" name="TextBox 472">
              <a:extLst>
                <a:ext uri="{FF2B5EF4-FFF2-40B4-BE49-F238E27FC236}">
                  <a16:creationId xmlns:a16="http://schemas.microsoft.com/office/drawing/2014/main" id="{A950EE45-2EE2-F835-9B83-A733DEE3C147}"/>
                </a:ext>
              </a:extLst>
            </p:cNvPr>
            <p:cNvSpPr txBox="1"/>
            <p:nvPr/>
          </p:nvSpPr>
          <p:spPr>
            <a:xfrm>
              <a:off x="1530284" y="8053843"/>
              <a:ext cx="1184478" cy="246221"/>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 an affiliate of</a:t>
              </a:r>
            </a:p>
          </p:txBody>
        </p:sp>
        <p:sp>
          <p:nvSpPr>
            <p:cNvPr id="474" name="TextBox 473">
              <a:extLst>
                <a:ext uri="{FF2B5EF4-FFF2-40B4-BE49-F238E27FC236}">
                  <a16:creationId xmlns:a16="http://schemas.microsoft.com/office/drawing/2014/main" id="{7EB7A821-9435-C40C-5005-F508A4483115}"/>
                </a:ext>
              </a:extLst>
            </p:cNvPr>
            <p:cNvSpPr txBox="1"/>
            <p:nvPr/>
          </p:nvSpPr>
          <p:spPr>
            <a:xfrm>
              <a:off x="1570244" y="8728294"/>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75" name="Picture 3" descr="N:\Marketing\Logos\logo files\logo files\logo with tagline.png">
              <a:extLst>
                <a:ext uri="{FF2B5EF4-FFF2-40B4-BE49-F238E27FC236}">
                  <a16:creationId xmlns:a16="http://schemas.microsoft.com/office/drawing/2014/main" id="{60ADDF25-0E66-52D6-A59B-88315EA657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6662" y="8928349"/>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76" name="Picture 28" descr="https://www.mhhco.com/uploads/attachments/ckml3p2gv088si30m4ayfz5qd-exadel-logo.full.png">
              <a:extLst>
                <a:ext uri="{FF2B5EF4-FFF2-40B4-BE49-F238E27FC236}">
                  <a16:creationId xmlns:a16="http://schemas.microsoft.com/office/drawing/2014/main" id="{1FF840C8-2B17-7DDF-840C-E91AC23ED4D8}"/>
                </a:ext>
              </a:extLst>
            </p:cNvPr>
            <p:cNvPicPr>
              <a:picLocks noChangeAspect="1" noChangeArrowheads="1"/>
            </p:cNvPicPr>
            <p:nvPr/>
          </p:nvPicPr>
          <p:blipFill>
            <a:blip r:embed="rId40"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53907" y="7714319"/>
              <a:ext cx="937231" cy="182834"/>
            </a:xfrm>
            <a:prstGeom prst="rect">
              <a:avLst/>
            </a:prstGeom>
            <a:noFill/>
            <a:extLst>
              <a:ext uri="{909E8E84-426E-40DD-AFC4-6F175D3DCCD1}">
                <a14:hiddenFill xmlns:a14="http://schemas.microsoft.com/office/drawing/2010/main">
                  <a:solidFill>
                    <a:srgbClr val="FFFFFF"/>
                  </a:solidFill>
                </a14:hiddenFill>
              </a:ext>
            </a:extLst>
          </p:spPr>
        </p:pic>
        <p:pic>
          <p:nvPicPr>
            <p:cNvPr id="477" name="Picture 32" descr="https://www.mhhco.com/uploads/attachments/ckml3pwvl089hi30miwvs3f6d-sun-capital-logo.full.png">
              <a:extLst>
                <a:ext uri="{FF2B5EF4-FFF2-40B4-BE49-F238E27FC236}">
                  <a16:creationId xmlns:a16="http://schemas.microsoft.com/office/drawing/2014/main" id="{DEF6C42F-6E93-2351-9165-9193DCB920F2}"/>
                </a:ext>
              </a:extLst>
            </p:cNvPr>
            <p:cNvPicPr>
              <a:picLocks noChangeAspect="1" noChangeArrowheads="1"/>
            </p:cNvPicPr>
            <p:nvPr/>
          </p:nvPicPr>
          <p:blipFill>
            <a:blip r:embed="rId4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87479" y="8266618"/>
              <a:ext cx="870087" cy="3777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49" name="Group 448">
            <a:extLst>
              <a:ext uri="{FF2B5EF4-FFF2-40B4-BE49-F238E27FC236}">
                <a16:creationId xmlns:a16="http://schemas.microsoft.com/office/drawing/2014/main" id="{1427C07D-8111-8EC2-E56D-053CECE4DF18}"/>
              </a:ext>
            </a:extLst>
          </p:cNvPr>
          <p:cNvGrpSpPr/>
          <p:nvPr/>
        </p:nvGrpSpPr>
        <p:grpSpPr>
          <a:xfrm>
            <a:off x="7812223" y="1186877"/>
            <a:ext cx="1097242" cy="1395139"/>
            <a:chOff x="2811557" y="7469779"/>
            <a:chExt cx="1302926" cy="1623125"/>
          </a:xfrm>
        </p:grpSpPr>
        <p:sp>
          <p:nvSpPr>
            <p:cNvPr id="466" name="Text Box 3">
              <a:extLst>
                <a:ext uri="{FF2B5EF4-FFF2-40B4-BE49-F238E27FC236}">
                  <a16:creationId xmlns:a16="http://schemas.microsoft.com/office/drawing/2014/main" id="{A0558E24-F0EB-58D3-26D1-F2D07E9985D5}"/>
                </a:ext>
              </a:extLst>
            </p:cNvPr>
            <p:cNvSpPr txBox="1">
              <a:spLocks noChangeArrowheads="1"/>
            </p:cNvSpPr>
            <p:nvPr/>
          </p:nvSpPr>
          <p:spPr bwMode="auto">
            <a:xfrm>
              <a:off x="2910741" y="7469779"/>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67" name="TextBox 466">
              <a:extLst>
                <a:ext uri="{FF2B5EF4-FFF2-40B4-BE49-F238E27FC236}">
                  <a16:creationId xmlns:a16="http://schemas.microsoft.com/office/drawing/2014/main" id="{09717A4B-9852-0005-2BC4-ECD3B0371A37}"/>
                </a:ext>
              </a:extLst>
            </p:cNvPr>
            <p:cNvSpPr txBox="1"/>
            <p:nvPr/>
          </p:nvSpPr>
          <p:spPr>
            <a:xfrm>
              <a:off x="2811557" y="8053843"/>
              <a:ext cx="1302926" cy="323165"/>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raised a Series A financing from an institutional investor led by</a:t>
              </a:r>
            </a:p>
          </p:txBody>
        </p:sp>
        <p:sp>
          <p:nvSpPr>
            <p:cNvPr id="468" name="TextBox 467">
              <a:extLst>
                <a:ext uri="{FF2B5EF4-FFF2-40B4-BE49-F238E27FC236}">
                  <a16:creationId xmlns:a16="http://schemas.microsoft.com/office/drawing/2014/main" id="{58478606-3EB0-6A1C-5CA9-0C9CA205202B}"/>
                </a:ext>
              </a:extLst>
            </p:cNvPr>
            <p:cNvSpPr txBox="1"/>
            <p:nvPr/>
          </p:nvSpPr>
          <p:spPr>
            <a:xfrm>
              <a:off x="2910741" y="8728294"/>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69" name="Picture 3" descr="N:\Marketing\Logos\logo files\logo files\logo with tagline.png">
              <a:extLst>
                <a:ext uri="{FF2B5EF4-FFF2-40B4-BE49-F238E27FC236}">
                  <a16:creationId xmlns:a16="http://schemas.microsoft.com/office/drawing/2014/main" id="{C01C3A7F-C70D-9812-BDE7-33D0015143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159" y="8928349"/>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70" name="Picture 34" descr="https://www.mhhco.com/uploads/attachments/ckigaw05q01akyl0mgnok42g0-daring.full.png">
              <a:extLst>
                <a:ext uri="{FF2B5EF4-FFF2-40B4-BE49-F238E27FC236}">
                  <a16:creationId xmlns:a16="http://schemas.microsoft.com/office/drawing/2014/main" id="{FDEC49E7-9860-D649-F344-79EF5FA1D41B}"/>
                </a:ext>
              </a:extLst>
            </p:cNvPr>
            <p:cNvPicPr>
              <a:picLocks noChangeAspect="1" noChangeArrowheads="1"/>
            </p:cNvPicPr>
            <p:nvPr/>
          </p:nvPicPr>
          <p:blipFill>
            <a:blip r:embed="rId4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999461" y="7616067"/>
              <a:ext cx="927116" cy="371959"/>
            </a:xfrm>
            <a:prstGeom prst="rect">
              <a:avLst/>
            </a:prstGeom>
            <a:noFill/>
            <a:extLst>
              <a:ext uri="{909E8E84-426E-40DD-AFC4-6F175D3DCCD1}">
                <a14:hiddenFill xmlns:a14="http://schemas.microsoft.com/office/drawing/2010/main">
                  <a:solidFill>
                    <a:srgbClr val="FFFFFF"/>
                  </a:solidFill>
                </a14:hiddenFill>
              </a:ext>
            </a:extLst>
          </p:spPr>
        </p:pic>
        <p:pic>
          <p:nvPicPr>
            <p:cNvPr id="471" name="Picture 36" descr="https://www.mhhco.com/uploads/attachments/ckigb2m6k01clyl0mj99gq6hz-maveron-big-2.full.png">
              <a:extLst>
                <a:ext uri="{FF2B5EF4-FFF2-40B4-BE49-F238E27FC236}">
                  <a16:creationId xmlns:a16="http://schemas.microsoft.com/office/drawing/2014/main" id="{6A26D26C-2625-A4CB-1A81-7AB40BEE58F5}"/>
                </a:ext>
              </a:extLst>
            </p:cNvPr>
            <p:cNvPicPr>
              <a:picLocks noChangeAspect="1" noChangeArrowheads="1"/>
            </p:cNvPicPr>
            <p:nvPr/>
          </p:nvPicPr>
          <p:blipFill>
            <a:blip r:embed="rId4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939587" y="8308810"/>
              <a:ext cx="1046864" cy="41948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0" name="Group 449">
            <a:extLst>
              <a:ext uri="{FF2B5EF4-FFF2-40B4-BE49-F238E27FC236}">
                <a16:creationId xmlns:a16="http://schemas.microsoft.com/office/drawing/2014/main" id="{73BF7030-101B-1A86-9CA2-0E8F8C5280F1}"/>
              </a:ext>
            </a:extLst>
          </p:cNvPr>
          <p:cNvGrpSpPr/>
          <p:nvPr/>
        </p:nvGrpSpPr>
        <p:grpSpPr>
          <a:xfrm>
            <a:off x="7900697" y="2932494"/>
            <a:ext cx="930189" cy="1395139"/>
            <a:chOff x="4210213" y="7469779"/>
            <a:chExt cx="1104558" cy="1623125"/>
          </a:xfrm>
        </p:grpSpPr>
        <p:sp>
          <p:nvSpPr>
            <p:cNvPr id="458" name="Text Box 3">
              <a:extLst>
                <a:ext uri="{FF2B5EF4-FFF2-40B4-BE49-F238E27FC236}">
                  <a16:creationId xmlns:a16="http://schemas.microsoft.com/office/drawing/2014/main" id="{75DB3366-031F-74DF-6724-DE957EAB8C64}"/>
                </a:ext>
              </a:extLst>
            </p:cNvPr>
            <p:cNvSpPr txBox="1">
              <a:spLocks noChangeArrowheads="1"/>
            </p:cNvSpPr>
            <p:nvPr/>
          </p:nvSpPr>
          <p:spPr bwMode="auto">
            <a:xfrm>
              <a:off x="4210213" y="7469779"/>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59" name="TextBox 458">
              <a:extLst>
                <a:ext uri="{FF2B5EF4-FFF2-40B4-BE49-F238E27FC236}">
                  <a16:creationId xmlns:a16="http://schemas.microsoft.com/office/drawing/2014/main" id="{AE775DE3-699C-0E76-132E-74323EA3F1C5}"/>
                </a:ext>
              </a:extLst>
            </p:cNvPr>
            <p:cNvSpPr txBox="1"/>
            <p:nvPr/>
          </p:nvSpPr>
          <p:spPr>
            <a:xfrm>
              <a:off x="4317534" y="7842499"/>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460" name="TextBox 459">
              <a:extLst>
                <a:ext uri="{FF2B5EF4-FFF2-40B4-BE49-F238E27FC236}">
                  <a16:creationId xmlns:a16="http://schemas.microsoft.com/office/drawing/2014/main" id="{06C49802-79E4-6D68-8B43-8BE36474302F}"/>
                </a:ext>
              </a:extLst>
            </p:cNvPr>
            <p:cNvSpPr txBox="1"/>
            <p:nvPr/>
          </p:nvSpPr>
          <p:spPr>
            <a:xfrm>
              <a:off x="4210213" y="8728294"/>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61" name="Picture 3" descr="N:\Marketing\Logos\logo files\logo files\logo with tagline.png">
              <a:extLst>
                <a:ext uri="{FF2B5EF4-FFF2-40B4-BE49-F238E27FC236}">
                  <a16:creationId xmlns:a16="http://schemas.microsoft.com/office/drawing/2014/main" id="{A6BDC31F-51E7-94C0-6280-4455D55DFA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6630" y="8928349"/>
              <a:ext cx="951722" cy="137749"/>
            </a:xfrm>
            <a:prstGeom prst="rect">
              <a:avLst/>
            </a:prstGeom>
            <a:noFill/>
            <a:extLst>
              <a:ext uri="{909E8E84-426E-40DD-AFC4-6F175D3DCCD1}">
                <a14:hiddenFill xmlns:a14="http://schemas.microsoft.com/office/drawing/2010/main">
                  <a:solidFill>
                    <a:srgbClr val="FFFFFF"/>
                  </a:solidFill>
                </a14:hiddenFill>
              </a:ext>
            </a:extLst>
          </p:spPr>
        </p:pic>
        <p:sp>
          <p:nvSpPr>
            <p:cNvPr id="462" name="TextBox 461">
              <a:extLst>
                <a:ext uri="{FF2B5EF4-FFF2-40B4-BE49-F238E27FC236}">
                  <a16:creationId xmlns:a16="http://schemas.microsoft.com/office/drawing/2014/main" id="{C17E686E-F440-8A4B-1D46-933621F78B50}"/>
                </a:ext>
              </a:extLst>
            </p:cNvPr>
            <p:cNvSpPr txBox="1"/>
            <p:nvPr/>
          </p:nvSpPr>
          <p:spPr>
            <a:xfrm>
              <a:off x="4317534" y="8299699"/>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pic>
          <p:nvPicPr>
            <p:cNvPr id="463" name="Picture 2" descr="https://www.mhhco.com/uploads/attachments/ckhb4za0i01600b0m95a67r4i-trove.full.png">
              <a:extLst>
                <a:ext uri="{FF2B5EF4-FFF2-40B4-BE49-F238E27FC236}">
                  <a16:creationId xmlns:a16="http://schemas.microsoft.com/office/drawing/2014/main" id="{35469C27-EE11-2CD8-D609-69EA3A48E57D}"/>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331935" y="7628544"/>
              <a:ext cx="861112" cy="222055"/>
            </a:xfrm>
            <a:prstGeom prst="rect">
              <a:avLst/>
            </a:prstGeom>
            <a:noFill/>
            <a:extLst>
              <a:ext uri="{909E8E84-426E-40DD-AFC4-6F175D3DCCD1}">
                <a14:hiddenFill xmlns:a14="http://schemas.microsoft.com/office/drawing/2010/main">
                  <a:solidFill>
                    <a:srgbClr val="FFFFFF"/>
                  </a:solidFill>
                </a14:hiddenFill>
              </a:ext>
            </a:extLst>
          </p:spPr>
        </p:pic>
        <p:pic>
          <p:nvPicPr>
            <p:cNvPr id="464" name="Picture 4" descr="https://www.mhhco.com/uploads/attachments/ckfzo5oqz07drp30mu80256ye-e-source.full.png">
              <a:extLst>
                <a:ext uri="{FF2B5EF4-FFF2-40B4-BE49-F238E27FC236}">
                  <a16:creationId xmlns:a16="http://schemas.microsoft.com/office/drawing/2014/main" id="{956A6146-5D97-A885-B148-00E8779831C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436008" y="8013202"/>
              <a:ext cx="652966" cy="285071"/>
            </a:xfrm>
            <a:prstGeom prst="rect">
              <a:avLst/>
            </a:prstGeom>
            <a:noFill/>
            <a:extLst>
              <a:ext uri="{909E8E84-426E-40DD-AFC4-6F175D3DCCD1}">
                <a14:hiddenFill xmlns:a14="http://schemas.microsoft.com/office/drawing/2010/main">
                  <a:solidFill>
                    <a:srgbClr val="FFFFFF"/>
                  </a:solidFill>
                </a14:hiddenFill>
              </a:ext>
            </a:extLst>
          </p:spPr>
        </p:pic>
        <p:pic>
          <p:nvPicPr>
            <p:cNvPr id="465" name="Picture 6" descr="https://www.mhhco.com/uploads/attachments/ckhb5051p016i0b0mh5s8zngh-align-cp-big.full.jpg">
              <a:extLst>
                <a:ext uri="{FF2B5EF4-FFF2-40B4-BE49-F238E27FC236}">
                  <a16:creationId xmlns:a16="http://schemas.microsoft.com/office/drawing/2014/main" id="{D6AB97B8-E690-2763-289C-CEB8D2805FCF}"/>
                </a:ext>
              </a:extLst>
            </p:cNvPr>
            <p:cNvPicPr>
              <a:picLocks noChangeAspect="1" noChangeArrowheads="1"/>
            </p:cNvPicPr>
            <p:nvPr/>
          </p:nvPicPr>
          <p:blipFill>
            <a:blip r:embed="rId4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71077" y="8410100"/>
              <a:ext cx="782829" cy="3914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1" name="Group 450">
            <a:extLst>
              <a:ext uri="{FF2B5EF4-FFF2-40B4-BE49-F238E27FC236}">
                <a16:creationId xmlns:a16="http://schemas.microsoft.com/office/drawing/2014/main" id="{ABA0E868-F32D-0E3B-0937-DE84C1C6DD9F}"/>
              </a:ext>
            </a:extLst>
          </p:cNvPr>
          <p:cNvGrpSpPr/>
          <p:nvPr/>
        </p:nvGrpSpPr>
        <p:grpSpPr>
          <a:xfrm>
            <a:off x="7867087" y="4727779"/>
            <a:ext cx="997493" cy="1395139"/>
            <a:chOff x="5494130" y="7502013"/>
            <a:chExt cx="1184478" cy="1623125"/>
          </a:xfrm>
        </p:grpSpPr>
        <p:sp>
          <p:nvSpPr>
            <p:cNvPr id="452" name="Text Box 3">
              <a:extLst>
                <a:ext uri="{FF2B5EF4-FFF2-40B4-BE49-F238E27FC236}">
                  <a16:creationId xmlns:a16="http://schemas.microsoft.com/office/drawing/2014/main" id="{3C0A40EC-8365-1219-5732-98D86548D2D4}"/>
                </a:ext>
              </a:extLst>
            </p:cNvPr>
            <p:cNvSpPr txBox="1">
              <a:spLocks noChangeArrowheads="1"/>
            </p:cNvSpPr>
            <p:nvPr/>
          </p:nvSpPr>
          <p:spPr bwMode="auto">
            <a:xfrm>
              <a:off x="5534090" y="7502013"/>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53" name="TextBox 452">
              <a:extLst>
                <a:ext uri="{FF2B5EF4-FFF2-40B4-BE49-F238E27FC236}">
                  <a16:creationId xmlns:a16="http://schemas.microsoft.com/office/drawing/2014/main" id="{B472A93B-7131-52C8-5E65-4EE732920BB9}"/>
                </a:ext>
              </a:extLst>
            </p:cNvPr>
            <p:cNvSpPr txBox="1"/>
            <p:nvPr/>
          </p:nvSpPr>
          <p:spPr>
            <a:xfrm>
              <a:off x="5494130" y="8086077"/>
              <a:ext cx="1184478" cy="323165"/>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acquired and has completed a debt recapitalization</a:t>
              </a:r>
            </a:p>
          </p:txBody>
        </p:sp>
        <p:sp>
          <p:nvSpPr>
            <p:cNvPr id="454" name="TextBox 453">
              <a:extLst>
                <a:ext uri="{FF2B5EF4-FFF2-40B4-BE49-F238E27FC236}">
                  <a16:creationId xmlns:a16="http://schemas.microsoft.com/office/drawing/2014/main" id="{AAA3896F-B468-1988-7056-18337EB525D3}"/>
                </a:ext>
              </a:extLst>
            </p:cNvPr>
            <p:cNvSpPr txBox="1"/>
            <p:nvPr/>
          </p:nvSpPr>
          <p:spPr>
            <a:xfrm>
              <a:off x="5534090" y="8760528"/>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55" name="Picture 3" descr="N:\Marketing\Logos\logo files\logo files\logo with tagline.png">
              <a:extLst>
                <a:ext uri="{FF2B5EF4-FFF2-40B4-BE49-F238E27FC236}">
                  <a16:creationId xmlns:a16="http://schemas.microsoft.com/office/drawing/2014/main" id="{6FEF477E-81BE-AB63-E78A-E59F5D7B6B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0508" y="8960583"/>
              <a:ext cx="951722" cy="137749"/>
            </a:xfrm>
            <a:prstGeom prst="rect">
              <a:avLst/>
            </a:prstGeom>
            <a:noFill/>
            <a:extLst>
              <a:ext uri="{909E8E84-426E-40DD-AFC4-6F175D3DCCD1}">
                <a14:hiddenFill xmlns:a14="http://schemas.microsoft.com/office/drawing/2010/main">
                  <a:solidFill>
                    <a:srgbClr val="FFFFFF"/>
                  </a:solidFill>
                </a14:hiddenFill>
              </a:ext>
            </a:extLst>
          </p:spPr>
        </p:pic>
        <p:pic>
          <p:nvPicPr>
            <p:cNvPr id="456" name="Picture 8" descr="https://www.mhhco.com/uploads/attachments/ckhnldwyu035u0b0mx8ztq7ii-pa-paper-logo.full.jpg">
              <a:extLst>
                <a:ext uri="{FF2B5EF4-FFF2-40B4-BE49-F238E27FC236}">
                  <a16:creationId xmlns:a16="http://schemas.microsoft.com/office/drawing/2014/main" id="{BE04AFE1-ADAB-0644-6A7D-4E12B252042B}"/>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643035" y="7605700"/>
              <a:ext cx="886667" cy="396374"/>
            </a:xfrm>
            <a:prstGeom prst="rect">
              <a:avLst/>
            </a:prstGeom>
            <a:noFill/>
            <a:extLst>
              <a:ext uri="{909E8E84-426E-40DD-AFC4-6F175D3DCCD1}">
                <a14:hiddenFill xmlns:a14="http://schemas.microsoft.com/office/drawing/2010/main">
                  <a:solidFill>
                    <a:srgbClr val="FFFFFF"/>
                  </a:solidFill>
                </a14:hiddenFill>
              </a:ext>
            </a:extLst>
          </p:spPr>
        </p:pic>
        <p:pic>
          <p:nvPicPr>
            <p:cNvPr id="457" name="Picture 10" descr="https://www.mhhco.com/uploads/attachments/ckhnl4nvp02yq150molsnir2a-american-jan-paper-supply.full.png">
              <a:extLst>
                <a:ext uri="{FF2B5EF4-FFF2-40B4-BE49-F238E27FC236}">
                  <a16:creationId xmlns:a16="http://schemas.microsoft.com/office/drawing/2014/main" id="{1CD1F599-B234-1FB8-7829-31003D631358}"/>
                </a:ext>
              </a:extLst>
            </p:cNvPr>
            <p:cNvPicPr>
              <a:picLocks noChangeAspect="1" noChangeArrowheads="1"/>
            </p:cNvPicPr>
            <p:nvPr/>
          </p:nvPicPr>
          <p:blipFill>
            <a:blip r:embed="rId4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4136" y="8360418"/>
              <a:ext cx="984464" cy="3845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5" name="Group 484">
            <a:extLst>
              <a:ext uri="{FF2B5EF4-FFF2-40B4-BE49-F238E27FC236}">
                <a16:creationId xmlns:a16="http://schemas.microsoft.com/office/drawing/2014/main" id="{E4F38308-CFBB-5F4D-275A-112743EDB14A}"/>
              </a:ext>
            </a:extLst>
          </p:cNvPr>
          <p:cNvGrpSpPr/>
          <p:nvPr/>
        </p:nvGrpSpPr>
        <p:grpSpPr>
          <a:xfrm>
            <a:off x="5734519" y="1193049"/>
            <a:ext cx="930189" cy="1395139"/>
            <a:chOff x="237672" y="5806215"/>
            <a:chExt cx="1104558" cy="1623125"/>
          </a:xfrm>
        </p:grpSpPr>
        <p:grpSp>
          <p:nvGrpSpPr>
            <p:cNvPr id="514" name="Group 513">
              <a:extLst>
                <a:ext uri="{FF2B5EF4-FFF2-40B4-BE49-F238E27FC236}">
                  <a16:creationId xmlns:a16="http://schemas.microsoft.com/office/drawing/2014/main" id="{BD822B5B-ADCE-D8CB-1DFE-5D444981002C}"/>
                </a:ext>
              </a:extLst>
            </p:cNvPr>
            <p:cNvGrpSpPr/>
            <p:nvPr/>
          </p:nvGrpSpPr>
          <p:grpSpPr>
            <a:xfrm>
              <a:off x="237672" y="5806215"/>
              <a:ext cx="1104558" cy="1623125"/>
              <a:chOff x="232913" y="4046468"/>
              <a:chExt cx="1104558" cy="1623125"/>
            </a:xfrm>
          </p:grpSpPr>
          <p:sp>
            <p:nvSpPr>
              <p:cNvPr id="517" name="Text Box 3">
                <a:extLst>
                  <a:ext uri="{FF2B5EF4-FFF2-40B4-BE49-F238E27FC236}">
                    <a16:creationId xmlns:a16="http://schemas.microsoft.com/office/drawing/2014/main" id="{EBBD2E03-988F-52AC-0C70-095675FB685B}"/>
                  </a:ext>
                </a:extLst>
              </p:cNvPr>
              <p:cNvSpPr txBox="1">
                <a:spLocks noChangeArrowheads="1"/>
              </p:cNvSpPr>
              <p:nvPr/>
            </p:nvSpPr>
            <p:spPr bwMode="auto">
              <a:xfrm>
                <a:off x="232913" y="4046468"/>
                <a:ext cx="1104558"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518" name="TextBox 517">
                <a:extLst>
                  <a:ext uri="{FF2B5EF4-FFF2-40B4-BE49-F238E27FC236}">
                    <a16:creationId xmlns:a16="http://schemas.microsoft.com/office/drawing/2014/main" id="{B0930080-DB46-B631-CE32-D50E3A610E3E}"/>
                  </a:ext>
                </a:extLst>
              </p:cNvPr>
              <p:cNvSpPr txBox="1"/>
              <p:nvPr/>
            </p:nvSpPr>
            <p:spPr>
              <a:xfrm>
                <a:off x="340235" y="463053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acquired</a:t>
                </a:r>
              </a:p>
            </p:txBody>
          </p:sp>
          <p:sp>
            <p:nvSpPr>
              <p:cNvPr id="519" name="TextBox 518">
                <a:extLst>
                  <a:ext uri="{FF2B5EF4-FFF2-40B4-BE49-F238E27FC236}">
                    <a16:creationId xmlns:a16="http://schemas.microsoft.com/office/drawing/2014/main" id="{C9083151-AF39-1111-3990-93FD26CC4403}"/>
                  </a:ext>
                </a:extLst>
              </p:cNvPr>
              <p:cNvSpPr txBox="1"/>
              <p:nvPr/>
            </p:nvSpPr>
            <p:spPr>
              <a:xfrm>
                <a:off x="232913" y="530498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520" name="Picture 3" descr="N:\Marketing\Logos\logo files\logo files\logo with tagline.png">
                <a:extLst>
                  <a:ext uri="{FF2B5EF4-FFF2-40B4-BE49-F238E27FC236}">
                    <a16:creationId xmlns:a16="http://schemas.microsoft.com/office/drawing/2014/main" id="{3A558E06-53ED-E2DB-045E-F7D5D7DC92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331" y="5505038"/>
                <a:ext cx="951722" cy="137749"/>
              </a:xfrm>
              <a:prstGeom prst="rect">
                <a:avLst/>
              </a:prstGeom>
              <a:noFill/>
              <a:extLst>
                <a:ext uri="{909E8E84-426E-40DD-AFC4-6F175D3DCCD1}">
                  <a14:hiddenFill xmlns:a14="http://schemas.microsoft.com/office/drawing/2010/main">
                    <a:solidFill>
                      <a:srgbClr val="FFFFFF"/>
                    </a:solidFill>
                  </a14:hiddenFill>
                </a:ext>
              </a:extLst>
            </p:spPr>
          </p:pic>
        </p:grpSp>
        <p:pic>
          <p:nvPicPr>
            <p:cNvPr id="515" name="Picture 6" descr="https://www.mhhco.com/uploads/attachments/ckwmm8xl20nfrmx0m6w0lisp6-envigorate-healthcare-solutions-logo.0.7.345.92.full.jpg">
              <a:extLst>
                <a:ext uri="{FF2B5EF4-FFF2-40B4-BE49-F238E27FC236}">
                  <a16:creationId xmlns:a16="http://schemas.microsoft.com/office/drawing/2014/main" id="{4710DD6A-C1B4-BAE8-C3D0-3C34A812C277}"/>
                </a:ext>
              </a:extLst>
            </p:cNvPr>
            <p:cNvPicPr>
              <a:picLocks noChangeAspect="1" noChangeArrowheads="1"/>
            </p:cNvPicPr>
            <p:nvPr/>
          </p:nvPicPr>
          <p:blipFill>
            <a:blip r:embed="rId49" cstate="print">
              <a:clrChange>
                <a:clrFrom>
                  <a:srgbClr val="FFFCF7"/>
                </a:clrFrom>
                <a:clrTo>
                  <a:srgbClr val="FFFCF7">
                    <a:alpha val="0"/>
                  </a:srgbClr>
                </a:clrTo>
              </a:clrChange>
              <a:extLst>
                <a:ext uri="{28A0092B-C50C-407E-A947-70E740481C1C}">
                  <a14:useLocalDpi xmlns:a14="http://schemas.microsoft.com/office/drawing/2010/main" val="0"/>
                </a:ext>
              </a:extLst>
            </a:blip>
            <a:srcRect/>
            <a:stretch>
              <a:fillRect/>
            </a:stretch>
          </p:blipFill>
          <p:spPr bwMode="auto">
            <a:xfrm>
              <a:off x="290458" y="6658217"/>
              <a:ext cx="998987" cy="256924"/>
            </a:xfrm>
            <a:prstGeom prst="rect">
              <a:avLst/>
            </a:prstGeom>
            <a:noFill/>
            <a:extLst>
              <a:ext uri="{909E8E84-426E-40DD-AFC4-6F175D3DCCD1}">
                <a14:hiddenFill xmlns:a14="http://schemas.microsoft.com/office/drawing/2010/main">
                  <a:solidFill>
                    <a:srgbClr val="FFFFFF"/>
                  </a:solidFill>
                </a14:hiddenFill>
              </a:ext>
            </a:extLst>
          </p:spPr>
        </p:pic>
        <p:pic>
          <p:nvPicPr>
            <p:cNvPr id="516" name="Picture 14" descr="Futura Mobility - Renovus Capital">
              <a:extLst>
                <a:ext uri="{FF2B5EF4-FFF2-40B4-BE49-F238E27FC236}">
                  <a16:creationId xmlns:a16="http://schemas.microsoft.com/office/drawing/2014/main" id="{3724AD8D-FEE1-B007-A4E8-87E1D78F52B1}"/>
                </a:ext>
              </a:extLst>
            </p:cNvPr>
            <p:cNvPicPr>
              <a:picLocks noChangeAspect="1" noChangeArrowheads="1"/>
            </p:cNvPicPr>
            <p:nvPr/>
          </p:nvPicPr>
          <p:blipFill>
            <a:blip r:embed="rId5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093" y="5943729"/>
              <a:ext cx="737717" cy="4102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6" name="Group 485">
            <a:extLst>
              <a:ext uri="{FF2B5EF4-FFF2-40B4-BE49-F238E27FC236}">
                <a16:creationId xmlns:a16="http://schemas.microsoft.com/office/drawing/2014/main" id="{BF03CAD9-D9C9-5ECE-81A5-1E70C3356A7D}"/>
              </a:ext>
            </a:extLst>
          </p:cNvPr>
          <p:cNvGrpSpPr/>
          <p:nvPr/>
        </p:nvGrpSpPr>
        <p:grpSpPr>
          <a:xfrm>
            <a:off x="6817680" y="1193049"/>
            <a:ext cx="930189" cy="1395139"/>
            <a:chOff x="1570244" y="5806215"/>
            <a:chExt cx="1104558" cy="1623125"/>
          </a:xfrm>
        </p:grpSpPr>
        <p:grpSp>
          <p:nvGrpSpPr>
            <p:cNvPr id="507" name="Group 506">
              <a:extLst>
                <a:ext uri="{FF2B5EF4-FFF2-40B4-BE49-F238E27FC236}">
                  <a16:creationId xmlns:a16="http://schemas.microsoft.com/office/drawing/2014/main" id="{BD3B4C3E-37D2-5154-8641-C831082EF063}"/>
                </a:ext>
              </a:extLst>
            </p:cNvPr>
            <p:cNvGrpSpPr/>
            <p:nvPr/>
          </p:nvGrpSpPr>
          <p:grpSpPr>
            <a:xfrm>
              <a:off x="1570244" y="5806215"/>
              <a:ext cx="1104558" cy="1623125"/>
              <a:chOff x="232913" y="4046468"/>
              <a:chExt cx="1104558" cy="1623125"/>
            </a:xfrm>
          </p:grpSpPr>
          <p:sp>
            <p:nvSpPr>
              <p:cNvPr id="510" name="Text Box 3">
                <a:extLst>
                  <a:ext uri="{FF2B5EF4-FFF2-40B4-BE49-F238E27FC236}">
                    <a16:creationId xmlns:a16="http://schemas.microsoft.com/office/drawing/2014/main" id="{24925DBD-5E11-A381-5604-470279CEF53C}"/>
                  </a:ext>
                </a:extLst>
              </p:cNvPr>
              <p:cNvSpPr txBox="1">
                <a:spLocks noChangeArrowheads="1"/>
              </p:cNvSpPr>
              <p:nvPr/>
            </p:nvSpPr>
            <p:spPr bwMode="auto">
              <a:xfrm>
                <a:off x="232913" y="4046468"/>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511" name="TextBox 510">
                <a:extLst>
                  <a:ext uri="{FF2B5EF4-FFF2-40B4-BE49-F238E27FC236}">
                    <a16:creationId xmlns:a16="http://schemas.microsoft.com/office/drawing/2014/main" id="{5CC7925B-6292-3688-6BDD-5C7467B38B3A}"/>
                  </a:ext>
                </a:extLst>
              </p:cNvPr>
              <p:cNvSpPr txBox="1"/>
              <p:nvPr/>
            </p:nvSpPr>
            <p:spPr>
              <a:xfrm>
                <a:off x="340235" y="4630532"/>
                <a:ext cx="889915" cy="169277"/>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512" name="TextBox 511">
                <a:extLst>
                  <a:ext uri="{FF2B5EF4-FFF2-40B4-BE49-F238E27FC236}">
                    <a16:creationId xmlns:a16="http://schemas.microsoft.com/office/drawing/2014/main" id="{2BC4F85B-7C3B-02E5-B0C9-A90BC7BBEC21}"/>
                  </a:ext>
                </a:extLst>
              </p:cNvPr>
              <p:cNvSpPr txBox="1"/>
              <p:nvPr/>
            </p:nvSpPr>
            <p:spPr>
              <a:xfrm>
                <a:off x="232913" y="530498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513" name="Picture 3" descr="N:\Marketing\Logos\logo files\logo files\logo with tagline.png">
                <a:extLst>
                  <a:ext uri="{FF2B5EF4-FFF2-40B4-BE49-F238E27FC236}">
                    <a16:creationId xmlns:a16="http://schemas.microsoft.com/office/drawing/2014/main" id="{719EB9FF-C7D7-67C3-532C-B1BC2F1A7B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331" y="5505038"/>
                <a:ext cx="951722" cy="137749"/>
              </a:xfrm>
              <a:prstGeom prst="rect">
                <a:avLst/>
              </a:prstGeom>
              <a:noFill/>
              <a:extLst>
                <a:ext uri="{909E8E84-426E-40DD-AFC4-6F175D3DCCD1}">
                  <a14:hiddenFill xmlns:a14="http://schemas.microsoft.com/office/drawing/2010/main">
                    <a:solidFill>
                      <a:srgbClr val="FFFFFF"/>
                    </a:solidFill>
                  </a14:hiddenFill>
                </a:ext>
              </a:extLst>
            </p:spPr>
          </p:pic>
        </p:grpSp>
        <p:pic>
          <p:nvPicPr>
            <p:cNvPr id="508" name="Picture 10" descr="Instem - Solutions">
              <a:extLst>
                <a:ext uri="{FF2B5EF4-FFF2-40B4-BE49-F238E27FC236}">
                  <a16:creationId xmlns:a16="http://schemas.microsoft.com/office/drawing/2014/main" id="{BD2103ED-760A-95B9-3F12-175489030C75}"/>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690189" y="6671312"/>
              <a:ext cx="864669" cy="230734"/>
            </a:xfrm>
            <a:prstGeom prst="rect">
              <a:avLst/>
            </a:prstGeom>
            <a:noFill/>
            <a:extLst>
              <a:ext uri="{909E8E84-426E-40DD-AFC4-6F175D3DCCD1}">
                <a14:hiddenFill xmlns:a14="http://schemas.microsoft.com/office/drawing/2010/main">
                  <a:solidFill>
                    <a:srgbClr val="FFFFFF"/>
                  </a:solidFill>
                </a14:hiddenFill>
              </a:ext>
            </a:extLst>
          </p:spPr>
        </p:pic>
        <p:pic>
          <p:nvPicPr>
            <p:cNvPr id="509" name="Picture 508" descr="PDS_PPT_Template.png">
              <a:extLst>
                <a:ext uri="{FF2B5EF4-FFF2-40B4-BE49-F238E27FC236}">
                  <a16:creationId xmlns:a16="http://schemas.microsoft.com/office/drawing/2014/main" id="{B22195C7-6254-C89B-65F4-36580486F073}"/>
                </a:ext>
              </a:extLst>
            </p:cNvPr>
            <p:cNvPicPr>
              <a:picLocks noChangeAspect="1"/>
            </p:cNvPicPr>
            <p:nvPr/>
          </p:nvPicPr>
          <p:blipFill rotWithShape="1">
            <a:blip r:embed="rId52" cstate="email">
              <a:clrChange>
                <a:clrFrom>
                  <a:srgbClr val="FFFFFF"/>
                </a:clrFrom>
                <a:clrTo>
                  <a:srgbClr val="FFFFFF">
                    <a:alpha val="0"/>
                  </a:srgbClr>
                </a:clrTo>
              </a:clrChange>
              <a:extLst>
                <a:ext uri="{28A0092B-C50C-407E-A947-70E740481C1C}">
                  <a14:useLocalDpi xmlns:a14="http://schemas.microsoft.com/office/drawing/2010/main" val="0"/>
                </a:ext>
              </a:extLst>
            </a:blip>
            <a:srcRect l="70330" t="83538" r="2393" b="2731"/>
            <a:stretch/>
          </p:blipFill>
          <p:spPr>
            <a:xfrm>
              <a:off x="1672616" y="5979003"/>
              <a:ext cx="899815" cy="339722"/>
            </a:xfrm>
            <a:prstGeom prst="rect">
              <a:avLst/>
            </a:prstGeom>
          </p:spPr>
        </p:pic>
      </p:grpSp>
      <p:grpSp>
        <p:nvGrpSpPr>
          <p:cNvPr id="487" name="Group 486">
            <a:extLst>
              <a:ext uri="{FF2B5EF4-FFF2-40B4-BE49-F238E27FC236}">
                <a16:creationId xmlns:a16="http://schemas.microsoft.com/office/drawing/2014/main" id="{C16DD0A9-86AA-7191-587D-BAEDDDE13FB1}"/>
              </a:ext>
            </a:extLst>
          </p:cNvPr>
          <p:cNvGrpSpPr/>
          <p:nvPr/>
        </p:nvGrpSpPr>
        <p:grpSpPr>
          <a:xfrm>
            <a:off x="6775275" y="4724383"/>
            <a:ext cx="997493" cy="1395139"/>
            <a:chOff x="2862855" y="5806215"/>
            <a:chExt cx="1184478" cy="1623125"/>
          </a:xfrm>
        </p:grpSpPr>
        <p:grpSp>
          <p:nvGrpSpPr>
            <p:cNvPr id="500" name="Group 499">
              <a:extLst>
                <a:ext uri="{FF2B5EF4-FFF2-40B4-BE49-F238E27FC236}">
                  <a16:creationId xmlns:a16="http://schemas.microsoft.com/office/drawing/2014/main" id="{EF196F1D-6F15-412B-31FC-8B93218C04D5}"/>
                </a:ext>
              </a:extLst>
            </p:cNvPr>
            <p:cNvGrpSpPr/>
            <p:nvPr/>
          </p:nvGrpSpPr>
          <p:grpSpPr>
            <a:xfrm>
              <a:off x="2862855" y="5806215"/>
              <a:ext cx="1184478" cy="1623125"/>
              <a:chOff x="192953" y="4046468"/>
              <a:chExt cx="1184478" cy="1623125"/>
            </a:xfrm>
          </p:grpSpPr>
          <p:sp>
            <p:nvSpPr>
              <p:cNvPr id="503" name="Text Box 3">
                <a:extLst>
                  <a:ext uri="{FF2B5EF4-FFF2-40B4-BE49-F238E27FC236}">
                    <a16:creationId xmlns:a16="http://schemas.microsoft.com/office/drawing/2014/main" id="{E771178C-C836-D871-7143-CC41F122F4AE}"/>
                  </a:ext>
                </a:extLst>
              </p:cNvPr>
              <p:cNvSpPr txBox="1">
                <a:spLocks noChangeArrowheads="1"/>
              </p:cNvSpPr>
              <p:nvPr/>
            </p:nvSpPr>
            <p:spPr bwMode="auto">
              <a:xfrm>
                <a:off x="232913" y="4046468"/>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504" name="TextBox 503">
                <a:extLst>
                  <a:ext uri="{FF2B5EF4-FFF2-40B4-BE49-F238E27FC236}">
                    <a16:creationId xmlns:a16="http://schemas.microsoft.com/office/drawing/2014/main" id="{9F3A541F-3510-AF8A-A833-1382B4A7D23D}"/>
                  </a:ext>
                </a:extLst>
              </p:cNvPr>
              <p:cNvSpPr txBox="1"/>
              <p:nvPr/>
            </p:nvSpPr>
            <p:spPr>
              <a:xfrm>
                <a:off x="192953" y="4630532"/>
                <a:ext cx="1184478" cy="246221"/>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 an affiliate of</a:t>
                </a:r>
              </a:p>
            </p:txBody>
          </p:sp>
          <p:sp>
            <p:nvSpPr>
              <p:cNvPr id="505" name="TextBox 504">
                <a:extLst>
                  <a:ext uri="{FF2B5EF4-FFF2-40B4-BE49-F238E27FC236}">
                    <a16:creationId xmlns:a16="http://schemas.microsoft.com/office/drawing/2014/main" id="{D7EB8599-06D2-0A2B-5C89-134783C4C41C}"/>
                  </a:ext>
                </a:extLst>
              </p:cNvPr>
              <p:cNvSpPr txBox="1"/>
              <p:nvPr/>
            </p:nvSpPr>
            <p:spPr>
              <a:xfrm>
                <a:off x="232913" y="530498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506" name="Picture 3" descr="N:\Marketing\Logos\logo files\logo files\logo with tagline.png">
                <a:extLst>
                  <a:ext uri="{FF2B5EF4-FFF2-40B4-BE49-F238E27FC236}">
                    <a16:creationId xmlns:a16="http://schemas.microsoft.com/office/drawing/2014/main" id="{6A5EF0AC-114F-8CF8-0279-AE37933423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331" y="5505038"/>
                <a:ext cx="951722" cy="137749"/>
              </a:xfrm>
              <a:prstGeom prst="rect">
                <a:avLst/>
              </a:prstGeom>
              <a:noFill/>
              <a:extLst>
                <a:ext uri="{909E8E84-426E-40DD-AFC4-6F175D3DCCD1}">
                  <a14:hiddenFill xmlns:a14="http://schemas.microsoft.com/office/drawing/2010/main">
                    <a:solidFill>
                      <a:srgbClr val="FFFFFF"/>
                    </a:solidFill>
                  </a14:hiddenFill>
                </a:ext>
              </a:extLst>
            </p:spPr>
          </p:pic>
        </p:grpSp>
        <p:pic>
          <p:nvPicPr>
            <p:cNvPr id="501" name="Picture 12" descr="https://www.mhhco.com/uploads/attachments/cktakwspe1gwpdp0mczgestcd-amtech-logo.full.png">
              <a:extLst>
                <a:ext uri="{FF2B5EF4-FFF2-40B4-BE49-F238E27FC236}">
                  <a16:creationId xmlns:a16="http://schemas.microsoft.com/office/drawing/2014/main" id="{F78B25F8-C9DC-2D66-53C5-5D54121F987B}"/>
                </a:ext>
              </a:extLst>
            </p:cNvPr>
            <p:cNvPicPr>
              <a:picLocks noChangeAspect="1" noChangeArrowheads="1"/>
            </p:cNvPicPr>
            <p:nvPr/>
          </p:nvPicPr>
          <p:blipFill>
            <a:blip r:embed="rId5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18830" y="6048025"/>
              <a:ext cx="872528" cy="201678"/>
            </a:xfrm>
            <a:prstGeom prst="rect">
              <a:avLst/>
            </a:prstGeom>
            <a:noFill/>
            <a:extLst>
              <a:ext uri="{909E8E84-426E-40DD-AFC4-6F175D3DCCD1}">
                <a14:hiddenFill xmlns:a14="http://schemas.microsoft.com/office/drawing/2010/main">
                  <a:solidFill>
                    <a:srgbClr val="FFFFFF"/>
                  </a:solidFill>
                </a14:hiddenFill>
              </a:ext>
            </a:extLst>
          </p:spPr>
        </p:pic>
        <p:pic>
          <p:nvPicPr>
            <p:cNvPr id="502" name="Picture 8" descr="Peak Rock Capital - Private Equity Firm &amp; Investment Firm">
              <a:extLst>
                <a:ext uri="{FF2B5EF4-FFF2-40B4-BE49-F238E27FC236}">
                  <a16:creationId xmlns:a16="http://schemas.microsoft.com/office/drawing/2014/main" id="{B02C3F20-90AC-5EE8-8A0E-0099A9A72901}"/>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3006301" y="6675926"/>
              <a:ext cx="897587" cy="2215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9" name="Group 488">
            <a:extLst>
              <a:ext uri="{FF2B5EF4-FFF2-40B4-BE49-F238E27FC236}">
                <a16:creationId xmlns:a16="http://schemas.microsoft.com/office/drawing/2014/main" id="{F00C83B9-6923-10C0-C4DF-BA6129205568}"/>
              </a:ext>
            </a:extLst>
          </p:cNvPr>
          <p:cNvGrpSpPr/>
          <p:nvPr/>
        </p:nvGrpSpPr>
        <p:grpSpPr>
          <a:xfrm>
            <a:off x="5736924" y="4724384"/>
            <a:ext cx="930189" cy="1395139"/>
            <a:chOff x="232913" y="4046468"/>
            <a:chExt cx="1104558" cy="1623125"/>
          </a:xfrm>
        </p:grpSpPr>
        <p:sp>
          <p:nvSpPr>
            <p:cNvPr id="490" name="Text Box 3">
              <a:extLst>
                <a:ext uri="{FF2B5EF4-FFF2-40B4-BE49-F238E27FC236}">
                  <a16:creationId xmlns:a16="http://schemas.microsoft.com/office/drawing/2014/main" id="{291A00EE-15E9-5B1D-694C-0D93675A3524}"/>
                </a:ext>
              </a:extLst>
            </p:cNvPr>
            <p:cNvSpPr txBox="1">
              <a:spLocks noChangeArrowheads="1"/>
            </p:cNvSpPr>
            <p:nvPr/>
          </p:nvSpPr>
          <p:spPr bwMode="auto">
            <a:xfrm>
              <a:off x="232913" y="4046468"/>
              <a:ext cx="1104557" cy="1623125"/>
            </a:xfrm>
            <a:prstGeom prst="rect">
              <a:avLst/>
            </a:prstGeom>
            <a:solidFill>
              <a:schemeClr val="bg1"/>
            </a:solidFill>
            <a:ln w="9525">
              <a:solidFill>
                <a:srgbClr val="C0C0C0"/>
              </a:solidFill>
              <a:miter lim="800000"/>
              <a:headEnd/>
              <a:tailEnd/>
            </a:ln>
            <a:effectLst>
              <a:outerShdw blurRad="50800" dist="38100" dir="2700000" algn="tl" rotWithShape="0">
                <a:prstClr val="black">
                  <a:alpha val="40000"/>
                </a:prstClr>
              </a:outerShdw>
            </a:effectLst>
          </p:spPr>
          <p:txBody>
            <a:bodyPr lIns="240030" tIns="68580" rIns="240030" bIns="102870"/>
            <a:lstStyle/>
            <a:p>
              <a:pPr algn="r">
                <a:spcBef>
                  <a:spcPct val="5000"/>
                </a:spcBef>
                <a:defRPr/>
              </a:pPr>
              <a:endParaRPr lang="en-US" sz="525" dirty="0">
                <a:latin typeface="MetaBook-Roman" pitchFamily="34" charset="0"/>
              </a:endParaRPr>
            </a:p>
            <a:p>
              <a:pPr algn="r">
                <a:spcBef>
                  <a:spcPct val="5000"/>
                </a:spcBef>
                <a:defRPr/>
              </a:pPr>
              <a:r>
                <a:rPr lang="en-US" sz="675" dirty="0"/>
                <a:t>         </a:t>
              </a:r>
            </a:p>
            <a:p>
              <a:pPr algn="ctr">
                <a:lnSpc>
                  <a:spcPct val="65000"/>
                </a:lnSpc>
                <a:defRPr/>
              </a:pPr>
              <a:endParaRPr lang="en-US" sz="825" dirty="0">
                <a:solidFill>
                  <a:srgbClr val="777777"/>
                </a:solidFill>
                <a:latin typeface="Times New Roman" pitchFamily="18" charset="0"/>
              </a:endParaRPr>
            </a:p>
            <a:p>
              <a:pPr algn="ctr">
                <a:lnSpc>
                  <a:spcPct val="65000"/>
                </a:lnSpc>
                <a:defRPr/>
              </a:pPr>
              <a:endParaRPr lang="en-US" sz="825" dirty="0">
                <a:solidFill>
                  <a:srgbClr val="777777"/>
                </a:solidFill>
                <a:latin typeface="Times New Roman" pitchFamily="18" charset="0"/>
              </a:endParaRPr>
            </a:p>
            <a:p>
              <a:pPr algn="ctr">
                <a:lnSpc>
                  <a:spcPct val="90000"/>
                </a:lnSpc>
                <a:defRPr/>
              </a:pPr>
              <a:endParaRPr lang="en-US" sz="900" dirty="0">
                <a:latin typeface="MetaBook-Roman" pitchFamily="34" charset="0"/>
              </a:endParaRPr>
            </a:p>
            <a:p>
              <a:pPr algn="ctr">
                <a:lnSpc>
                  <a:spcPct val="90000"/>
                </a:lnSpc>
                <a:defRPr/>
              </a:pPr>
              <a:endParaRPr lang="en-US" sz="900" b="1" dirty="0"/>
            </a:p>
            <a:p>
              <a:pPr algn="ctr">
                <a:lnSpc>
                  <a:spcPct val="90000"/>
                </a:lnSpc>
                <a:defRPr/>
              </a:pPr>
              <a:endParaRPr lang="en-US" sz="375" b="1" dirty="0"/>
            </a:p>
            <a:p>
              <a:pPr algn="ctr">
                <a:lnSpc>
                  <a:spcPct val="90000"/>
                </a:lnSpc>
                <a:defRPr/>
              </a:pPr>
              <a:endParaRPr lang="en-US" sz="375" b="1" dirty="0"/>
            </a:p>
            <a:p>
              <a:pPr algn="ctr">
                <a:spcBef>
                  <a:spcPct val="5000"/>
                </a:spcBef>
                <a:defRPr/>
              </a:pPr>
              <a:endParaRPr lang="en-US" sz="900" dirty="0">
                <a:latin typeface="Times New Roman" pitchFamily="18" charset="0"/>
              </a:endParaRPr>
            </a:p>
            <a:p>
              <a:pPr algn="ctr">
                <a:spcBef>
                  <a:spcPct val="5000"/>
                </a:spcBef>
                <a:defRPr/>
              </a:pPr>
              <a:endParaRPr lang="en-US" sz="900" dirty="0">
                <a:latin typeface="Times New Roman" pitchFamily="18" charset="0"/>
              </a:endParaRPr>
            </a:p>
            <a:p>
              <a:pPr algn="ctr">
                <a:spcBef>
                  <a:spcPct val="5000"/>
                </a:spcBef>
                <a:defRPr/>
              </a:pPr>
              <a:endParaRPr lang="en-US" sz="675" i="1" dirty="0">
                <a:latin typeface="Times New Roman" pitchFamily="18" charset="0"/>
              </a:endParaRPr>
            </a:p>
          </p:txBody>
        </p:sp>
        <p:sp>
          <p:nvSpPr>
            <p:cNvPr id="491" name="TextBox 490">
              <a:extLst>
                <a:ext uri="{FF2B5EF4-FFF2-40B4-BE49-F238E27FC236}">
                  <a16:creationId xmlns:a16="http://schemas.microsoft.com/office/drawing/2014/main" id="{2C7E16F8-866B-CC0B-90FC-83ACB079FF4B}"/>
                </a:ext>
              </a:extLst>
            </p:cNvPr>
            <p:cNvSpPr txBox="1"/>
            <p:nvPr/>
          </p:nvSpPr>
          <p:spPr>
            <a:xfrm>
              <a:off x="232913" y="5304983"/>
              <a:ext cx="1104558" cy="200055"/>
            </a:xfrm>
            <a:prstGeom prst="rect">
              <a:avLst/>
            </a:prstGeom>
            <a:noFill/>
          </p:spPr>
          <p:txBody>
            <a:bodyPr wrap="square" rtlCol="0">
              <a:spAutoFit/>
            </a:bodyPr>
            <a:lstStyle/>
            <a:p>
              <a:pPr algn="ctr"/>
              <a:r>
                <a:rPr lang="en-US" sz="350" i="1" dirty="0">
                  <a:latin typeface="Times New Roman" pitchFamily="18" charset="0"/>
                  <a:cs typeface="Times New Roman" pitchFamily="18" charset="0"/>
                </a:rPr>
                <a:t>The undersigned served as exclusive financial advisor in this transaction</a:t>
              </a:r>
            </a:p>
          </p:txBody>
        </p:sp>
        <p:pic>
          <p:nvPicPr>
            <p:cNvPr id="492" name="Picture 3" descr="N:\Marketing\Logos\logo files\logo files\logo with tagline.png">
              <a:extLst>
                <a:ext uri="{FF2B5EF4-FFF2-40B4-BE49-F238E27FC236}">
                  <a16:creationId xmlns:a16="http://schemas.microsoft.com/office/drawing/2014/main" id="{28B9CD47-005E-D359-3BCD-4B2A0B9FBA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331" y="5505038"/>
              <a:ext cx="951722" cy="137749"/>
            </a:xfrm>
            <a:prstGeom prst="rect">
              <a:avLst/>
            </a:prstGeom>
            <a:noFill/>
            <a:extLst>
              <a:ext uri="{909E8E84-426E-40DD-AFC4-6F175D3DCCD1}">
                <a14:hiddenFill xmlns:a14="http://schemas.microsoft.com/office/drawing/2010/main">
                  <a:solidFill>
                    <a:srgbClr val="FFFFFF"/>
                  </a:solidFill>
                </a14:hiddenFill>
              </a:ext>
            </a:extLst>
          </p:spPr>
        </p:pic>
      </p:grpSp>
      <p:sp>
        <p:nvSpPr>
          <p:cNvPr id="521" name="TextBox 520">
            <a:extLst>
              <a:ext uri="{FF2B5EF4-FFF2-40B4-BE49-F238E27FC236}">
                <a16:creationId xmlns:a16="http://schemas.microsoft.com/office/drawing/2014/main" id="{D0200931-61E4-5978-9A56-CD3DC7D792C3}"/>
              </a:ext>
            </a:extLst>
          </p:cNvPr>
          <p:cNvSpPr txBox="1"/>
          <p:nvPr/>
        </p:nvSpPr>
        <p:spPr>
          <a:xfrm>
            <a:off x="5833761" y="5049860"/>
            <a:ext cx="749430" cy="145500"/>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has been acquired by</a:t>
            </a:r>
          </a:p>
        </p:txBody>
      </p:sp>
      <p:sp>
        <p:nvSpPr>
          <p:cNvPr id="522" name="TextBox 521">
            <a:extLst>
              <a:ext uri="{FF2B5EF4-FFF2-40B4-BE49-F238E27FC236}">
                <a16:creationId xmlns:a16="http://schemas.microsoft.com/office/drawing/2014/main" id="{E43F15F6-C451-4E44-15BD-D8A9935CC47C}"/>
              </a:ext>
            </a:extLst>
          </p:cNvPr>
          <p:cNvSpPr txBox="1"/>
          <p:nvPr/>
        </p:nvSpPr>
        <p:spPr>
          <a:xfrm>
            <a:off x="5833761" y="5463591"/>
            <a:ext cx="749430" cy="145500"/>
          </a:xfrm>
          <a:prstGeom prst="rect">
            <a:avLst/>
          </a:prstGeom>
          <a:noFill/>
        </p:spPr>
        <p:txBody>
          <a:bodyPr wrap="square" rtlCol="0">
            <a:spAutoFit/>
          </a:bodyPr>
          <a:lstStyle/>
          <a:p>
            <a:pPr algn="ctr"/>
            <a:r>
              <a:rPr lang="en-US" sz="500" i="1" dirty="0">
                <a:latin typeface="Times New Roman" pitchFamily="18" charset="0"/>
                <a:cs typeface="Times New Roman" pitchFamily="18" charset="0"/>
              </a:rPr>
              <a:t>a portfolio company of</a:t>
            </a:r>
          </a:p>
        </p:txBody>
      </p:sp>
      <p:pic>
        <p:nvPicPr>
          <p:cNvPr id="523" name="Picture 2" descr="Bluestream Health">
            <a:extLst>
              <a:ext uri="{FF2B5EF4-FFF2-40B4-BE49-F238E27FC236}">
                <a16:creationId xmlns:a16="http://schemas.microsoft.com/office/drawing/2014/main" id="{4761F0A4-41B7-ECF4-32E3-D1D4BC9A3B9E}"/>
              </a:ext>
            </a:extLst>
          </p:cNvPr>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5905386" y="4800138"/>
            <a:ext cx="603255" cy="233973"/>
          </a:xfrm>
          <a:prstGeom prst="rect">
            <a:avLst/>
          </a:prstGeom>
          <a:noFill/>
          <a:extLst>
            <a:ext uri="{909E8E84-426E-40DD-AFC4-6F175D3DCCD1}">
              <a14:hiddenFill xmlns:a14="http://schemas.microsoft.com/office/drawing/2010/main">
                <a:solidFill>
                  <a:srgbClr val="FFFFFF"/>
                </a:solidFill>
              </a14:hiddenFill>
            </a:ext>
          </a:extLst>
        </p:spPr>
      </p:pic>
      <p:pic>
        <p:nvPicPr>
          <p:cNvPr id="524" name="Picture 6" descr="Telemedicine Provider &amp; Platform for Physicians - eVisit">
            <a:extLst>
              <a:ext uri="{FF2B5EF4-FFF2-40B4-BE49-F238E27FC236}">
                <a16:creationId xmlns:a16="http://schemas.microsoft.com/office/drawing/2014/main" id="{47DDD428-8F83-1062-C892-BF58FEB7F17C}"/>
              </a:ext>
            </a:extLst>
          </p:cNvPr>
          <p:cNvPicPr>
            <a:picLocks noChangeAspect="1" noChangeArrowheads="1"/>
          </p:cNvPicPr>
          <p:nvPr/>
        </p:nvPicPr>
        <p:blipFill>
          <a:blip r:embed="rId5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3044" y="5261637"/>
            <a:ext cx="530864" cy="173085"/>
          </a:xfrm>
          <a:prstGeom prst="rect">
            <a:avLst/>
          </a:prstGeom>
          <a:noFill/>
          <a:extLst>
            <a:ext uri="{909E8E84-426E-40DD-AFC4-6F175D3DCCD1}">
              <a14:hiddenFill xmlns:a14="http://schemas.microsoft.com/office/drawing/2010/main">
                <a:solidFill>
                  <a:srgbClr val="FFFFFF"/>
                </a:solidFill>
              </a14:hiddenFill>
            </a:ext>
          </a:extLst>
        </p:spPr>
      </p:pic>
      <p:pic>
        <p:nvPicPr>
          <p:cNvPr id="525" name="Picture 2" descr="GOLDMAN SACHS ASSET MANAGEMENT - Future Proof">
            <a:extLst>
              <a:ext uri="{FF2B5EF4-FFF2-40B4-BE49-F238E27FC236}">
                <a16:creationId xmlns:a16="http://schemas.microsoft.com/office/drawing/2014/main" id="{4C62E68D-34FA-AAF6-51E7-0C56828C198C}"/>
              </a:ext>
            </a:extLst>
          </p:cNvPr>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5907765" y="5641960"/>
            <a:ext cx="601421" cy="1107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54C690-2C92-B2C3-24FC-902693E6CA03}"/>
              </a:ext>
            </a:extLst>
          </p:cNvPr>
          <p:cNvSpPr txBox="1"/>
          <p:nvPr/>
        </p:nvSpPr>
        <p:spPr>
          <a:xfrm>
            <a:off x="9432229" y="1297957"/>
            <a:ext cx="2687077" cy="3693319"/>
          </a:xfrm>
          <a:prstGeom prst="rect">
            <a:avLst/>
          </a:prstGeom>
          <a:noFill/>
        </p:spPr>
        <p:txBody>
          <a:bodyPr wrap="square" rtlCol="0">
            <a:spAutoFit/>
          </a:bodyPr>
          <a:lstStyle/>
          <a:p>
            <a:r>
              <a:rPr lang="en-US" dirty="0"/>
              <a:t>Unified door</a:t>
            </a:r>
          </a:p>
          <a:p>
            <a:r>
              <a:rPr lang="en-US" dirty="0"/>
              <a:t>Elizabeth Eakins</a:t>
            </a:r>
          </a:p>
          <a:p>
            <a:r>
              <a:rPr lang="en-US" dirty="0"/>
              <a:t>Security Source</a:t>
            </a:r>
          </a:p>
          <a:p>
            <a:r>
              <a:rPr lang="en-US" b="0" i="0" u="none" strike="noStrike" dirty="0">
                <a:solidFill>
                  <a:srgbClr val="000000"/>
                </a:solidFill>
                <a:effectLst/>
                <a:latin typeface="cardo"/>
              </a:rPr>
              <a:t>Eminent Global Logistics</a:t>
            </a:r>
          </a:p>
          <a:p>
            <a:endParaRPr lang="en-US" dirty="0"/>
          </a:p>
          <a:p>
            <a:endParaRPr lang="en-US" dirty="0"/>
          </a:p>
          <a:p>
            <a:endParaRPr lang="en-US" dirty="0"/>
          </a:p>
          <a:p>
            <a:r>
              <a:rPr lang="en-US" dirty="0"/>
              <a:t>Switch I&amp;I </a:t>
            </a:r>
            <a:r>
              <a:rPr lang="en-US" dirty="0" err="1"/>
              <a:t>Slingmax</a:t>
            </a:r>
            <a:r>
              <a:rPr lang="en-US" dirty="0"/>
              <a:t> up to where </a:t>
            </a:r>
            <a:r>
              <a:rPr lang="en-US" dirty="0" err="1"/>
              <a:t>Exmeritus</a:t>
            </a:r>
            <a:r>
              <a:rPr lang="en-US" dirty="0"/>
              <a:t> is at the top</a:t>
            </a:r>
          </a:p>
          <a:p>
            <a:endParaRPr lang="en-US" dirty="0"/>
          </a:p>
          <a:p>
            <a:r>
              <a:rPr lang="en-US" dirty="0"/>
              <a:t>Switch Nemo to #3 and move </a:t>
            </a:r>
            <a:r>
              <a:rPr lang="en-US" dirty="0" err="1"/>
              <a:t>Brimteck</a:t>
            </a:r>
            <a:endParaRPr lang="en-US" dirty="0"/>
          </a:p>
        </p:txBody>
      </p:sp>
      <p:sp>
        <p:nvSpPr>
          <p:cNvPr id="3" name="TextBox 2">
            <a:extLst>
              <a:ext uri="{FF2B5EF4-FFF2-40B4-BE49-F238E27FC236}">
                <a16:creationId xmlns:a16="http://schemas.microsoft.com/office/drawing/2014/main" id="{7141B6D4-C9B2-74F6-0D85-FD7A5BE2EB73}"/>
              </a:ext>
            </a:extLst>
          </p:cNvPr>
          <p:cNvSpPr txBox="1"/>
          <p:nvPr/>
        </p:nvSpPr>
        <p:spPr>
          <a:xfrm>
            <a:off x="1520993" y="5016085"/>
            <a:ext cx="286491" cy="830997"/>
          </a:xfrm>
          <a:prstGeom prst="rect">
            <a:avLst/>
          </a:prstGeom>
          <a:noFill/>
        </p:spPr>
        <p:txBody>
          <a:bodyPr wrap="square" rtlCol="0">
            <a:spAutoFit/>
          </a:bodyPr>
          <a:lstStyle/>
          <a:p>
            <a:r>
              <a:rPr lang="en-US" sz="4800" dirty="0"/>
              <a:t>X</a:t>
            </a:r>
          </a:p>
        </p:txBody>
      </p:sp>
      <p:sp>
        <p:nvSpPr>
          <p:cNvPr id="4" name="TextBox 3">
            <a:extLst>
              <a:ext uri="{FF2B5EF4-FFF2-40B4-BE49-F238E27FC236}">
                <a16:creationId xmlns:a16="http://schemas.microsoft.com/office/drawing/2014/main" id="{D56263E6-A6C1-FA29-1697-3869D1B1DD6D}"/>
              </a:ext>
            </a:extLst>
          </p:cNvPr>
          <p:cNvSpPr txBox="1"/>
          <p:nvPr/>
        </p:nvSpPr>
        <p:spPr>
          <a:xfrm>
            <a:off x="4856573" y="3126281"/>
            <a:ext cx="333272" cy="830997"/>
          </a:xfrm>
          <a:prstGeom prst="rect">
            <a:avLst/>
          </a:prstGeom>
          <a:noFill/>
        </p:spPr>
        <p:txBody>
          <a:bodyPr wrap="square" rtlCol="0">
            <a:spAutoFit/>
          </a:bodyPr>
          <a:lstStyle/>
          <a:p>
            <a:r>
              <a:rPr lang="en-US" sz="4800" dirty="0"/>
              <a:t>X</a:t>
            </a:r>
          </a:p>
        </p:txBody>
      </p:sp>
      <p:sp>
        <p:nvSpPr>
          <p:cNvPr id="5" name="TextBox 4">
            <a:extLst>
              <a:ext uri="{FF2B5EF4-FFF2-40B4-BE49-F238E27FC236}">
                <a16:creationId xmlns:a16="http://schemas.microsoft.com/office/drawing/2014/main" id="{F9F52297-1C94-353D-5D85-64D3A917E22E}"/>
              </a:ext>
            </a:extLst>
          </p:cNvPr>
          <p:cNvSpPr txBox="1"/>
          <p:nvPr/>
        </p:nvSpPr>
        <p:spPr>
          <a:xfrm>
            <a:off x="8095911" y="3217825"/>
            <a:ext cx="333272" cy="830997"/>
          </a:xfrm>
          <a:prstGeom prst="rect">
            <a:avLst/>
          </a:prstGeom>
          <a:noFill/>
        </p:spPr>
        <p:txBody>
          <a:bodyPr wrap="square" rtlCol="0">
            <a:spAutoFit/>
          </a:bodyPr>
          <a:lstStyle/>
          <a:p>
            <a:r>
              <a:rPr lang="en-US" sz="4800" dirty="0"/>
              <a:t>X</a:t>
            </a:r>
          </a:p>
        </p:txBody>
      </p:sp>
      <p:sp>
        <p:nvSpPr>
          <p:cNvPr id="6" name="TextBox 5">
            <a:extLst>
              <a:ext uri="{FF2B5EF4-FFF2-40B4-BE49-F238E27FC236}">
                <a16:creationId xmlns:a16="http://schemas.microsoft.com/office/drawing/2014/main" id="{BFEBEC11-E57D-8674-ACE6-FC18678BAA18}"/>
              </a:ext>
            </a:extLst>
          </p:cNvPr>
          <p:cNvSpPr txBox="1"/>
          <p:nvPr/>
        </p:nvSpPr>
        <p:spPr>
          <a:xfrm>
            <a:off x="5934107" y="1352286"/>
            <a:ext cx="333272" cy="830997"/>
          </a:xfrm>
          <a:prstGeom prst="rect">
            <a:avLst/>
          </a:prstGeom>
          <a:noFill/>
        </p:spPr>
        <p:txBody>
          <a:bodyPr wrap="square" rtlCol="0">
            <a:spAutoFit/>
          </a:bodyPr>
          <a:lstStyle/>
          <a:p>
            <a:r>
              <a:rPr lang="en-US" sz="4800" dirty="0"/>
              <a:t>X</a:t>
            </a:r>
          </a:p>
        </p:txBody>
      </p:sp>
    </p:spTree>
    <p:extLst>
      <p:ext uri="{BB962C8B-B14F-4D97-AF65-F5344CB8AC3E}">
        <p14:creationId xmlns:p14="http://schemas.microsoft.com/office/powerpoint/2010/main" val="3946088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83CF40-9C9F-48CC-B348-07D5A249BEDF}"/>
              </a:ext>
            </a:extLst>
          </p:cNvPr>
          <p:cNvSpPr txBox="1"/>
          <p:nvPr/>
        </p:nvSpPr>
        <p:spPr>
          <a:xfrm>
            <a:off x="352506" y="158074"/>
            <a:ext cx="7315200" cy="415498"/>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Manufacturing Universe Directory</a:t>
            </a:r>
          </a:p>
          <a:p>
            <a:endParaRPr lang="en-US" sz="300" dirty="0">
              <a:solidFill>
                <a:schemeClr val="bg1"/>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92E65DE-EE8F-476D-A1E8-AB6ED83A53F3}"/>
              </a:ext>
            </a:extLst>
          </p:cNvPr>
          <p:cNvPicPr>
            <a:picLocks noChangeAspect="1"/>
          </p:cNvPicPr>
          <p:nvPr/>
        </p:nvPicPr>
        <p:blipFill>
          <a:blip r:embed="rId2"/>
          <a:stretch>
            <a:fillRect/>
          </a:stretch>
        </p:blipFill>
        <p:spPr>
          <a:xfrm>
            <a:off x="347240" y="1329683"/>
            <a:ext cx="2820873" cy="4257332"/>
          </a:xfrm>
          <a:prstGeom prst="rect">
            <a:avLst/>
          </a:prstGeom>
        </p:spPr>
      </p:pic>
      <p:pic>
        <p:nvPicPr>
          <p:cNvPr id="8" name="Picture 7">
            <a:extLst>
              <a:ext uri="{FF2B5EF4-FFF2-40B4-BE49-F238E27FC236}">
                <a16:creationId xmlns:a16="http://schemas.microsoft.com/office/drawing/2014/main" id="{E3630273-AAA4-41D1-B374-A86FAAD0037B}"/>
              </a:ext>
            </a:extLst>
          </p:cNvPr>
          <p:cNvPicPr>
            <a:picLocks noChangeAspect="1"/>
          </p:cNvPicPr>
          <p:nvPr/>
        </p:nvPicPr>
        <p:blipFill>
          <a:blip r:embed="rId3"/>
          <a:stretch>
            <a:fillRect/>
          </a:stretch>
        </p:blipFill>
        <p:spPr>
          <a:xfrm>
            <a:off x="3328881" y="1329683"/>
            <a:ext cx="2482576" cy="4257332"/>
          </a:xfrm>
          <a:prstGeom prst="rect">
            <a:avLst/>
          </a:prstGeom>
        </p:spPr>
      </p:pic>
      <p:grpSp>
        <p:nvGrpSpPr>
          <p:cNvPr id="2" name="Group 1">
            <a:extLst>
              <a:ext uri="{FF2B5EF4-FFF2-40B4-BE49-F238E27FC236}">
                <a16:creationId xmlns:a16="http://schemas.microsoft.com/office/drawing/2014/main" id="{E310CE32-1C11-199B-60AE-B3A6417696E4}"/>
              </a:ext>
            </a:extLst>
          </p:cNvPr>
          <p:cNvGrpSpPr/>
          <p:nvPr/>
        </p:nvGrpSpPr>
        <p:grpSpPr>
          <a:xfrm>
            <a:off x="5972225" y="1327482"/>
            <a:ext cx="2820873" cy="3901743"/>
            <a:chOff x="5972225" y="1317957"/>
            <a:chExt cx="2820873" cy="3901743"/>
          </a:xfrm>
        </p:grpSpPr>
        <p:pic>
          <p:nvPicPr>
            <p:cNvPr id="9" name="Picture 8">
              <a:extLst>
                <a:ext uri="{FF2B5EF4-FFF2-40B4-BE49-F238E27FC236}">
                  <a16:creationId xmlns:a16="http://schemas.microsoft.com/office/drawing/2014/main" id="{AB042C6D-9010-4760-B62D-12E870F9B65C}"/>
                </a:ext>
              </a:extLst>
            </p:cNvPr>
            <p:cNvPicPr>
              <a:picLocks noChangeAspect="1"/>
            </p:cNvPicPr>
            <p:nvPr/>
          </p:nvPicPr>
          <p:blipFill rotWithShape="1">
            <a:blip r:embed="rId4"/>
            <a:srcRect b="3341"/>
            <a:stretch/>
          </p:blipFill>
          <p:spPr>
            <a:xfrm>
              <a:off x="5972225" y="1466807"/>
              <a:ext cx="2820873" cy="3752893"/>
            </a:xfrm>
            <a:prstGeom prst="rect">
              <a:avLst/>
            </a:prstGeom>
          </p:spPr>
        </p:pic>
        <p:pic>
          <p:nvPicPr>
            <p:cNvPr id="11" name="Picture 10">
              <a:extLst>
                <a:ext uri="{FF2B5EF4-FFF2-40B4-BE49-F238E27FC236}">
                  <a16:creationId xmlns:a16="http://schemas.microsoft.com/office/drawing/2014/main" id="{B09EFF15-D945-4192-9CBD-ABE1188BD2ED}"/>
                </a:ext>
              </a:extLst>
            </p:cNvPr>
            <p:cNvPicPr>
              <a:picLocks noChangeAspect="1"/>
            </p:cNvPicPr>
            <p:nvPr/>
          </p:nvPicPr>
          <p:blipFill>
            <a:blip r:embed="rId5"/>
            <a:stretch>
              <a:fillRect/>
            </a:stretch>
          </p:blipFill>
          <p:spPr>
            <a:xfrm>
              <a:off x="5982273" y="1317957"/>
              <a:ext cx="2730834" cy="148850"/>
            </a:xfrm>
            <a:prstGeom prst="rect">
              <a:avLst/>
            </a:prstGeom>
          </p:spPr>
        </p:pic>
      </p:grpSp>
      <p:sp>
        <p:nvSpPr>
          <p:cNvPr id="3" name="TextBox 2">
            <a:extLst>
              <a:ext uri="{FF2B5EF4-FFF2-40B4-BE49-F238E27FC236}">
                <a16:creationId xmlns:a16="http://schemas.microsoft.com/office/drawing/2014/main" id="{91EAF8D6-4ECA-03BC-3559-9C03DB175428}"/>
              </a:ext>
            </a:extLst>
          </p:cNvPr>
          <p:cNvSpPr txBox="1"/>
          <p:nvPr/>
        </p:nvSpPr>
        <p:spPr>
          <a:xfrm>
            <a:off x="277005" y="886452"/>
            <a:ext cx="467250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MHH tracks the following public companies:</a:t>
            </a:r>
          </a:p>
        </p:txBody>
      </p:sp>
    </p:spTree>
    <p:extLst>
      <p:ext uri="{BB962C8B-B14F-4D97-AF65-F5344CB8AC3E}">
        <p14:creationId xmlns:p14="http://schemas.microsoft.com/office/powerpoint/2010/main" val="475911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7A4CC0D-9F91-4B55-8C3C-E665547F2EFC}"/>
              </a:ext>
            </a:extLst>
          </p:cNvPr>
          <p:cNvGrpSpPr/>
          <p:nvPr/>
        </p:nvGrpSpPr>
        <p:grpSpPr>
          <a:xfrm rot="10800000">
            <a:off x="3420687" y="4525"/>
            <a:ext cx="5723313" cy="6858000"/>
            <a:chOff x="0" y="0"/>
            <a:chExt cx="7631084" cy="6858000"/>
          </a:xfrm>
          <a:solidFill>
            <a:srgbClr val="DADADA"/>
          </a:solidFill>
          <a:effectLst>
            <a:outerShdw blurRad="50800" dist="38100" dir="2700000" algn="tl" rotWithShape="0">
              <a:prstClr val="black">
                <a:alpha val="40000"/>
              </a:prstClr>
            </a:outerShdw>
          </a:effectLst>
        </p:grpSpPr>
        <p:sp>
          <p:nvSpPr>
            <p:cNvPr id="3" name="Rectangle 2">
              <a:extLst>
                <a:ext uri="{FF2B5EF4-FFF2-40B4-BE49-F238E27FC236}">
                  <a16:creationId xmlns:a16="http://schemas.microsoft.com/office/drawing/2014/main" id="{20043FBC-80A3-4B22-BB34-4CA5490536A8}"/>
                </a:ext>
              </a:extLst>
            </p:cNvPr>
            <p:cNvSpPr/>
            <p:nvPr userDrawn="1"/>
          </p:nvSpPr>
          <p:spPr>
            <a:xfrm>
              <a:off x="0" y="0"/>
              <a:ext cx="338488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Isosceles Triangle 3">
              <a:extLst>
                <a:ext uri="{FF2B5EF4-FFF2-40B4-BE49-F238E27FC236}">
                  <a16:creationId xmlns:a16="http://schemas.microsoft.com/office/drawing/2014/main" id="{8684B75F-249F-4ABC-ADD3-6F1BDB4707B5}"/>
                </a:ext>
              </a:extLst>
            </p:cNvPr>
            <p:cNvSpPr/>
            <p:nvPr userDrawn="1"/>
          </p:nvSpPr>
          <p:spPr>
            <a:xfrm rot="5400000">
              <a:off x="2078982" y="1305898"/>
              <a:ext cx="6858000" cy="4246204"/>
            </a:xfrm>
            <a:prstGeom prst="triangle">
              <a:avLst>
                <a:gd name="adj" fmla="val 0"/>
              </a:avLst>
            </a:prstGeom>
            <a:gr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5" name="TextBox 4">
            <a:extLst>
              <a:ext uri="{FF2B5EF4-FFF2-40B4-BE49-F238E27FC236}">
                <a16:creationId xmlns:a16="http://schemas.microsoft.com/office/drawing/2014/main" id="{235CE314-C9D8-4A88-BF6E-AA35E95BC1D9}"/>
              </a:ext>
            </a:extLst>
          </p:cNvPr>
          <p:cNvSpPr txBox="1"/>
          <p:nvPr/>
        </p:nvSpPr>
        <p:spPr>
          <a:xfrm>
            <a:off x="6465703" y="2371450"/>
            <a:ext cx="1497526" cy="300082"/>
          </a:xfrm>
          <a:prstGeom prst="rect">
            <a:avLst/>
          </a:prstGeom>
          <a:noFill/>
        </p:spPr>
        <p:txBody>
          <a:bodyPr wrap="none" rtlCol="0">
            <a:spAutoFit/>
          </a:bodyPr>
          <a:lstStyle/>
          <a:p>
            <a:pPr algn="r" defTabSz="685749">
              <a:defRPr/>
            </a:pPr>
            <a:r>
              <a:rPr lang="en-US" sz="1350" spc="450" dirty="0">
                <a:solidFill>
                  <a:srgbClr val="4472C4">
                    <a:lumMod val="50000"/>
                  </a:srgbClr>
                </a:solidFill>
                <a:latin typeface="Times New Roman" panose="02020603050405020304" pitchFamily="18" charset="0"/>
                <a:cs typeface="Times New Roman" panose="02020603050405020304" pitchFamily="18" charset="0"/>
              </a:rPr>
              <a:t>Contact us</a:t>
            </a:r>
          </a:p>
        </p:txBody>
      </p:sp>
      <p:cxnSp>
        <p:nvCxnSpPr>
          <p:cNvPr id="7" name="Straight Connector 6">
            <a:extLst>
              <a:ext uri="{FF2B5EF4-FFF2-40B4-BE49-F238E27FC236}">
                <a16:creationId xmlns:a16="http://schemas.microsoft.com/office/drawing/2014/main" id="{EC5D27DA-1F31-4F10-9BE6-C3E6F2C4DE75}"/>
              </a:ext>
            </a:extLst>
          </p:cNvPr>
          <p:cNvCxnSpPr/>
          <p:nvPr/>
        </p:nvCxnSpPr>
        <p:spPr>
          <a:xfrm>
            <a:off x="5798444" y="2758817"/>
            <a:ext cx="2846792" cy="0"/>
          </a:xfrm>
          <a:prstGeom prst="line">
            <a:avLst/>
          </a:prstGeom>
          <a:ln w="28575">
            <a:solidFill>
              <a:srgbClr val="A5A5A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3BEAD8B-E03D-40A6-844F-712B0AD27D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3749" y="2899892"/>
            <a:ext cx="1836183" cy="157203"/>
          </a:xfrm>
          <a:prstGeom prst="rect">
            <a:avLst/>
          </a:prstGeom>
        </p:spPr>
      </p:pic>
      <p:cxnSp>
        <p:nvCxnSpPr>
          <p:cNvPr id="6" name="Straight Connector 5">
            <a:extLst>
              <a:ext uri="{FF2B5EF4-FFF2-40B4-BE49-F238E27FC236}">
                <a16:creationId xmlns:a16="http://schemas.microsoft.com/office/drawing/2014/main" id="{29CE56B6-FA86-4E4B-B1FD-3E16CD4C0AF7}"/>
              </a:ext>
            </a:extLst>
          </p:cNvPr>
          <p:cNvCxnSpPr/>
          <p:nvPr/>
        </p:nvCxnSpPr>
        <p:spPr>
          <a:xfrm>
            <a:off x="5798444" y="3424098"/>
            <a:ext cx="2846792" cy="0"/>
          </a:xfrm>
          <a:prstGeom prst="line">
            <a:avLst/>
          </a:prstGeom>
          <a:ln>
            <a:solidFill>
              <a:srgbClr val="A5A5A5"/>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E4E98B4-1D6C-4D2B-AA13-DCEBDE53A675}"/>
              </a:ext>
            </a:extLst>
          </p:cNvPr>
          <p:cNvSpPr txBox="1"/>
          <p:nvPr/>
        </p:nvSpPr>
        <p:spPr>
          <a:xfrm>
            <a:off x="226774" y="394010"/>
            <a:ext cx="4482389" cy="461151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Mufson Howe Hunter &amp; Co. </a:t>
            </a:r>
            <a:r>
              <a:rPr lang="en-US" sz="1200" dirty="0">
                <a:latin typeface="Times New Roman" panose="02020603050405020304" pitchFamily="18" charset="0"/>
                <a:cs typeface="Times New Roman" panose="02020603050405020304" pitchFamily="18" charset="0"/>
              </a:rPr>
              <a:t>is an independent investment bank for middle-market companies. We focus on mergers, acquisitions, recapitalizations, and raising capital. </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pPr>
              <a:spcAft>
                <a:spcPts val="600"/>
              </a:spcAft>
            </a:pPr>
            <a:r>
              <a:rPr lang="en-US" sz="1200" b="1" dirty="0">
                <a:latin typeface="Times New Roman" panose="02020603050405020304" pitchFamily="18" charset="0"/>
                <a:cs typeface="Times New Roman" panose="02020603050405020304" pitchFamily="18" charset="0"/>
              </a:rPr>
              <a:t>Mergers &amp; Acquisitions</a:t>
            </a:r>
            <a:endParaRPr lang="en-US" sz="1200" dirty="0">
              <a:latin typeface="Times New Roman" panose="02020603050405020304" pitchFamily="18" charset="0"/>
              <a:cs typeface="Times New Roman" panose="02020603050405020304" pitchFamily="18" charset="0"/>
            </a:endParaRPr>
          </a:p>
          <a:p>
            <a:pPr marL="341313"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Advise buyers and sellers (public and private companies)</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Sale of businesses, strategic acquisitions, management buy-outs and industry build-ups</a:t>
            </a:r>
          </a:p>
          <a:p>
            <a:r>
              <a:rPr lang="en-US" sz="1200" dirty="0">
                <a:latin typeface="Times New Roman" panose="02020603050405020304" pitchFamily="18" charset="0"/>
                <a:cs typeface="Times New Roman" panose="02020603050405020304" pitchFamily="18" charset="0"/>
              </a:rPr>
              <a:t> </a:t>
            </a:r>
          </a:p>
          <a:p>
            <a:pPr>
              <a:spcAft>
                <a:spcPts val="600"/>
              </a:spcAft>
            </a:pPr>
            <a:r>
              <a:rPr lang="en-US" sz="1200" b="1" dirty="0">
                <a:latin typeface="Times New Roman" panose="02020603050405020304" pitchFamily="18" charset="0"/>
                <a:cs typeface="Times New Roman" panose="02020603050405020304" pitchFamily="18" charset="0"/>
              </a:rPr>
              <a:t>Raise Capital</a:t>
            </a:r>
            <a:endParaRPr lang="en-US" sz="1200" dirty="0">
              <a:latin typeface="Times New Roman" panose="02020603050405020304" pitchFamily="18" charset="0"/>
              <a:cs typeface="Times New Roman" panose="02020603050405020304" pitchFamily="18" charset="0"/>
            </a:endParaRP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Equity (control and non-control)</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Mezzanine financing</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Senior and junior debt</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Typically raise capital from banks, finance companies, private investment funds, and private equity groups</a:t>
            </a:r>
          </a:p>
          <a:p>
            <a:r>
              <a:rPr lang="en-US" sz="1200" dirty="0">
                <a:latin typeface="Times New Roman" panose="02020603050405020304" pitchFamily="18" charset="0"/>
                <a:cs typeface="Times New Roman" panose="02020603050405020304" pitchFamily="18" charset="0"/>
              </a:rPr>
              <a:t> </a:t>
            </a:r>
          </a:p>
          <a:p>
            <a:pPr>
              <a:spcAft>
                <a:spcPts val="600"/>
              </a:spcAft>
            </a:pPr>
            <a:r>
              <a:rPr lang="en-US" sz="1200" b="1" dirty="0">
                <a:latin typeface="Times New Roman" panose="02020603050405020304" pitchFamily="18" charset="0"/>
                <a:cs typeface="Times New Roman" panose="02020603050405020304" pitchFamily="18" charset="0"/>
              </a:rPr>
              <a:t>Financial Advisory Services</a:t>
            </a:r>
            <a:endParaRPr lang="en-US" sz="1200" dirty="0">
              <a:latin typeface="Times New Roman" panose="02020603050405020304" pitchFamily="18" charset="0"/>
              <a:cs typeface="Times New Roman" panose="02020603050405020304" pitchFamily="18" charset="0"/>
            </a:endParaRP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Analysis of business strategies and options</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Fairness opinions</a:t>
            </a:r>
          </a:p>
          <a:p>
            <a:pPr marL="341313" lvl="0" indent="-171450">
              <a:spcAft>
                <a:spcPts val="400"/>
              </a:spcAf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Valuations</a:t>
            </a:r>
          </a:p>
        </p:txBody>
      </p:sp>
      <p:sp>
        <p:nvSpPr>
          <p:cNvPr id="38" name="TextBox 37">
            <a:extLst>
              <a:ext uri="{FF2B5EF4-FFF2-40B4-BE49-F238E27FC236}">
                <a16:creationId xmlns:a16="http://schemas.microsoft.com/office/drawing/2014/main" id="{CEF255EB-A8C1-412A-9282-DE5B83C6A5AB}"/>
              </a:ext>
            </a:extLst>
          </p:cNvPr>
          <p:cNvSpPr txBox="1"/>
          <p:nvPr/>
        </p:nvSpPr>
        <p:spPr>
          <a:xfrm>
            <a:off x="226774" y="5931196"/>
            <a:ext cx="2986775" cy="815608"/>
          </a:xfrm>
          <a:prstGeom prst="rect">
            <a:avLst/>
          </a:prstGeom>
          <a:noFill/>
        </p:spPr>
        <p:txBody>
          <a:bodyPr wrap="square" rtlCol="0">
            <a:spAutoFit/>
          </a:bodyPr>
          <a:lstStyle/>
          <a:p>
            <a:r>
              <a:rPr lang="en-US" sz="1000" dirty="0">
                <a:solidFill>
                  <a:srgbClr val="5C5C5C"/>
                </a:solidFill>
                <a:latin typeface="Times New Roman" panose="02020603050405020304" pitchFamily="18" charset="0"/>
                <a:cs typeface="Times New Roman" panose="02020603050405020304" pitchFamily="18" charset="0"/>
              </a:rPr>
              <a:t>Broker dealer services provided by our wholly-owned subsidiary:</a:t>
            </a:r>
          </a:p>
          <a:p>
            <a:endParaRPr lang="en-US" sz="900" dirty="0">
              <a:solidFill>
                <a:srgbClr val="5C5C5C"/>
              </a:solidFill>
              <a:latin typeface="Times New Roman" panose="02020603050405020304" pitchFamily="18" charset="0"/>
              <a:cs typeface="Times New Roman" panose="02020603050405020304" pitchFamily="18" charset="0"/>
            </a:endParaRPr>
          </a:p>
          <a:p>
            <a:r>
              <a:rPr lang="en-US" sz="900" dirty="0">
                <a:solidFill>
                  <a:srgbClr val="5C5C5C"/>
                </a:solidFill>
                <a:latin typeface="Times New Roman" panose="02020603050405020304" pitchFamily="18" charset="0"/>
                <a:cs typeface="Times New Roman" panose="02020603050405020304" pitchFamily="18" charset="0"/>
              </a:rPr>
              <a:t>Mufson Howe Hunter &amp; Partners LLC</a:t>
            </a:r>
          </a:p>
          <a:p>
            <a:r>
              <a:rPr lang="en-US" sz="900" dirty="0">
                <a:solidFill>
                  <a:srgbClr val="5C5C5C"/>
                </a:solidFill>
                <a:latin typeface="Times New Roman" panose="02020603050405020304" pitchFamily="18" charset="0"/>
                <a:cs typeface="Times New Roman" panose="02020603050405020304" pitchFamily="18" charset="0"/>
              </a:rPr>
              <a:t>Member SIPC | FINRA</a:t>
            </a:r>
          </a:p>
        </p:txBody>
      </p:sp>
      <p:sp>
        <p:nvSpPr>
          <p:cNvPr id="10" name="TextBox 9">
            <a:extLst>
              <a:ext uri="{FF2B5EF4-FFF2-40B4-BE49-F238E27FC236}">
                <a16:creationId xmlns:a16="http://schemas.microsoft.com/office/drawing/2014/main" id="{D37D42DA-63B1-46D2-9CEC-287C386B302D}"/>
              </a:ext>
            </a:extLst>
          </p:cNvPr>
          <p:cNvSpPr txBox="1"/>
          <p:nvPr/>
        </p:nvSpPr>
        <p:spPr>
          <a:xfrm>
            <a:off x="6379254" y="3144380"/>
            <a:ext cx="1685173" cy="246221"/>
          </a:xfrm>
          <a:prstGeom prst="rect">
            <a:avLst/>
          </a:prstGeom>
          <a:noFill/>
        </p:spPr>
        <p:txBody>
          <a:bodyPr wrap="square" rtlCol="0">
            <a:spAutoFit/>
          </a:bodyPr>
          <a:lstStyle/>
          <a:p>
            <a:pPr algn="ctr"/>
            <a:r>
              <a:rPr lang="en-US" sz="1000" i="1" dirty="0">
                <a:solidFill>
                  <a:srgbClr val="00375D"/>
                </a:solidFill>
                <a:hlinkClick r:id="rId3"/>
              </a:rPr>
              <a:t>www.mhhco.com</a:t>
            </a:r>
            <a:endParaRPr lang="en-US" sz="1000" i="1" dirty="0">
              <a:solidFill>
                <a:srgbClr val="00375D"/>
              </a:solidFill>
            </a:endParaRPr>
          </a:p>
        </p:txBody>
      </p:sp>
      <p:graphicFrame>
        <p:nvGraphicFramePr>
          <p:cNvPr id="12" name="Table 11">
            <a:extLst>
              <a:ext uri="{FF2B5EF4-FFF2-40B4-BE49-F238E27FC236}">
                <a16:creationId xmlns:a16="http://schemas.microsoft.com/office/drawing/2014/main" id="{8B7043C0-0B60-8C2B-996A-EBE3EB3B0D0F}"/>
              </a:ext>
            </a:extLst>
          </p:cNvPr>
          <p:cNvGraphicFramePr>
            <a:graphicFrameLocks noGrp="1"/>
          </p:cNvGraphicFramePr>
          <p:nvPr>
            <p:extLst>
              <p:ext uri="{D42A27DB-BD31-4B8C-83A1-F6EECF244321}">
                <p14:modId xmlns:p14="http://schemas.microsoft.com/office/powerpoint/2010/main" val="3467270884"/>
              </p:ext>
            </p:extLst>
          </p:nvPr>
        </p:nvGraphicFramePr>
        <p:xfrm>
          <a:off x="6524486" y="3437882"/>
          <a:ext cx="1371600" cy="65024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248717">
                <a:tc>
                  <a:txBody>
                    <a:bodyPr/>
                    <a:lstStyle/>
                    <a:p>
                      <a:pPr algn="ctr">
                        <a:spcAft>
                          <a:spcPts val="200"/>
                        </a:spcAft>
                      </a:pPr>
                      <a:r>
                        <a:rPr lang="en-US" sz="1100" dirty="0">
                          <a:solidFill>
                            <a:srgbClr val="063B53"/>
                          </a:solidFill>
                          <a:latin typeface="Times New Roman" panose="02020603050405020304" pitchFamily="18" charset="0"/>
                          <a:cs typeface="Times New Roman" panose="02020603050405020304" pitchFamily="18" charset="0"/>
                        </a:rPr>
                        <a:t>Joe Golden  </a:t>
                      </a:r>
                    </a:p>
                    <a:p>
                      <a:pPr algn="ctr"/>
                      <a:r>
                        <a:rPr lang="en-US" sz="800" b="0" dirty="0">
                          <a:solidFill>
                            <a:srgbClr val="063B53"/>
                          </a:solidFill>
                          <a:latin typeface="Times New Roman" panose="02020603050405020304" pitchFamily="18" charset="0"/>
                          <a:cs typeface="Times New Roman" panose="02020603050405020304" pitchFamily="18" charset="0"/>
                        </a:rPr>
                        <a:t>Managing Director</a:t>
                      </a:r>
                    </a:p>
                    <a:p>
                      <a:pPr algn="ctr"/>
                      <a:r>
                        <a:rPr lang="en-US" sz="800" b="0" dirty="0">
                          <a:solidFill>
                            <a:srgbClr val="063B53"/>
                          </a:solidFill>
                          <a:latin typeface="Times New Roman" panose="02020603050405020304" pitchFamily="18" charset="0"/>
                          <a:cs typeface="Times New Roman" panose="02020603050405020304" pitchFamily="18" charset="0"/>
                        </a:rPr>
                        <a:t>Mobile: 703.785.5525</a:t>
                      </a:r>
                    </a:p>
                    <a:p>
                      <a:pPr algn="ctr"/>
                      <a:r>
                        <a:rPr lang="en-US" sz="800" b="0" dirty="0">
                          <a:latin typeface="Times New Roman" panose="02020603050405020304" pitchFamily="18" charset="0"/>
                          <a:cs typeface="Times New Roman" panose="02020603050405020304" pitchFamily="18" charset="0"/>
                          <a:hlinkClick r:id="rId4"/>
                        </a:rPr>
                        <a:t>jgolden@mhhco.com</a:t>
                      </a:r>
                      <a:endParaRPr lang="en-US" sz="800"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graphicFrame>
        <p:nvGraphicFramePr>
          <p:cNvPr id="13" name="Table 12">
            <a:extLst>
              <a:ext uri="{FF2B5EF4-FFF2-40B4-BE49-F238E27FC236}">
                <a16:creationId xmlns:a16="http://schemas.microsoft.com/office/drawing/2014/main" id="{A8F22192-BD9F-B3DD-9372-B3E08BD50752}"/>
              </a:ext>
            </a:extLst>
          </p:cNvPr>
          <p:cNvGraphicFramePr>
            <a:graphicFrameLocks noGrp="1"/>
          </p:cNvGraphicFramePr>
          <p:nvPr>
            <p:extLst>
              <p:ext uri="{D42A27DB-BD31-4B8C-83A1-F6EECF244321}">
                <p14:modId xmlns:p14="http://schemas.microsoft.com/office/powerpoint/2010/main" val="2409842776"/>
              </p:ext>
            </p:extLst>
          </p:nvPr>
        </p:nvGraphicFramePr>
        <p:xfrm>
          <a:off x="6531476" y="4120230"/>
          <a:ext cx="1371600" cy="77216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248717">
                <a:tc>
                  <a:txBody>
                    <a:bodyPr/>
                    <a:lstStyle/>
                    <a:p>
                      <a:pPr algn="ctr">
                        <a:spcAft>
                          <a:spcPts val="200"/>
                        </a:spcAft>
                      </a:pPr>
                      <a:r>
                        <a:rPr lang="en-US" sz="1100" dirty="0">
                          <a:solidFill>
                            <a:srgbClr val="063B53"/>
                          </a:solidFill>
                          <a:latin typeface="Times New Roman" panose="02020603050405020304" pitchFamily="18" charset="0"/>
                          <a:cs typeface="Times New Roman" panose="02020603050405020304" pitchFamily="18" charset="0"/>
                        </a:rPr>
                        <a:t>Michael J. Howe  </a:t>
                      </a:r>
                    </a:p>
                    <a:p>
                      <a:pPr algn="ctr"/>
                      <a:r>
                        <a:rPr lang="en-US" sz="800" b="0" dirty="0">
                          <a:solidFill>
                            <a:srgbClr val="063B53"/>
                          </a:solidFill>
                          <a:latin typeface="Times New Roman" panose="02020603050405020304" pitchFamily="18" charset="0"/>
                          <a:cs typeface="Times New Roman" panose="02020603050405020304" pitchFamily="18" charset="0"/>
                        </a:rPr>
                        <a:t>Managing Director</a:t>
                      </a:r>
                    </a:p>
                    <a:p>
                      <a:pPr algn="ctr"/>
                      <a:r>
                        <a:rPr lang="en-US" sz="800" b="0" dirty="0">
                          <a:solidFill>
                            <a:srgbClr val="063B53"/>
                          </a:solidFill>
                          <a:latin typeface="Times New Roman" panose="02020603050405020304" pitchFamily="18" charset="0"/>
                          <a:cs typeface="Times New Roman" panose="02020603050405020304" pitchFamily="18" charset="0"/>
                        </a:rPr>
                        <a:t>Direct Dial: 215.399.5413</a:t>
                      </a:r>
                    </a:p>
                    <a:p>
                      <a:pPr algn="ctr"/>
                      <a:r>
                        <a:rPr lang="en-US" sz="800" b="0" dirty="0">
                          <a:solidFill>
                            <a:srgbClr val="063B53"/>
                          </a:solidFill>
                          <a:latin typeface="Times New Roman" panose="02020603050405020304" pitchFamily="18" charset="0"/>
                          <a:cs typeface="Times New Roman" panose="02020603050405020304" pitchFamily="18" charset="0"/>
                        </a:rPr>
                        <a:t>Mobile: 215.808.0160</a:t>
                      </a:r>
                    </a:p>
                    <a:p>
                      <a:pPr algn="ctr"/>
                      <a:r>
                        <a:rPr lang="en-US" sz="800" b="0" dirty="0">
                          <a:latin typeface="Times New Roman" panose="02020603050405020304" pitchFamily="18" charset="0"/>
                          <a:cs typeface="Times New Roman" panose="02020603050405020304" pitchFamily="18" charset="0"/>
                          <a:hlinkClick r:id="rId5"/>
                        </a:rPr>
                        <a:t>mhowe@mhhco.com</a:t>
                      </a:r>
                      <a:endParaRPr lang="en-US" sz="800"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graphicFrame>
        <p:nvGraphicFramePr>
          <p:cNvPr id="15" name="Table 14">
            <a:extLst>
              <a:ext uri="{FF2B5EF4-FFF2-40B4-BE49-F238E27FC236}">
                <a16:creationId xmlns:a16="http://schemas.microsoft.com/office/drawing/2014/main" id="{E2029A4B-B6FA-F7E4-CB10-65D6908F498D}"/>
              </a:ext>
            </a:extLst>
          </p:cNvPr>
          <p:cNvGraphicFramePr>
            <a:graphicFrameLocks noGrp="1"/>
          </p:cNvGraphicFramePr>
          <p:nvPr>
            <p:extLst>
              <p:ext uri="{D42A27DB-BD31-4B8C-83A1-F6EECF244321}">
                <p14:modId xmlns:p14="http://schemas.microsoft.com/office/powerpoint/2010/main" val="3029670565"/>
              </p:ext>
            </p:extLst>
          </p:nvPr>
        </p:nvGraphicFramePr>
        <p:xfrm>
          <a:off x="6528666" y="5655518"/>
          <a:ext cx="1371600" cy="804672"/>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804672">
                <a:tc>
                  <a:txBody>
                    <a:bodyPr/>
                    <a:lstStyle/>
                    <a:p>
                      <a:pPr algn="ctr">
                        <a:spcAft>
                          <a:spcPts val="200"/>
                        </a:spcAft>
                      </a:pPr>
                      <a:r>
                        <a:rPr lang="en-US" sz="1100" b="1" baseline="0" dirty="0">
                          <a:solidFill>
                            <a:srgbClr val="063B53"/>
                          </a:solidFill>
                          <a:latin typeface="Times New Roman" panose="02020603050405020304" pitchFamily="18" charset="0"/>
                          <a:cs typeface="Times New Roman" panose="02020603050405020304" pitchFamily="18" charset="0"/>
                        </a:rPr>
                        <a:t>Isabel Schaefer</a:t>
                      </a:r>
                      <a:endParaRPr lang="en-US" sz="1000" b="1" baseline="0" dirty="0">
                        <a:solidFill>
                          <a:srgbClr val="063B53"/>
                        </a:solidFill>
                        <a:latin typeface="Times New Roman" panose="02020603050405020304" pitchFamily="18" charset="0"/>
                        <a:cs typeface="Times New Roman" panose="02020603050405020304" pitchFamily="18" charset="0"/>
                      </a:endParaRPr>
                    </a:p>
                    <a:p>
                      <a:pPr algn="ctr"/>
                      <a:r>
                        <a:rPr lang="en-US" sz="800" b="0" dirty="0">
                          <a:solidFill>
                            <a:srgbClr val="063B53"/>
                          </a:solidFill>
                          <a:latin typeface="Times New Roman" panose="02020603050405020304" pitchFamily="18" charset="0"/>
                          <a:cs typeface="Times New Roman" panose="02020603050405020304" pitchFamily="18" charset="0"/>
                        </a:rPr>
                        <a:t>Vice President</a:t>
                      </a:r>
                    </a:p>
                    <a:p>
                      <a:pPr algn="ctr"/>
                      <a:r>
                        <a:rPr lang="en-US" sz="800" b="0" dirty="0">
                          <a:solidFill>
                            <a:srgbClr val="063B53"/>
                          </a:solidFill>
                          <a:latin typeface="Times New Roman" panose="02020603050405020304" pitchFamily="18" charset="0"/>
                          <a:cs typeface="Times New Roman" panose="02020603050405020304" pitchFamily="18" charset="0"/>
                        </a:rPr>
                        <a:t>Direct Dial: 215.399.5418</a:t>
                      </a:r>
                    </a:p>
                    <a:p>
                      <a:pPr algn="ctr"/>
                      <a:r>
                        <a:rPr lang="en-US" sz="800" b="0" dirty="0">
                          <a:solidFill>
                            <a:srgbClr val="063B53"/>
                          </a:solidFill>
                          <a:latin typeface="Times New Roman" panose="02020603050405020304" pitchFamily="18" charset="0"/>
                          <a:cs typeface="Times New Roman" panose="02020603050405020304" pitchFamily="18" charset="0"/>
                        </a:rPr>
                        <a:t>Mobile: 610.888.1937</a:t>
                      </a:r>
                    </a:p>
                    <a:p>
                      <a:pPr marL="0" algn="ctr" defTabSz="914400" rtl="0" eaLnBrk="1" latinLnBrk="0" hangingPunct="1"/>
                      <a:r>
                        <a:rPr lang="en-US" sz="800" b="0" kern="1200" dirty="0">
                          <a:solidFill>
                            <a:schemeClr val="dk1"/>
                          </a:solidFill>
                          <a:latin typeface="Times New Roman" panose="02020603050405020304" pitchFamily="18" charset="0"/>
                          <a:ea typeface="+mn-ea"/>
                          <a:cs typeface="Times New Roman" panose="02020603050405020304" pitchFamily="18" charset="0"/>
                          <a:hlinkClick r:id="rId6"/>
                        </a:rPr>
                        <a:t>ischaefer@mhhco.com</a:t>
                      </a:r>
                      <a:endParaRPr lang="en-US" sz="800" b="0" kern="1200" dirty="0">
                        <a:solidFill>
                          <a:schemeClr val="dk1"/>
                        </a:solidFill>
                        <a:latin typeface="Times New Roman" panose="02020603050405020304" pitchFamily="18" charset="0"/>
                        <a:ea typeface="+mn-ea"/>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graphicFrame>
        <p:nvGraphicFramePr>
          <p:cNvPr id="11" name="Table 10">
            <a:extLst>
              <a:ext uri="{FF2B5EF4-FFF2-40B4-BE49-F238E27FC236}">
                <a16:creationId xmlns:a16="http://schemas.microsoft.com/office/drawing/2014/main" id="{C716EC6A-277A-6F58-A7A9-FC07E7AB08F8}"/>
              </a:ext>
            </a:extLst>
          </p:cNvPr>
          <p:cNvGraphicFramePr>
            <a:graphicFrameLocks noGrp="1"/>
          </p:cNvGraphicFramePr>
          <p:nvPr>
            <p:extLst>
              <p:ext uri="{D42A27DB-BD31-4B8C-83A1-F6EECF244321}">
                <p14:modId xmlns:p14="http://schemas.microsoft.com/office/powerpoint/2010/main" val="3806230530"/>
              </p:ext>
            </p:extLst>
          </p:nvPr>
        </p:nvGraphicFramePr>
        <p:xfrm>
          <a:off x="6524486" y="4954731"/>
          <a:ext cx="1371600" cy="73802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11501673"/>
                    </a:ext>
                  </a:extLst>
                </a:gridCol>
              </a:tblGrid>
              <a:tr h="738025">
                <a:tc>
                  <a:txBody>
                    <a:bodyPr/>
                    <a:lstStyle/>
                    <a:p>
                      <a:pPr algn="ctr">
                        <a:spcAft>
                          <a:spcPts val="200"/>
                        </a:spcAft>
                      </a:pPr>
                      <a:r>
                        <a:rPr lang="en-US" sz="1100" b="1" baseline="0" dirty="0">
                          <a:solidFill>
                            <a:srgbClr val="063B53"/>
                          </a:solidFill>
                          <a:latin typeface="Times New Roman" panose="02020603050405020304" pitchFamily="18" charset="0"/>
                          <a:cs typeface="Times New Roman" panose="02020603050405020304" pitchFamily="18" charset="0"/>
                        </a:rPr>
                        <a:t>Scott Kendrick</a:t>
                      </a:r>
                      <a:endParaRPr lang="en-US" sz="1000" b="1" baseline="0" dirty="0">
                        <a:solidFill>
                          <a:srgbClr val="063B53"/>
                        </a:solidFill>
                        <a:latin typeface="Times New Roman" panose="02020603050405020304" pitchFamily="18" charset="0"/>
                        <a:cs typeface="Times New Roman" panose="02020603050405020304" pitchFamily="18" charset="0"/>
                      </a:endParaRPr>
                    </a:p>
                    <a:p>
                      <a:pPr algn="ctr"/>
                      <a:r>
                        <a:rPr lang="en-US" sz="800" b="0" dirty="0">
                          <a:solidFill>
                            <a:srgbClr val="063B53"/>
                          </a:solidFill>
                          <a:latin typeface="Times New Roman" panose="02020603050405020304" pitchFamily="18" charset="0"/>
                          <a:cs typeface="Times New Roman" panose="02020603050405020304" pitchFamily="18" charset="0"/>
                        </a:rPr>
                        <a:t>Director</a:t>
                      </a:r>
                    </a:p>
                    <a:p>
                      <a:pPr algn="ctr"/>
                      <a:r>
                        <a:rPr lang="en-US" sz="800" b="0" dirty="0">
                          <a:solidFill>
                            <a:srgbClr val="063B53"/>
                          </a:solidFill>
                          <a:latin typeface="Times New Roman" panose="02020603050405020304" pitchFamily="18" charset="0"/>
                          <a:cs typeface="Times New Roman" panose="02020603050405020304" pitchFamily="18" charset="0"/>
                        </a:rPr>
                        <a:t>Mobile: 215.370.6128</a:t>
                      </a:r>
                    </a:p>
                    <a:p>
                      <a:pPr marL="0" algn="ctr" defTabSz="914400" rtl="0" eaLnBrk="1" latinLnBrk="0" hangingPunct="1"/>
                      <a:r>
                        <a:rPr lang="en-US" sz="800" b="0" kern="1200" dirty="0">
                          <a:solidFill>
                            <a:schemeClr val="dk1"/>
                          </a:solidFill>
                          <a:latin typeface="Times New Roman" panose="02020603050405020304" pitchFamily="18" charset="0"/>
                          <a:ea typeface="+mn-ea"/>
                          <a:cs typeface="Times New Roman" panose="02020603050405020304" pitchFamily="18" charset="0"/>
                          <a:hlinkClick r:id="rId7"/>
                        </a:rPr>
                        <a:t>skendrick@mhhco.com</a:t>
                      </a:r>
                      <a:endParaRPr lang="en-US" sz="800" b="0" kern="1200" dirty="0">
                        <a:solidFill>
                          <a:schemeClr val="dk1"/>
                        </a:solidFill>
                        <a:latin typeface="Times New Roman" panose="02020603050405020304" pitchFamily="18" charset="0"/>
                        <a:ea typeface="+mn-ea"/>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5238195"/>
                  </a:ext>
                </a:extLst>
              </a:tr>
            </a:tbl>
          </a:graphicData>
        </a:graphic>
      </p:graphicFrame>
    </p:spTree>
    <p:extLst>
      <p:ext uri="{BB962C8B-B14F-4D97-AF65-F5344CB8AC3E}">
        <p14:creationId xmlns:p14="http://schemas.microsoft.com/office/powerpoint/2010/main" val="1974798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545612-5244-4329-8D63-AE5872FE5E89}"/>
              </a:ext>
            </a:extLst>
          </p:cNvPr>
          <p:cNvSpPr txBox="1"/>
          <p:nvPr/>
        </p:nvSpPr>
        <p:spPr>
          <a:xfrm>
            <a:off x="352506" y="167499"/>
            <a:ext cx="7315200" cy="415498"/>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Manufacturing Executive Newsletter</a:t>
            </a:r>
          </a:p>
          <a:p>
            <a:endParaRPr lang="en-US" sz="300" i="1" dirty="0">
              <a:solidFill>
                <a:schemeClr val="bg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2F81CF2-56C8-435A-9ECB-919FBBCC15D4}"/>
              </a:ext>
            </a:extLst>
          </p:cNvPr>
          <p:cNvSpPr txBox="1"/>
          <p:nvPr/>
        </p:nvSpPr>
        <p:spPr>
          <a:xfrm>
            <a:off x="2767445" y="2512082"/>
            <a:ext cx="5849015" cy="1833835"/>
          </a:xfrm>
          <a:prstGeom prst="rect">
            <a:avLst/>
          </a:prstGeom>
          <a:noFill/>
        </p:spPr>
        <p:txBody>
          <a:bodyPr wrap="square">
            <a:spAutoFit/>
          </a:bodyPr>
          <a:lstStyle/>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Executive Summary: Letter from </a:t>
            </a:r>
            <a:r>
              <a:rPr lang="en-US" sz="1400" dirty="0" err="1">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Mufson</a:t>
            </a: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 Howe Hunter (MHH)</a:t>
            </a:r>
          </a:p>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MHH Manufacturing CEO Interview</a:t>
            </a:r>
          </a:p>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Select Q2 Current Events</a:t>
            </a:r>
          </a:p>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Manufacturing Sub-Sector Analysis</a:t>
            </a:r>
          </a:p>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M&amp;A Transactions Period Ended August 2024</a:t>
            </a:r>
          </a:p>
          <a:p>
            <a:pPr lvl="1">
              <a:spcAft>
                <a:spcPts val="700"/>
              </a:spcAft>
            </a:pPr>
            <a:r>
              <a:rPr lang="en-US" sz="1400" dirty="0">
                <a:solidFill>
                  <a:srgbClr val="00375D"/>
                </a:solidFill>
                <a:latin typeface="Times New Roman" panose="02020603050405020304" pitchFamily="18" charset="0"/>
                <a:ea typeface="Calibri Light" panose="020F0302020204030204" pitchFamily="34" charset="0"/>
                <a:cs typeface="Times New Roman" panose="02020603050405020304" pitchFamily="18" charset="0"/>
              </a:rPr>
              <a:t>MHH’s Experience in Manufacturing &amp; Industrial M&amp;A</a:t>
            </a:r>
          </a:p>
        </p:txBody>
      </p:sp>
      <p:sp>
        <p:nvSpPr>
          <p:cNvPr id="3" name="TextBox 2">
            <a:extLst>
              <a:ext uri="{FF2B5EF4-FFF2-40B4-BE49-F238E27FC236}">
                <a16:creationId xmlns:a16="http://schemas.microsoft.com/office/drawing/2014/main" id="{17433281-EC85-5E52-FB29-C76E562C7BA2}"/>
              </a:ext>
            </a:extLst>
          </p:cNvPr>
          <p:cNvSpPr txBox="1"/>
          <p:nvPr/>
        </p:nvSpPr>
        <p:spPr>
          <a:xfrm>
            <a:off x="628073" y="3194747"/>
            <a:ext cx="1967339" cy="369332"/>
          </a:xfrm>
          <a:prstGeom prst="rect">
            <a:avLst/>
          </a:prstGeom>
          <a:noFill/>
        </p:spPr>
        <p:txBody>
          <a:bodyPr wrap="square" rtlCol="0">
            <a:spAutoFit/>
          </a:bodyPr>
          <a:lstStyle/>
          <a:p>
            <a:r>
              <a:rPr lang="en-US" b="1" dirty="0">
                <a:solidFill>
                  <a:srgbClr val="08456F"/>
                </a:solidFill>
                <a:latin typeface="Times New Roman" panose="02020603050405020304" pitchFamily="18" charset="0"/>
                <a:cs typeface="Times New Roman" panose="02020603050405020304" pitchFamily="18" charset="0"/>
              </a:rPr>
              <a:t>Table of Contents</a:t>
            </a:r>
          </a:p>
        </p:txBody>
      </p:sp>
      <p:cxnSp>
        <p:nvCxnSpPr>
          <p:cNvPr id="5" name="Straight Connector 4">
            <a:extLst>
              <a:ext uri="{FF2B5EF4-FFF2-40B4-BE49-F238E27FC236}">
                <a16:creationId xmlns:a16="http://schemas.microsoft.com/office/drawing/2014/main" id="{6A7EAF40-0B91-70AB-1376-84ACF208A7BE}"/>
              </a:ext>
            </a:extLst>
          </p:cNvPr>
          <p:cNvCxnSpPr>
            <a:cxnSpLocks/>
          </p:cNvCxnSpPr>
          <p:nvPr/>
        </p:nvCxnSpPr>
        <p:spPr>
          <a:xfrm>
            <a:off x="2881745" y="1287315"/>
            <a:ext cx="0" cy="4553528"/>
          </a:xfrm>
          <a:prstGeom prst="line">
            <a:avLst/>
          </a:prstGeom>
          <a:ln w="28575">
            <a:solidFill>
              <a:srgbClr val="0845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07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6D22D7-6E8B-4C76-B00A-794144F0EEE6}"/>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Executive Summary: Letter from </a:t>
            </a:r>
            <a:r>
              <a:rPr lang="en-US" dirty="0" err="1">
                <a:solidFill>
                  <a:schemeClr val="bg1"/>
                </a:solidFill>
                <a:latin typeface="Times New Roman" panose="02020603050405020304" pitchFamily="18" charset="0"/>
                <a:cs typeface="Times New Roman" panose="02020603050405020304" pitchFamily="18" charset="0"/>
              </a:rPr>
              <a:t>Mufson</a:t>
            </a:r>
            <a:r>
              <a:rPr lang="en-US" dirty="0">
                <a:solidFill>
                  <a:schemeClr val="bg1"/>
                </a:solidFill>
                <a:latin typeface="Times New Roman" panose="02020603050405020304" pitchFamily="18" charset="0"/>
                <a:cs typeface="Times New Roman" panose="02020603050405020304" pitchFamily="18" charset="0"/>
              </a:rPr>
              <a:t> Howe Hunter</a:t>
            </a:r>
          </a:p>
          <a:p>
            <a:endParaRPr lang="en-US" sz="1100" i="1" dirty="0">
              <a:solidFill>
                <a:schemeClr val="bg1"/>
              </a:solidFill>
              <a:latin typeface="Times New Roman" panose="02020603050405020304" pitchFamily="18" charset="0"/>
              <a:cs typeface="Times New Roman" panose="02020603050405020304" pitchFamily="18" charset="0"/>
            </a:endParaRPr>
          </a:p>
        </p:txBody>
      </p:sp>
      <p:sp>
        <p:nvSpPr>
          <p:cNvPr id="3" name="Text Placeholder 1">
            <a:extLst>
              <a:ext uri="{FF2B5EF4-FFF2-40B4-BE49-F238E27FC236}">
                <a16:creationId xmlns:a16="http://schemas.microsoft.com/office/drawing/2014/main" id="{0F704E4F-B160-C11B-C2E3-E8AF8EA13CAC}"/>
              </a:ext>
            </a:extLst>
          </p:cNvPr>
          <p:cNvSpPr txBox="1">
            <a:spLocks/>
          </p:cNvSpPr>
          <p:nvPr/>
        </p:nvSpPr>
        <p:spPr>
          <a:xfrm>
            <a:off x="321437" y="807187"/>
            <a:ext cx="8501126" cy="57246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0"/>
              </a:spcBef>
              <a:spcAft>
                <a:spcPts val="0"/>
              </a:spcAft>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Dear CEOs and Executives in the Manufacturing/Industrial Sectors,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0" i="0" u="none" strike="noStrike" dirty="0">
                <a:solidFill>
                  <a:srgbClr val="000000"/>
                </a:solidFill>
                <a:effectLst/>
                <a:latin typeface="Times New Roman" panose="02020603050405020304" pitchFamily="18" charset="0"/>
                <a:cs typeface="Times New Roman" panose="02020603050405020304" pitchFamily="18" charset="0"/>
              </a:rPr>
              <a:t>Welcome to the August 31</a:t>
            </a:r>
            <a:r>
              <a:rPr lang="en-US" sz="1200" b="0" i="0" u="none" strike="noStrike" baseline="30000" dirty="0">
                <a:solidFill>
                  <a:srgbClr val="000000"/>
                </a:solidFill>
                <a:effectLst/>
                <a:latin typeface="Times New Roman" panose="02020603050405020304" pitchFamily="18" charset="0"/>
                <a:cs typeface="Times New Roman" panose="02020603050405020304" pitchFamily="18" charset="0"/>
              </a:rPr>
              <a:t>st</a:t>
            </a:r>
            <a:r>
              <a:rPr lang="en-US" sz="1200" b="0" i="0" u="none" strike="noStrike" dirty="0">
                <a:solidFill>
                  <a:srgbClr val="000000"/>
                </a:solidFill>
                <a:effectLst/>
                <a:latin typeface="Times New Roman" panose="02020603050405020304" pitchFamily="18" charset="0"/>
                <a:cs typeface="Times New Roman" panose="02020603050405020304" pitchFamily="18" charset="0"/>
              </a:rPr>
              <a:t>, 2024 edition of our CEO Briefing. Our goal is to empower you with the latest insights and trends, helping you navigate the very dynamic landscape of the manufacturing and industrial markets. </a:t>
            </a:r>
          </a:p>
          <a:p>
            <a:pPr marL="0" indent="0" rtl="0">
              <a:spcBef>
                <a:spcPts val="0"/>
              </a:spcBef>
              <a:spcAft>
                <a:spcPts val="0"/>
              </a:spcAft>
              <a:buNone/>
            </a:pPr>
            <a:endParaRPr lang="en-US" sz="1200" dirty="0">
              <a:solidFill>
                <a:srgbClr val="000000"/>
              </a:solidFill>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For years, we have assisted Owners and CEOs in preparing, positioning, and selling their companies, and our expertise is built on continuous monitoring of industry data, strategic shifts, and acquisition activities.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1200" b="1" i="0" u="none" strike="noStrike" dirty="0">
                <a:solidFill>
                  <a:srgbClr val="000000"/>
                </a:solidFill>
                <a:effectLst/>
                <a:latin typeface="Times New Roman" panose="02020603050405020304" pitchFamily="18" charset="0"/>
                <a:cs typeface="Times New Roman" panose="02020603050405020304" pitchFamily="18" charset="0"/>
              </a:rPr>
              <a:t>Industry Growth Dynamics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The manufacturing sector is experiencing robust growth, supported by significant government-funded initiatives like the CHIPS Act and the Inflation Reduction Act, along with a strong U.S. economy. However, challenges persist, including ongoing inflation, elevated interest rates, and a tight labor market. On pages 8-9, you will find </a:t>
            </a:r>
            <a:r>
              <a:rPr lang="en-US" sz="1200" dirty="0">
                <a:solidFill>
                  <a:srgbClr val="000000"/>
                </a:solidFill>
                <a:latin typeface="Times New Roman" panose="02020603050405020304" pitchFamily="18" charset="0"/>
                <a:cs typeface="Times New Roman" panose="02020603050405020304" pitchFamily="18" charset="0"/>
              </a:rPr>
              <a:t>links to </a:t>
            </a:r>
            <a:r>
              <a:rPr lang="en-US" sz="1200" b="0" i="0" u="none" strike="noStrike" dirty="0">
                <a:solidFill>
                  <a:srgbClr val="000000"/>
                </a:solidFill>
                <a:effectLst/>
                <a:latin typeface="Times New Roman" panose="02020603050405020304" pitchFamily="18" charset="0"/>
                <a:cs typeface="Times New Roman" panose="02020603050405020304" pitchFamily="18" charset="0"/>
              </a:rPr>
              <a:t>current events and key announcements from the past months. On pages 11-12, you will find a listing of notable M&amp;A transactions from over the last several months. If you have interest in more detail in any of these transactions please contact us.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1" i="0" u="none" strike="noStrike" dirty="0">
                <a:solidFill>
                  <a:srgbClr val="000000"/>
                </a:solidFill>
                <a:effectLst/>
                <a:latin typeface="Times New Roman" panose="02020603050405020304" pitchFamily="18" charset="0"/>
                <a:cs typeface="Times New Roman" panose="02020603050405020304" pitchFamily="18" charset="0"/>
              </a:rPr>
              <a:t>Investment Activity &amp; Advanced Technology</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Investment in advanced manufacturing technologies continue to drive the industry forward. Innovations in:</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Artificial Intelligence</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Machine Learning</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Robotics</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Automation</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Embedded Software</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IoT</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Big Data Processing</a:t>
            </a:r>
            <a:endParaRPr lang="en-US" sz="1200" dirty="0">
              <a:solidFill>
                <a:srgbClr val="000000"/>
              </a:solidFill>
              <a:latin typeface="Times New Roman" panose="02020603050405020304" pitchFamily="18" charset="0"/>
              <a:cs typeface="Times New Roman" panose="02020603050405020304" pitchFamily="18" charset="0"/>
            </a:endParaRP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Advanced Composite Materials</a:t>
            </a:r>
          </a:p>
          <a:p>
            <a:pPr>
              <a:spcBef>
                <a:spcPts val="0"/>
              </a:spcBef>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Laser Machining/Welding </a:t>
            </a:r>
          </a:p>
          <a:p>
            <a:pPr marL="0" indent="0">
              <a:spcBef>
                <a:spcPts val="0"/>
              </a:spcBef>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are transforming manufacturing processes and enhancing competitiveness. We will explore the M&amp;A implications of these technologies in upcoming Briefings. In this issue, Dawn </a:t>
            </a:r>
            <a:r>
              <a:rPr lang="en-US" sz="1200" b="0" i="0" u="none" strike="noStrike" dirty="0" err="1">
                <a:solidFill>
                  <a:srgbClr val="000000"/>
                </a:solidFill>
                <a:effectLst/>
                <a:latin typeface="Times New Roman" panose="02020603050405020304" pitchFamily="18" charset="0"/>
                <a:cs typeface="Times New Roman" panose="02020603050405020304" pitchFamily="18" charset="0"/>
              </a:rPr>
              <a:t>Ainger</a:t>
            </a:r>
            <a:r>
              <a:rPr lang="en-US" sz="1200" b="0" i="0" u="none" strike="noStrike" dirty="0">
                <a:solidFill>
                  <a:srgbClr val="000000"/>
                </a:solidFill>
                <a:effectLst/>
                <a:latin typeface="Times New Roman" panose="02020603050405020304" pitchFamily="18" charset="0"/>
                <a:cs typeface="Times New Roman" panose="02020603050405020304" pitchFamily="18" charset="0"/>
              </a:rPr>
              <a:t>, CEO of Genova Technologies, shares how Embedded Software is providing significant competitive advantages for their clients. </a:t>
            </a:r>
            <a:r>
              <a:rPr lang="en-US" sz="1200" b="1" i="0" u="none" strike="noStrike" dirty="0">
                <a:solidFill>
                  <a:srgbClr val="000000"/>
                </a:solidFill>
                <a:effectLst/>
                <a:latin typeface="Times New Roman" panose="02020603050405020304" pitchFamily="18" charset="0"/>
                <a:cs typeface="Times New Roman" panose="02020603050405020304" pitchFamily="18" charset="0"/>
              </a:rPr>
              <a:t>If you only read one section in this briefing, please read her insights on pages 5-8.</a:t>
            </a:r>
            <a:endParaRPr lang="en-US" sz="1200" b="1" i="0" dirty="0">
              <a:solidFill>
                <a:srgbClr val="000000"/>
              </a:solidFill>
              <a:effectLst/>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898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6D22D7-6E8B-4C76-B00A-794144F0EEE6}"/>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Letter from </a:t>
            </a:r>
            <a:r>
              <a:rPr lang="en-US" dirty="0" err="1">
                <a:solidFill>
                  <a:schemeClr val="bg1"/>
                </a:solidFill>
                <a:latin typeface="Times New Roman" panose="02020603050405020304" pitchFamily="18" charset="0"/>
                <a:cs typeface="Times New Roman" panose="02020603050405020304" pitchFamily="18" charset="0"/>
              </a:rPr>
              <a:t>Mufson</a:t>
            </a:r>
            <a:r>
              <a:rPr lang="en-US" dirty="0">
                <a:solidFill>
                  <a:schemeClr val="bg1"/>
                </a:solidFill>
                <a:latin typeface="Times New Roman" panose="02020603050405020304" pitchFamily="18" charset="0"/>
                <a:cs typeface="Times New Roman" panose="02020603050405020304" pitchFamily="18" charset="0"/>
              </a:rPr>
              <a:t> Howe Hunter</a:t>
            </a:r>
          </a:p>
          <a:p>
            <a:r>
              <a:rPr lang="en-US" sz="1100" i="1" dirty="0">
                <a:solidFill>
                  <a:schemeClr val="bg1"/>
                </a:solidFill>
                <a:latin typeface="Times New Roman" panose="02020603050405020304" pitchFamily="18" charset="0"/>
                <a:cs typeface="Times New Roman" panose="02020603050405020304" pitchFamily="18" charset="0"/>
              </a:rPr>
              <a:t>(continued…)</a:t>
            </a:r>
          </a:p>
        </p:txBody>
      </p:sp>
      <p:sp>
        <p:nvSpPr>
          <p:cNvPr id="2" name="Text Placeholder 1">
            <a:extLst>
              <a:ext uri="{FF2B5EF4-FFF2-40B4-BE49-F238E27FC236}">
                <a16:creationId xmlns:a16="http://schemas.microsoft.com/office/drawing/2014/main" id="{166364BD-25D6-BC91-7DFC-AE12A57EE088}"/>
              </a:ext>
            </a:extLst>
          </p:cNvPr>
          <p:cNvSpPr txBox="1">
            <a:spLocks/>
          </p:cNvSpPr>
          <p:nvPr/>
        </p:nvSpPr>
        <p:spPr>
          <a:xfrm>
            <a:off x="321437" y="911469"/>
            <a:ext cx="8501126" cy="55399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0"/>
              </a:spcBef>
              <a:spcAft>
                <a:spcPts val="0"/>
              </a:spcAft>
              <a:buNone/>
            </a:pPr>
            <a:r>
              <a:rPr lang="en-US" sz="1200" b="0" i="0" u="none" strike="noStrike" dirty="0">
                <a:solidFill>
                  <a:srgbClr val="000000"/>
                </a:solidFill>
                <a:effectLst/>
                <a:latin typeface="Times New Roman" panose="02020603050405020304" pitchFamily="18" charset="0"/>
                <a:cs typeface="Times New Roman" panose="02020603050405020304" pitchFamily="18" charset="0"/>
              </a:rPr>
              <a:t>We maintain close contact with potential buyers and understand their acquisition strategies and growth ambitions. Positioning your business as a strategic imperative can significantly enhance its appeal and value. </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0" i="0" u="none" strike="noStrike" dirty="0">
                <a:solidFill>
                  <a:srgbClr val="000000"/>
                </a:solidFill>
                <a:effectLst/>
                <a:latin typeface="Times New Roman" panose="02020603050405020304" pitchFamily="18" charset="0"/>
                <a:cs typeface="Times New Roman" panose="02020603050405020304" pitchFamily="18" charset="0"/>
              </a:rPr>
              <a:t>For personalized advice and assistance, please reach out to us at jgolden@mhhco.com. We are here to help you achieve the best possible outcome for your business.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0" i="0" u="none" strike="noStrike" dirty="0">
                <a:solidFill>
                  <a:srgbClr val="000000"/>
                </a:solidFill>
                <a:effectLst/>
                <a:latin typeface="Times New Roman" panose="02020603050405020304" pitchFamily="18" charset="0"/>
                <a:cs typeface="Times New Roman" panose="02020603050405020304" pitchFamily="18" charset="0"/>
              </a:rPr>
              <a:t>Thank you for your continued trust and partnership. We wish you ongoing success.</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0" i="0" u="none" strike="noStrike" dirty="0">
                <a:solidFill>
                  <a:srgbClr val="000000"/>
                </a:solidFill>
                <a:effectLst/>
                <a:latin typeface="Times New Roman" panose="02020603050405020304" pitchFamily="18" charset="0"/>
                <a:cs typeface="Times New Roman" panose="02020603050405020304" pitchFamily="18" charset="0"/>
              </a:rPr>
              <a:t>Sincerely,</a:t>
            </a: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12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br>
              <a:rPr lang="en-US" sz="1200" b="0" dirty="0">
                <a:effectLst/>
                <a:latin typeface="Times New Roman" panose="02020603050405020304" pitchFamily="18" charset="0"/>
                <a:cs typeface="Times New Roman" panose="02020603050405020304" pitchFamily="18" charset="0"/>
              </a:rPr>
            </a:br>
            <a:r>
              <a:rPr lang="en-US" sz="1200" b="0" i="0" u="none" strike="noStrike" dirty="0">
                <a:solidFill>
                  <a:srgbClr val="000000"/>
                </a:solidFill>
                <a:effectLst/>
                <a:latin typeface="Times New Roman" panose="02020603050405020304" pitchFamily="18" charset="0"/>
                <a:cs typeface="Times New Roman" panose="02020603050405020304" pitchFamily="18" charset="0"/>
              </a:rPr>
              <a:t>Joe Golden and the MHH Team</a:t>
            </a:r>
            <a:endParaRPr lang="en-US" sz="1200" b="0" dirty="0">
              <a:effectLst/>
              <a:latin typeface="Times New Roman" panose="02020603050405020304" pitchFamily="18" charset="0"/>
              <a:cs typeface="Times New Roman" panose="02020603050405020304" pitchFamily="18" charset="0"/>
            </a:endParaRPr>
          </a:p>
          <a:p>
            <a:pPr marL="0" indent="0">
              <a:buNone/>
            </a:pPr>
            <a:br>
              <a:rPr lang="en-US" sz="1200" dirty="0">
                <a:latin typeface="Times New Roman" panose="02020603050405020304" pitchFamily="18" charset="0"/>
                <a:cs typeface="Times New Roman" panose="02020603050405020304" pitchFamily="18" charset="0"/>
              </a:rPr>
            </a:br>
            <a:endParaRPr lang="en-US" sz="1200"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endParaRPr lang="en-US" sz="1200"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endParaRPr lang="en-US" sz="1200"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endParaRPr lang="en-US" sz="1200"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endParaRPr lang="en-US" sz="1200"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endParaRPr lang="en-US" sz="1200" i="1" dirty="0">
              <a:solidFill>
                <a:srgbClr val="000000"/>
              </a:solidFill>
              <a:highlight>
                <a:srgbClr val="FFFFFF"/>
              </a:highlight>
              <a:latin typeface="Times New Roman" panose="02020603050405020304" pitchFamily="18" charset="0"/>
              <a:cs typeface="Times New Roman" panose="02020603050405020304" pitchFamily="18" charset="0"/>
            </a:endParaRPr>
          </a:p>
          <a:p>
            <a:pPr marL="0" indent="0">
              <a:spcBef>
                <a:spcPts val="0"/>
              </a:spcBef>
              <a:buNone/>
            </a:pPr>
            <a:r>
              <a:rPr lang="en-US" sz="800" b="0" i="1" dirty="0">
                <a:solidFill>
                  <a:srgbClr val="000000"/>
                </a:solidFill>
                <a:effectLst/>
                <a:highlight>
                  <a:srgbClr val="FFFFFF"/>
                </a:highlight>
                <a:latin typeface="Times New Roman" panose="02020603050405020304" pitchFamily="18" charset="0"/>
                <a:cs typeface="Times New Roman" panose="02020603050405020304" pitchFamily="18" charset="0"/>
              </a:rPr>
              <a:t>Our research sources include, </a:t>
            </a:r>
            <a:r>
              <a:rPr lang="en-US" sz="800" b="0" i="1" dirty="0" err="1">
                <a:solidFill>
                  <a:srgbClr val="000000"/>
                </a:solidFill>
                <a:effectLst/>
                <a:highlight>
                  <a:srgbClr val="FFFFFF"/>
                </a:highlight>
                <a:latin typeface="Times New Roman" panose="02020603050405020304" pitchFamily="18" charset="0"/>
                <a:cs typeface="Times New Roman" panose="02020603050405020304" pitchFamily="18" charset="0"/>
              </a:rPr>
              <a:t>CapIQ</a:t>
            </a:r>
            <a:r>
              <a:rPr lang="en-US" sz="800" b="0" i="1" dirty="0">
                <a:solidFill>
                  <a:srgbClr val="000000"/>
                </a:solidFill>
                <a:effectLst/>
                <a:highlight>
                  <a:srgbClr val="FFFFFF"/>
                </a:highlight>
                <a:latin typeface="Times New Roman" panose="02020603050405020304" pitchFamily="18" charset="0"/>
                <a:cs typeface="Times New Roman" panose="02020603050405020304" pitchFamily="18" charset="0"/>
              </a:rPr>
              <a:t>, </a:t>
            </a:r>
            <a:r>
              <a:rPr lang="en-US" sz="800" b="0" i="1" dirty="0" err="1">
                <a:solidFill>
                  <a:srgbClr val="000000"/>
                </a:solidFill>
                <a:effectLst/>
                <a:highlight>
                  <a:srgbClr val="FFFFFF"/>
                </a:highlight>
                <a:latin typeface="Times New Roman" panose="02020603050405020304" pitchFamily="18" charset="0"/>
                <a:cs typeface="Times New Roman" panose="02020603050405020304" pitchFamily="18" charset="0"/>
              </a:rPr>
              <a:t>Datasite</a:t>
            </a:r>
            <a:r>
              <a:rPr lang="en-US" sz="800" b="0" i="1" dirty="0">
                <a:solidFill>
                  <a:srgbClr val="000000"/>
                </a:solidFill>
                <a:effectLst/>
                <a:highlight>
                  <a:srgbClr val="FFFFFF"/>
                </a:highlight>
                <a:latin typeface="Times New Roman" panose="02020603050405020304" pitchFamily="18" charset="0"/>
                <a:cs typeface="Times New Roman" panose="02020603050405020304" pitchFamily="18" charset="0"/>
              </a:rPr>
              <a:t>, Industrial Distribution magazine</a:t>
            </a:r>
            <a:endParaRPr lang="en-US" sz="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543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DBD725-4050-C23C-191B-085167FFE632}"/>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Manufacturing CEO Interview</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pic>
        <p:nvPicPr>
          <p:cNvPr id="1026" name="Picture 2">
            <a:extLst>
              <a:ext uri="{FF2B5EF4-FFF2-40B4-BE49-F238E27FC236}">
                <a16:creationId xmlns:a16="http://schemas.microsoft.com/office/drawing/2014/main" id="{E7409D22-6D47-B904-9F82-AD6D017BB26F}"/>
              </a:ext>
            </a:extLst>
          </p:cNvPr>
          <p:cNvPicPr>
            <a:picLocks noChangeAspect="1" noChangeArrowheads="1"/>
          </p:cNvPicPr>
          <p:nvPr/>
        </p:nvPicPr>
        <p:blipFill>
          <a:blip r:embed="rId2"/>
          <a:srcRect/>
          <a:stretch/>
        </p:blipFill>
        <p:spPr bwMode="auto">
          <a:xfrm>
            <a:off x="461772" y="824966"/>
            <a:ext cx="1196902" cy="17396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4B25229-0974-8F76-A71F-1227A0D7E5C9}"/>
              </a:ext>
            </a:extLst>
          </p:cNvPr>
          <p:cNvPicPr>
            <a:picLocks noChangeAspect="1"/>
          </p:cNvPicPr>
          <p:nvPr/>
        </p:nvPicPr>
        <p:blipFill>
          <a:blip r:embed="rId3"/>
          <a:stretch>
            <a:fillRect/>
          </a:stretch>
        </p:blipFill>
        <p:spPr>
          <a:xfrm>
            <a:off x="-1550145" y="687629"/>
            <a:ext cx="1394581" cy="2979678"/>
          </a:xfrm>
          <a:prstGeom prst="rect">
            <a:avLst/>
          </a:prstGeom>
        </p:spPr>
      </p:pic>
      <p:sp>
        <p:nvSpPr>
          <p:cNvPr id="10" name="Rectangle: Rounded Corners 9">
            <a:extLst>
              <a:ext uri="{FF2B5EF4-FFF2-40B4-BE49-F238E27FC236}">
                <a16:creationId xmlns:a16="http://schemas.microsoft.com/office/drawing/2014/main" id="{D7C1EEA4-D767-FE94-EB72-DB3BBCC6A402}"/>
              </a:ext>
            </a:extLst>
          </p:cNvPr>
          <p:cNvSpPr/>
          <p:nvPr/>
        </p:nvSpPr>
        <p:spPr>
          <a:xfrm>
            <a:off x="1991350" y="885984"/>
            <a:ext cx="6690878" cy="896258"/>
          </a:xfrm>
          <a:prstGeom prst="roundRect">
            <a:avLst/>
          </a:prstGeom>
          <a:solidFill>
            <a:srgbClr val="DAD9D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numCol="2" rtlCol="0" anchor="t"/>
          <a:lstStyle/>
          <a:p>
            <a:pPr algn="ctr"/>
            <a:r>
              <a:rPr lang="en-US" sz="1050" b="1" dirty="0">
                <a:solidFill>
                  <a:srgbClr val="002641"/>
                </a:solidFill>
                <a:latin typeface="Times New Roman" panose="02020603050405020304" pitchFamily="18" charset="0"/>
                <a:cs typeface="Times New Roman" panose="02020603050405020304" pitchFamily="18" charset="0"/>
              </a:rPr>
              <a:t>Dawn </a:t>
            </a:r>
            <a:r>
              <a:rPr lang="en-US" sz="1050" b="1" dirty="0" err="1">
                <a:solidFill>
                  <a:srgbClr val="002641"/>
                </a:solidFill>
                <a:latin typeface="Times New Roman" panose="02020603050405020304" pitchFamily="18" charset="0"/>
                <a:cs typeface="Times New Roman" panose="02020603050405020304" pitchFamily="18" charset="0"/>
              </a:rPr>
              <a:t>Ainger</a:t>
            </a:r>
            <a:endParaRPr lang="en-US" sz="1050" b="1" dirty="0">
              <a:solidFill>
                <a:srgbClr val="002641"/>
              </a:solidFill>
              <a:latin typeface="Times New Roman" panose="02020603050405020304" pitchFamily="18" charset="0"/>
              <a:cs typeface="Times New Roman" panose="02020603050405020304" pitchFamily="18" charset="0"/>
            </a:endParaRPr>
          </a:p>
          <a:p>
            <a:pPr algn="ctr"/>
            <a:r>
              <a:rPr lang="en-US" sz="1050" b="1" dirty="0">
                <a:solidFill>
                  <a:srgbClr val="002641"/>
                </a:solidFill>
                <a:latin typeface="Times New Roman" panose="02020603050405020304" pitchFamily="18" charset="0"/>
                <a:cs typeface="Times New Roman" panose="02020603050405020304" pitchFamily="18" charset="0"/>
              </a:rPr>
              <a:t>CEO &amp; President</a:t>
            </a:r>
          </a:p>
          <a:p>
            <a:pPr algn="ctr"/>
            <a:r>
              <a:rPr lang="en-US" sz="1050" b="1" dirty="0">
                <a:solidFill>
                  <a:srgbClr val="002641"/>
                </a:solidFill>
                <a:latin typeface="Times New Roman" panose="02020603050405020304" pitchFamily="18" charset="0"/>
                <a:cs typeface="Times New Roman" panose="02020603050405020304" pitchFamily="18" charset="0"/>
              </a:rPr>
              <a:t>Genova Technologies</a:t>
            </a:r>
          </a:p>
          <a:p>
            <a:pPr algn="ctr"/>
            <a:r>
              <a:rPr lang="en-US" sz="1050" b="1" dirty="0">
                <a:solidFill>
                  <a:srgbClr val="002641"/>
                </a:solidFill>
                <a:latin typeface="Times New Roman" panose="02020603050405020304" pitchFamily="18" charset="0"/>
                <a:cs typeface="Times New Roman" panose="02020603050405020304" pitchFamily="18" charset="0"/>
              </a:rPr>
              <a:t>4250 River Center Ct NE, Cedar Rapids, IA 52402</a:t>
            </a:r>
          </a:p>
          <a:p>
            <a:pPr algn="ctr"/>
            <a:endParaRPr lang="en-US" sz="1050" b="1" dirty="0">
              <a:solidFill>
                <a:srgbClr val="002641"/>
              </a:solidFill>
              <a:latin typeface="Times New Roman" panose="02020603050405020304" pitchFamily="18" charset="0"/>
              <a:cs typeface="Times New Roman" panose="02020603050405020304" pitchFamily="18" charset="0"/>
              <a:hlinkClick r:id="rId4"/>
            </a:endParaRPr>
          </a:p>
          <a:p>
            <a:pPr algn="ctr"/>
            <a:r>
              <a:rPr lang="en-US" sz="1050" b="1" dirty="0">
                <a:solidFill>
                  <a:srgbClr val="002641"/>
                </a:solidFill>
                <a:latin typeface="Times New Roman" panose="02020603050405020304" pitchFamily="18" charset="0"/>
                <a:cs typeface="Times New Roman" panose="02020603050405020304" pitchFamily="18" charset="0"/>
                <a:hlinkClick r:id="rId4"/>
              </a:rPr>
              <a:t>www.genovatech.com</a:t>
            </a:r>
            <a:endParaRPr lang="en-US" sz="1050" b="1" dirty="0">
              <a:solidFill>
                <a:srgbClr val="002641"/>
              </a:solidFill>
              <a:latin typeface="Times New Roman" panose="02020603050405020304" pitchFamily="18" charset="0"/>
              <a:cs typeface="Times New Roman" panose="02020603050405020304" pitchFamily="18" charset="0"/>
            </a:endParaRPr>
          </a:p>
          <a:p>
            <a:pPr algn="ctr"/>
            <a:r>
              <a:rPr kumimoji="0" lang="en-US" sz="1050" i="0" u="none" strike="noStrike" kern="1200" cap="none" spc="0" normalizeH="0" baseline="0" noProof="0" dirty="0">
                <a:ln>
                  <a:noFill/>
                </a:ln>
                <a:solidFill>
                  <a:srgbClr val="002641"/>
                </a:solidFill>
                <a:effectLst/>
                <a:uLnTx/>
                <a:uFillTx/>
                <a:latin typeface="Times New Roman" panose="02020603050405020304" pitchFamily="18" charset="0"/>
                <a:ea typeface="+mn-ea"/>
                <a:cs typeface="Times New Roman" panose="02020603050405020304" pitchFamily="18" charset="0"/>
                <a:hlinkClick r:id="rId5"/>
              </a:rPr>
              <a:t>Dawn.ainger@genovatech.com</a:t>
            </a:r>
            <a:endParaRPr kumimoji="0" lang="en-US" sz="1050" i="0" u="none" strike="noStrike" kern="1200" cap="none" spc="0" normalizeH="0" baseline="0" noProof="0" dirty="0">
              <a:ln>
                <a:noFill/>
              </a:ln>
              <a:solidFill>
                <a:srgbClr val="002641"/>
              </a:solidFill>
              <a:effectLst/>
              <a:uLnTx/>
              <a:uFillTx/>
              <a:latin typeface="Times New Roman" panose="02020603050405020304" pitchFamily="18" charset="0"/>
              <a:ea typeface="+mn-ea"/>
              <a:cs typeface="Times New Roman" panose="02020603050405020304" pitchFamily="18" charset="0"/>
            </a:endParaRPr>
          </a:p>
          <a:p>
            <a:pPr algn="ctr"/>
            <a:r>
              <a:rPr kumimoji="0" lang="en-US" sz="1050" i="0" u="none" strike="noStrike" kern="1200" cap="none" spc="0" normalizeH="0" baseline="0" noProof="0" dirty="0">
                <a:ln>
                  <a:noFill/>
                </a:ln>
                <a:solidFill>
                  <a:srgbClr val="002641"/>
                </a:solidFill>
                <a:effectLst/>
                <a:uLnTx/>
                <a:uFillTx/>
                <a:latin typeface="Times New Roman" panose="02020603050405020304" pitchFamily="18" charset="0"/>
                <a:ea typeface="+mn-ea"/>
                <a:cs typeface="Times New Roman" panose="02020603050405020304" pitchFamily="18" charset="0"/>
                <a:hlinkClick r:id="rId6"/>
              </a:rPr>
              <a:t>info@genovatech.com</a:t>
            </a:r>
            <a:endParaRPr kumimoji="0" lang="en-US" sz="1050" i="0" u="none" strike="noStrike" kern="1200" cap="none" spc="0" normalizeH="0" baseline="0" noProof="0" dirty="0">
              <a:ln>
                <a:noFill/>
              </a:ln>
              <a:solidFill>
                <a:srgbClr val="002641"/>
              </a:solidFill>
              <a:effectLst/>
              <a:uLnTx/>
              <a:uFillTx/>
              <a:latin typeface="Times New Roman" panose="02020603050405020304" pitchFamily="18" charset="0"/>
              <a:ea typeface="+mn-ea"/>
              <a:cs typeface="Times New Roman" panose="02020603050405020304" pitchFamily="18" charset="0"/>
            </a:endParaRPr>
          </a:p>
          <a:p>
            <a:pPr algn="ctr"/>
            <a:endParaRPr lang="en-US" sz="1050" b="1" dirty="0">
              <a:solidFill>
                <a:srgbClr val="00264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712C2DC-E338-D022-9543-D536F2458F76}"/>
              </a:ext>
            </a:extLst>
          </p:cNvPr>
          <p:cNvSpPr txBox="1"/>
          <p:nvPr/>
        </p:nvSpPr>
        <p:spPr>
          <a:xfrm>
            <a:off x="1990072" y="1905503"/>
            <a:ext cx="6692156" cy="4131900"/>
          </a:xfrm>
          <a:prstGeom prst="rect">
            <a:avLst/>
          </a:prstGeom>
          <a:noFill/>
        </p:spPr>
        <p:txBody>
          <a:bodyPr wrap="square" rtlCol="0">
            <a:spAutoFit/>
          </a:bodyPr>
          <a:lstStyle/>
          <a:p>
            <a:pPr rtl="0">
              <a:spcBef>
                <a:spcPts val="0"/>
              </a:spcBef>
              <a:spcAft>
                <a:spcPts val="0"/>
              </a:spcAft>
            </a:pPr>
            <a:r>
              <a:rPr lang="en-US" sz="1050" b="1" i="0" u="none" strike="noStrike" dirty="0">
                <a:solidFill>
                  <a:srgbClr val="002641"/>
                </a:solidFill>
                <a:effectLst/>
                <a:latin typeface="Arial" panose="020B0604020202020204" pitchFamily="34" charset="0"/>
              </a:rPr>
              <a:t>Joe Golden/</a:t>
            </a:r>
            <a:r>
              <a:rPr lang="en-US" sz="1050" b="1" i="0" u="none" strike="noStrike" dirty="0" err="1">
                <a:solidFill>
                  <a:srgbClr val="002641"/>
                </a:solidFill>
                <a:effectLst/>
                <a:latin typeface="Arial" panose="020B0604020202020204" pitchFamily="34" charset="0"/>
              </a:rPr>
              <a:t>Mufson</a:t>
            </a:r>
            <a:r>
              <a:rPr lang="en-US" sz="1050" b="1" i="0" u="none" strike="noStrike" dirty="0">
                <a:solidFill>
                  <a:srgbClr val="002641"/>
                </a:solidFill>
                <a:effectLst/>
                <a:latin typeface="Arial" panose="020B0604020202020204" pitchFamily="34" charset="0"/>
              </a:rPr>
              <a:t> Howe Hunter: </a:t>
            </a:r>
            <a:r>
              <a:rPr lang="en-US" sz="1050" b="0" i="1" u="sng" dirty="0">
                <a:solidFill>
                  <a:srgbClr val="002641"/>
                </a:solidFill>
                <a:effectLst/>
                <a:latin typeface="Arial" panose="020B0604020202020204" pitchFamily="34" charset="0"/>
              </a:rPr>
              <a:t>Good morning Dawn, can you tell us a bit about your background and how you acquired Genova Technologies many years ago?</a:t>
            </a:r>
            <a:endParaRPr lang="en-US" sz="1050" b="0" dirty="0">
              <a:effectLst/>
            </a:endParaRPr>
          </a:p>
          <a:p>
            <a:pPr rtl="0">
              <a:spcBef>
                <a:spcPts val="0"/>
              </a:spcBef>
              <a:spcAft>
                <a:spcPts val="0"/>
              </a:spcAft>
            </a:pPr>
            <a:br>
              <a:rPr lang="en-US" sz="1050" b="0" i="0" u="none" strike="noStrike" dirty="0">
                <a:solidFill>
                  <a:srgbClr val="002641"/>
                </a:solidFill>
                <a:effectLst/>
                <a:latin typeface="Arial" panose="020B0604020202020204" pitchFamily="34" charset="0"/>
              </a:rPr>
            </a:br>
            <a:r>
              <a:rPr lang="en-US" sz="1050" b="1" i="0" u="none" strike="noStrike" dirty="0">
                <a:solidFill>
                  <a:srgbClr val="002641"/>
                </a:solidFill>
                <a:effectLst/>
                <a:latin typeface="Arial" panose="020B0604020202020204" pitchFamily="34" charset="0"/>
              </a:rPr>
              <a:t>Dawn </a:t>
            </a:r>
            <a:r>
              <a:rPr lang="en-US" sz="1050" b="1" i="0" u="none" strike="noStrike" dirty="0" err="1">
                <a:solidFill>
                  <a:srgbClr val="002641"/>
                </a:solidFill>
                <a:effectLst/>
                <a:latin typeface="Arial" panose="020B0604020202020204" pitchFamily="34" charset="0"/>
              </a:rPr>
              <a:t>Ainger</a:t>
            </a:r>
            <a:r>
              <a:rPr lang="en-US" sz="1050" b="1" i="0" u="none" strike="noStrike" dirty="0">
                <a:solidFill>
                  <a:srgbClr val="002641"/>
                </a:solidFill>
                <a:effectLst/>
                <a:latin typeface="Arial" panose="020B0604020202020204" pitchFamily="34" charset="0"/>
              </a:rPr>
              <a:t>/Genova Technologies: </a:t>
            </a:r>
            <a:r>
              <a:rPr lang="en-US" sz="1050" b="0" i="0" u="none" strike="noStrike" dirty="0">
                <a:solidFill>
                  <a:srgbClr val="002641"/>
                </a:solidFill>
                <a:effectLst/>
                <a:latin typeface="Arial" panose="020B0604020202020204" pitchFamily="34" charset="0"/>
              </a:rPr>
              <a:t>When I arrived at work one day in 1998, I was dismayed to find that the doors to Genova Technologies were locked.  The owner had filed for bankruptcy. As a single mother with three young boys to raise, I didn’t want to leave my job as a software engineer.  I convinced the remaining investors to let me run the software services company myself.  I wanted control over the financial stability and direction of the company. The investors and I quickly made major changes. I immediately cut unnecessary expenses.  I moved the company out of posh offices into more reasonable, comfortable surroundings. I</a:t>
            </a:r>
            <a:r>
              <a:rPr lang="en-US" sz="1050" b="1" i="0" u="none" strike="noStrike" dirty="0">
                <a:solidFill>
                  <a:srgbClr val="002641"/>
                </a:solidFill>
                <a:effectLst/>
                <a:latin typeface="Arial" panose="020B0604020202020204" pitchFamily="34" charset="0"/>
              </a:rPr>
              <a:t> shifted Genova’s focus from a software development generalist to a vertical specialist….specifically health care, agriculture and defense. </a:t>
            </a:r>
            <a:endParaRPr lang="en-US" sz="1050" b="0" dirty="0">
              <a:effectLst/>
            </a:endParaRPr>
          </a:p>
          <a:p>
            <a:pPr rtl="0">
              <a:spcBef>
                <a:spcPts val="0"/>
              </a:spcBef>
              <a:spcAft>
                <a:spcPts val="0"/>
              </a:spcAft>
            </a:pPr>
            <a:br>
              <a:rPr lang="en-US" sz="1050" b="0" dirty="0">
                <a:effectLst/>
              </a:rPr>
            </a:br>
            <a:r>
              <a:rPr lang="en-US" sz="1050" b="0" i="0" u="none" strike="noStrike" dirty="0">
                <a:solidFill>
                  <a:srgbClr val="002641"/>
                </a:solidFill>
                <a:effectLst/>
                <a:latin typeface="Arial" panose="020B0604020202020204" pitchFamily="34" charset="0"/>
              </a:rPr>
              <a:t>What we do is make more than phones ‘smart’.  </a:t>
            </a:r>
            <a:endParaRPr lang="en-US" sz="1050" b="0" dirty="0">
              <a:effectLst/>
            </a:endParaRPr>
          </a:p>
          <a:p>
            <a:pPr rtl="0">
              <a:spcBef>
                <a:spcPts val="0"/>
              </a:spcBef>
              <a:spcAft>
                <a:spcPts val="0"/>
              </a:spcAft>
            </a:pPr>
            <a:br>
              <a:rPr lang="en-US" sz="1050" b="0" dirty="0">
                <a:effectLst/>
              </a:rPr>
            </a:br>
            <a:r>
              <a:rPr lang="en-US" sz="1050" b="1" i="0" u="none" strike="noStrike" dirty="0">
                <a:solidFill>
                  <a:srgbClr val="002641"/>
                </a:solidFill>
                <a:effectLst/>
                <a:latin typeface="Arial" panose="020B0604020202020204" pitchFamily="34" charset="0"/>
              </a:rPr>
              <a:t>Joe Golden: </a:t>
            </a:r>
            <a:r>
              <a:rPr lang="en-US" sz="1050" b="0" i="1" u="sng" dirty="0">
                <a:solidFill>
                  <a:srgbClr val="002641"/>
                </a:solidFill>
                <a:effectLst/>
                <a:latin typeface="Arial" panose="020B0604020202020204" pitchFamily="34" charset="0"/>
              </a:rPr>
              <a:t>For those unfamiliar with Genova, could you provide an overview of the company and its mission in the manufacturing sector? </a:t>
            </a:r>
            <a:endParaRPr lang="en-US" sz="1050" b="0" dirty="0">
              <a:effectLst/>
            </a:endParaRPr>
          </a:p>
          <a:p>
            <a:pPr rtl="0">
              <a:spcBef>
                <a:spcPts val="0"/>
              </a:spcBef>
              <a:spcAft>
                <a:spcPts val="0"/>
              </a:spcAft>
            </a:pPr>
            <a:br>
              <a:rPr lang="en-US" sz="1050" b="0" i="0" u="none" strike="noStrike" dirty="0">
                <a:solidFill>
                  <a:srgbClr val="002641"/>
                </a:solidFill>
                <a:effectLst/>
                <a:latin typeface="Arial" panose="020B0604020202020204" pitchFamily="34" charset="0"/>
              </a:rPr>
            </a:br>
            <a:r>
              <a:rPr lang="en-US" sz="1050" b="1" i="0" u="none" strike="noStrike" dirty="0">
                <a:solidFill>
                  <a:srgbClr val="002641"/>
                </a:solidFill>
                <a:effectLst/>
                <a:latin typeface="Arial" panose="020B0604020202020204" pitchFamily="34" charset="0"/>
              </a:rPr>
              <a:t>Dawn </a:t>
            </a:r>
            <a:r>
              <a:rPr lang="en-US" sz="1050" b="1" i="0" u="none" strike="noStrike" dirty="0" err="1">
                <a:solidFill>
                  <a:srgbClr val="002641"/>
                </a:solidFill>
                <a:effectLst/>
                <a:latin typeface="Arial" panose="020B0604020202020204" pitchFamily="34" charset="0"/>
              </a:rPr>
              <a:t>Ainger</a:t>
            </a:r>
            <a:r>
              <a:rPr lang="en-US" sz="1050" b="1" i="0" u="none" strike="noStrike" dirty="0">
                <a:solidFill>
                  <a:srgbClr val="002641"/>
                </a:solidFill>
                <a:effectLst/>
                <a:latin typeface="Arial" panose="020B0604020202020204" pitchFamily="34" charset="0"/>
              </a:rPr>
              <a:t>: </a:t>
            </a:r>
            <a:r>
              <a:rPr lang="en-US" sz="1050" b="0" i="0" u="none" strike="noStrike" dirty="0">
                <a:solidFill>
                  <a:srgbClr val="002641"/>
                </a:solidFill>
                <a:effectLst/>
                <a:latin typeface="Arial" panose="020B0604020202020204" pitchFamily="34" charset="0"/>
              </a:rPr>
              <a:t>Genova focuses on helping manufacturers get their equipment ‘smart’.  Very few people would think about buying a new thermostat for their house that couldn’t communicate with their phone.  </a:t>
            </a:r>
            <a:r>
              <a:rPr lang="en-US" sz="1050" b="1" i="0" u="none" strike="noStrike" dirty="0">
                <a:solidFill>
                  <a:srgbClr val="002641"/>
                </a:solidFill>
                <a:effectLst/>
                <a:latin typeface="Arial" panose="020B0604020202020204" pitchFamily="34" charset="0"/>
              </a:rPr>
              <a:t>Consumers expect this type of technology and the real time communication it provides.  Unfortunately, many manufacturers are unprepared.</a:t>
            </a:r>
            <a:r>
              <a:rPr lang="en-US" sz="1050" b="0" i="0" u="none" strike="noStrike" dirty="0">
                <a:solidFill>
                  <a:srgbClr val="002641"/>
                </a:solidFill>
                <a:effectLst/>
                <a:latin typeface="Arial" panose="020B0604020202020204" pitchFamily="34" charset="0"/>
              </a:rPr>
              <a:t>  They know how to manufacture good products, but now those </a:t>
            </a:r>
            <a:r>
              <a:rPr lang="en-US" sz="1050" b="1" i="0" u="none" strike="noStrike" dirty="0">
                <a:solidFill>
                  <a:srgbClr val="002641"/>
                </a:solidFill>
                <a:effectLst/>
                <a:latin typeface="Arial" panose="020B0604020202020204" pitchFamily="34" charset="0"/>
              </a:rPr>
              <a:t>manufactured goods need </a:t>
            </a:r>
            <a:r>
              <a:rPr lang="en-US" sz="1050" b="1" i="1" u="none" strike="noStrike" dirty="0">
                <a:solidFill>
                  <a:srgbClr val="002641"/>
                </a:solidFill>
                <a:effectLst/>
                <a:latin typeface="Arial" panose="020B0604020202020204" pitchFamily="34" charset="0"/>
              </a:rPr>
              <a:t>to communicate, take action, and make the buyer’s life easier and more productive.</a:t>
            </a:r>
            <a:r>
              <a:rPr lang="en-US" sz="1050" b="0" i="1" u="none" strike="noStrike" dirty="0">
                <a:solidFill>
                  <a:srgbClr val="002641"/>
                </a:solidFill>
                <a:effectLst/>
                <a:latin typeface="Arial" panose="020B0604020202020204" pitchFamily="34" charset="0"/>
              </a:rPr>
              <a:t>  </a:t>
            </a:r>
            <a:endParaRPr lang="en-US" sz="1050" b="0" dirty="0">
              <a:effectLst/>
            </a:endParaRPr>
          </a:p>
          <a:p>
            <a:pPr rtl="0">
              <a:spcBef>
                <a:spcPts val="0"/>
              </a:spcBef>
              <a:spcAft>
                <a:spcPts val="0"/>
              </a:spcAft>
            </a:pPr>
            <a:br>
              <a:rPr lang="en-US" sz="1050" b="0" dirty="0">
                <a:effectLst/>
              </a:rPr>
            </a:br>
            <a:r>
              <a:rPr lang="en-US" sz="1050" b="0" i="0" u="none" strike="noStrike" dirty="0">
                <a:solidFill>
                  <a:srgbClr val="002641"/>
                </a:solidFill>
                <a:effectLst/>
                <a:latin typeface="Arial" panose="020B0604020202020204" pitchFamily="34" charset="0"/>
              </a:rPr>
              <a:t>Genova helps manufacturers get that accomplished.</a:t>
            </a:r>
            <a:endParaRPr lang="en-US" sz="1050" b="0" dirty="0">
              <a:effectLst/>
            </a:endParaRPr>
          </a:p>
        </p:txBody>
      </p:sp>
    </p:spTree>
    <p:extLst>
      <p:ext uri="{BB962C8B-B14F-4D97-AF65-F5344CB8AC3E}">
        <p14:creationId xmlns:p14="http://schemas.microsoft.com/office/powerpoint/2010/main" val="2566453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DBD725-4050-C23C-191B-085167FFE632}"/>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Manufacturing CEO Interview</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pic>
        <p:nvPicPr>
          <p:cNvPr id="7" name="Picture 6">
            <a:extLst>
              <a:ext uri="{FF2B5EF4-FFF2-40B4-BE49-F238E27FC236}">
                <a16:creationId xmlns:a16="http://schemas.microsoft.com/office/drawing/2014/main" id="{F4B25229-0974-8F76-A71F-1227A0D7E5C9}"/>
              </a:ext>
            </a:extLst>
          </p:cNvPr>
          <p:cNvPicPr>
            <a:picLocks noChangeAspect="1"/>
          </p:cNvPicPr>
          <p:nvPr/>
        </p:nvPicPr>
        <p:blipFill>
          <a:blip r:embed="rId2"/>
          <a:stretch>
            <a:fillRect/>
          </a:stretch>
        </p:blipFill>
        <p:spPr>
          <a:xfrm>
            <a:off x="-1550145" y="687629"/>
            <a:ext cx="1394581" cy="2979678"/>
          </a:xfrm>
          <a:prstGeom prst="rect">
            <a:avLst/>
          </a:prstGeom>
        </p:spPr>
      </p:pic>
      <p:sp>
        <p:nvSpPr>
          <p:cNvPr id="3" name="TextBox 2">
            <a:extLst>
              <a:ext uri="{FF2B5EF4-FFF2-40B4-BE49-F238E27FC236}">
                <a16:creationId xmlns:a16="http://schemas.microsoft.com/office/drawing/2014/main" id="{0712C2DC-E338-D022-9543-D536F2458F76}"/>
              </a:ext>
            </a:extLst>
          </p:cNvPr>
          <p:cNvSpPr txBox="1"/>
          <p:nvPr/>
        </p:nvSpPr>
        <p:spPr>
          <a:xfrm>
            <a:off x="186612" y="824966"/>
            <a:ext cx="8716899" cy="6017032"/>
          </a:xfrm>
          <a:prstGeom prst="rect">
            <a:avLst/>
          </a:prstGeom>
          <a:noFill/>
        </p:spPr>
        <p:txBody>
          <a:bodyPr wrap="square" rtlCol="0">
            <a:spAutoFit/>
          </a:bodyPr>
          <a:lstStyle/>
          <a:p>
            <a:pPr rtl="0">
              <a:spcBef>
                <a:spcPts val="0"/>
              </a:spcBef>
              <a:spcAft>
                <a:spcPts val="0"/>
              </a:spcAft>
            </a:pPr>
            <a:r>
              <a:rPr lang="en-US" sz="1100" b="1" i="0" u="none" strike="noStrike" dirty="0">
                <a:solidFill>
                  <a:srgbClr val="002641"/>
                </a:solidFill>
                <a:effectLst/>
                <a:latin typeface="Arial" panose="020B0604020202020204" pitchFamily="34" charset="0"/>
              </a:rPr>
              <a:t>Joe Golden:</a:t>
            </a:r>
            <a:r>
              <a:rPr lang="en-US" sz="1100" b="1" i="1" u="sng" dirty="0">
                <a:solidFill>
                  <a:srgbClr val="002641"/>
                </a:solidFill>
                <a:effectLst/>
                <a:latin typeface="Arial" panose="020B0604020202020204" pitchFamily="34" charset="0"/>
              </a:rPr>
              <a:t> </a:t>
            </a:r>
            <a:r>
              <a:rPr lang="en-US" sz="1100" b="0" i="1" u="sng" dirty="0">
                <a:solidFill>
                  <a:srgbClr val="002641"/>
                </a:solidFill>
                <a:effectLst/>
                <a:latin typeface="Arial" panose="020B0604020202020204" pitchFamily="34" charset="0"/>
              </a:rPr>
              <a:t>Genova specializes in developing embedded software and AI. Can you explain how these technologies are integrated into your solutions and the unique benefits they offer to manufacturers?</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1" i="0" u="none" strike="noStrike" dirty="0">
                <a:solidFill>
                  <a:srgbClr val="002641"/>
                </a:solidFill>
                <a:effectLst/>
                <a:latin typeface="Arial" panose="020B0604020202020204" pitchFamily="34" charset="0"/>
              </a:rPr>
              <a:t>: </a:t>
            </a:r>
            <a:r>
              <a:rPr lang="en-US" sz="1100" b="0" i="0" u="none" strike="noStrike" dirty="0">
                <a:solidFill>
                  <a:srgbClr val="002641"/>
                </a:solidFill>
                <a:effectLst/>
                <a:latin typeface="Arial" panose="020B0604020202020204" pitchFamily="34" charset="0"/>
              </a:rPr>
              <a:t>AI seems to be top of mind for everyone. Genova is on the leading edge of implementing AI technology advantages for Manufacturers.  On October 2, my presentation at the Iowa manufacturers conference will address cost effective ways to integrate AI into your manufacturing environment.   I will provide my contact info at the interview. </a:t>
            </a:r>
          </a:p>
          <a:p>
            <a:pPr rtl="0">
              <a:spcBef>
                <a:spcPts val="0"/>
              </a:spcBef>
              <a:spcAft>
                <a:spcPts val="0"/>
              </a:spcAft>
            </a:pPr>
            <a:br>
              <a:rPr lang="en-US" sz="1100" b="0" dirty="0">
                <a:effectLst/>
              </a:rPr>
            </a:br>
            <a:r>
              <a:rPr lang="en-US" sz="1100" b="0" i="0" u="none" strike="noStrike" dirty="0">
                <a:solidFill>
                  <a:srgbClr val="002641"/>
                </a:solidFill>
                <a:effectLst/>
                <a:latin typeface="Arial" panose="020B0604020202020204" pitchFamily="34" charset="0"/>
              </a:rPr>
              <a:t>Note: If you would like to receive a copy of my AI presentation, you can contact me directly – my contact information is found at the end of this Interview.</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Joe Golden: </a:t>
            </a:r>
            <a:r>
              <a:rPr lang="en-US" sz="1100" b="0" i="1" u="sng" dirty="0">
                <a:solidFill>
                  <a:srgbClr val="002641"/>
                </a:solidFill>
                <a:effectLst/>
                <a:latin typeface="Arial" panose="020B0604020202020204" pitchFamily="34" charset="0"/>
              </a:rPr>
              <a:t>Can you share specific examples of how your embedded software and AI solutions have helped manufacturers improve their operations or products?</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0" i="0" u="none" strike="noStrike" dirty="0">
                <a:solidFill>
                  <a:srgbClr val="002641"/>
                </a:solidFill>
                <a:effectLst/>
                <a:latin typeface="Arial" panose="020B0604020202020204" pitchFamily="34" charset="0"/>
              </a:rPr>
              <a:t>:   </a:t>
            </a:r>
            <a:r>
              <a:rPr lang="en-US" sz="1100" b="0" i="0" u="sng" dirty="0">
                <a:solidFill>
                  <a:srgbClr val="002641"/>
                </a:solidFill>
                <a:effectLst/>
                <a:latin typeface="Arial" panose="020B0604020202020204" pitchFamily="34" charset="0"/>
              </a:rPr>
              <a:t>Yes, definitely.  Please see the following examples:</a:t>
            </a:r>
            <a:endParaRPr lang="en-US" sz="1100" b="0" dirty="0">
              <a:effectLst/>
            </a:endParaRPr>
          </a:p>
          <a:p>
            <a:pPr rtl="0">
              <a:spcBef>
                <a:spcPts val="0"/>
              </a:spcBef>
              <a:spcAft>
                <a:spcPts val="0"/>
              </a:spcAft>
            </a:pPr>
            <a:br>
              <a:rPr lang="en-US" sz="1100" b="1" i="0" u="none" strike="noStrike" dirty="0">
                <a:solidFill>
                  <a:srgbClr val="002641"/>
                </a:solidFill>
                <a:effectLst/>
                <a:latin typeface="Arial" panose="020B0604020202020204" pitchFamily="34" charset="0"/>
              </a:rPr>
            </a:br>
            <a:r>
              <a:rPr lang="en-US" sz="1100" b="0" i="0" u="sng" dirty="0">
                <a:solidFill>
                  <a:srgbClr val="002641"/>
                </a:solidFill>
                <a:effectLst/>
                <a:latin typeface="Arial" panose="020B0604020202020204" pitchFamily="34" charset="0"/>
              </a:rPr>
              <a:t>Agricultural Machinery</a:t>
            </a:r>
            <a:r>
              <a:rPr lang="en-US" sz="1100" b="0" i="0" u="none" strike="noStrike" dirty="0">
                <a:solidFill>
                  <a:srgbClr val="002641"/>
                </a:solidFill>
                <a:effectLst/>
                <a:latin typeface="Arial" panose="020B0604020202020204" pitchFamily="34" charset="0"/>
              </a:rPr>
              <a:t> - </a:t>
            </a:r>
            <a:endParaRPr lang="en-US" sz="1100" b="0" dirty="0">
              <a:effectLst/>
            </a:endParaRPr>
          </a:p>
          <a:p>
            <a:pPr rtl="0">
              <a:spcBef>
                <a:spcPts val="0"/>
              </a:spcBef>
              <a:spcAft>
                <a:spcPts val="0"/>
              </a:spcAft>
            </a:pPr>
            <a:br>
              <a:rPr lang="en-US" sz="1100" b="0" dirty="0">
                <a:effectLst/>
              </a:rPr>
            </a:br>
            <a:r>
              <a:rPr lang="en-US" sz="1100" b="0" i="0" u="none" strike="noStrike" dirty="0">
                <a:solidFill>
                  <a:srgbClr val="002641"/>
                </a:solidFill>
                <a:effectLst/>
                <a:latin typeface="Arial" panose="020B0604020202020204" pitchFamily="34" charset="0"/>
              </a:rPr>
              <a:t>Genova is helping agricultural equipment manufacturers make their equipment ‘smart’.  From self-driving combines and tractors, to weed-identifying field sprayers, Genova is on the leading edge of technology.  Genova has been instrumental in building the software for a major ag manufacture in making combines ‘self driving’, as seen in this video from the PBS episode ‘The Future of Work’   :https://www.pbs.org/wgbh/future-of-work/watch/ (</a:t>
            </a:r>
            <a:r>
              <a:rPr lang="en-US" sz="1100" b="0" i="0" u="none" strike="noStrike" dirty="0" err="1">
                <a:solidFill>
                  <a:srgbClr val="002641"/>
                </a:solidFill>
                <a:effectLst/>
                <a:latin typeface="Arial" panose="020B0604020202020204" pitchFamily="34" charset="0"/>
              </a:rPr>
              <a:t>goto</a:t>
            </a:r>
            <a:r>
              <a:rPr lang="en-US" sz="1100" b="0" i="0" u="none" strike="noStrike" dirty="0">
                <a:solidFill>
                  <a:srgbClr val="002641"/>
                </a:solidFill>
                <a:effectLst/>
                <a:latin typeface="Arial" panose="020B0604020202020204" pitchFamily="34" charset="0"/>
              </a:rPr>
              <a:t>  Video Shorts – ‘Farming and Technology Revolution’  towards the bottom of the web page;  It showcases Genova’s work for </a:t>
            </a:r>
            <a:r>
              <a:rPr lang="en-US" sz="1100" b="0" i="0" u="none" strike="noStrike" dirty="0">
                <a:solidFill>
                  <a:srgbClr val="002641"/>
                </a:solidFill>
                <a:effectLst/>
                <a:highlight>
                  <a:srgbClr val="FFFF00"/>
                </a:highlight>
                <a:latin typeface="Arial" panose="020B0604020202020204" pitchFamily="34" charset="0"/>
              </a:rPr>
              <a:t>John Deere.)  Is it okay to disclose the John Deere name ?</a:t>
            </a:r>
            <a:endParaRPr lang="en-US" sz="1100" b="0" dirty="0">
              <a:effectLst/>
              <a:highlight>
                <a:srgbClr val="FFFF00"/>
              </a:highlight>
            </a:endParaRPr>
          </a:p>
          <a:p>
            <a:pPr rtl="0">
              <a:spcBef>
                <a:spcPts val="0"/>
              </a:spcBef>
              <a:spcAft>
                <a:spcPts val="0"/>
              </a:spcAft>
            </a:pPr>
            <a:br>
              <a:rPr lang="en-US" sz="1100" b="0" dirty="0">
                <a:effectLst/>
              </a:rPr>
            </a:br>
            <a:r>
              <a:rPr lang="en-US" sz="1100" b="0" i="0" u="sng" dirty="0">
                <a:solidFill>
                  <a:srgbClr val="002641"/>
                </a:solidFill>
                <a:effectLst/>
                <a:latin typeface="Arial" panose="020B0604020202020204" pitchFamily="34" charset="0"/>
              </a:rPr>
              <a:t>High Dollar Consumer Products</a:t>
            </a:r>
            <a:r>
              <a:rPr lang="en-US" sz="1100" b="0" i="0" u="none" strike="noStrike" dirty="0">
                <a:solidFill>
                  <a:srgbClr val="002641"/>
                </a:solidFill>
                <a:effectLst/>
                <a:latin typeface="Arial" panose="020B0604020202020204" pitchFamily="34" charset="0"/>
              </a:rPr>
              <a:t>: </a:t>
            </a:r>
            <a:endParaRPr lang="en-US" sz="1100" b="0" dirty="0">
              <a:effectLst/>
            </a:endParaRPr>
          </a:p>
          <a:p>
            <a:pPr rtl="0">
              <a:spcBef>
                <a:spcPts val="0"/>
              </a:spcBef>
              <a:spcAft>
                <a:spcPts val="0"/>
              </a:spcAft>
            </a:pPr>
            <a:br>
              <a:rPr lang="en-US" sz="1100" b="0" dirty="0">
                <a:effectLst/>
              </a:rPr>
            </a:br>
            <a:r>
              <a:rPr lang="en-US" sz="1100" b="0" i="0" u="none" strike="noStrike" dirty="0">
                <a:solidFill>
                  <a:srgbClr val="002641"/>
                </a:solidFill>
                <a:effectLst/>
                <a:latin typeface="Arial" panose="020B0604020202020204" pitchFamily="34" charset="0"/>
              </a:rPr>
              <a:t>Another of Genova’s customers, Dexter Laundry, agreed to allow us to showcase their achievements.  They are a worldwide laundromat machine manufacturer.  Laundromat owners had a large problem.  Laundromat customers were unable to pay for their loads of laundry because (1) they didn’t have the right change or (2) the change machine was empty or (3) the credit card machine wasn’t working due to the constant humidity in the laundromat.  They asked us if we could build them a phone app that would allow the laundromat customer to select settings and pay for a load of laundry, all on their phone.  This allowed the customer to leave the laundromat and be notified when the laundry was complete.  Genova built it for them in half the amount of time and money that another vendor had spent.  We are proud to support their hugely successful app today.  Genova also built a portal for the laundromat owners so they can monitor and evaluate how their laundromats are doing (from both a financial and maintenance standpoint).</a:t>
            </a:r>
            <a:endParaRPr lang="en-US" sz="1100" b="0" dirty="0">
              <a:effectLst/>
            </a:endParaRPr>
          </a:p>
          <a:p>
            <a:pPr rtl="0">
              <a:spcBef>
                <a:spcPts val="0"/>
              </a:spcBef>
              <a:spcAft>
                <a:spcPts val="0"/>
              </a:spcAft>
            </a:pPr>
            <a:br>
              <a:rPr lang="en-US" sz="1100" b="0" dirty="0">
                <a:effectLst/>
              </a:rPr>
            </a:br>
            <a:endParaRPr lang="en-US" sz="1100" b="0" dirty="0">
              <a:effectLst/>
            </a:endParaRPr>
          </a:p>
        </p:txBody>
      </p:sp>
    </p:spTree>
    <p:extLst>
      <p:ext uri="{BB962C8B-B14F-4D97-AF65-F5344CB8AC3E}">
        <p14:creationId xmlns:p14="http://schemas.microsoft.com/office/powerpoint/2010/main" val="134412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DBD725-4050-C23C-191B-085167FFE632}"/>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Manufacturing CEO Interview</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pic>
        <p:nvPicPr>
          <p:cNvPr id="7" name="Picture 6">
            <a:extLst>
              <a:ext uri="{FF2B5EF4-FFF2-40B4-BE49-F238E27FC236}">
                <a16:creationId xmlns:a16="http://schemas.microsoft.com/office/drawing/2014/main" id="{F4B25229-0974-8F76-A71F-1227A0D7E5C9}"/>
              </a:ext>
            </a:extLst>
          </p:cNvPr>
          <p:cNvPicPr>
            <a:picLocks noChangeAspect="1"/>
          </p:cNvPicPr>
          <p:nvPr/>
        </p:nvPicPr>
        <p:blipFill>
          <a:blip r:embed="rId2"/>
          <a:stretch>
            <a:fillRect/>
          </a:stretch>
        </p:blipFill>
        <p:spPr>
          <a:xfrm>
            <a:off x="-1550145" y="687629"/>
            <a:ext cx="1394581" cy="2979678"/>
          </a:xfrm>
          <a:prstGeom prst="rect">
            <a:avLst/>
          </a:prstGeom>
        </p:spPr>
      </p:pic>
      <p:sp>
        <p:nvSpPr>
          <p:cNvPr id="3" name="TextBox 2">
            <a:extLst>
              <a:ext uri="{FF2B5EF4-FFF2-40B4-BE49-F238E27FC236}">
                <a16:creationId xmlns:a16="http://schemas.microsoft.com/office/drawing/2014/main" id="{0712C2DC-E338-D022-9543-D536F2458F76}"/>
              </a:ext>
            </a:extLst>
          </p:cNvPr>
          <p:cNvSpPr txBox="1"/>
          <p:nvPr/>
        </p:nvSpPr>
        <p:spPr>
          <a:xfrm>
            <a:off x="186612" y="824966"/>
            <a:ext cx="8716899" cy="5847755"/>
          </a:xfrm>
          <a:prstGeom prst="rect">
            <a:avLst/>
          </a:prstGeom>
          <a:noFill/>
        </p:spPr>
        <p:txBody>
          <a:bodyPr wrap="square" rtlCol="0">
            <a:spAutoFit/>
          </a:bodyPr>
          <a:lstStyle/>
          <a:p>
            <a:pPr rtl="0">
              <a:spcBef>
                <a:spcPts val="0"/>
              </a:spcBef>
              <a:spcAft>
                <a:spcPts val="0"/>
              </a:spcAft>
            </a:pPr>
            <a:r>
              <a:rPr lang="en-US" sz="1100" b="0" i="0" u="sng" dirty="0">
                <a:solidFill>
                  <a:srgbClr val="002641"/>
                </a:solidFill>
                <a:effectLst/>
                <a:latin typeface="Arial" panose="020B0604020202020204" pitchFamily="34" charset="0"/>
              </a:rPr>
              <a:t>Vending Machines:</a:t>
            </a:r>
            <a:endParaRPr lang="en-US" sz="1100" b="0" dirty="0">
              <a:effectLst/>
            </a:endParaRPr>
          </a:p>
          <a:p>
            <a:pPr rtl="0">
              <a:spcBef>
                <a:spcPts val="0"/>
              </a:spcBef>
              <a:spcAft>
                <a:spcPts val="0"/>
              </a:spcAft>
            </a:pPr>
            <a:br>
              <a:rPr lang="en-US" sz="1100" b="0" dirty="0">
                <a:effectLst/>
              </a:rPr>
            </a:br>
            <a:r>
              <a:rPr lang="en-US" sz="1100" b="0" i="0" u="none" strike="noStrike" dirty="0">
                <a:solidFill>
                  <a:srgbClr val="002641"/>
                </a:solidFill>
                <a:effectLst/>
                <a:latin typeface="Arial" panose="020B0604020202020204" pitchFamily="34" charset="0"/>
              </a:rPr>
              <a:t>Genova also has a customer who we started with before COVID.  We were discussing the apps they wanted to add to their vending machines.  They supply vending machines to many industries including factories, to dispense safety equipment, hospitals to dispense narcotics, and vending machines dispensing snacks.  When COVID hit, they found themselves held hostage to the custom chip manufacturer that they needed for their machines.  Much of the world experienced a chip shortage.  Genova’s customer was at a loss as to what to do.  Genova built a ‘software wrapper’ around a generic chip so that the custom chip was not longer needed.  The software wrapper protected the rest of the machine from knowing that the custom chip had been swapped out for a generic one, making it easier for Genova’s customer to buy the quantity of chips they needed to keep their sales growing.</a:t>
            </a:r>
            <a:endParaRPr lang="en-US" sz="1100" b="0" dirty="0">
              <a:effectLst/>
            </a:endParaRPr>
          </a:p>
          <a:p>
            <a:pPr rtl="0">
              <a:spcBef>
                <a:spcPts val="0"/>
              </a:spcBef>
              <a:spcAft>
                <a:spcPts val="0"/>
              </a:spcAft>
            </a:pPr>
            <a:br>
              <a:rPr lang="en-US" sz="1100" b="0" dirty="0">
                <a:effectLst/>
              </a:rPr>
            </a:br>
            <a:r>
              <a:rPr lang="en-US" sz="1100" b="0" i="0" u="sng" dirty="0">
                <a:solidFill>
                  <a:srgbClr val="002641"/>
                </a:solidFill>
                <a:effectLst/>
                <a:latin typeface="Arial" panose="020B0604020202020204" pitchFamily="34" charset="0"/>
              </a:rPr>
              <a:t>Military Jets</a:t>
            </a:r>
            <a:endParaRPr lang="en-US" sz="1100" b="0" dirty="0">
              <a:effectLst/>
            </a:endParaRPr>
          </a:p>
          <a:p>
            <a:pPr rtl="0">
              <a:spcBef>
                <a:spcPts val="0"/>
              </a:spcBef>
              <a:spcAft>
                <a:spcPts val="0"/>
              </a:spcAft>
            </a:pPr>
            <a:br>
              <a:rPr lang="en-US" sz="1100" b="0" dirty="0">
                <a:effectLst/>
              </a:rPr>
            </a:br>
            <a:r>
              <a:rPr lang="en-US" sz="1100" b="0" i="0" u="none" strike="noStrike" dirty="0">
                <a:solidFill>
                  <a:srgbClr val="002641"/>
                </a:solidFill>
                <a:effectLst/>
                <a:latin typeface="Arial" panose="020B0604020202020204" pitchFamily="34" charset="0"/>
              </a:rPr>
              <a:t>Genova has a top secret clearance.  I can’t provide you with the details of the project, but we are working on the Navy’s F-35 program.</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Joe Golden: </a:t>
            </a:r>
            <a:r>
              <a:rPr lang="en-US" sz="1100" b="0" i="0" u="sng" dirty="0">
                <a:solidFill>
                  <a:srgbClr val="002641"/>
                </a:solidFill>
                <a:effectLst/>
                <a:latin typeface="Arial" panose="020B0604020202020204" pitchFamily="34" charset="0"/>
              </a:rPr>
              <a:t>How have your solutions helped your customers create a competitive advantage in their respective industries? What differentiates Genova from other providers in this space?</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1" i="0" u="none" strike="noStrike" dirty="0">
                <a:solidFill>
                  <a:srgbClr val="002641"/>
                </a:solidFill>
                <a:effectLst/>
                <a:latin typeface="Arial" panose="020B0604020202020204" pitchFamily="34" charset="0"/>
              </a:rPr>
              <a:t>: </a:t>
            </a:r>
            <a:r>
              <a:rPr lang="en-US" sz="1100" dirty="0">
                <a:solidFill>
                  <a:srgbClr val="002641"/>
                </a:solidFill>
                <a:latin typeface="Arial" panose="020B0604020202020204" pitchFamily="34" charset="0"/>
              </a:rPr>
              <a:t>Yes, o</a:t>
            </a:r>
            <a:r>
              <a:rPr lang="en-US" sz="1100" b="0" i="0" u="none" strike="noStrike" dirty="0">
                <a:solidFill>
                  <a:srgbClr val="002641"/>
                </a:solidFill>
                <a:effectLst/>
                <a:latin typeface="Arial" panose="020B0604020202020204" pitchFamily="34" charset="0"/>
              </a:rPr>
              <a:t>ver the last thirty years, Genova has come in, or under budget over 97% of the time.  This is not an accident or a coincidence.  Genova employs a very effective proprietary process call ‘The BOSS™ ‘ which stands for “Business Objective Software Supplement”.  This process ties the business’s objectives to the ‘bits and bytes’ that software engineers need to know to build good software.  One of Genova’s customers says that they will never do another software project without doing the BOSS first. The BOSS provides a roadmap to keep the team on course, on budget, and on time.  Genova grew from a $1M company in 2001 to a $35M company in 2014 due to the BOSS.  It is roadmap for assuring success.</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Joe Golden: </a:t>
            </a:r>
            <a:r>
              <a:rPr lang="en-US" sz="1100" b="0" i="0" u="none" strike="noStrike" dirty="0">
                <a:solidFill>
                  <a:srgbClr val="002641"/>
                </a:solidFill>
                <a:effectLst/>
                <a:latin typeface="Arial" panose="020B0604020202020204" pitchFamily="34" charset="0"/>
              </a:rPr>
              <a:t>How do your customers typically see a return on their investment when they implement your solutions? Can you provide some metrics or case studies?</a:t>
            </a:r>
            <a:endParaRPr lang="en-US" sz="1100" b="0" dirty="0">
              <a:effectLst/>
            </a:endParaRPr>
          </a:p>
          <a:p>
            <a:pPr rtl="0">
              <a:spcBef>
                <a:spcPts val="0"/>
              </a:spcBef>
              <a:spcAft>
                <a:spcPts val="0"/>
              </a:spcAft>
            </a:pPr>
            <a:br>
              <a:rPr lang="en-US" sz="1100" b="0" i="0" u="none" strike="noStrike" dirty="0">
                <a:solidFill>
                  <a:srgbClr val="002641"/>
                </a:solidFill>
                <a:effectLst/>
                <a:latin typeface="Arial" panose="020B0604020202020204" pitchFamily="34" charset="0"/>
              </a:rPr>
            </a:b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1" i="0" u="none" strike="noStrike" dirty="0">
                <a:solidFill>
                  <a:srgbClr val="002641"/>
                </a:solidFill>
                <a:effectLst/>
                <a:latin typeface="Arial" panose="020B0604020202020204" pitchFamily="34" charset="0"/>
              </a:rPr>
              <a:t>: </a:t>
            </a:r>
            <a:r>
              <a:rPr lang="en-US" sz="1100" b="0" i="0" u="none" strike="noStrike" dirty="0">
                <a:solidFill>
                  <a:srgbClr val="002641"/>
                </a:solidFill>
                <a:effectLst/>
                <a:latin typeface="Arial" panose="020B0604020202020204" pitchFamily="34" charset="0"/>
              </a:rPr>
              <a:t>Many of our customers are privately held or ESOPS so we are unable to access financial information.  The exception is John Deere.  Dawn recently was asked to speak at a business conference and in the presentation, she compared Kodak to John Deere.  Kodak made a decision not to invest in digital technology which John Deere made the decision to invest heavily in digital technology.  Here’s the different in stock value from 1976 to now (the red line is in today’s dollars). In 1900, 96% of Americans were involved in the production of food.  In 2020, that was down to 1.96%.  John Deere lost almost 94% of its market in the drop of people working in agriculture during the twentieth century, but at the same time, they became a world leader with rising stock values.  Genova’s software is part of their success.</a:t>
            </a:r>
            <a:endParaRPr lang="en-US" sz="1100" b="0" dirty="0">
              <a:effectLst/>
            </a:endParaRPr>
          </a:p>
        </p:txBody>
      </p:sp>
    </p:spTree>
    <p:extLst>
      <p:ext uri="{BB962C8B-B14F-4D97-AF65-F5344CB8AC3E}">
        <p14:creationId xmlns:p14="http://schemas.microsoft.com/office/powerpoint/2010/main" val="2038944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DBD725-4050-C23C-191B-085167FFE632}"/>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MHH Manufacturing CEO Interview</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pic>
        <p:nvPicPr>
          <p:cNvPr id="7" name="Picture 6">
            <a:extLst>
              <a:ext uri="{FF2B5EF4-FFF2-40B4-BE49-F238E27FC236}">
                <a16:creationId xmlns:a16="http://schemas.microsoft.com/office/drawing/2014/main" id="{F4B25229-0974-8F76-A71F-1227A0D7E5C9}"/>
              </a:ext>
            </a:extLst>
          </p:cNvPr>
          <p:cNvPicPr>
            <a:picLocks noChangeAspect="1"/>
          </p:cNvPicPr>
          <p:nvPr/>
        </p:nvPicPr>
        <p:blipFill>
          <a:blip r:embed="rId2"/>
          <a:stretch>
            <a:fillRect/>
          </a:stretch>
        </p:blipFill>
        <p:spPr>
          <a:xfrm>
            <a:off x="-1550145" y="687629"/>
            <a:ext cx="1394581" cy="2979678"/>
          </a:xfrm>
          <a:prstGeom prst="rect">
            <a:avLst/>
          </a:prstGeom>
        </p:spPr>
      </p:pic>
      <p:sp>
        <p:nvSpPr>
          <p:cNvPr id="3" name="TextBox 2">
            <a:extLst>
              <a:ext uri="{FF2B5EF4-FFF2-40B4-BE49-F238E27FC236}">
                <a16:creationId xmlns:a16="http://schemas.microsoft.com/office/drawing/2014/main" id="{0712C2DC-E338-D022-9543-D536F2458F76}"/>
              </a:ext>
            </a:extLst>
          </p:cNvPr>
          <p:cNvSpPr txBox="1"/>
          <p:nvPr/>
        </p:nvSpPr>
        <p:spPr>
          <a:xfrm>
            <a:off x="186612" y="824966"/>
            <a:ext cx="8716899" cy="2462213"/>
          </a:xfrm>
          <a:prstGeom prst="rect">
            <a:avLst/>
          </a:prstGeom>
          <a:noFill/>
        </p:spPr>
        <p:txBody>
          <a:bodyPr wrap="square" rtlCol="0">
            <a:spAutoFit/>
          </a:bodyPr>
          <a:lstStyle/>
          <a:p>
            <a:pPr rtl="0">
              <a:spcBef>
                <a:spcPts val="0"/>
              </a:spcBef>
              <a:spcAft>
                <a:spcPts val="0"/>
              </a:spcAft>
            </a:pPr>
            <a:r>
              <a:rPr lang="en-US" sz="1100" b="1" i="0" u="none" strike="noStrike" dirty="0">
                <a:solidFill>
                  <a:srgbClr val="002641"/>
                </a:solidFill>
                <a:effectLst/>
                <a:latin typeface="Arial" panose="020B0604020202020204" pitchFamily="34" charset="0"/>
              </a:rPr>
              <a:t>Joe Golden: </a:t>
            </a:r>
            <a:r>
              <a:rPr lang="en-US" sz="1100" b="0" i="0" u="none" strike="noStrike" dirty="0">
                <a:solidFill>
                  <a:srgbClr val="002641"/>
                </a:solidFill>
                <a:effectLst/>
                <a:latin typeface="Arial" panose="020B0604020202020204" pitchFamily="34" charset="0"/>
              </a:rPr>
              <a:t>What upcoming trends or innovations in embedded software and AI do you foresee having the biggest impact on manufacturing in the next few years? How is Genova preparing to address these trends?</a:t>
            </a:r>
            <a:endParaRPr lang="en-US" sz="1100" b="0" dirty="0">
              <a:effectLst/>
            </a:endParaRPr>
          </a:p>
          <a:p>
            <a:pPr rtl="0">
              <a:spcBef>
                <a:spcPts val="0"/>
              </a:spcBef>
              <a:spcAft>
                <a:spcPts val="0"/>
              </a:spcAft>
            </a:pPr>
            <a:br>
              <a:rPr lang="en-US" sz="1100" b="0" i="0" u="none" strike="noStrike" dirty="0">
                <a:solidFill>
                  <a:srgbClr val="002641"/>
                </a:solidFill>
                <a:effectLst/>
                <a:latin typeface="Arial" panose="020B0604020202020204" pitchFamily="34" charset="0"/>
              </a:rPr>
            </a:b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1" i="0" u="none" strike="noStrike" dirty="0">
                <a:solidFill>
                  <a:srgbClr val="002641"/>
                </a:solidFill>
                <a:effectLst/>
                <a:latin typeface="Arial" panose="020B0604020202020204" pitchFamily="34" charset="0"/>
              </a:rPr>
              <a:t>: </a:t>
            </a:r>
            <a:r>
              <a:rPr lang="en-US" sz="1100" b="0" i="0" u="none" strike="noStrike" dirty="0">
                <a:solidFill>
                  <a:srgbClr val="002641"/>
                </a:solidFill>
                <a:effectLst/>
                <a:latin typeface="Arial" panose="020B0604020202020204" pitchFamily="34" charset="0"/>
              </a:rPr>
              <a:t>Genova is working on AI technologies for manufacturers and beyond.  Genova is working with Texas Tech Hospitals to help their researchers find published articles faster and with higher quality than they’ve experienced before.  Genova has been using automated code generation (AI code generation) for over a decade.  This is called Model Based Development </a:t>
            </a:r>
            <a:endParaRPr lang="en-US" sz="1100" b="0" dirty="0">
              <a:effectLst/>
            </a:endParaRPr>
          </a:p>
          <a:p>
            <a:pPr rtl="0">
              <a:spcBef>
                <a:spcPts val="0"/>
              </a:spcBef>
              <a:spcAft>
                <a:spcPts val="0"/>
              </a:spcAft>
            </a:pPr>
            <a:r>
              <a:rPr lang="en-US" sz="1100" b="0" i="0" u="none" strike="noStrike" dirty="0">
                <a:solidFill>
                  <a:srgbClr val="002641"/>
                </a:solidFill>
                <a:effectLst/>
                <a:latin typeface="Arial" panose="020B0604020202020204" pitchFamily="34" charset="0"/>
              </a:rPr>
              <a:t>This saves our customers time and money getting new products to market. Genova is also working with its customers for innovations to help make their equipment ‘smart’, along with automating their manufacturing processes.</a:t>
            </a:r>
            <a:endParaRPr lang="en-US" sz="1100" b="0" dirty="0">
              <a:effectLst/>
            </a:endParaRPr>
          </a:p>
          <a:p>
            <a:pPr rtl="0">
              <a:spcBef>
                <a:spcPts val="0"/>
              </a:spcBef>
              <a:spcAft>
                <a:spcPts val="0"/>
              </a:spcAft>
            </a:pPr>
            <a:br>
              <a:rPr lang="en-US" sz="1100" b="0" dirty="0">
                <a:effectLst/>
              </a:rPr>
            </a:br>
            <a:r>
              <a:rPr lang="en-US" sz="1100" b="1" i="0" u="none" strike="noStrike" dirty="0">
                <a:solidFill>
                  <a:srgbClr val="002641"/>
                </a:solidFill>
                <a:effectLst/>
                <a:latin typeface="Arial" panose="020B0604020202020204" pitchFamily="34" charset="0"/>
              </a:rPr>
              <a:t>Joe Golden: For our readers who are interested in learning more or potentially partnering with Genova, what is the best way for them to reach out to you?</a:t>
            </a:r>
          </a:p>
          <a:p>
            <a:pPr rtl="0">
              <a:spcBef>
                <a:spcPts val="0"/>
              </a:spcBef>
              <a:spcAft>
                <a:spcPts val="0"/>
              </a:spcAft>
            </a:pPr>
            <a:endParaRPr lang="en-US" sz="1100" b="0" dirty="0">
              <a:effectLst/>
            </a:endParaRPr>
          </a:p>
          <a:p>
            <a:pPr rtl="0">
              <a:spcBef>
                <a:spcPts val="0"/>
              </a:spcBef>
              <a:spcAft>
                <a:spcPts val="0"/>
              </a:spcAft>
            </a:pPr>
            <a:r>
              <a:rPr lang="en-US" sz="1100" b="1" i="0" u="none" strike="noStrike" dirty="0">
                <a:solidFill>
                  <a:srgbClr val="002641"/>
                </a:solidFill>
                <a:effectLst/>
                <a:latin typeface="Arial" panose="020B0604020202020204" pitchFamily="34" charset="0"/>
              </a:rPr>
              <a:t>Dawn </a:t>
            </a:r>
            <a:r>
              <a:rPr lang="en-US" sz="1100" b="1" i="0" u="none" strike="noStrike" dirty="0" err="1">
                <a:solidFill>
                  <a:srgbClr val="002641"/>
                </a:solidFill>
                <a:effectLst/>
                <a:latin typeface="Arial" panose="020B0604020202020204" pitchFamily="34" charset="0"/>
              </a:rPr>
              <a:t>Ainger</a:t>
            </a:r>
            <a:r>
              <a:rPr lang="en-US" sz="1100" b="1" i="0" u="none" strike="noStrike" dirty="0">
                <a:solidFill>
                  <a:srgbClr val="002641"/>
                </a:solidFill>
                <a:effectLst/>
                <a:latin typeface="Arial" panose="020B0604020202020204" pitchFamily="34" charset="0"/>
              </a:rPr>
              <a:t>: Please send an email to Dawn.ainger@genovatech.com – and reference “CEO Briefing” in the subject so you don’t get lost in my spam folder.</a:t>
            </a:r>
            <a:endParaRPr lang="en-US" sz="1100" b="1" dirty="0">
              <a:effectLst/>
            </a:endParaRPr>
          </a:p>
        </p:txBody>
      </p:sp>
    </p:spTree>
    <p:extLst>
      <p:ext uri="{BB962C8B-B14F-4D97-AF65-F5344CB8AC3E}">
        <p14:creationId xmlns:p14="http://schemas.microsoft.com/office/powerpoint/2010/main" val="2671794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BE9098-FBFD-CC5D-143E-1F92D866C364}"/>
              </a:ext>
            </a:extLst>
          </p:cNvPr>
          <p:cNvSpPr txBox="1"/>
          <p:nvPr/>
        </p:nvSpPr>
        <p:spPr>
          <a:xfrm>
            <a:off x="352506" y="107573"/>
            <a:ext cx="7315200" cy="538609"/>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Select Current Events – Manufacturing, Industrial, &amp; Distribution</a:t>
            </a:r>
          </a:p>
          <a:p>
            <a:r>
              <a:rPr lang="en-US" sz="1100" i="1" dirty="0">
                <a:solidFill>
                  <a:schemeClr val="bg1"/>
                </a:solidFill>
                <a:latin typeface="Times New Roman" panose="02020603050405020304" pitchFamily="18" charset="0"/>
                <a:cs typeface="Times New Roman" panose="02020603050405020304" pitchFamily="18" charset="0"/>
              </a:rPr>
              <a:t>CEO Briefing</a:t>
            </a:r>
          </a:p>
        </p:txBody>
      </p:sp>
      <p:sp>
        <p:nvSpPr>
          <p:cNvPr id="3" name="Text Placeholder 1">
            <a:extLst>
              <a:ext uri="{FF2B5EF4-FFF2-40B4-BE49-F238E27FC236}">
                <a16:creationId xmlns:a16="http://schemas.microsoft.com/office/drawing/2014/main" id="{87B52F08-C7B3-D1C8-A99F-56E9D58C713B}"/>
              </a:ext>
            </a:extLst>
          </p:cNvPr>
          <p:cNvSpPr txBox="1">
            <a:spLocks/>
          </p:cNvSpPr>
          <p:nvPr/>
        </p:nvSpPr>
        <p:spPr>
          <a:xfrm>
            <a:off x="235060" y="1011115"/>
            <a:ext cx="8711716" cy="5618284"/>
          </a:xfrm>
          <a:prstGeom prst="rect">
            <a:avLst/>
          </a:prstGeom>
          <a:noFill/>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en-US" sz="1400" b="1" dirty="0">
                <a:latin typeface="Times New Roman" panose="02020603050405020304" pitchFamily="18" charset="0"/>
                <a:cs typeface="Times New Roman" panose="02020603050405020304" pitchFamily="18" charset="0"/>
              </a:rPr>
              <a:t>Trends, Forecasts, &amp; Economic Updates</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
              </a:rPr>
              <a:t>3 Trends shaping the manufacturing industry</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3"/>
              </a:rPr>
              <a:t>US industrial production comes in hot in May</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4"/>
              </a:rPr>
              <a:t>U.S. industrial production makes biggest jump in 10 months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5"/>
              </a:rPr>
              <a:t>Anxiety over inflation again drives down consumer sentiment</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6"/>
              </a:rPr>
              <a:t>KPMG Industrial Manufacturing top risks forecast</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7"/>
              </a:rPr>
              <a:t>US manufacturing group calls for stronger protection against Chinese imports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8"/>
              </a:rPr>
              <a:t>Five key challenges facing U.S. manufacturing</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9"/>
              </a:rPr>
              <a:t>Expensing could help manufacturing's productivity problem</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0"/>
              </a:rPr>
              <a:t>Made in America: The boom in U.S. manufacturing investment</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1"/>
              </a:rPr>
              <a:t>How American can make a sustainable industrial transformation</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2"/>
              </a:rPr>
              <a:t>There's more large industrial spaces near major seaports than in decades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3"/>
              </a:rPr>
              <a:t>Key supply chain management strategies for OEMs -- and the questions to ask</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4"/>
              </a:rPr>
              <a:t>Optimizing strategies to avoid deindustrialization</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5"/>
              </a:rPr>
              <a:t>B2B web store woes drive manufacturing buyers elsewhere, survey finds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6"/>
              </a:rPr>
              <a:t>Hydrogen developers flexing for transport and industrial sectors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i="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7"/>
              </a:rPr>
              <a:t>The manufacturing side of the economy appears to have stalled,' ISM says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8"/>
              </a:rPr>
              <a:t>Top 20 most industrial cities in the US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19"/>
              </a:rPr>
              <a:t>Distributors remain optimistic amid rising prices, hiring challenges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0"/>
              </a:rPr>
              <a:t>Too much construction? That could be the industrial market's top challenge today</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1"/>
              </a:rPr>
              <a:t>America's manufacturing renaissance: the key to restoring powerhouse status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2"/>
              </a:rPr>
              <a:t>The trends that are driving a surge in manufacturing M&amp;A deals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3"/>
              </a:rPr>
              <a:t>How manufacturing execution systems can solve staffing shortages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4"/>
              </a:rPr>
              <a:t>Manufacturing industry optimism on the rise, survey says</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hlinkClick r:id="rId25"/>
              </a:rPr>
              <a:t>The next big area of environmental regulation: PFAS &amp; the evolving federal regulations: Part II</a:t>
            </a:r>
            <a:endPar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endParaRP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Marketing strategies for manufacturers: How building community helps build your business</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What's next for research and innovation in manufacturing</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An upward spiral in industrial production</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U.S. Industrial Production Climbs More Than Expected in June</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Remote work: How manufacturers are experimenting in a hands-on industry</a:t>
            </a:r>
          </a:p>
          <a:p>
            <a:pPr marL="0" indent="0">
              <a:lnSpc>
                <a:spcPct val="100000"/>
              </a:lnSpc>
              <a:spcBef>
                <a:spcPts val="600"/>
              </a:spcBef>
              <a:buNone/>
            </a:pPr>
            <a:r>
              <a:rPr lang="en-US" sz="1200" b="0" u="sng" dirty="0" err="1">
                <a:solidFill>
                  <a:srgbClr val="1155CC"/>
                </a:solidFill>
                <a:effectLst/>
                <a:highlight>
                  <a:srgbClr val="FFFFFF"/>
                </a:highlight>
                <a:latin typeface="Times New Roman" panose="02020603050405020304" pitchFamily="18" charset="0"/>
                <a:cs typeface="Times New Roman" panose="02020603050405020304" pitchFamily="18" charset="0"/>
              </a:rPr>
              <a:t>Vendavo</a:t>
            </a: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 Reveals Top Growth Strategies in Manufacturing and Distribution</a:t>
            </a:r>
          </a:p>
          <a:p>
            <a:pPr marL="0" indent="0">
              <a:lnSpc>
                <a:spcPct val="100000"/>
              </a:lnSpc>
              <a:spcBef>
                <a:spcPts val="600"/>
              </a:spcBef>
              <a:buNone/>
            </a:pPr>
            <a:r>
              <a:rPr lang="en-US" sz="1200" b="0" u="sng" dirty="0">
                <a:solidFill>
                  <a:srgbClr val="1155CC"/>
                </a:solidFill>
                <a:effectLst/>
                <a:highlight>
                  <a:srgbClr val="FFFFFF"/>
                </a:highlight>
                <a:latin typeface="Times New Roman" panose="02020603050405020304" pitchFamily="18" charset="0"/>
                <a:cs typeface="Times New Roman" panose="02020603050405020304" pitchFamily="18" charset="0"/>
              </a:rPr>
              <a:t>Reshoring in North America: Strategy for Manufacturing Excellence</a:t>
            </a:r>
          </a:p>
        </p:txBody>
      </p:sp>
      <p:graphicFrame>
        <p:nvGraphicFramePr>
          <p:cNvPr id="10" name="Table 9">
            <a:extLst>
              <a:ext uri="{FF2B5EF4-FFF2-40B4-BE49-F238E27FC236}">
                <a16:creationId xmlns:a16="http://schemas.microsoft.com/office/drawing/2014/main" id="{9E6ADCAC-2F19-B04A-4FE1-A5501640A209}"/>
              </a:ext>
            </a:extLst>
          </p:cNvPr>
          <p:cNvGraphicFramePr>
            <a:graphicFrameLocks noGrp="1"/>
          </p:cNvGraphicFramePr>
          <p:nvPr/>
        </p:nvGraphicFramePr>
        <p:xfrm>
          <a:off x="9745785" y="2500923"/>
          <a:ext cx="208280" cy="365760"/>
        </p:xfrm>
        <a:graphic>
          <a:graphicData uri="http://schemas.openxmlformats.org/drawingml/2006/table">
            <a:tbl>
              <a:tblPr/>
              <a:tblGrid>
                <a:gridCol w="208280">
                  <a:extLst>
                    <a:ext uri="{9D8B030D-6E8A-4147-A177-3AD203B41FA5}">
                      <a16:colId xmlns:a16="http://schemas.microsoft.com/office/drawing/2014/main" val="2477284093"/>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442486961"/>
                  </a:ext>
                </a:extLst>
              </a:tr>
            </a:tbl>
          </a:graphicData>
        </a:graphic>
      </p:graphicFrame>
    </p:spTree>
    <p:extLst>
      <p:ext uri="{BB962C8B-B14F-4D97-AF65-F5344CB8AC3E}">
        <p14:creationId xmlns:p14="http://schemas.microsoft.com/office/powerpoint/2010/main" val="171332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91231</TotalTime>
  <Words>4878</Words>
  <Application>Microsoft Office PowerPoint</Application>
  <PresentationFormat>On-screen Show (4:3)</PresentationFormat>
  <Paragraphs>741</Paragraphs>
  <Slides>17</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Avenir Book</vt:lpstr>
      <vt:lpstr>Calibri</vt:lpstr>
      <vt:lpstr>Calibri Light</vt:lpstr>
      <vt:lpstr>cardo</vt:lpstr>
      <vt:lpstr>Georgia</vt:lpstr>
      <vt:lpstr>MetaBook-Roman</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Manufacturing Update - April 2024</dc:title>
  <dc:creator>Scott Powell</dc:creator>
  <cp:lastModifiedBy>Victoria McSherry</cp:lastModifiedBy>
  <cp:revision>1545</cp:revision>
  <cp:lastPrinted>2023-09-28T13:54:37Z</cp:lastPrinted>
  <dcterms:created xsi:type="dcterms:W3CDTF">2020-11-03T17:32:57Z</dcterms:created>
  <dcterms:modified xsi:type="dcterms:W3CDTF">2024-09-26T13:50:09Z</dcterms:modified>
</cp:coreProperties>
</file>