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9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1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586D9-C0D5-4D65-A8CE-356883870841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E31F9-28BD-4718-8F6E-DBED1D14C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02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52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CDC1D-8306-5624-E5A2-5910BE5D3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ABE654-4F40-4FA2-C4CB-D82265C83A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59082-0A8B-92C9-7424-FC5DA4920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2305-014D-491F-96A5-CB10927B34ED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8F4E7-BE3F-6DB4-4ED0-77CBB5A7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55D75-37CC-7F89-45F8-A832FAA3A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6BBB-80DD-4D35-927C-D5D40DC6A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82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78544-F7C6-4FB4-6B42-5E87779CB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7973A-2593-4222-87DF-38091E420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E05A9-159F-0299-CBCF-C36C0F3DF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2305-014D-491F-96A5-CB10927B34ED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2807A-45B0-3EE5-57AE-D55FAD71C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5517E-5B0F-E448-91B4-92824C6B2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6BBB-80DD-4D35-927C-D5D40DC6A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313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85738-68E1-9CEE-F332-D110C4AA4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91168-5A57-601E-DC7E-1E3011CA1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C2EE6-70CC-9EE2-B4FF-77F32D8B7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2305-014D-491F-96A5-CB10927B34ED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5A30E-00D9-F7A9-A45B-3E6509150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F5CFD-0794-02DA-4946-9A82D3ABE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6BBB-80DD-4D35-927C-D5D40DC6A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02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69EB2-89AD-1819-89C6-C610573BF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1F69F-CA70-BCAE-3196-85F9FF041B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2FF2A-8287-660E-7069-6BF9FB6EE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9B6EB1-7C70-89CC-2920-A784AC924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2305-014D-491F-96A5-CB10927B34ED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59663-1E36-F109-C9D0-A10FADD35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0274C9-D548-A3FE-57C6-203D2984F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6BBB-80DD-4D35-927C-D5D40DC6A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92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3965A-AE68-3B8A-9E79-37225C596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24E039-768F-D219-D0FC-D78962C76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20064-049F-1054-95F2-0602BB0014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A63E88-1B9C-7665-8A2C-CCD9C18F1D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2C1697-9BF1-CC8A-90A8-8A53B13230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E9D908-66EF-AF69-A9EB-802FFB70A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2305-014D-491F-96A5-CB10927B34ED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36F1EE-91F1-F0FC-8160-4718E0B0E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C70034-E925-5257-EB51-84CF16DC8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6BBB-80DD-4D35-927C-D5D40DC6A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71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5C9C2-3217-A66E-4565-223B4F2FE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FE4233-E8DC-FAF6-953F-FB6CF90C8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2305-014D-491F-96A5-CB10927B34ED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6F7D85-46CF-C386-1FE4-FC56F23DD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61A603-576D-AFDF-4890-54AE9C7E3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6BBB-80DD-4D35-927C-D5D40DC6A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20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EB7EE-D790-E725-6432-9850F8D32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2305-014D-491F-96A5-CB10927B34ED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6CC798-C673-4A0E-DE3D-ABEF469B9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890D82-921C-6FD9-D52B-B17ACDEF2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6BBB-80DD-4D35-927C-D5D40DC6A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24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01820-9EEC-E0D7-937C-F9D643F9D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BC6C8-A8F9-17C6-5563-B9AD26E32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DF0DC-6F40-C171-2D71-C5D4B859B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186CFD-8F4D-C425-23D2-7593A9494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2305-014D-491F-96A5-CB10927B34ED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28D203-E6C0-D677-AD41-04A6E2390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E407FF-2673-C493-97B9-09D52A5FF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6BBB-80DD-4D35-927C-D5D40DC6A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79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18EC4-8524-C2CD-7368-610761AF6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6DA82E-7499-089A-A71F-C080A3E8A8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8F773-77E4-A07B-3568-5F7A7EB42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1B2CC-9CA2-06E6-502E-9CD9261F0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2305-014D-491F-96A5-CB10927B34ED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85CC4D-8A0B-EA63-62B0-DED42A016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1D13A0-9935-9167-0372-9D3FFE713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6BBB-80DD-4D35-927C-D5D40DC6A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05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15D6A-50F2-FEA8-E3B4-084E7F394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8B18CD-B48B-43CD-965D-75B27F0E9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9A91A-80D5-01F7-3041-1043A62CC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2305-014D-491F-96A5-CB10927B34ED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8EB4C-6B1E-A53F-E12B-8A7A9F48E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CB1FE-12DD-5AEE-BFCF-6198AFC63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6BBB-80DD-4D35-927C-D5D40DC6A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0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3138C0-1D22-5C8B-4CA8-A89337FA0B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A494D-01CD-54EE-617A-76F84A5425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ACD9A-0A6F-882F-273B-892BF66E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2305-014D-491F-96A5-CB10927B34ED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DF268-0061-145C-29EC-0578CC99B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F99BD-8FF3-D6FF-BFEA-2E791F28A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6BBB-80DD-4D35-927C-D5D40DC6A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33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A955DD-6560-43AA-A111-61F0298438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0" t="7112"/>
          <a:stretch/>
        </p:blipFill>
        <p:spPr>
          <a:xfrm>
            <a:off x="-711200" y="-38100"/>
            <a:ext cx="13045440" cy="7313688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F35BCD-68AE-4192-973D-505C7CBE7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29027-ACC6-4A54-8A31-49D443D063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328035-34CB-4B54-B849-F0DF1FAF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444C6-2789-473E-BB58-9AC782709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63458-20F7-440A-902B-2D80EADD7B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EA651E-F9B0-4740-8A84-0AE3A35917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613" y="5677868"/>
            <a:ext cx="2412387" cy="135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47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1B63EF-B436-BB23-3AEC-1790CE878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FC7395-70F8-814F-05ED-04D6BCD41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28F4E-B8F8-70C4-8E4B-1B1EB2FE4D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62305-014D-491F-96A5-CB10927B34ED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8ACC4-CD43-9266-C822-5FC4E0EAD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DF2C5-82E5-9B96-CE02-5BBCAD0A2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C6BBB-80DD-4D35-927C-D5D40DC6A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2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9C3CF20-82B6-7747-9D24-FF9EC1E4C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0445" y="-22860"/>
            <a:ext cx="13037225" cy="72855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636662" y="5837402"/>
            <a:ext cx="2240738" cy="706437"/>
          </a:xfrm>
          <a:prstGeom prst="rect">
            <a:avLst/>
          </a:prstGeom>
          <a:solidFill>
            <a:srgbClr val="FF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237145" y="5612258"/>
            <a:ext cx="2026920" cy="8991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60802" name="Rectangle 12"/>
          <p:cNvSpPr>
            <a:spLocks noChangeArrowheads="1"/>
          </p:cNvSpPr>
          <p:nvPr/>
        </p:nvSpPr>
        <p:spPr bwMode="auto">
          <a:xfrm>
            <a:off x="1329895" y="2625218"/>
            <a:ext cx="1816187" cy="3581400"/>
          </a:xfrm>
          <a:prstGeom prst="rect">
            <a:avLst/>
          </a:prstGeom>
          <a:solidFill>
            <a:srgbClr val="D1FA04"/>
          </a:solidFill>
          <a:ln w="9525"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D1FA04"/>
            </a:extrusionClr>
          </a:sp3d>
        </p:spPr>
        <p:txBody>
          <a:bodyPr wrap="none" anchor="ctr">
            <a:flatTx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rows1" pitchFamily="34" charset="2"/>
              <a:ea typeface="ＭＳ Ｐゴシック" pitchFamily="34" charset="-128"/>
              <a:cs typeface="+mn-cs"/>
            </a:endParaRPr>
          </a:p>
        </p:txBody>
      </p:sp>
      <p:sp>
        <p:nvSpPr>
          <p:cNvPr id="460803" name="Rectangle 12"/>
          <p:cNvSpPr>
            <a:spLocks noChangeArrowheads="1"/>
          </p:cNvSpPr>
          <p:nvPr/>
        </p:nvSpPr>
        <p:spPr bwMode="auto">
          <a:xfrm>
            <a:off x="7219087" y="2647916"/>
            <a:ext cx="1618016" cy="3581400"/>
          </a:xfrm>
          <a:prstGeom prst="rect">
            <a:avLst/>
          </a:prstGeom>
          <a:solidFill>
            <a:srgbClr val="BB4556">
              <a:alpha val="78038"/>
            </a:srgbClr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990000"/>
            </a:extrusionClr>
          </a:sp3d>
        </p:spPr>
        <p:txBody>
          <a:bodyPr wrap="none" anchor="ctr">
            <a:flatTx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A65F68"/>
              </a:solidFill>
              <a:effectLst/>
              <a:uLnTx/>
              <a:uFillTx/>
              <a:latin typeface="Arrows1" pitchFamily="34" charset="2"/>
              <a:ea typeface="ＭＳ Ｐゴシック" pitchFamily="34" charset="-128"/>
              <a:cs typeface="+mn-cs"/>
            </a:endParaRPr>
          </a:p>
        </p:txBody>
      </p:sp>
      <p:sp>
        <p:nvSpPr>
          <p:cNvPr id="459779" name="Rectangle 12"/>
          <p:cNvSpPr>
            <a:spLocks noChangeArrowheads="1"/>
          </p:cNvSpPr>
          <p:nvPr/>
        </p:nvSpPr>
        <p:spPr bwMode="auto">
          <a:xfrm>
            <a:off x="9829800" y="2661672"/>
            <a:ext cx="1589231" cy="3581400"/>
          </a:xfrm>
          <a:prstGeom prst="rect">
            <a:avLst/>
          </a:prstGeom>
          <a:solidFill>
            <a:srgbClr val="CB5D60"/>
          </a:solidFill>
          <a:ln w="9525"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990000"/>
            </a:extrusionClr>
          </a:sp3d>
        </p:spPr>
        <p:txBody>
          <a:bodyPr wrap="none" anchor="ctr">
            <a:flatTx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rows1" pitchFamily="34" charset="2"/>
              <a:ea typeface="ＭＳ Ｐゴシック" pitchFamily="34" charset="-128"/>
              <a:cs typeface="+mn-cs"/>
            </a:endParaRPr>
          </a:p>
        </p:txBody>
      </p:sp>
      <p:sp>
        <p:nvSpPr>
          <p:cNvPr id="460804" name="Text Box 4"/>
          <p:cNvSpPr txBox="1">
            <a:spLocks noChangeArrowheads="1"/>
          </p:cNvSpPr>
          <p:nvPr/>
        </p:nvSpPr>
        <p:spPr bwMode="auto">
          <a:xfrm>
            <a:off x="3964545" y="1991975"/>
            <a:ext cx="27120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ts val="6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Arial" charset="0"/>
                <a:ea typeface="ＭＳ Ｐゴシック" pitchFamily="34" charset="-128"/>
                <a:cs typeface="Arial" charset="0"/>
              </a:rPr>
              <a:t>OA </a:t>
            </a:r>
            <a:r>
              <a:rPr lang="en-US" sz="2400" dirty="0">
                <a:solidFill>
                  <a:srgbClr val="008000"/>
                </a:solidFill>
                <a:latin typeface="Arial" charset="0"/>
                <a:ea typeface="ＭＳ Ｐゴシック" pitchFamily="34" charset="-128"/>
                <a:cs typeface="Arial" charset="0"/>
              </a:rPr>
              <a:t>Life Insurance</a:t>
            </a:r>
          </a:p>
        </p:txBody>
      </p:sp>
      <p:sp>
        <p:nvSpPr>
          <p:cNvPr id="460805" name="Rectangle 12"/>
          <p:cNvSpPr>
            <a:spLocks noChangeArrowheads="1"/>
          </p:cNvSpPr>
          <p:nvPr/>
        </p:nvSpPr>
        <p:spPr bwMode="auto">
          <a:xfrm>
            <a:off x="4496245" y="2625218"/>
            <a:ext cx="1832376" cy="3581400"/>
          </a:xfrm>
          <a:prstGeom prst="rect">
            <a:avLst/>
          </a:prstGeom>
          <a:solidFill>
            <a:srgbClr val="9A9ADE"/>
          </a:solidFill>
          <a:ln w="9525"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rows1" pitchFamily="34" charset="2"/>
              <a:ea typeface="ＭＳ Ｐゴシック" pitchFamily="34" charset="-128"/>
              <a:cs typeface="+mn-cs"/>
            </a:endParaRPr>
          </a:p>
        </p:txBody>
      </p:sp>
      <p:sp>
        <p:nvSpPr>
          <p:cNvPr id="37895" name="Text Box 6"/>
          <p:cNvSpPr txBox="1">
            <a:spLocks noChangeArrowheads="1"/>
          </p:cNvSpPr>
          <p:nvPr/>
        </p:nvSpPr>
        <p:spPr bwMode="auto">
          <a:xfrm>
            <a:off x="1140205" y="199644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Checking</a:t>
            </a:r>
          </a:p>
        </p:txBody>
      </p:sp>
      <p:sp>
        <p:nvSpPr>
          <p:cNvPr id="460807" name="Text Box 7"/>
          <p:cNvSpPr txBox="1">
            <a:spLocks noChangeArrowheads="1"/>
          </p:cNvSpPr>
          <p:nvPr/>
        </p:nvSpPr>
        <p:spPr bwMode="auto">
          <a:xfrm>
            <a:off x="6934200" y="2042160"/>
            <a:ext cx="198120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68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HELOC</a:t>
            </a:r>
          </a:p>
        </p:txBody>
      </p:sp>
      <p:sp>
        <p:nvSpPr>
          <p:cNvPr id="460808" name="Text Box 8"/>
          <p:cNvSpPr txBox="1">
            <a:spLocks noChangeArrowheads="1"/>
          </p:cNvSpPr>
          <p:nvPr/>
        </p:nvSpPr>
        <p:spPr bwMode="auto">
          <a:xfrm>
            <a:off x="9863036" y="2722261"/>
            <a:ext cx="1371600" cy="935321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500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New Home Purchase</a:t>
            </a:r>
          </a:p>
        </p:txBody>
      </p:sp>
      <p:sp>
        <p:nvSpPr>
          <p:cNvPr id="460810" name="Rectangle 12"/>
          <p:cNvSpPr>
            <a:spLocks noChangeArrowheads="1"/>
          </p:cNvSpPr>
          <p:nvPr/>
        </p:nvSpPr>
        <p:spPr bwMode="auto">
          <a:xfrm>
            <a:off x="1339192" y="4261994"/>
            <a:ext cx="1806890" cy="1933548"/>
          </a:xfrm>
          <a:prstGeom prst="rect">
            <a:avLst/>
          </a:prstGeom>
          <a:solidFill>
            <a:srgbClr val="CC000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CC0000"/>
            </a:extrusionClr>
          </a:sp3d>
        </p:spPr>
        <p:txBody>
          <a:bodyPr wrap="none" anchor="ctr">
            <a:flatTx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rows1" pitchFamily="34" charset="2"/>
              <a:ea typeface="ＭＳ Ｐゴシック" pitchFamily="34" charset="-128"/>
              <a:cs typeface="+mn-cs"/>
            </a:endParaRPr>
          </a:p>
        </p:txBody>
      </p:sp>
      <p:sp>
        <p:nvSpPr>
          <p:cNvPr id="460813" name="Rectangle 12"/>
          <p:cNvSpPr>
            <a:spLocks noChangeArrowheads="1"/>
          </p:cNvSpPr>
          <p:nvPr/>
        </p:nvSpPr>
        <p:spPr bwMode="auto">
          <a:xfrm>
            <a:off x="4504976" y="5268165"/>
            <a:ext cx="1825121" cy="924508"/>
          </a:xfrm>
          <a:prstGeom prst="rect">
            <a:avLst/>
          </a:prstGeom>
          <a:solidFill>
            <a:srgbClr val="0033CC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33CC"/>
            </a:extrusionClr>
          </a:sp3d>
        </p:spPr>
        <p:txBody>
          <a:bodyPr wrap="none" anchor="ctr">
            <a:flatTx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rows1" pitchFamily="34" charset="2"/>
              <a:ea typeface="ＭＳ Ｐゴシック" pitchFamily="34" charset="-128"/>
              <a:cs typeface="+mn-cs"/>
            </a:endParaRPr>
          </a:p>
        </p:txBody>
      </p:sp>
      <p:sp>
        <p:nvSpPr>
          <p:cNvPr id="460814" name="Rectangle 12"/>
          <p:cNvSpPr>
            <a:spLocks noChangeArrowheads="1"/>
          </p:cNvSpPr>
          <p:nvPr/>
        </p:nvSpPr>
        <p:spPr bwMode="auto">
          <a:xfrm>
            <a:off x="4504976" y="4586237"/>
            <a:ext cx="1828800" cy="1620381"/>
          </a:xfrm>
          <a:prstGeom prst="rect">
            <a:avLst/>
          </a:prstGeom>
          <a:solidFill>
            <a:srgbClr val="0033CC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33CC"/>
            </a:extrusionClr>
          </a:sp3d>
        </p:spPr>
        <p:txBody>
          <a:bodyPr wrap="none" anchor="ctr">
            <a:flatTx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rows1" pitchFamily="34" charset="2"/>
              <a:ea typeface="ＭＳ Ｐゴシック" pitchFamily="34" charset="-128"/>
              <a:cs typeface="+mn-cs"/>
            </a:endParaRPr>
          </a:p>
        </p:txBody>
      </p:sp>
      <p:sp>
        <p:nvSpPr>
          <p:cNvPr id="460815" name="Text Box 15"/>
          <p:cNvSpPr txBox="1">
            <a:spLocks noChangeArrowheads="1"/>
          </p:cNvSpPr>
          <p:nvPr/>
        </p:nvSpPr>
        <p:spPr bwMode="auto">
          <a:xfrm>
            <a:off x="6349693" y="3422123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FT</a:t>
            </a:r>
          </a:p>
        </p:txBody>
      </p:sp>
      <p:sp>
        <p:nvSpPr>
          <p:cNvPr id="460823" name="Rectangle 12"/>
          <p:cNvSpPr>
            <a:spLocks noChangeArrowheads="1"/>
          </p:cNvSpPr>
          <p:nvPr/>
        </p:nvSpPr>
        <p:spPr bwMode="auto">
          <a:xfrm>
            <a:off x="1329895" y="5749418"/>
            <a:ext cx="1806890" cy="457200"/>
          </a:xfrm>
          <a:prstGeom prst="rect">
            <a:avLst/>
          </a:prstGeom>
          <a:solidFill>
            <a:srgbClr val="CC000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CC0000"/>
            </a:extrusionClr>
          </a:sp3d>
        </p:spPr>
        <p:txBody>
          <a:bodyPr wrap="none" anchor="ctr">
            <a:flatTx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rows1" pitchFamily="34" charset="2"/>
              <a:ea typeface="ＭＳ Ｐゴシック" pitchFamily="34" charset="-128"/>
              <a:cs typeface="+mn-cs"/>
            </a:endParaRPr>
          </a:p>
        </p:txBody>
      </p:sp>
      <p:sp>
        <p:nvSpPr>
          <p:cNvPr id="37911" name="Text Box 24"/>
          <p:cNvSpPr txBox="1">
            <a:spLocks noChangeArrowheads="1"/>
          </p:cNvSpPr>
          <p:nvPr/>
        </p:nvSpPr>
        <p:spPr bwMode="auto">
          <a:xfrm>
            <a:off x="1240906" y="5760321"/>
            <a:ext cx="19307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 pitchFamily="34" charset="-128"/>
                <a:cs typeface="Arial Narrow" panose="020B0604020202020204" pitchFamily="34" charset="0"/>
              </a:rPr>
              <a:t>Minimum Reserve</a:t>
            </a:r>
          </a:p>
        </p:txBody>
      </p:sp>
      <p:sp>
        <p:nvSpPr>
          <p:cNvPr id="460829" name="Rectangle 12"/>
          <p:cNvSpPr>
            <a:spLocks noChangeArrowheads="1"/>
          </p:cNvSpPr>
          <p:nvPr/>
        </p:nvSpPr>
        <p:spPr bwMode="auto">
          <a:xfrm>
            <a:off x="1348303" y="4288784"/>
            <a:ext cx="1797780" cy="1923372"/>
          </a:xfrm>
          <a:prstGeom prst="rect">
            <a:avLst/>
          </a:prstGeom>
          <a:solidFill>
            <a:srgbClr val="CC000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CC0000"/>
            </a:extrusionClr>
          </a:sp3d>
        </p:spPr>
        <p:txBody>
          <a:bodyPr wrap="none" anchor="ctr">
            <a:flatTx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rows1" pitchFamily="34" charset="2"/>
              <a:ea typeface="ＭＳ Ｐゴシック" pitchFamily="34" charset="-128"/>
              <a:cs typeface="+mn-cs"/>
            </a:endParaRPr>
          </a:p>
        </p:txBody>
      </p:sp>
      <p:sp>
        <p:nvSpPr>
          <p:cNvPr id="460838" name="Rectangle 12"/>
          <p:cNvSpPr>
            <a:spLocks noChangeArrowheads="1"/>
          </p:cNvSpPr>
          <p:nvPr/>
        </p:nvSpPr>
        <p:spPr bwMode="auto">
          <a:xfrm>
            <a:off x="4498033" y="4014613"/>
            <a:ext cx="1828800" cy="2209800"/>
          </a:xfrm>
          <a:prstGeom prst="rect">
            <a:avLst/>
          </a:prstGeom>
          <a:solidFill>
            <a:srgbClr val="0033CC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33CC"/>
            </a:extrusionClr>
          </a:sp3d>
        </p:spPr>
        <p:txBody>
          <a:bodyPr wrap="none" anchor="ctr">
            <a:flatTx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rows1" pitchFamily="34" charset="2"/>
              <a:ea typeface="ＭＳ Ｐゴシック" pitchFamily="34" charset="-128"/>
              <a:cs typeface="+mn-cs"/>
            </a:endParaRPr>
          </a:p>
        </p:txBody>
      </p:sp>
      <p:sp>
        <p:nvSpPr>
          <p:cNvPr id="460839" name="Text Box 39"/>
          <p:cNvSpPr txBox="1">
            <a:spLocks noChangeArrowheads="1"/>
          </p:cNvSpPr>
          <p:nvPr/>
        </p:nvSpPr>
        <p:spPr bwMode="auto">
          <a:xfrm>
            <a:off x="4765164" y="5785413"/>
            <a:ext cx="13908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solidFill>
                  <a:prstClr val="white"/>
                </a:solidFill>
                <a:latin typeface="Arial Narrow" panose="020B0604020202020204" pitchFamily="34" charset="0"/>
                <a:ea typeface="ＭＳ Ｐゴシック" pitchFamily="34" charset="-128"/>
                <a:cs typeface="Arial Narrow" panose="020B0604020202020204" pitchFamily="34" charset="0"/>
              </a:rPr>
              <a:t>Cash Value</a:t>
            </a:r>
          </a:p>
        </p:txBody>
      </p:sp>
      <p:pic>
        <p:nvPicPr>
          <p:cNvPr id="460840" name="Picture 40" descr="arrow red curvy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759921" flipH="1" flipV="1">
            <a:off x="5933820" y="3859093"/>
            <a:ext cx="15209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1" name="Text Box 41"/>
          <p:cNvSpPr txBox="1">
            <a:spLocks noChangeArrowheads="1"/>
          </p:cNvSpPr>
          <p:nvPr/>
        </p:nvSpPr>
        <p:spPr bwMode="auto">
          <a:xfrm>
            <a:off x="4399543" y="3143855"/>
            <a:ext cx="1981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Optimal         Transfer Point</a:t>
            </a:r>
          </a:p>
        </p:txBody>
      </p:sp>
      <p:sp>
        <p:nvSpPr>
          <p:cNvPr id="460828" name="Line 28"/>
          <p:cNvSpPr>
            <a:spLocks noChangeShapeType="1"/>
          </p:cNvSpPr>
          <p:nvPr/>
        </p:nvSpPr>
        <p:spPr bwMode="auto">
          <a:xfrm>
            <a:off x="4487367" y="3996818"/>
            <a:ext cx="1828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0846" name="Line 46"/>
          <p:cNvSpPr>
            <a:spLocks noChangeShapeType="1"/>
          </p:cNvSpPr>
          <p:nvPr/>
        </p:nvSpPr>
        <p:spPr bwMode="auto">
          <a:xfrm>
            <a:off x="4334967" y="3849474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AutoShape 102"/>
          <p:cNvSpPr>
            <a:spLocks/>
          </p:cNvSpPr>
          <p:nvPr/>
        </p:nvSpPr>
        <p:spPr bwMode="auto">
          <a:xfrm>
            <a:off x="3467550" y="211942"/>
            <a:ext cx="6308954" cy="749300"/>
          </a:xfrm>
          <a:prstGeom prst="roundRect">
            <a:avLst>
              <a:gd name="adj" fmla="val 18644"/>
            </a:avLst>
          </a:prstGeom>
          <a:solidFill>
            <a:srgbClr val="C0000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old" pitchFamily="-84" charset="0"/>
                <a:ea typeface="MS PGothic" pitchFamily="34" charset="-128"/>
                <a:cs typeface="Arial" charset="0"/>
                <a:sym typeface="Arial Bold" pitchFamily="-84" charset="0"/>
              </a:rPr>
              <a:t>Wealth Builder Account</a:t>
            </a:r>
          </a:p>
        </p:txBody>
      </p:sp>
      <p:grpSp>
        <p:nvGrpSpPr>
          <p:cNvPr id="62" name="Group 22">
            <a:extLst>
              <a:ext uri="{FF2B5EF4-FFF2-40B4-BE49-F238E27FC236}">
                <a16:creationId xmlns:a16="http://schemas.microsoft.com/office/drawing/2014/main" id="{F1E6683E-1A9F-4E4E-B622-59ED51354A58}"/>
              </a:ext>
            </a:extLst>
          </p:cNvPr>
          <p:cNvGrpSpPr>
            <a:grpSpLocks/>
          </p:cNvGrpSpPr>
          <p:nvPr/>
        </p:nvGrpSpPr>
        <p:grpSpPr bwMode="auto">
          <a:xfrm>
            <a:off x="10053547" y="4173778"/>
            <a:ext cx="1104922" cy="931622"/>
            <a:chOff x="4455" y="2439"/>
            <a:chExt cx="248" cy="2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3" name="Rectangle 23">
              <a:extLst>
                <a:ext uri="{FF2B5EF4-FFF2-40B4-BE49-F238E27FC236}">
                  <a16:creationId xmlns:a16="http://schemas.microsoft.com/office/drawing/2014/main" id="{1154A603-A40A-664B-9A74-8E321A2853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8" y="2439"/>
              <a:ext cx="238" cy="2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pic>
          <p:nvPicPr>
            <p:cNvPr id="64" name="Picture 24" descr="house">
              <a:extLst>
                <a:ext uri="{FF2B5EF4-FFF2-40B4-BE49-F238E27FC236}">
                  <a16:creationId xmlns:a16="http://schemas.microsoft.com/office/drawing/2014/main" id="{ACD7CBCC-DEA5-A54B-8B29-9749977344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5" y="2471"/>
              <a:ext cx="248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5" name="Right Arrow 64">
            <a:extLst>
              <a:ext uri="{FF2B5EF4-FFF2-40B4-BE49-F238E27FC236}">
                <a16:creationId xmlns:a16="http://schemas.microsoft.com/office/drawing/2014/main" id="{4AAF57FF-DC87-6247-86D8-FA0609BF10A1}"/>
              </a:ext>
            </a:extLst>
          </p:cNvPr>
          <p:cNvSpPr/>
          <p:nvPr/>
        </p:nvSpPr>
        <p:spPr>
          <a:xfrm>
            <a:off x="-381000" y="3950453"/>
            <a:ext cx="1470403" cy="646345"/>
          </a:xfrm>
          <a:prstGeom prst="rightArrow">
            <a:avLst>
              <a:gd name="adj1" fmla="val 64357"/>
              <a:gd name="adj2" fmla="val 50000"/>
            </a:avLst>
          </a:prstGeom>
          <a:solidFill>
            <a:srgbClr val="0000CC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Income</a:t>
            </a:r>
          </a:p>
        </p:txBody>
      </p:sp>
      <p:sp>
        <p:nvSpPr>
          <p:cNvPr id="54" name="Right Arrow 53">
            <a:extLst>
              <a:ext uri="{FF2B5EF4-FFF2-40B4-BE49-F238E27FC236}">
                <a16:creationId xmlns:a16="http://schemas.microsoft.com/office/drawing/2014/main" id="{04D2050A-D10A-B841-A938-6C3684F46071}"/>
              </a:ext>
            </a:extLst>
          </p:cNvPr>
          <p:cNvSpPr/>
          <p:nvPr/>
        </p:nvSpPr>
        <p:spPr>
          <a:xfrm>
            <a:off x="-381000" y="4679988"/>
            <a:ext cx="1470403" cy="646345"/>
          </a:xfrm>
          <a:prstGeom prst="rightArrow">
            <a:avLst>
              <a:gd name="adj1" fmla="val 64357"/>
              <a:gd name="adj2" fmla="val 50000"/>
            </a:avLst>
          </a:prstGeom>
          <a:solidFill>
            <a:srgbClr val="0000CC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Income</a:t>
            </a:r>
          </a:p>
        </p:txBody>
      </p:sp>
      <p:sp>
        <p:nvSpPr>
          <p:cNvPr id="55" name="Right Arrow 54">
            <a:extLst>
              <a:ext uri="{FF2B5EF4-FFF2-40B4-BE49-F238E27FC236}">
                <a16:creationId xmlns:a16="http://schemas.microsoft.com/office/drawing/2014/main" id="{F2270103-5C17-8243-90F6-4B78E4757AE7}"/>
              </a:ext>
            </a:extLst>
          </p:cNvPr>
          <p:cNvSpPr/>
          <p:nvPr/>
        </p:nvSpPr>
        <p:spPr>
          <a:xfrm>
            <a:off x="2799136" y="4034554"/>
            <a:ext cx="1981201" cy="525835"/>
          </a:xfrm>
          <a:prstGeom prst="rightArrow">
            <a:avLst>
              <a:gd name="adj1" fmla="val 64357"/>
              <a:gd name="adj2" fmla="val 50000"/>
            </a:avLst>
          </a:prstGeom>
          <a:solidFill>
            <a:srgbClr val="0000CC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Funds Transfer</a:t>
            </a:r>
          </a:p>
        </p:txBody>
      </p:sp>
      <p:sp>
        <p:nvSpPr>
          <p:cNvPr id="56" name="Right Arrow 55">
            <a:extLst>
              <a:ext uri="{FF2B5EF4-FFF2-40B4-BE49-F238E27FC236}">
                <a16:creationId xmlns:a16="http://schemas.microsoft.com/office/drawing/2014/main" id="{81C8F725-60A7-894A-8924-C42580FC08BD}"/>
              </a:ext>
            </a:extLst>
          </p:cNvPr>
          <p:cNvSpPr/>
          <p:nvPr/>
        </p:nvSpPr>
        <p:spPr>
          <a:xfrm>
            <a:off x="2789314" y="4557754"/>
            <a:ext cx="1966997" cy="525836"/>
          </a:xfrm>
          <a:prstGeom prst="rightArrow">
            <a:avLst>
              <a:gd name="adj1" fmla="val 64357"/>
              <a:gd name="adj2" fmla="val 50000"/>
            </a:avLst>
          </a:prstGeom>
          <a:solidFill>
            <a:srgbClr val="0000CC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Funds Transfer</a:t>
            </a:r>
          </a:p>
        </p:txBody>
      </p:sp>
      <p:sp>
        <p:nvSpPr>
          <p:cNvPr id="43" name="Right Arrow 42">
            <a:extLst>
              <a:ext uri="{FF2B5EF4-FFF2-40B4-BE49-F238E27FC236}">
                <a16:creationId xmlns:a16="http://schemas.microsoft.com/office/drawing/2014/main" id="{305C2D86-23EA-E944-886B-47E4F151B63F}"/>
              </a:ext>
            </a:extLst>
          </p:cNvPr>
          <p:cNvSpPr/>
          <p:nvPr/>
        </p:nvSpPr>
        <p:spPr>
          <a:xfrm>
            <a:off x="8375640" y="4157173"/>
            <a:ext cx="1353717" cy="881932"/>
          </a:xfrm>
          <a:prstGeom prst="rightArrow">
            <a:avLst>
              <a:gd name="adj1" fmla="val 64357"/>
              <a:gd name="adj2" fmla="val 50000"/>
            </a:avLst>
          </a:prstGeom>
          <a:solidFill>
            <a:srgbClr val="1217F2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Home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Purchase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73ADE8-84DF-48DF-8B3F-35E527DA0385}"/>
              </a:ext>
            </a:extLst>
          </p:cNvPr>
          <p:cNvSpPr txBox="1"/>
          <p:nvPr/>
        </p:nvSpPr>
        <p:spPr>
          <a:xfrm>
            <a:off x="4494769" y="4013145"/>
            <a:ext cx="174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</a:rPr>
              <a:t>Cash Value continues to grow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4096B28-8999-434E-A053-423E13044AAC}"/>
              </a:ext>
            </a:extLst>
          </p:cNvPr>
          <p:cNvSpPr txBox="1"/>
          <p:nvPr/>
        </p:nvSpPr>
        <p:spPr>
          <a:xfrm>
            <a:off x="4565772" y="5038248"/>
            <a:ext cx="1748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</a:rPr>
              <a:t>Can never lose</a:t>
            </a:r>
          </a:p>
          <a:p>
            <a:pPr algn="ctr"/>
            <a:r>
              <a:rPr lang="en-US" b="1" i="1" dirty="0">
                <a:solidFill>
                  <a:schemeClr val="bg1"/>
                </a:solidFill>
              </a:rPr>
              <a:t>Principal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EED78F9B-DD04-F4C2-361F-F6C37FC66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77699" y="1253325"/>
            <a:ext cx="13037225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rPr>
              <a:t>Offset Account: </a:t>
            </a:r>
            <a:r>
              <a:rPr lang="en-US" sz="2400" b="1" dirty="0">
                <a:solidFill>
                  <a:srgbClr val="008000"/>
                </a:solidFill>
                <a:latin typeface="Arial" charset="0"/>
                <a:cs typeface="Arial" charset="0"/>
                <a:sym typeface="Arial" charset="0"/>
              </a:rPr>
              <a:t>Permanent Life Insurance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A570A0C8-5E50-13D7-BA23-DBA348FA9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6473" y="5713139"/>
            <a:ext cx="1589231" cy="619081"/>
          </a:xfrm>
          <a:prstGeom prst="rect">
            <a:avLst/>
          </a:prstGeom>
          <a:solidFill>
            <a:srgbClr val="CB5D60"/>
          </a:solidFill>
          <a:ln w="9525"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990000"/>
            </a:extrusionClr>
          </a:sp3d>
        </p:spPr>
        <p:txBody>
          <a:bodyPr wrap="none" anchor="ctr">
            <a:flatTx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850000"/>
              </a:solidFill>
              <a:effectLst/>
              <a:uLnTx/>
              <a:uFillTx/>
              <a:latin typeface="Arrows1" pitchFamily="34" charset="2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33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1000"/>
                                        <p:tgtEl>
                                          <p:spTgt spid="4608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1000"/>
                                        <p:tgtEl>
                                          <p:spTgt spid="460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460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1000"/>
                                        <p:tgtEl>
                                          <p:spTgt spid="4608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1000"/>
                                        <p:tgtEl>
                                          <p:spTgt spid="460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460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1000"/>
                                        <p:tgtEl>
                                          <p:spTgt spid="46080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1000"/>
                                        <p:tgtEl>
                                          <p:spTgt spid="460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460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1000"/>
                                        <p:tgtEl>
                                          <p:spTgt spid="4608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1000"/>
                                        <p:tgtEl>
                                          <p:spTgt spid="460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0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0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60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0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0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60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60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5" dur="1000"/>
                                        <p:tgtEl>
                                          <p:spTgt spid="4608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0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460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460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1000"/>
                                        <p:tgtEl>
                                          <p:spTgt spid="4608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1000"/>
                                        <p:tgtEl>
                                          <p:spTgt spid="460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1000"/>
                                        <p:tgtEl>
                                          <p:spTgt spid="46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1000"/>
                                        <p:tgtEl>
                                          <p:spTgt spid="4608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1000"/>
                                        <p:tgtEl>
                                          <p:spTgt spid="46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7" dur="1000"/>
                                        <p:tgtEl>
                                          <p:spTgt spid="4608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0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460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460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60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60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6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1000"/>
                                        <p:tgtEl>
                                          <p:spTgt spid="460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60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2" grpId="0" animBg="1"/>
      <p:bldP spid="460804" grpId="0"/>
      <p:bldP spid="460805" grpId="0" animBg="1"/>
      <p:bldP spid="460807" grpId="0"/>
      <p:bldP spid="460810" grpId="0" animBg="1"/>
      <p:bldP spid="460810" grpId="1" animBg="1"/>
      <p:bldP spid="460814" grpId="0" animBg="1"/>
      <p:bldP spid="460815" grpId="0"/>
      <p:bldP spid="460823" grpId="0" animBg="1"/>
      <p:bldP spid="460823" grpId="1" animBg="1"/>
      <p:bldP spid="460829" grpId="0" animBg="1"/>
      <p:bldP spid="460829" grpId="1" animBg="1"/>
      <p:bldP spid="460838" grpId="0" animBg="1"/>
      <p:bldP spid="460838" grpId="1" animBg="1"/>
      <p:bldP spid="460841" grpId="0"/>
      <p:bldP spid="460828" grpId="0" animBg="1"/>
      <p:bldP spid="460846" grpId="0" animBg="1"/>
      <p:bldP spid="65" grpId="0" animBg="1"/>
      <p:bldP spid="54" grpId="0" animBg="1"/>
      <p:bldP spid="55" grpId="0" animBg="1"/>
      <p:bldP spid="56" grpId="0" animBg="1"/>
      <p:bldP spid="43" grpId="0" animBg="1"/>
      <p:bldP spid="40" grpId="0"/>
      <p:bldP spid="4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43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Bold</vt:lpstr>
      <vt:lpstr>Arial Narrow</vt:lpstr>
      <vt:lpstr>Arrows1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Washenko</dc:creator>
  <cp:lastModifiedBy>John Washenko</cp:lastModifiedBy>
  <cp:revision>1</cp:revision>
  <dcterms:created xsi:type="dcterms:W3CDTF">2024-09-24T01:48:24Z</dcterms:created>
  <dcterms:modified xsi:type="dcterms:W3CDTF">2024-09-24T01:52:03Z</dcterms:modified>
</cp:coreProperties>
</file>